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90" r:id="rId6"/>
  </p:sldMasterIdLst>
  <p:notesMasterIdLst>
    <p:notesMasterId r:id="rId41"/>
  </p:notesMasterIdLst>
  <p:sldIdLst>
    <p:sldId id="327" r:id="rId7"/>
    <p:sldId id="256" r:id="rId8"/>
    <p:sldId id="289" r:id="rId9"/>
    <p:sldId id="266" r:id="rId10"/>
    <p:sldId id="322" r:id="rId11"/>
    <p:sldId id="302" r:id="rId12"/>
    <p:sldId id="267" r:id="rId13"/>
    <p:sldId id="303" r:id="rId14"/>
    <p:sldId id="292" r:id="rId15"/>
    <p:sldId id="280" r:id="rId16"/>
    <p:sldId id="306" r:id="rId17"/>
    <p:sldId id="273" r:id="rId18"/>
    <p:sldId id="308" r:id="rId19"/>
    <p:sldId id="309" r:id="rId20"/>
    <p:sldId id="310" r:id="rId21"/>
    <p:sldId id="311" r:id="rId22"/>
    <p:sldId id="328" r:id="rId23"/>
    <p:sldId id="314" r:id="rId24"/>
    <p:sldId id="320" r:id="rId25"/>
    <p:sldId id="318" r:id="rId26"/>
    <p:sldId id="274" r:id="rId27"/>
    <p:sldId id="271" r:id="rId28"/>
    <p:sldId id="293" r:id="rId29"/>
    <p:sldId id="295" r:id="rId30"/>
    <p:sldId id="296" r:id="rId31"/>
    <p:sldId id="300" r:id="rId32"/>
    <p:sldId id="301" r:id="rId33"/>
    <p:sldId id="288" r:id="rId34"/>
    <p:sldId id="321" r:id="rId35"/>
    <p:sldId id="290" r:id="rId36"/>
    <p:sldId id="287" r:id="rId37"/>
    <p:sldId id="325" r:id="rId38"/>
    <p:sldId id="326" r:id="rId39"/>
    <p:sldId id="291" r:id="rId4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a Wixenius" initials="MW" lastIdx="30" clrIdx="2"/>
  <p:cmAuthor id="2" name="Max Andersson" initials="MAX" lastIdx="6" clrIdx="3"/>
  <p:cmAuthor id="3" name="Magnus Lagercrantz" initials="ML" lastIdx="18" clrIdx="4"/>
  <p:cmAuthor id="4" name="Ida Lind" initials="IL" lastIdx="5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12"/>
    <a:srgbClr val="81CFF4"/>
    <a:srgbClr val="003366"/>
    <a:srgbClr val="E6E6E6"/>
    <a:srgbClr val="FFCC00"/>
    <a:srgbClr val="A1C2E3"/>
    <a:srgbClr val="8A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406" autoAdjust="0"/>
  </p:normalViewPr>
  <p:slideViewPr>
    <p:cSldViewPr snapToGrid="0">
      <p:cViewPr varScale="1">
        <p:scale>
          <a:sx n="37" d="100"/>
          <a:sy n="37" d="100"/>
        </p:scale>
        <p:origin x="146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56A9A-9813-47B1-8379-9F2450990F09}" type="datetimeFigureOut">
              <a:rPr lang="sv-SE" smtClean="0"/>
              <a:t>2025-04-08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8991-D57F-4F57-99D8-D1041714389F}" type="slidenum">
              <a:rPr lang="sv-SE" smtClean="0"/>
              <a:t>‹#›</a:t>
            </a:fld>
            <a:endParaRPr lang="sv-SE"/>
          </a:p>
        </p:txBody>
      </p:sp>
    </p:spTree>
    <p:extLst>
      <p:ext uri="{BB962C8B-B14F-4D97-AF65-F5344CB8AC3E}">
        <p14:creationId xmlns:p14="http://schemas.microsoft.com/office/powerpoint/2010/main" val="177980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Din och röstmottagarnas huvuduppgift är att ta emot väljarnas röster. Du som ordförande leder och fördelar arbetet i vallokalen och behöver vara väl insatt i hur röstmottagningen går till. Du som är vice ordförande har rollen som ordförande när ordinarie inte är närvarande.</a:t>
            </a:r>
          </a:p>
          <a:p>
            <a:pPr marL="17145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Som ordförande i en vallokal har du ett </a:t>
            </a:r>
            <a:r>
              <a:rPr lang="sv-SE" sz="1200" b="1" kern="1200" dirty="0" smtClean="0">
                <a:solidFill>
                  <a:schemeClr val="tx1"/>
                </a:solidFill>
                <a:effectLst/>
                <a:latin typeface="+mn-lt"/>
                <a:ea typeface="+mn-ea"/>
                <a:cs typeface="+mn-cs"/>
              </a:rPr>
              <a:t>större ansvar än övriga röstmottagare</a:t>
            </a:r>
            <a:r>
              <a:rPr lang="sv-SE" sz="1200" kern="1200" dirty="0" smtClean="0">
                <a:solidFill>
                  <a:schemeClr val="tx1"/>
                </a:solidFill>
                <a:effectLst/>
                <a:latin typeface="+mn-lt"/>
                <a:ea typeface="+mn-ea"/>
                <a:cs typeface="+mn-cs"/>
              </a:rPr>
              <a:t>. Det är du som behöver fatta beslut i situationer där det är nödvändigt, men du har självklart också valnämnden till din hjälp. Antingen </a:t>
            </a:r>
            <a:r>
              <a:rPr lang="sv-SE" sz="1200" b="1" kern="1200" dirty="0" smtClean="0">
                <a:solidFill>
                  <a:schemeClr val="tx1"/>
                </a:solidFill>
                <a:effectLst/>
                <a:latin typeface="+mn-lt"/>
                <a:ea typeface="+mn-ea"/>
                <a:cs typeface="+mn-cs"/>
              </a:rPr>
              <a:t>ordförande eller vice ordförande måste alltid vara på plats i vallokalen</a:t>
            </a:r>
            <a:r>
              <a:rPr lang="sv-SE" sz="1200" kern="1200" dirty="0" smtClean="0">
                <a:solidFill>
                  <a:schemeClr val="tx1"/>
                </a:solidFill>
                <a:effectLst/>
                <a:latin typeface="+mn-lt"/>
                <a:ea typeface="+mn-ea"/>
                <a:cs typeface="+mn-cs"/>
              </a:rPr>
              <a:t>. </a:t>
            </a:r>
          </a:p>
          <a:p>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Som ordförande ska du </a:t>
            </a:r>
            <a:r>
              <a:rPr lang="sv-SE" sz="1200" b="1" kern="1200" dirty="0" smtClean="0">
                <a:solidFill>
                  <a:schemeClr val="tx1"/>
                </a:solidFill>
                <a:effectLst/>
                <a:latin typeface="+mn-lt"/>
                <a:ea typeface="+mn-ea"/>
                <a:cs typeface="+mn-cs"/>
              </a:rPr>
              <a:t>arbetsleda röstmottagarna </a:t>
            </a:r>
            <a:r>
              <a:rPr lang="sv-SE" sz="1200" kern="1200" dirty="0" smtClean="0">
                <a:solidFill>
                  <a:schemeClr val="tx1"/>
                </a:solidFill>
                <a:effectLst/>
                <a:latin typeface="+mn-lt"/>
                <a:ea typeface="+mn-ea"/>
                <a:cs typeface="+mn-cs"/>
              </a:rPr>
              <a:t>i vallokalen under hela dagen. Det är framför</a:t>
            </a:r>
            <a:r>
              <a:rPr lang="sv-SE" sz="1200" kern="1200" baseline="0" dirty="0" smtClean="0">
                <a:solidFill>
                  <a:schemeClr val="tx1"/>
                </a:solidFill>
                <a:effectLst/>
                <a:latin typeface="+mn-lt"/>
                <a:ea typeface="+mn-ea"/>
                <a:cs typeface="+mn-cs"/>
              </a:rPr>
              <a:t> allt viktigt att förtydliga r</a:t>
            </a:r>
            <a:r>
              <a:rPr lang="sv-SE" sz="1200" kern="1200" dirty="0" smtClean="0">
                <a:solidFill>
                  <a:schemeClr val="tx1"/>
                </a:solidFill>
                <a:effectLst/>
                <a:latin typeface="+mn-lt"/>
                <a:ea typeface="+mn-ea"/>
                <a:cs typeface="+mn-cs"/>
              </a:rPr>
              <a:t>oller och arbetsuppgifter på morgonen inför att röstmottagningen öppnar och på kvällen inför rösträkningen. </a:t>
            </a:r>
          </a:p>
          <a:p>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Under dagen är det viktigt att ge </a:t>
            </a:r>
            <a:r>
              <a:rPr lang="sv-SE" sz="1200" b="1" kern="1200" dirty="0" smtClean="0">
                <a:solidFill>
                  <a:schemeClr val="tx1"/>
                </a:solidFill>
                <a:effectLst/>
                <a:latin typeface="+mn-lt"/>
                <a:ea typeface="+mn-ea"/>
                <a:cs typeface="+mn-cs"/>
              </a:rPr>
              <a:t>återkoppling till röstmottagarna</a:t>
            </a:r>
            <a:r>
              <a:rPr lang="sv-SE" sz="1200" kern="1200" dirty="0" smtClean="0">
                <a:solidFill>
                  <a:schemeClr val="tx1"/>
                </a:solidFill>
                <a:effectLst/>
                <a:latin typeface="+mn-lt"/>
                <a:ea typeface="+mn-ea"/>
                <a:cs typeface="+mn-cs"/>
              </a:rPr>
              <a:t>, både på det de gör bra och om det är något de behöver korrigera. Om du upplever att någon av röstmottagarna inte klarar av en uppgift i den grad som krävs kan du testa att låta hen jobbskugga dig när du utför uppgiften eller ge hen en annan arbetsuppgift. Kontakta valnämnden om du anser att någon av röstmottagarna missköter sina uppgifter.</a:t>
            </a:r>
          </a:p>
          <a:p>
            <a:pPr marL="171450" indent="-171450">
              <a:buFont typeface="Arial" panose="020B0604020202020204" pitchFamily="34" charset="0"/>
              <a:buChar char="•"/>
            </a:pPr>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För att kunna</a:t>
            </a:r>
            <a:r>
              <a:rPr lang="sv-SE" sz="1200" kern="1200" baseline="0" dirty="0" smtClean="0">
                <a:solidFill>
                  <a:schemeClr val="tx1"/>
                </a:solidFill>
                <a:effectLst/>
                <a:latin typeface="+mn-lt"/>
                <a:ea typeface="+mn-ea"/>
                <a:cs typeface="+mn-cs"/>
              </a:rPr>
              <a:t> utföra ert jobb under valdagen ordentligt har ni hjälp av handledningen och även ordförandepärmen. </a:t>
            </a:r>
          </a:p>
          <a:p>
            <a:pPr marL="0" indent="0">
              <a:buFont typeface="Arial" panose="020B0604020202020204" pitchFamily="34" charset="0"/>
              <a:buNone/>
            </a:pPr>
            <a:r>
              <a:rPr lang="sv-SE" sz="1200" i="1" kern="1200" dirty="0" smtClean="0">
                <a:solidFill>
                  <a:schemeClr val="tx1"/>
                </a:solidFill>
                <a:effectLst/>
                <a:latin typeface="+mn-lt"/>
                <a:ea typeface="+mn-ea"/>
                <a:cs typeface="+mn-cs"/>
              </a:rPr>
              <a:t>Innehållet i ordförandepärmen kommer på nästa</a:t>
            </a:r>
            <a:r>
              <a:rPr lang="sv-SE" sz="1200" i="1" kern="1200" baseline="0" dirty="0" smtClean="0">
                <a:solidFill>
                  <a:schemeClr val="tx1"/>
                </a:solidFill>
                <a:effectLst/>
                <a:latin typeface="+mn-lt"/>
                <a:ea typeface="+mn-ea"/>
                <a:cs typeface="+mn-cs"/>
              </a:rPr>
              <a:t> bild.</a:t>
            </a:r>
            <a:endParaRPr lang="sv-SE" sz="1200" i="1"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245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Valmyndigheten skickar valmaterial direkt till din hemadress. Det kommer två leveranser</a:t>
            </a:r>
            <a:r>
              <a:rPr lang="sv-SE" dirty="0" smtClean="0"/>
              <a:t>: en större leverans med paket och en mindre i brevformat. </a:t>
            </a:r>
            <a:r>
              <a:rPr lang="sv-SE" b="1" dirty="0" smtClean="0"/>
              <a:t>Kontrollera att rätt antal av varje produkt finns med i paketet enligt det följebrev</a:t>
            </a:r>
            <a:r>
              <a:rPr lang="sv-SE" dirty="0" smtClean="0"/>
              <a:t> som skickas med materialet.</a:t>
            </a:r>
          </a:p>
          <a:p>
            <a:endParaRPr lang="sv-SE" b="1" baseline="0" dirty="0" smtClean="0"/>
          </a:p>
          <a:p>
            <a:r>
              <a:rPr lang="sv-SE" b="1" dirty="0" smtClean="0"/>
              <a:t>Valnämnden ger dig ordförandepärmen,</a:t>
            </a:r>
            <a:r>
              <a:rPr lang="sv-SE" b="1" baseline="0" dirty="0" smtClean="0"/>
              <a:t> </a:t>
            </a:r>
            <a:r>
              <a:rPr lang="sv-SE" b="0" baseline="0" dirty="0" smtClean="0"/>
              <a:t>som vi redan gått igenom</a:t>
            </a:r>
            <a:r>
              <a:rPr lang="sv-SE" b="1" baseline="0" dirty="0" smtClean="0"/>
              <a:t> </a:t>
            </a:r>
            <a:r>
              <a:rPr lang="sv-SE" b="0" baseline="0" dirty="0" smtClean="0"/>
              <a:t>och kommer även skicka ut</a:t>
            </a:r>
            <a:r>
              <a:rPr lang="sv-SE" b="1" baseline="0" dirty="0" smtClean="0"/>
              <a:t> kontorsmaterial m.m. </a:t>
            </a:r>
            <a:r>
              <a:rPr lang="sv-SE" b="0" baseline="0" dirty="0" smtClean="0"/>
              <a:t>närmare valdagen. Spara kartongen för att kunna skicka tillbaka överblivet material.</a:t>
            </a:r>
          </a:p>
          <a:p>
            <a:endParaRPr lang="sv-SE" b="1" baseline="0" dirty="0" smtClean="0"/>
          </a:p>
          <a:p>
            <a:r>
              <a:rPr lang="sv-SE" b="1" dirty="0" smtClean="0"/>
              <a:t>Material för röstmottagning</a:t>
            </a:r>
            <a:r>
              <a:rPr lang="sv-SE" b="1" baseline="0" dirty="0" smtClean="0"/>
              <a:t> </a:t>
            </a:r>
            <a:r>
              <a:rPr lang="sv-SE" b="0" baseline="0" dirty="0" smtClean="0"/>
              <a:t>såsom valskärmar, valsedelställ, uppsamlingslåda lånar ni oftast från kommunen. Har alla lyckats ordna detta?</a:t>
            </a:r>
            <a:endParaRPr lang="sv-SE" b="1" dirty="0" smtClean="0"/>
          </a:p>
          <a:p>
            <a:pPr>
              <a:lnSpc>
                <a:spcPct val="120000"/>
              </a:lnSpc>
              <a:spcAft>
                <a:spcPts val="1200"/>
              </a:spcAft>
            </a:pPr>
            <a:endParaRPr lang="sv-SE" b="1" dirty="0" smtClean="0"/>
          </a:p>
          <a:p>
            <a:pPr>
              <a:lnSpc>
                <a:spcPct val="120000"/>
              </a:lnSpc>
              <a:spcAft>
                <a:spcPts val="1200"/>
              </a:spcAft>
            </a:pPr>
            <a:r>
              <a:rPr lang="sv-SE" b="1" dirty="0" smtClean="0"/>
              <a:t>Förvaring</a:t>
            </a:r>
            <a:r>
              <a:rPr lang="sv-SE" b="1" baseline="0" dirty="0" smtClean="0"/>
              <a:t> av valmaterial</a:t>
            </a:r>
            <a:r>
              <a:rPr lang="sv-SE" dirty="0" smtClean="0"/>
              <a:t>. Eftersom materialet</a:t>
            </a:r>
            <a:r>
              <a:rPr lang="sv-SE" baseline="0" dirty="0" smtClean="0"/>
              <a:t> skickas direkt hem till dig är det viktigt att f</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örvara valsedlar och annat valmaterial från Valmyndigheten och valnämnden på ett tryggt och säkert sätt till dess att det är dags att ta med allt material till vallokalen. Detsamma gäller förvaring</a:t>
            </a:r>
            <a:r>
              <a:rPr lang="sv-SE" sz="1200" baseline="0" dirty="0" smtClean="0">
                <a:effectLst/>
                <a:latin typeface="Garamond" panose="02020404030301010803" pitchFamily="18" charset="0"/>
                <a:ea typeface="Garamond" panose="02020404030301010803" pitchFamily="18" charset="0"/>
                <a:cs typeface="Times New Roman" panose="02020603050405020304" pitchFamily="18" charset="0"/>
              </a:rPr>
              <a:t> av valmaterial i vallokalen på valdagen så som extra valsedlar, se till att detta förvaras på en plats där bara du som ordförande har tillgång till. </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På så sätt reduceras sannolikheten för stöld och sabotage likväl som att det bidrar till att bibehålla förtroendet för valgenomförandet.</a:t>
            </a:r>
          </a:p>
          <a:p>
            <a:endParaRPr lang="sv-SE" dirty="0" smtClean="0"/>
          </a:p>
        </p:txBody>
      </p:sp>
      <p:sp>
        <p:nvSpPr>
          <p:cNvPr id="4" name="Platshållare för bildnummer 3"/>
          <p:cNvSpPr>
            <a:spLocks noGrp="1"/>
          </p:cNvSpPr>
          <p:nvPr>
            <p:ph type="sldNum" sz="quarter" idx="10"/>
          </p:nvPr>
        </p:nvSpPr>
        <p:spPr/>
        <p:txBody>
          <a:bodyPr/>
          <a:lstStyle/>
          <a:p>
            <a:fld id="{FE5C8991-D57F-4F57-99D8-D1041714389F}" type="slidenum">
              <a:rPr lang="sv-SE" smtClean="0"/>
              <a:t>12</a:t>
            </a:fld>
            <a:endParaRPr lang="sv-SE"/>
          </a:p>
        </p:txBody>
      </p:sp>
    </p:spTree>
    <p:extLst>
      <p:ext uri="{BB962C8B-B14F-4D97-AF65-F5344CB8AC3E}">
        <p14:creationId xmlns:p14="http://schemas.microsoft.com/office/powerpoint/2010/main" val="180834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Nu har det blivit valdag och vi ska prata om hur själva röstmottagningen kommer gå till.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smtClean="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2022-01-14</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16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200"/>
              </a:lnSpc>
              <a:spcAft>
                <a:spcPts val="800"/>
              </a:spcAf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Först lite kort om rösträtt utifall</a:t>
            </a:r>
            <a:r>
              <a:rPr lang="sv-SE" sz="1200" baseline="0" dirty="0" smtClean="0">
                <a:effectLst/>
                <a:latin typeface="Garamond" panose="02020404030301010803" pitchFamily="18" charset="0"/>
                <a:ea typeface="Garamond" panose="02020404030301010803" pitchFamily="18" charset="0"/>
                <a:cs typeface="Times New Roman" panose="02020603050405020304" pitchFamily="18" charset="0"/>
              </a:rPr>
              <a:t> ni får frågor om det i vallokalen. Den slutliga röstlängden upprättas av sametingets valnämnd och om någon har väldigt detaljerade frågor är det dit ni får hänvisa personen.</a:t>
            </a: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a:lnSpc>
                <a:spcPts val="1200"/>
              </a:lnSpc>
              <a:spcAft>
                <a:spcPts val="800"/>
              </a:spcAft>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a:lnSpc>
                <a:spcPts val="1200"/>
              </a:lnSpc>
              <a:spcAft>
                <a:spcPts val="800"/>
              </a:spcAf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Vem får rösta?</a:t>
            </a:r>
          </a:p>
          <a:p>
            <a:pPr>
              <a:lnSpc>
                <a:spcPts val="1200"/>
              </a:lnSpc>
              <a:spcAft>
                <a:spcPts val="800"/>
              </a:spcAf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För att vara med i röstlängden och få rösta vid val till Sametingsvalet ska väljaren:</a:t>
            </a:r>
          </a:p>
          <a:p>
            <a:pPr>
              <a:lnSpc>
                <a:spcPts val="1200"/>
              </a:lnSpc>
              <a:spcAft>
                <a:spcPts val="800"/>
              </a:spcAft>
            </a:pPr>
            <a:endParaRPr lang="sv-SE" sz="1200" b="1" dirty="0" smtClean="0">
              <a:effectLst/>
              <a:latin typeface="Garamond" panose="02020404030301010803" pitchFamily="18" charset="0"/>
              <a:ea typeface="Garamond" panose="02020404030301010803" pitchFamily="18" charset="0"/>
              <a:cs typeface="Times New Roman" panose="02020603050405020304" pitchFamily="18" charset="0"/>
            </a:endParaRPr>
          </a:p>
          <a:p>
            <a:pPr>
              <a:lnSpc>
                <a:spcPts val="1200"/>
              </a:lnSpc>
              <a:spcAft>
                <a:spcPts val="800"/>
              </a:spcAf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Väljaren är 18 år senast på den samiska valdagen.</a:t>
            </a:r>
          </a:p>
          <a:p>
            <a:pPr>
              <a:lnSpc>
                <a:spcPts val="1200"/>
              </a:lnSpc>
              <a:spcAft>
                <a:spcPts val="800"/>
              </a:spcAft>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a:lnSpc>
                <a:spcPts val="1200"/>
              </a:lnSpc>
              <a:spcAft>
                <a:spcPts val="800"/>
              </a:spcAf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Vara</a:t>
            </a:r>
            <a:r>
              <a:rPr lang="sv-SE" sz="1200" b="1" baseline="0" dirty="0" smtClean="0">
                <a:effectLst/>
                <a:latin typeface="Garamond" panose="02020404030301010803" pitchFamily="18" charset="0"/>
                <a:ea typeface="Garamond" panose="02020404030301010803" pitchFamily="18" charset="0"/>
                <a:cs typeface="Times New Roman" panose="02020603050405020304" pitchFamily="18" charset="0"/>
              </a:rPr>
              <a:t> </a:t>
            </a: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svensk medborgare eller har varit folkbokförd i Sverige minst tre år.</a:t>
            </a:r>
          </a:p>
          <a:p>
            <a:pPr>
              <a:lnSpc>
                <a:spcPts val="1200"/>
              </a:lnSpc>
              <a:spcAft>
                <a:spcPts val="800"/>
              </a:spcAft>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a:lnSpc>
                <a:spcPts val="1200"/>
              </a:lnSpc>
              <a:spcAft>
                <a:spcPts val="800"/>
              </a:spcAf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Vara same och</a:t>
            </a:r>
          </a:p>
          <a:p>
            <a:pPr>
              <a:lnSpc>
                <a:spcPts val="1200"/>
              </a:lnSpc>
              <a:spcAft>
                <a:spcPts val="800"/>
              </a:spcAf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 ha eller har haft samiska som språk i hemmet, eller</a:t>
            </a:r>
          </a:p>
          <a:p>
            <a:pPr>
              <a:lnSpc>
                <a:spcPts val="1200"/>
              </a:lnSpc>
              <a:spcAft>
                <a:spcPts val="800"/>
              </a:spcAf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 någon av föräldrar, far- eller morföräldrar har eller har haft samiska som språk i hemmet, eller</a:t>
            </a:r>
          </a:p>
          <a:p>
            <a:pPr>
              <a:lnSpc>
                <a:spcPts val="1200"/>
              </a:lnSpc>
              <a:spcAft>
                <a:spcPts val="800"/>
              </a:spcAf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 Ha</a:t>
            </a:r>
            <a:r>
              <a:rPr lang="sv-SE" sz="1200" b="1" baseline="0" dirty="0" smtClean="0">
                <a:effectLst/>
                <a:latin typeface="Garamond" panose="02020404030301010803" pitchFamily="18" charset="0"/>
                <a:ea typeface="Garamond" panose="02020404030301010803" pitchFamily="18" charset="0"/>
                <a:cs typeface="Times New Roman" panose="02020603050405020304" pitchFamily="18" charset="0"/>
              </a:rPr>
              <a:t> </a:t>
            </a: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en förälder som är eller har varit upptagen i röstlängden till Sametinget.</a:t>
            </a:r>
          </a:p>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2022-01-15</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016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Baserat på den slutliga röstlängden skickar Valmyndigheten ut röstkort/ytterkuvert till alla röstberättigade. På röstkortet/ytterkuvertet finns namn och nummer i röstlängden förtryckt. </a:t>
            </a:r>
            <a:r>
              <a:rPr lang="sv-SE" dirty="0" smtClean="0"/>
              <a:t>Tillsammans med röstkortet/ytterkuvertet skickas också alla olika namnvalsedlar, brevröstningsmaterial och information om hur röstningen går till.</a:t>
            </a:r>
            <a:r>
              <a:rPr lang="sv-SE" baseline="0" dirty="0" smtClean="0"/>
              <a:t> </a:t>
            </a:r>
            <a:endParaRPr lang="sv-SE" dirty="0" smtClean="0"/>
          </a:p>
          <a:p>
            <a:endParaRPr lang="sv-SE" dirty="0" smtClean="0"/>
          </a:p>
          <a:p>
            <a:r>
              <a:rPr lang="sv-SE" b="1" dirty="0" smtClean="0"/>
              <a:t>Röstkortet vid val till Sametinget är ett kuvert som väljaren lägger sin röst i, både vid brevröstning och vid röstning i vallokal.</a:t>
            </a:r>
          </a:p>
          <a:p>
            <a:endParaRPr lang="sv-SE" dirty="0" smtClean="0"/>
          </a:p>
          <a:p>
            <a:r>
              <a:rPr lang="sv-SE" dirty="0" smtClean="0"/>
              <a:t>Såhär ser röstkort/ytterkuvertet ut. I den vita rutan står det: Ska du rösta i vallokal? Klistra inte igen detta kuvert, utan ta med det öppet till vallokalen. Du behöver inte heller fylla i några uppgifter nedan. </a:t>
            </a:r>
          </a:p>
          <a:p>
            <a:endParaRPr lang="sv-SE" dirty="0" smtClean="0"/>
          </a:p>
          <a:p>
            <a:r>
              <a:rPr lang="sv-SE" dirty="0" smtClean="0"/>
              <a:t>Om en väljare kommer in i vallokalen med ett igenklistrat kuvert, vad händer då?</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8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Väljare ska ta med sig röstkortet</a:t>
            </a:r>
            <a:r>
              <a:rPr lang="sv-SE" baseline="0" dirty="0" smtClean="0"/>
              <a:t> utan att försluta det men vad händer om de gjort i ordning rösten hemma och klistrat igen kuvertet?</a:t>
            </a:r>
          </a:p>
          <a:p>
            <a:r>
              <a:rPr lang="sv-SE" dirty="0" smtClean="0"/>
              <a:t> </a:t>
            </a:r>
          </a:p>
          <a:p>
            <a:r>
              <a:rPr lang="sv-SE" dirty="0" smtClean="0"/>
              <a:t>Till</a:t>
            </a:r>
            <a:r>
              <a:rPr lang="sv-SE" baseline="0" dirty="0" smtClean="0"/>
              <a:t> er hjälp på valdagen kommer ni ha</a:t>
            </a:r>
            <a:r>
              <a:rPr lang="sv-SE" dirty="0" smtClean="0"/>
              <a:t> fyra utskrivna instruktioner till er hjälp.</a:t>
            </a:r>
            <a:r>
              <a:rPr lang="sv-SE" baseline="0" dirty="0" smtClean="0"/>
              <a:t> Här är en av dessa instruktioner, hur en röstmottagare ska göra om en väljare kommer till er med ett igenklistrat röstkort/ytterkuvert.</a:t>
            </a:r>
          </a:p>
          <a:p>
            <a:endParaRPr lang="sv-SE" baseline="0" dirty="0" smtClean="0"/>
          </a:p>
          <a:p>
            <a:r>
              <a:rPr lang="sv-SE" b="1" baseline="0" dirty="0" smtClean="0"/>
              <a:t>1 Informera väljaren om att du måste öppna röstkortet/ytterkuvertet för att kontrollera att valkuvertet är korrekt iordninggjort. </a:t>
            </a:r>
          </a:p>
          <a:p>
            <a:r>
              <a:rPr lang="sv-SE" b="1" baseline="0" dirty="0" smtClean="0"/>
              <a:t>2 Öppna röstkortet/ytterkuvertet och ta ut valkuvertet. </a:t>
            </a:r>
          </a:p>
          <a:p>
            <a:r>
              <a:rPr lang="sv-SE" b="1" baseline="0" dirty="0" smtClean="0"/>
              <a:t>3 Riv itu det öppnade röstkortet/ytterkuvertet och lämna det till ordförande.</a:t>
            </a:r>
          </a:p>
          <a:p>
            <a:r>
              <a:rPr lang="sv-SE" b="1" baseline="0" dirty="0" smtClean="0"/>
              <a:t>4 Ordföranden eller vice ordföranden skriver ett dubblettröstkort åt väljaren och ger detta till dig.</a:t>
            </a:r>
          </a:p>
          <a:p>
            <a:r>
              <a:rPr lang="sv-SE" b="1" baseline="0" dirty="0" smtClean="0"/>
              <a:t>5 Följ stegen i instruktion 1 ”Ta emot en röst” </a:t>
            </a:r>
          </a:p>
          <a:p>
            <a:endParaRPr lang="sv-SE" b="1" baseline="0" dirty="0" smtClean="0"/>
          </a:p>
          <a:p>
            <a:endParaRPr lang="sv-SE" b="0" baseline="0" dirty="0" smtClean="0"/>
          </a:p>
          <a:p>
            <a:r>
              <a:rPr lang="sv-SE" b="0" baseline="0" dirty="0" smtClean="0"/>
              <a:t>Instruktionen för att lämna ut dubblettröstkort finns i handledningens avsnitt 6. Det kan ju även handla om att väljaren inte har med sitt röstkort/ytterkuvert till vallokalen.</a:t>
            </a:r>
          </a:p>
          <a:p>
            <a:endParaRPr lang="sv-SE" b="0" baseline="0" dirty="0" smtClean="0"/>
          </a:p>
          <a:p>
            <a:r>
              <a:rPr lang="sv-SE" b="0" baseline="0" dirty="0" smtClean="0"/>
              <a:t>Nu ska vi öva på just detta scenario!</a:t>
            </a:r>
            <a:endParaRPr lang="sv-SE" baseline="0" dirty="0" smtClean="0"/>
          </a:p>
          <a:p>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09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Här ska vi öva på stegen när en väljare kommer med ett igenklistrat röstkort/ytterkuvert.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En i gruppen är väljare.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Två röstmottagare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En ordförande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(om ni är fler i gruppen kan övriga observera)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smtClean="0"/>
              <a:t>Material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Väljare: </a:t>
            </a:r>
            <a:r>
              <a:rPr lang="sv-SE" b="0" baseline="0" dirty="0" err="1" smtClean="0"/>
              <a:t>Fejk</a:t>
            </a:r>
            <a:r>
              <a:rPr lang="sv-SE" b="0" baseline="0" dirty="0" smtClean="0"/>
              <a:t>-id + Ett igenklistrat ytterkuvert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Röstmottagare: Röstmottagarinstruktioner, väljarförteckning och uppsamlingslåda (kuvert)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Ordförande: Röstlängden, tomt röstkortskuvert och handledningen för ordförande</a:t>
            </a:r>
          </a:p>
          <a:p>
            <a:endParaRPr lang="sv-SE" sz="1200" b="1"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Instruktion:</a:t>
            </a:r>
          </a:p>
          <a:p>
            <a:r>
              <a:rPr lang="sv-SE" sz="1200" kern="1200" dirty="0" smtClean="0">
                <a:solidFill>
                  <a:schemeClr val="tx1"/>
                </a:solidFill>
                <a:effectLst/>
                <a:latin typeface="+mn-lt"/>
                <a:ea typeface="+mn-ea"/>
                <a:cs typeface="+mn-cs"/>
              </a:rPr>
              <a:t>En agerar väljare som kommer med </a:t>
            </a:r>
            <a:r>
              <a:rPr lang="sv-SE" sz="1200" kern="1200" dirty="0" err="1" smtClean="0">
                <a:solidFill>
                  <a:schemeClr val="tx1"/>
                </a:solidFill>
                <a:effectLst/>
                <a:latin typeface="+mn-lt"/>
                <a:ea typeface="+mn-ea"/>
                <a:cs typeface="+mn-cs"/>
              </a:rPr>
              <a:t>fejk</a:t>
            </a:r>
            <a:r>
              <a:rPr lang="sv-SE" sz="1200" kern="1200" dirty="0" smtClean="0">
                <a:solidFill>
                  <a:schemeClr val="tx1"/>
                </a:solidFill>
                <a:effectLst/>
                <a:latin typeface="+mn-lt"/>
                <a:ea typeface="+mn-ea"/>
                <a:cs typeface="+mn-cs"/>
              </a:rPr>
              <a:t>-id och förslutet omslagskuvert.</a:t>
            </a:r>
          </a:p>
          <a:p>
            <a:r>
              <a:rPr lang="sv-SE" sz="1200" kern="1200" dirty="0" smtClean="0">
                <a:solidFill>
                  <a:schemeClr val="tx1"/>
                </a:solidFill>
                <a:effectLst/>
                <a:latin typeface="+mn-lt"/>
                <a:ea typeface="+mn-ea"/>
                <a:cs typeface="+mn-cs"/>
              </a:rPr>
              <a:t>Röstmottagarna följer instruktionerna för att ta emot rösten</a:t>
            </a:r>
          </a:p>
          <a:p>
            <a:r>
              <a:rPr lang="sv-SE" sz="1200" kern="1200" dirty="0" smtClean="0">
                <a:solidFill>
                  <a:schemeClr val="tx1"/>
                </a:solidFill>
                <a:effectLst/>
                <a:latin typeface="+mn-lt"/>
                <a:ea typeface="+mn-ea"/>
                <a:cs typeface="+mn-cs"/>
              </a:rPr>
              <a:t>Ordförande lämnar ut dubblettröstkort</a:t>
            </a:r>
          </a:p>
          <a:p>
            <a:r>
              <a:rPr lang="sv-SE" sz="1200" kern="1200" dirty="0" smtClean="0">
                <a:solidFill>
                  <a:schemeClr val="tx1"/>
                </a:solidFill>
                <a:effectLst/>
                <a:latin typeface="+mn-lt"/>
                <a:ea typeface="+mn-ea"/>
                <a:cs typeface="+mn-cs"/>
              </a:rPr>
              <a:t>Vid avslut:</a:t>
            </a:r>
            <a:r>
              <a:rPr lang="sv-SE" sz="1200" kern="1200" baseline="0" dirty="0" smtClean="0">
                <a:solidFill>
                  <a:schemeClr val="tx1"/>
                </a:solidFill>
                <a:effectLst/>
                <a:latin typeface="+mn-lt"/>
                <a:ea typeface="+mn-ea"/>
                <a:cs typeface="+mn-cs"/>
              </a:rPr>
              <a:t> Har alla lagt </a:t>
            </a:r>
            <a:r>
              <a:rPr lang="sv-SE" sz="1200" kern="1200" dirty="0" smtClean="0">
                <a:solidFill>
                  <a:schemeClr val="tx1"/>
                </a:solidFill>
                <a:effectLst/>
                <a:latin typeface="+mn-lt"/>
                <a:ea typeface="+mn-ea"/>
                <a:cs typeface="+mn-cs"/>
              </a:rPr>
              <a:t> nya rösten läggs i "uppsamlingslådan”?</a:t>
            </a:r>
            <a:r>
              <a:rPr lang="sv-SE" sz="1200" kern="1200" baseline="0" dirty="0" smtClean="0">
                <a:solidFill>
                  <a:schemeClr val="tx1"/>
                </a:solidFill>
                <a:effectLst/>
                <a:latin typeface="+mn-lt"/>
                <a:ea typeface="+mn-ea"/>
                <a:cs typeface="+mn-cs"/>
              </a:rPr>
              <a:t> </a:t>
            </a:r>
          </a:p>
          <a:p>
            <a:r>
              <a:rPr lang="sv-SE" sz="1200" kern="1200" baseline="0" dirty="0" smtClean="0">
                <a:solidFill>
                  <a:schemeClr val="tx1"/>
                </a:solidFill>
                <a:effectLst/>
                <a:latin typeface="+mn-lt"/>
                <a:ea typeface="+mn-ea"/>
                <a:cs typeface="+mn-cs"/>
              </a:rPr>
              <a:t>Bra! Både uppsamlingslådan och väljarförteckningen ska vi spara</a:t>
            </a:r>
            <a:r>
              <a:rPr lang="sv-SE" sz="1200" kern="1200" dirty="0" smtClean="0">
                <a:solidFill>
                  <a:schemeClr val="tx1"/>
                </a:solidFill>
                <a:effectLst/>
                <a:latin typeface="+mn-lt"/>
                <a:ea typeface="+mn-ea"/>
                <a:cs typeface="+mn-cs"/>
              </a:rPr>
              <a:t> till en senare övning.</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Förtydliga att samma förfarande gäller vid förslutet omslagskuvert</a:t>
            </a:r>
            <a:r>
              <a:rPr lang="sv-SE" sz="1200" kern="1200" baseline="0" dirty="0" smtClean="0">
                <a:solidFill>
                  <a:schemeClr val="tx1"/>
                </a:solidFill>
                <a:effectLst/>
                <a:latin typeface="+mn-lt"/>
                <a:ea typeface="+mn-ea"/>
                <a:cs typeface="+mn-cs"/>
              </a:rPr>
              <a:t> och visa upp det.</a:t>
            </a: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17</a:t>
            </a:fld>
            <a:endParaRPr lang="sv-SE"/>
          </a:p>
        </p:txBody>
      </p:sp>
    </p:spTree>
    <p:extLst>
      <p:ext uri="{BB962C8B-B14F-4D97-AF65-F5344CB8AC3E}">
        <p14:creationId xmlns:p14="http://schemas.microsoft.com/office/powerpoint/2010/main" val="69014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Väljarförteckningen</a:t>
            </a:r>
          </a:p>
          <a:p>
            <a:endParaRPr lang="sv-SE" dirty="0" smtClean="0"/>
          </a:p>
          <a:p>
            <a:pPr marL="171450" indent="-171450">
              <a:buFont typeface="Arial" panose="020B0604020202020204" pitchFamily="34" charset="0"/>
              <a:buChar char="•"/>
            </a:pPr>
            <a:r>
              <a:rPr lang="sv-SE" b="1" dirty="0" smtClean="0"/>
              <a:t>Väljarförteckningen är en förteckning över de som har röstat i lokalen.</a:t>
            </a:r>
          </a:p>
          <a:p>
            <a:pPr marL="171450" indent="-171450">
              <a:buFont typeface="Arial" panose="020B0604020202020204" pitchFamily="34" charset="0"/>
              <a:buChar char="•"/>
            </a:pPr>
            <a:r>
              <a:rPr kumimoji="0" lang="sv-SE" sz="2400" b="1" i="0" u="none" strike="noStrike" kern="1200" cap="none" spc="0" normalizeH="0" baseline="0" noProof="0" dirty="0" smtClean="0">
                <a:ln>
                  <a:noFill/>
                </a:ln>
                <a:solidFill>
                  <a:prstClr val="black"/>
                </a:solidFill>
                <a:effectLst/>
                <a:uLnTx/>
                <a:uFillTx/>
                <a:latin typeface="Arial"/>
                <a:ea typeface="+mn-ea"/>
                <a:cs typeface="+mn-cs"/>
              </a:rPr>
              <a:t>Röstmottagarna fyller i nummer i röstlängd, namn och hur ID-kontroll genomförts. </a:t>
            </a:r>
          </a:p>
          <a:p>
            <a:endParaRPr lang="sv-SE" dirty="0" smtClean="0"/>
          </a:p>
          <a:p>
            <a:r>
              <a:rPr lang="sv-SE" dirty="0" smtClean="0"/>
              <a:t>Om du råkar skriva fel i väljarförteckningen kan du stryka över den raden och använda nästa istället. Behöver</a:t>
            </a:r>
            <a:r>
              <a:rPr lang="sv-SE" baseline="0" dirty="0" smtClean="0"/>
              <a:t> vara tydligt så ni inte räknar med den raden efter röstmottagningens avslut. Summan av antalet namn i väljarförteckningarna ska stämma överens med antalet röster i uppsamlingslådan när röstmottagningen avslutats.</a:t>
            </a:r>
            <a:r>
              <a:rPr lang="sv-SE" dirty="0" smtClean="0"/>
              <a:t>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400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Styrka identitet – specialfall</a:t>
            </a:r>
          </a:p>
          <a:p>
            <a:r>
              <a:rPr lang="sv-SE" dirty="0" smtClean="0"/>
              <a:t>I instruktion 2 ser ni</a:t>
            </a:r>
            <a:r>
              <a:rPr lang="sv-SE" baseline="0" dirty="0" smtClean="0"/>
              <a:t> de tre metoder som väljaren kan använda för att styrka sin identitet och hur det ska markeras i väljarförteckningen. Det är </a:t>
            </a:r>
            <a:r>
              <a:rPr lang="sv-SE" dirty="0" smtClean="0"/>
              <a:t>viktigt att ni vägleder väljare i hur de kan styrka sin identitet</a:t>
            </a:r>
            <a:r>
              <a:rPr lang="sv-SE" baseline="0" dirty="0" smtClean="0"/>
              <a:t>. Uppmuntra den som inte kan styrka sin identitet att komma tillbaka med en id-handling eller med någon som kan intyga hens identitet. </a:t>
            </a:r>
          </a:p>
          <a:p>
            <a:endParaRPr lang="sv-SE" baseline="0" dirty="0" smtClean="0"/>
          </a:p>
          <a:p>
            <a:r>
              <a:rPr lang="sv-SE" dirty="0" smtClean="0"/>
              <a:t>Det är röstmottagarens uppgift att bedöma om väljarens identitet är styrkt. Vi uppmuntrar att de</a:t>
            </a:r>
            <a:r>
              <a:rPr lang="sv-SE" baseline="0" dirty="0" smtClean="0"/>
              <a:t> tar hjälp av er eftersom ni har mer stöd i handledningen över vissa specialfall. </a:t>
            </a:r>
            <a:r>
              <a:rPr lang="sv-SE" baseline="0" dirty="0" err="1" smtClean="0"/>
              <a:t>T.ex</a:t>
            </a:r>
            <a:r>
              <a:rPr lang="sv-SE" baseline="0" dirty="0" smtClean="0"/>
              <a:t>: </a:t>
            </a:r>
            <a:r>
              <a:rPr lang="sv-SE" b="1" dirty="0" smtClean="0"/>
              <a:t>Utgångna eller ogiltiga id-handlingar,</a:t>
            </a:r>
            <a:r>
              <a:rPr lang="sv-SE" b="1" baseline="0" dirty="0" smtClean="0"/>
              <a:t> </a:t>
            </a:r>
            <a:r>
              <a:rPr lang="sv-SE" b="1" dirty="0" smtClean="0"/>
              <a:t>Väljare som bytt namn,</a:t>
            </a:r>
            <a:r>
              <a:rPr lang="sv-SE" b="1" baseline="0" dirty="0" smtClean="0"/>
              <a:t> </a:t>
            </a:r>
            <a:r>
              <a:rPr lang="sv-SE" b="1" dirty="0" smtClean="0"/>
              <a:t>Utländsk id-handling.</a:t>
            </a:r>
          </a:p>
          <a:p>
            <a:endParaRPr lang="sv-SE" b="1" baseline="0" dirty="0" smtClean="0"/>
          </a:p>
          <a:p>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I tveksamma fall ska ni hämta stöd hos valnämnden. Mer om det och andra </a:t>
            </a:r>
            <a:r>
              <a:rPr lang="sv-SE" b="0" dirty="0" smtClean="0"/>
              <a:t>specialfall finns i er handledning.</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19</a:t>
            </a:fld>
            <a:endParaRPr lang="sv-SE"/>
          </a:p>
        </p:txBody>
      </p:sp>
    </p:spTree>
    <p:extLst>
      <p:ext uri="{BB962C8B-B14F-4D97-AF65-F5344CB8AC3E}">
        <p14:creationId xmlns:p14="http://schemas.microsoft.com/office/powerpoint/2010/main" val="1720736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Det</a:t>
            </a:r>
            <a:r>
              <a:rPr lang="sv-SE" b="0" baseline="0" dirty="0" smtClean="0"/>
              <a:t> kan vara bra att veta, utifall det kommer frågor, eller någon undrar om det är möjligt att rösta flera gånger – att man enbart får räkna en röst i valet och det är rösten i vallokalen som gäller om väljaren brevröstat och röstat i vallokal.</a:t>
            </a:r>
          </a:p>
          <a:p>
            <a:endParaRPr lang="sv-S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smtClean="0"/>
              <a:t>Om väljaren röstar fler gånger i vallokal kommer samtliga röster att bli underkända. Likaså om väljaren inte röstat i vallokal men skickat in fler än en brevröst. </a:t>
            </a:r>
            <a:r>
              <a:rPr lang="sv-SE" b="0" dirty="0" smtClean="0"/>
              <a:t>Detta eftersom det inte går att avgöra vilken röst som ska gälla.</a:t>
            </a:r>
            <a:endParaRPr lang="sv-SE" b="1" dirty="0" smtClean="0"/>
          </a:p>
          <a:p>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44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Innan denna sida kan det vara</a:t>
            </a:r>
            <a:r>
              <a:rPr lang="sv-SE" i="1" baseline="0" dirty="0" smtClean="0"/>
              <a:t> lämpligt med en paus eller bensträckare.</a:t>
            </a:r>
            <a:endParaRPr lang="sv-SE" i="1" dirty="0" smtClean="0"/>
          </a:p>
          <a:p>
            <a:r>
              <a:rPr lang="sv-SE" dirty="0" smtClean="0"/>
              <a:t>Vad</a:t>
            </a:r>
            <a:r>
              <a:rPr lang="sv-SE" baseline="0" dirty="0" smtClean="0"/>
              <a:t> händer då på valdagen? </a:t>
            </a:r>
          </a:p>
          <a:p>
            <a:r>
              <a:rPr lang="sv-SE" baseline="0" dirty="0" smtClean="0"/>
              <a:t>Huvuduppgiften är naturligtvis själva röstmottagningen men här kommer också lite annat som är viktigt att tänka på.</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21</a:t>
            </a:fld>
            <a:endParaRPr lang="sv-SE"/>
          </a:p>
        </p:txBody>
      </p:sp>
    </p:spTree>
    <p:extLst>
      <p:ext uri="{BB962C8B-B14F-4D97-AF65-F5344CB8AC3E}">
        <p14:creationId xmlns:p14="http://schemas.microsoft.com/office/powerpoint/2010/main" val="325253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Gå igenom samtliga</a:t>
            </a:r>
            <a:r>
              <a:rPr lang="sv-SE" baseline="0" dirty="0" smtClean="0"/>
              <a:t> delar där ordföranden samtidigt får bläddra igenom pärmen.</a:t>
            </a:r>
          </a:p>
          <a:p>
            <a:r>
              <a:rPr lang="sv-SE" b="1" baseline="0" dirty="0" smtClean="0"/>
              <a:t>Innehåller:</a:t>
            </a:r>
          </a:p>
          <a:p>
            <a:r>
              <a:rPr lang="sv-SE" b="1" baseline="0" dirty="0" smtClean="0"/>
              <a:t>Kopia av röstlängden </a:t>
            </a:r>
            <a:r>
              <a:rPr lang="sv-SE" baseline="0" dirty="0" smtClean="0"/>
              <a:t>– </a:t>
            </a:r>
            <a:r>
              <a:rPr lang="sv-SE" dirty="0" smtClean="0"/>
              <a:t>Du kommer få en kopia av röstlängden att använda när du lämnar ut dubblettröstkort. Eftersom den innehåller känsliga personuppgifter måste den förvaras och hanteras med stor försiktighet. Gör inga anteckningar eller markeringar på kopian av röstlängden. Kontakta valnämnden om någon begär att få ta del av kopian av röstlängden. Du ska inte lämna ut handlingen på plats.</a:t>
            </a:r>
          </a:p>
          <a:p>
            <a:r>
              <a:rPr lang="sv-SE" b="1" baseline="0" dirty="0" smtClean="0"/>
              <a:t>Regelsamling </a:t>
            </a:r>
            <a:r>
              <a:rPr lang="sv-SE" b="0" baseline="0" dirty="0" smtClean="0"/>
              <a:t>så som Sametingslagen, förordningen om val till Sametinget </a:t>
            </a:r>
          </a:p>
          <a:p>
            <a:r>
              <a:rPr lang="sv-SE" b="0" baseline="0" dirty="0" smtClean="0"/>
              <a:t>Valmyndighetens författningssamling samt </a:t>
            </a:r>
            <a:r>
              <a:rPr lang="sv-SE" b="0" baseline="0" dirty="0" err="1" smtClean="0"/>
              <a:t>vallaget</a:t>
            </a:r>
            <a:r>
              <a:rPr lang="sv-SE" b="0" baseline="0" dirty="0" smtClean="0"/>
              <a:t>.</a:t>
            </a:r>
          </a:p>
          <a:p>
            <a:r>
              <a:rPr lang="sv-SE" b="1" i="0" baseline="0" dirty="0" smtClean="0"/>
              <a:t>Instruktioner för röstmottagning </a:t>
            </a:r>
            <a:r>
              <a:rPr lang="sv-SE" b="0" i="0" baseline="0" dirty="0" smtClean="0">
                <a:solidFill>
                  <a:srgbClr val="FF0000"/>
                </a:solidFill>
              </a:rPr>
              <a:t>– som ni ska lägga fram på röstmottagningsbordet så att de finns lätt tillgängliga under röstmottagningen</a:t>
            </a:r>
          </a:p>
          <a:p>
            <a:r>
              <a:rPr lang="sv-SE" b="1" i="0" baseline="0" dirty="0" smtClean="0"/>
              <a:t>Handledningen för ordförande – </a:t>
            </a:r>
            <a:r>
              <a:rPr lang="sv-SE" b="0" i="0" baseline="0" dirty="0" smtClean="0"/>
              <a:t>innehåller dels era specifika ansvarsområden och är dels ett uppslagsverk vid knepiga situationer (</a:t>
            </a:r>
            <a:r>
              <a:rPr lang="sv-SE" b="0" i="0" baseline="0" dirty="0" err="1" smtClean="0"/>
              <a:t>exv</a:t>
            </a:r>
            <a:r>
              <a:rPr lang="sv-SE" b="0" i="0" baseline="0" dirty="0" smtClean="0"/>
              <a:t>, avvikande id-handlingar)  - bläddra gärna i denna under utbildningens gång och läsa igenom den i sin helhet innan ni påbörjar uppdraget!</a:t>
            </a:r>
            <a:endParaRPr lang="sv-SE" b="1" i="0" baseline="0" dirty="0" smtClean="0"/>
          </a:p>
          <a:p>
            <a:r>
              <a:rPr lang="sv-SE" b="1" baseline="0" dirty="0" smtClean="0"/>
              <a:t>Blankett för incidentrapportering</a:t>
            </a:r>
          </a:p>
          <a:p>
            <a:endParaRPr lang="sv-SE" baseline="0" dirty="0" smtClean="0"/>
          </a:p>
        </p:txBody>
      </p:sp>
      <p:sp>
        <p:nvSpPr>
          <p:cNvPr id="4" name="Platshållare för bildnummer 3"/>
          <p:cNvSpPr>
            <a:spLocks noGrp="1"/>
          </p:cNvSpPr>
          <p:nvPr>
            <p:ph type="sldNum" sz="quarter" idx="10"/>
          </p:nvPr>
        </p:nvSpPr>
        <p:spPr/>
        <p:txBody>
          <a:bodyPr/>
          <a:lstStyle/>
          <a:p>
            <a:fld id="{FE5C8991-D57F-4F57-99D8-D1041714389F}" type="slidenum">
              <a:rPr lang="sv-SE" smtClean="0"/>
              <a:t>4</a:t>
            </a:fld>
            <a:endParaRPr lang="sv-SE"/>
          </a:p>
        </p:txBody>
      </p:sp>
    </p:spTree>
    <p:extLst>
      <p:ext uri="{BB962C8B-B14F-4D97-AF65-F5344CB8AC3E}">
        <p14:creationId xmlns:p14="http://schemas.microsoft.com/office/powerpoint/2010/main" val="115794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0" kern="1200" dirty="0" smtClean="0">
                <a:solidFill>
                  <a:schemeClr val="tx1"/>
                </a:solidFill>
                <a:effectLst/>
                <a:latin typeface="+mn-lt"/>
                <a:ea typeface="+mn-ea"/>
                <a:cs typeface="+mn-cs"/>
              </a:rPr>
              <a:t>Det finns en checklista i handledningen som är bra om ni prickar av inför</a:t>
            </a:r>
            <a:r>
              <a:rPr lang="sv-SE" sz="1200" b="0" kern="1200" baseline="0" dirty="0" smtClean="0">
                <a:solidFill>
                  <a:schemeClr val="tx1"/>
                </a:solidFill>
                <a:effectLst/>
                <a:latin typeface="+mn-lt"/>
                <a:ea typeface="+mn-ea"/>
                <a:cs typeface="+mn-cs"/>
              </a:rPr>
              <a:t> öppningen. Här finns några utvalda punkter.</a:t>
            </a:r>
          </a:p>
          <a:p>
            <a:pPr marL="0" indent="0">
              <a:buFont typeface="Arial" panose="020B0604020202020204" pitchFamily="34" charset="0"/>
              <a:buNone/>
            </a:pPr>
            <a:endParaRPr lang="sv-SE"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smtClean="0">
                <a:solidFill>
                  <a:schemeClr val="tx1"/>
                </a:solidFill>
                <a:effectLst/>
                <a:latin typeface="+mn-lt"/>
                <a:ea typeface="+mn-ea"/>
                <a:cs typeface="+mn-cs"/>
              </a:rPr>
              <a:t>Samla ihop gruppen </a:t>
            </a:r>
            <a:r>
              <a:rPr lang="sv-SE" sz="1200" kern="1200" dirty="0" smtClean="0">
                <a:solidFill>
                  <a:schemeClr val="tx1"/>
                </a:solidFill>
                <a:effectLst/>
                <a:latin typeface="+mn-lt"/>
                <a:ea typeface="+mn-ea"/>
                <a:cs typeface="+mn-cs"/>
              </a:rPr>
              <a:t>inför öppning så att alla får presentera sig för varandra. Eftersom ni ska jobba nära varandra under en lång dag är det bra att få en positiv och personlig start. Stäm av att alla har fått ett schema och vet sina tider samt att ingen har särskilda skäl för att byta någon tid.</a:t>
            </a:r>
          </a:p>
          <a:p>
            <a:endParaRPr lang="sv-S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Inför öppning är det också bra att </a:t>
            </a:r>
            <a:r>
              <a:rPr lang="sv-SE" sz="1200" b="1" kern="1200" dirty="0" smtClean="0">
                <a:solidFill>
                  <a:schemeClr val="tx1"/>
                </a:solidFill>
                <a:effectLst/>
                <a:latin typeface="+mn-lt"/>
                <a:ea typeface="+mn-ea"/>
                <a:cs typeface="+mn-cs"/>
              </a:rPr>
              <a:t>påminna röstmottagarna om att vara sakliga och opartiska</a:t>
            </a:r>
            <a:r>
              <a:rPr lang="sv-SE" sz="1200" kern="1200" dirty="0" smtClean="0">
                <a:solidFill>
                  <a:schemeClr val="tx1"/>
                </a:solidFill>
                <a:effectLst/>
                <a:latin typeface="+mn-lt"/>
                <a:ea typeface="+mn-ea"/>
                <a:cs typeface="+mn-cs"/>
              </a:rPr>
              <a:t>. Det innebär t.ex. att inte prata politik varken under röstmottagning eller rösträkning och</a:t>
            </a:r>
            <a:r>
              <a:rPr lang="sv-SE" sz="1200" kern="1200" baseline="0" dirty="0" smtClean="0">
                <a:solidFill>
                  <a:schemeClr val="tx1"/>
                </a:solidFill>
                <a:effectLst/>
                <a:latin typeface="+mn-lt"/>
                <a:ea typeface="+mn-ea"/>
                <a:cs typeface="+mn-cs"/>
              </a:rPr>
              <a:t> att detta gäller även under raster.</a:t>
            </a:r>
          </a:p>
          <a:p>
            <a:pPr marL="0" indent="0">
              <a:buFont typeface="Arial" panose="020B0604020202020204" pitchFamily="34" charset="0"/>
              <a:buNone/>
            </a:pPr>
            <a:endParaRPr lang="sv-SE"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200" kern="1200" baseline="0" dirty="0" smtClean="0">
                <a:solidFill>
                  <a:schemeClr val="tx1"/>
                </a:solidFill>
                <a:effectLst/>
                <a:latin typeface="+mn-lt"/>
                <a:ea typeface="+mn-ea"/>
                <a:cs typeface="+mn-cs"/>
              </a:rPr>
              <a:t>I handledningen finns en övning som ni kan göra innan öppning för att säkerställa att alla röstmottagare förstått arbetsuppgifterna. Agera väljare och låt röstmottagarna guida dig igenom röstningsförfarandet inklusive momentet där två av röstmottagarna tar emot din röst vid mottagarbordet. Instruktion finns i handledningen.</a:t>
            </a:r>
            <a:br>
              <a:rPr lang="sv-SE" sz="1200" kern="1200" baseline="0" dirty="0" smtClean="0">
                <a:solidFill>
                  <a:schemeClr val="tx1"/>
                </a:solidFill>
                <a:effectLst/>
                <a:latin typeface="+mn-lt"/>
                <a:ea typeface="+mn-ea"/>
                <a:cs typeface="+mn-cs"/>
              </a:rPr>
            </a:br>
            <a:endParaRPr lang="sv-SE"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smtClean="0">
                <a:solidFill>
                  <a:schemeClr val="tx1"/>
                </a:solidFill>
                <a:effectLst/>
                <a:latin typeface="+mn-lt"/>
                <a:ea typeface="+mn-ea"/>
                <a:cs typeface="+mn-cs"/>
              </a:rPr>
              <a:t>Fördela arbetsuppgifterna </a:t>
            </a:r>
            <a:r>
              <a:rPr lang="sv-SE" sz="1200" kern="1200" dirty="0" smtClean="0">
                <a:solidFill>
                  <a:schemeClr val="tx1"/>
                </a:solidFill>
                <a:effectLst/>
                <a:latin typeface="+mn-lt"/>
                <a:ea typeface="+mn-ea"/>
                <a:cs typeface="+mn-cs"/>
              </a:rPr>
              <a:t>så att alla vet vad de ska göra vid öppning. Många röstmottagare uppskattar att få rotera arbetsuppgifter</a:t>
            </a:r>
            <a:r>
              <a:rPr lang="sv-SE" sz="1200" kern="1200" baseline="0" dirty="0" smtClean="0">
                <a:solidFill>
                  <a:schemeClr val="tx1"/>
                </a:solidFill>
                <a:effectLst/>
                <a:latin typeface="+mn-lt"/>
                <a:ea typeface="+mn-ea"/>
                <a:cs typeface="+mn-cs"/>
              </a:rPr>
              <a:t> med jämna mellanrum under dagen!</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22</a:t>
            </a:fld>
            <a:endParaRPr lang="sv-SE"/>
          </a:p>
        </p:txBody>
      </p:sp>
    </p:spTree>
    <p:extLst>
      <p:ext uri="{BB962C8B-B14F-4D97-AF65-F5344CB8AC3E}">
        <p14:creationId xmlns:p14="http://schemas.microsoft.com/office/powerpoint/2010/main" val="1270694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Allmänheten får komma och observera </a:t>
            </a:r>
            <a:r>
              <a:rPr lang="sv-SE" dirty="0" smtClean="0"/>
              <a:t>när rösterna tas emot och har rätt att vara anonym. Det är också </a:t>
            </a:r>
            <a:r>
              <a:rPr lang="sv-SE" b="1" dirty="0" smtClean="0"/>
              <a:t>tillåtet att fotografera och filma i vallokalen</a:t>
            </a:r>
            <a:r>
              <a:rPr lang="sv-SE" dirty="0" smtClean="0"/>
              <a:t>. </a:t>
            </a:r>
            <a:r>
              <a:rPr lang="sv-SE" b="1" dirty="0" smtClean="0"/>
              <a:t>Det måste ske på ett sådant sätt att röstmottagningen inte störs och att väljarnas valhemlighet bevaras. </a:t>
            </a:r>
          </a:p>
          <a:p>
            <a:r>
              <a:rPr lang="sv-SE" dirty="0" smtClean="0"/>
              <a:t>Du som ordförande, i likhet med röstmottagarna, kan bli filmad eller fotad eftersom du har ett </a:t>
            </a:r>
            <a:r>
              <a:rPr lang="sv-SE" b="1" dirty="0" smtClean="0"/>
              <a:t>offentligt uppdrag. </a:t>
            </a:r>
          </a:p>
          <a:p>
            <a:endParaRPr lang="sv-SE" dirty="0" smtClean="0"/>
          </a:p>
          <a:p>
            <a:r>
              <a:rPr lang="sv-SE" dirty="0" smtClean="0"/>
              <a:t>Ni som</a:t>
            </a:r>
            <a:r>
              <a:rPr lang="sv-SE" baseline="0" dirty="0" smtClean="0"/>
              <a:t> jobbat tidigare i sametingsvalet – har det kommit personer för att observera?</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23</a:t>
            </a:fld>
            <a:endParaRPr lang="sv-SE"/>
          </a:p>
        </p:txBody>
      </p:sp>
    </p:spTree>
    <p:extLst>
      <p:ext uri="{BB962C8B-B14F-4D97-AF65-F5344CB8AC3E}">
        <p14:creationId xmlns:p14="http://schemas.microsoft.com/office/powerpoint/2010/main" val="1913433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1" dirty="0" smtClean="0"/>
              <a:t>Propaganda får inte förekomma i vallokalen </a:t>
            </a:r>
            <a:r>
              <a:rPr lang="sv-SE" dirty="0" smtClean="0"/>
              <a:t>eller i utrymme intill denna. </a:t>
            </a:r>
          </a:p>
          <a:p>
            <a:pPr marL="171450" indent="-171450">
              <a:buFont typeface="Arial" panose="020B0604020202020204" pitchFamily="34" charset="0"/>
              <a:buChar char="•"/>
            </a:pPr>
            <a:r>
              <a:rPr lang="sv-SE" b="1" dirty="0" smtClean="0"/>
              <a:t>Förutom uppenbar propaganda såsom politiska möten </a:t>
            </a:r>
            <a:r>
              <a:rPr lang="sv-SE" dirty="0" smtClean="0"/>
              <a:t>kan valaffischer, tryckt material, flaggor och vimplar liksom kläder eller banderoller med beteckning för en grupp, ett parti eller en liknande sammanslutning, utgöra propaganda.</a:t>
            </a:r>
          </a:p>
          <a:p>
            <a:pPr marL="171450" indent="-171450">
              <a:buFont typeface="Arial" panose="020B0604020202020204" pitchFamily="34" charset="0"/>
              <a:buChar char="•"/>
            </a:pPr>
            <a:r>
              <a:rPr lang="sv-SE" b="1" dirty="0" smtClean="0"/>
              <a:t>Kontakta valnämnden </a:t>
            </a:r>
            <a:r>
              <a:rPr lang="sv-SE" dirty="0" smtClean="0"/>
              <a:t>om du upptäcker att propaganda finns i eller intill vallokalen. De kan behöva kontakta avsändaren för att meddela att propagandan kommer att tas ner.</a:t>
            </a:r>
          </a:p>
          <a:p>
            <a:pPr marL="171450" indent="-171450">
              <a:buFont typeface="Arial" panose="020B0604020202020204" pitchFamily="34" charset="0"/>
              <a:buChar char="•"/>
            </a:pPr>
            <a:r>
              <a:rPr lang="sv-SE" dirty="0" smtClean="0"/>
              <a:t>Förbudet mot propaganda innebär att </a:t>
            </a:r>
            <a:r>
              <a:rPr lang="sv-SE" b="1" dirty="0" smtClean="0"/>
              <a:t>partifunktionärer </a:t>
            </a:r>
            <a:r>
              <a:rPr lang="sv-SE" dirty="0" smtClean="0"/>
              <a:t>ska ta av sig banderoller eller annan klädsel eller utrustning som är partipolitisk när de uppehåller sig i vallokalen. De bör</a:t>
            </a:r>
            <a:r>
              <a:rPr lang="sv-SE" baseline="0" dirty="0" smtClean="0"/>
              <a:t> inte uppehålla sig inne i vallokalen längre än nödvändigt för att kontrollera att valsedlarna presenteras på rätt sätt i valsedelställen. </a:t>
            </a:r>
          </a:p>
          <a:p>
            <a:pPr marL="171450" indent="-171450">
              <a:buFont typeface="Arial" panose="020B0604020202020204" pitchFamily="34" charset="0"/>
              <a:buChar char="•"/>
            </a:pPr>
            <a:r>
              <a:rPr lang="sv-SE" baseline="0" dirty="0" smtClean="0"/>
              <a:t>En väljare får aldrig nekas att rösta </a:t>
            </a:r>
            <a:r>
              <a:rPr lang="sv-SE" baseline="0" dirty="0" err="1" smtClean="0"/>
              <a:t>pga</a:t>
            </a:r>
            <a:r>
              <a:rPr lang="sv-SE" baseline="0" dirty="0" smtClean="0"/>
              <a:t> att hen bär politiska kläder. </a:t>
            </a:r>
            <a:r>
              <a:rPr kumimoji="0" lang="sv-SE" sz="1200" b="0" i="0" u="none" strike="noStrike" kern="1200" cap="none" spc="0" normalizeH="0" baseline="0" noProof="0" dirty="0" smtClean="0">
                <a:ln>
                  <a:noFill/>
                </a:ln>
                <a:solidFill>
                  <a:prstClr val="black"/>
                </a:solidFill>
                <a:effectLst/>
                <a:uLnTx/>
                <a:uFillTx/>
                <a:latin typeface="+mn-lt"/>
                <a:ea typeface="+mn-ea"/>
                <a:cs typeface="+mn-cs"/>
              </a:rPr>
              <a:t>Det är också </a:t>
            </a:r>
            <a:r>
              <a:rPr kumimoji="0" lang="sv-SE" sz="1200" b="1" i="0" u="none" strike="noStrike" kern="1200" cap="none" spc="0" normalizeH="0" baseline="0" noProof="0" dirty="0" smtClean="0">
                <a:ln>
                  <a:noFill/>
                </a:ln>
                <a:solidFill>
                  <a:prstClr val="black"/>
                </a:solidFill>
                <a:effectLst/>
                <a:uLnTx/>
                <a:uFillTx/>
                <a:latin typeface="+mn-lt"/>
                <a:ea typeface="+mn-ea"/>
                <a:cs typeface="+mn-cs"/>
              </a:rPr>
              <a:t>alltid tillåtet att bära religiös klädsel på och intill en vallokal</a:t>
            </a:r>
            <a:r>
              <a:rPr kumimoji="0" lang="sv-SE" sz="1200" b="0" i="0" u="none" strike="noStrike" kern="1200" cap="none" spc="0" normalizeH="0" baseline="0" noProof="0" dirty="0" smtClean="0">
                <a:ln>
                  <a:noFill/>
                </a:ln>
                <a:solidFill>
                  <a:prstClr val="black"/>
                </a:solidFill>
                <a:effectLst/>
                <a:uLnTx/>
                <a:uFillTx/>
                <a:latin typeface="+mn-lt"/>
                <a:ea typeface="+mn-ea"/>
                <a:cs typeface="+mn-cs"/>
              </a:rPr>
              <a:t>. </a:t>
            </a:r>
            <a:r>
              <a:rPr lang="sv-SE" dirty="0" smtClean="0"/>
              <a:t>Reglerna om propaganda innebär inte att den grundlagsskyddade rätten till religionsfrihet kan inskränkas. </a:t>
            </a:r>
          </a:p>
          <a:p>
            <a:pPr marL="171450" indent="-171450">
              <a:buFont typeface="Arial" panose="020B0604020202020204" pitchFamily="34" charset="0"/>
              <a:buChar char="•"/>
            </a:pPr>
            <a:endParaRPr lang="sv-SE" dirty="0" smtClean="0"/>
          </a:p>
          <a:p>
            <a:pPr marL="0" indent="0">
              <a:buFont typeface="Arial" panose="020B0604020202020204" pitchFamily="34" charset="0"/>
              <a:buNone/>
            </a:pPr>
            <a:r>
              <a:rPr lang="sv-SE" dirty="0" smtClean="0"/>
              <a:t>Fråga närvarande om de har </a:t>
            </a:r>
            <a:r>
              <a:rPr lang="sv-SE" baseline="0" dirty="0" smtClean="0"/>
              <a:t>erfarenhet av att det förekommit propaganda under tidigare val?</a:t>
            </a:r>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24</a:t>
            </a:fld>
            <a:endParaRPr lang="sv-SE"/>
          </a:p>
        </p:txBody>
      </p:sp>
    </p:spTree>
    <p:extLst>
      <p:ext uri="{BB962C8B-B14F-4D97-AF65-F5344CB8AC3E}">
        <p14:creationId xmlns:p14="http://schemas.microsoft.com/office/powerpoint/2010/main" val="2936369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0" i="1" dirty="0" smtClean="0"/>
              <a:t>Börja med att dela ut övningsexemplaret av protokollet.</a:t>
            </a:r>
          </a:p>
          <a:p>
            <a:pPr marL="0" indent="0">
              <a:buFont typeface="Arial" panose="020B0604020202020204" pitchFamily="34" charset="0"/>
              <a:buNone/>
            </a:pPr>
            <a:r>
              <a:rPr lang="sv-SE" b="0" i="0" dirty="0" smtClean="0"/>
              <a:t>Syftet med protokollet är att någon</a:t>
            </a:r>
            <a:r>
              <a:rPr lang="sv-SE" b="0" i="0" baseline="0" dirty="0" smtClean="0"/>
              <a:t> som inte varit på plats ska kunna följa hur arbetet har gått i vallokalen. </a:t>
            </a:r>
            <a:endParaRPr lang="sv-SE" b="0" i="0" dirty="0" smtClean="0"/>
          </a:p>
          <a:p>
            <a:pPr marL="171450" indent="-171450">
              <a:buFont typeface="Arial" panose="020B0604020202020204" pitchFamily="34" charset="0"/>
              <a:buChar char="•"/>
            </a:pPr>
            <a:r>
              <a:rPr lang="sv-SE" b="1" dirty="0" smtClean="0"/>
              <a:t>Du som ordförande har ansvar för och fyller i protokollet. </a:t>
            </a:r>
          </a:p>
          <a:p>
            <a:pPr marL="171450" indent="-171450">
              <a:buFont typeface="Arial" panose="020B0604020202020204" pitchFamily="34" charset="0"/>
              <a:buChar char="•"/>
            </a:pPr>
            <a:r>
              <a:rPr lang="sv-SE" b="1" dirty="0" smtClean="0"/>
              <a:t>Håll protokollet under uppsikt och se till att ingen obehörig kan komma åt det. </a:t>
            </a:r>
          </a:p>
          <a:p>
            <a:pPr marL="171450" indent="-171450">
              <a:buFont typeface="Arial" panose="020B0604020202020204" pitchFamily="34" charset="0"/>
              <a:buChar char="•"/>
            </a:pPr>
            <a:r>
              <a:rPr lang="sv-SE" dirty="0" smtClean="0"/>
              <a:t>I protokollet ska du dokumentera vissa </a:t>
            </a:r>
            <a:r>
              <a:rPr lang="sv-SE" b="1" dirty="0" smtClean="0"/>
              <a:t>obligatoriska uppgifter samt avvikelser eller händelser </a:t>
            </a:r>
            <a:r>
              <a:rPr lang="sv-SE" dirty="0" smtClean="0"/>
              <a:t>som kan behöva följas upp i efterhand.</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Låt</a:t>
            </a:r>
            <a:r>
              <a:rPr lang="sv-SE" baseline="0" dirty="0" smtClean="0"/>
              <a:t> säga att ni öppnar röstmottagningen nu. Vad behöver ni göra i protokollet?</a:t>
            </a:r>
          </a:p>
          <a:p>
            <a:pPr marL="0" indent="0">
              <a:buFont typeface="Arial" panose="020B0604020202020204" pitchFamily="34" charset="0"/>
              <a:buNone/>
            </a:pPr>
            <a:r>
              <a:rPr lang="sv-SE" baseline="0" dirty="0" smtClean="0"/>
              <a:t>… Ni behöver fylla i tiden för öppning. Vad behöver ni göra sen?</a:t>
            </a:r>
          </a:p>
          <a:p>
            <a:pPr marL="0" indent="0">
              <a:buFont typeface="Arial" panose="020B0604020202020204" pitchFamily="34" charset="0"/>
              <a:buNone/>
            </a:pPr>
            <a:r>
              <a:rPr lang="sv-SE" baseline="0" dirty="0" smtClean="0"/>
              <a:t>… Jo, ni behöver visa upp att uppsamlingslådan är tom. Lämpligen väntar ni in den första väljaren innan ni gör detta. Sen måste ni kryssa för rutan i protokollet att ni gjort detta.</a:t>
            </a:r>
          </a:p>
          <a:p>
            <a:pPr marL="0" indent="0">
              <a:buFont typeface="Arial" panose="020B0604020202020204" pitchFamily="34" charset="0"/>
              <a:buNone/>
            </a:pPr>
            <a:endParaRPr lang="sv-SE" baseline="0" dirty="0" smtClean="0"/>
          </a:p>
          <a:p>
            <a:pPr marL="0" indent="0">
              <a:buFont typeface="Arial" panose="020B0604020202020204" pitchFamily="34" charset="0"/>
              <a:buNone/>
            </a:pPr>
            <a:r>
              <a:rPr lang="sv-SE" baseline="0" dirty="0" smtClean="0"/>
              <a:t>Behåll detta exemplar av protokollet så kommer vi att fortsätta fylla på det när vi över avslutandet av röstmottagningen.</a:t>
            </a:r>
            <a:endParaRPr lang="sv-SE" dirty="0" smtClean="0"/>
          </a:p>
          <a:p>
            <a:pPr marL="0" indent="0">
              <a:buFont typeface="Arial" panose="020B0604020202020204" pitchFamily="34" charset="0"/>
              <a:buNone/>
            </a:pPr>
            <a:endParaRPr lang="sv-SE"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25</a:t>
            </a:fld>
            <a:endParaRPr lang="sv-SE"/>
          </a:p>
        </p:txBody>
      </p:sp>
    </p:spTree>
    <p:extLst>
      <p:ext uri="{BB962C8B-B14F-4D97-AF65-F5344CB8AC3E}">
        <p14:creationId xmlns:p14="http://schemas.microsoft.com/office/powerpoint/2010/main" val="302466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Ni påbörjar röstmottagningen senare än kl. 8.00.</a:t>
            </a:r>
          </a:p>
          <a:p>
            <a:r>
              <a:rPr lang="sv-SE" b="1" dirty="0" smtClean="0"/>
              <a:t>Ni nekar att ta emot valkuvert för att väljaren inte kunnat styrka sin identitet. </a:t>
            </a:r>
          </a:p>
          <a:p>
            <a:r>
              <a:rPr lang="sv-SE" b="1" dirty="0" smtClean="0"/>
              <a:t>Ni uppmanar någon att tillfälligt lämna lokalen.</a:t>
            </a:r>
          </a:p>
          <a:p>
            <a:r>
              <a:rPr lang="sv-SE" b="1" dirty="0" smtClean="0"/>
              <a:t>Händelser stör, påverkar eller riskerar att avbryta röstmottagningen. </a:t>
            </a:r>
          </a:p>
          <a:p>
            <a:r>
              <a:rPr lang="sv-SE" b="1" dirty="0" smtClean="0"/>
              <a:t>Ni avbryter röstmottagningen. </a:t>
            </a:r>
          </a:p>
          <a:p>
            <a:r>
              <a:rPr lang="sv-SE" b="1" dirty="0" smtClean="0"/>
              <a:t>Ni avslutar röstmottagningen senare än kl. 20.00. </a:t>
            </a:r>
          </a:p>
          <a:p>
            <a:endParaRPr lang="sv-SE" b="1" dirty="0" smtClean="0"/>
          </a:p>
          <a:p>
            <a:r>
              <a:rPr lang="sv-SE" b="1" dirty="0" smtClean="0"/>
              <a:t>I Ordförandehandledningen finns vägledande frågor och riktlinjer för anteckningarna</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26</a:t>
            </a:fld>
            <a:endParaRPr lang="sv-SE"/>
          </a:p>
        </p:txBody>
      </p:sp>
    </p:spTree>
    <p:extLst>
      <p:ext uri="{BB962C8B-B14F-4D97-AF65-F5344CB8AC3E}">
        <p14:creationId xmlns:p14="http://schemas.microsoft.com/office/powerpoint/2010/main" val="3150939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ts val="1200"/>
              </a:lnSpc>
              <a:spcAft>
                <a:spcPts val="800"/>
              </a:spcAft>
              <a:buFont typeface="Wingdings" panose="05000000000000000000" pitchFamily="2" charset="2"/>
              <a:buNone/>
              <a:tabLst>
                <a:tab pos="457200" algn="l"/>
              </a:tabLs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Röstmottagarens roll är förstås att ta emot röster, men också att ge bra service</a:t>
            </a:r>
            <a:r>
              <a:rPr lang="sv-SE" sz="1200" baseline="0" dirty="0" smtClean="0">
                <a:effectLst/>
                <a:latin typeface="Garamond" panose="02020404030301010803" pitchFamily="18" charset="0"/>
                <a:ea typeface="Garamond" panose="02020404030301010803" pitchFamily="18" charset="0"/>
                <a:cs typeface="Times New Roman" panose="02020603050405020304" pitchFamily="18" charset="0"/>
              </a:rPr>
              <a:t> och ha ett gott bemötande. </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
            </a:r>
            <a:b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b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171450" lvl="0" indent="-171450">
              <a:lnSpc>
                <a:spcPts val="1200"/>
              </a:lnSpc>
              <a:spcAft>
                <a:spcPts val="800"/>
              </a:spcAft>
              <a:buFont typeface="Wingdings" panose="05000000000000000000" pitchFamily="2" charset="2"/>
              <a:buChar char="§"/>
              <a:tabLst>
                <a:tab pos="457200" algn="l"/>
              </a:tabLs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Väljaren ska göra i ordning sin röst i avskildhet</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 Det</a:t>
            </a:r>
            <a:r>
              <a:rPr lang="sv-SE" sz="1200" baseline="0" dirty="0" smtClean="0">
                <a:effectLst/>
                <a:latin typeface="Garamond" panose="02020404030301010803" pitchFamily="18" charset="0"/>
                <a:ea typeface="Garamond" panose="02020404030301010803" pitchFamily="18" charset="0"/>
                <a:cs typeface="Times New Roman" panose="02020603050405020304" pitchFamily="18" charset="0"/>
              </a:rPr>
              <a:t> betyder att man ska vara ensam när man tar valsedlar och ensam när man gör i ordning sin röst bakom valskärmen. Det är huvudregeln enligt vallagen. Men det finns undantag. </a:t>
            </a:r>
            <a:br>
              <a:rPr lang="sv-SE" sz="1200" baseline="0" dirty="0" smtClean="0">
                <a:effectLst/>
                <a:latin typeface="Garamond" panose="02020404030301010803" pitchFamily="18" charset="0"/>
                <a:ea typeface="Garamond" panose="02020404030301010803" pitchFamily="18" charset="0"/>
                <a:cs typeface="Times New Roman" panose="02020603050405020304" pitchFamily="18" charset="0"/>
              </a:rPr>
            </a:b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171450" lvl="0" indent="-171450">
              <a:lnSpc>
                <a:spcPts val="1200"/>
              </a:lnSpc>
              <a:spcAft>
                <a:spcPts val="800"/>
              </a:spcAft>
              <a:buFont typeface="Wingdings" panose="05000000000000000000" pitchFamily="2" charset="2"/>
              <a:buChar char="§"/>
              <a:tabLst>
                <a:tab pos="457200" algn="l"/>
              </a:tabLs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Endast om väljaren behöver hjälp är det tillåtet att vara två bakom valsedelstället och valskärmen.</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 </a:t>
            </a:r>
            <a:r>
              <a:rPr lang="sv-SE" sz="1200" kern="1200" dirty="0" smtClean="0">
                <a:solidFill>
                  <a:schemeClr val="tx1"/>
                </a:solidFill>
                <a:effectLst/>
                <a:latin typeface="+mn-lt"/>
                <a:ea typeface="+mn-ea"/>
                <a:cs typeface="+mn-cs"/>
              </a:rPr>
              <a:t>Väljare</a:t>
            </a:r>
            <a:r>
              <a:rPr lang="sv-SE" sz="1200" kern="1200" baseline="0" dirty="0" smtClean="0">
                <a:solidFill>
                  <a:schemeClr val="tx1"/>
                </a:solidFill>
                <a:effectLst/>
                <a:latin typeface="+mn-lt"/>
                <a:ea typeface="+mn-ea"/>
                <a:cs typeface="+mn-cs"/>
              </a:rPr>
              <a:t> som på grund av funktionsnedsättning, sjukdom, ålder eller liknande</a:t>
            </a:r>
            <a:r>
              <a:rPr lang="sv-SE" sz="1200" kern="1200" dirty="0" smtClean="0">
                <a:solidFill>
                  <a:schemeClr val="tx1"/>
                </a:solidFill>
                <a:effectLst/>
                <a:latin typeface="+mn-lt"/>
                <a:ea typeface="+mn-ea"/>
                <a:cs typeface="+mn-cs"/>
              </a:rPr>
              <a:t> behöver hjälp kan få det av en röstmottagare eller en annan person.</a:t>
            </a:r>
            <a:r>
              <a:rPr lang="sv-SE" sz="1200" kern="1200" baseline="0" dirty="0" smtClean="0">
                <a:solidFill>
                  <a:schemeClr val="tx1"/>
                </a:solidFill>
                <a:effectLst/>
                <a:latin typeface="+mn-lt"/>
                <a:ea typeface="+mn-ea"/>
                <a:cs typeface="+mn-cs"/>
              </a:rPr>
              <a:t> Väljaren bestämmer själv vilka moment som hen behöver hjälp med. </a:t>
            </a:r>
          </a:p>
          <a:p>
            <a:pPr marL="171450" lvl="0" indent="-171450">
              <a:lnSpc>
                <a:spcPts val="1200"/>
              </a:lnSpc>
              <a:spcAft>
                <a:spcPts val="800"/>
              </a:spcAft>
              <a:buFont typeface="Wingdings" panose="05000000000000000000" pitchFamily="2" charset="2"/>
              <a:buChar char="§"/>
              <a:tabLst>
                <a:tab pos="457200" algn="l"/>
              </a:tabLst>
            </a:pPr>
            <a:endParaRPr lang="sv-SE" sz="1200" kern="1200" baseline="0" dirty="0" smtClean="0">
              <a:solidFill>
                <a:schemeClr val="tx1"/>
              </a:solidFill>
              <a:effectLst/>
              <a:latin typeface="+mn-lt"/>
              <a:ea typeface="+mn-ea"/>
              <a:cs typeface="+mn-cs"/>
            </a:endParaRPr>
          </a:p>
          <a:p>
            <a:pPr marL="171450" lvl="0" indent="-171450">
              <a:lnSpc>
                <a:spcPts val="1200"/>
              </a:lnSpc>
              <a:spcAft>
                <a:spcPts val="800"/>
              </a:spcAft>
              <a:buFont typeface="Wingdings" panose="05000000000000000000" pitchFamily="2" charset="2"/>
              <a:buChar char="§"/>
              <a:tabLst>
                <a:tab pos="457200" algn="l"/>
              </a:tabLst>
            </a:pPr>
            <a:r>
              <a:rPr lang="sv-SE" sz="1200" kern="1200" baseline="0" dirty="0" smtClean="0">
                <a:solidFill>
                  <a:schemeClr val="tx1"/>
                </a:solidFill>
                <a:effectLst/>
                <a:latin typeface="+mn-lt"/>
                <a:ea typeface="+mn-ea"/>
                <a:cs typeface="+mn-cs"/>
              </a:rPr>
              <a:t>Om du som röstmottagare blir ombedd att hjälpa till – </a:t>
            </a:r>
            <a:r>
              <a:rPr lang="sv-SE" sz="1200" b="1" kern="1200" baseline="0" dirty="0" smtClean="0">
                <a:solidFill>
                  <a:schemeClr val="tx1"/>
                </a:solidFill>
                <a:effectLst/>
                <a:latin typeface="+mn-lt"/>
                <a:ea typeface="+mn-ea"/>
                <a:cs typeface="+mn-cs"/>
              </a:rPr>
              <a:t>berätta att du har tystnadsplikt och inte får berätta för någon vad väljaren har röstat på. </a:t>
            </a:r>
          </a:p>
          <a:p>
            <a:pPr marL="171450" lvl="0" indent="-171450">
              <a:lnSpc>
                <a:spcPts val="1200"/>
              </a:lnSpc>
              <a:spcAft>
                <a:spcPts val="800"/>
              </a:spcAft>
              <a:buFont typeface="Wingdings" panose="05000000000000000000" pitchFamily="2" charset="2"/>
              <a:buChar char="§"/>
              <a:tabLst>
                <a:tab pos="457200" algn="l"/>
              </a:tabLst>
            </a:pPr>
            <a:endParaRPr lang="sv-SE" sz="1200" kern="1200" baseline="0" dirty="0" smtClean="0">
              <a:solidFill>
                <a:schemeClr val="tx1"/>
              </a:solidFill>
              <a:effectLst/>
              <a:latin typeface="+mn-lt"/>
              <a:ea typeface="+mn-ea"/>
              <a:cs typeface="+mn-cs"/>
            </a:endParaRPr>
          </a:p>
          <a:p>
            <a:pPr marL="0" lvl="0" indent="0">
              <a:lnSpc>
                <a:spcPts val="1200"/>
              </a:lnSpc>
              <a:spcAft>
                <a:spcPts val="800"/>
              </a:spcAft>
              <a:buFont typeface="Wingdings" panose="05000000000000000000" pitchFamily="2" charset="2"/>
              <a:buNone/>
              <a:tabLst>
                <a:tab pos="457200" algn="l"/>
              </a:tabLs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Om man inte har en funktionsnedsättning</a:t>
            </a:r>
            <a:r>
              <a:rPr lang="sv-SE" sz="1200" baseline="0" dirty="0" smtClean="0">
                <a:effectLst/>
                <a:latin typeface="Garamond" panose="02020404030301010803" pitchFamily="18" charset="0"/>
                <a:ea typeface="Garamond" panose="02020404030301010803" pitchFamily="18" charset="0"/>
                <a:cs typeface="Times New Roman" panose="02020603050405020304" pitchFamily="18" charset="0"/>
              </a:rPr>
              <a:t> eller liknande </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är man alltid ensam bakom valsedelsavskärmningen och valskärmen. Om du ser att man är flera där, gå fram och erbjud din hjälp. Prata direkt med väljaren, inte med den medföljande. Ifrågasätt inte väljarens behov av hjälp, funktionsnedsättningar kan vara synliga eller osynliga. </a:t>
            </a:r>
          </a:p>
          <a:p>
            <a:pPr marL="0" lvl="0" indent="0">
              <a:lnSpc>
                <a:spcPts val="1200"/>
              </a:lnSpc>
              <a:spcAft>
                <a:spcPts val="800"/>
              </a:spcAft>
              <a:buFont typeface="Wingdings" panose="05000000000000000000" pitchFamily="2" charset="2"/>
              <a:buNone/>
              <a:tabLst>
                <a:tab pos="457200" algn="l"/>
              </a:tabLst>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0" lvl="0" indent="0">
              <a:lnSpc>
                <a:spcPts val="1200"/>
              </a:lnSpc>
              <a:spcAft>
                <a:spcPts val="800"/>
              </a:spcAft>
              <a:buFont typeface="Wingdings" panose="05000000000000000000" pitchFamily="2" charset="2"/>
              <a:buNone/>
              <a:tabLst>
                <a:tab pos="457200" algn="l"/>
              </a:tabLst>
            </a:pP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Att man inte kan språket motiverar inte att man är två bakom skärmarna. Om väljaren inte vet hur man röstar eller inte kan språket, hänvisa till den affisch om hur du röstar som finns i varje lokal. </a:t>
            </a:r>
          </a:p>
          <a:p>
            <a:pPr marL="0" lvl="0" indent="0">
              <a:lnSpc>
                <a:spcPts val="1200"/>
              </a:lnSpc>
              <a:spcAft>
                <a:spcPts val="800"/>
              </a:spcAft>
              <a:buFont typeface="Wingdings" panose="05000000000000000000" pitchFamily="2" charset="2"/>
              <a:buNone/>
              <a:tabLst>
                <a:tab pos="457200" algn="l"/>
              </a:tabLst>
            </a:pPr>
            <a:endParaRPr lang="sv-SE" sz="1200" dirty="0" smtClean="0">
              <a:effectLst/>
              <a:latin typeface="Garamond" panose="02020404030301010803" pitchFamily="18" charset="0"/>
              <a:ea typeface="Garamond" panose="02020404030301010803" pitchFamily="18" charset="0"/>
              <a:cs typeface="Times New Roman" panose="02020603050405020304" pitchFamily="18" charset="0"/>
            </a:endParaRPr>
          </a:p>
          <a:p>
            <a:endParaRPr lang="sv-SE" dirty="0" smtClean="0"/>
          </a:p>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2022-01-15</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110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scenarioövning</a:t>
            </a:r>
            <a:endParaRPr lang="sv-SE" strike="sngStrik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28</a:t>
            </a:fld>
            <a:endParaRPr lang="sv-SE"/>
          </a:p>
        </p:txBody>
      </p:sp>
    </p:spTree>
    <p:extLst>
      <p:ext uri="{BB962C8B-B14F-4D97-AF65-F5344CB8AC3E}">
        <p14:creationId xmlns:p14="http://schemas.microsoft.com/office/powerpoint/2010/main" val="4251465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Då har</a:t>
            </a:r>
            <a:r>
              <a:rPr lang="sv-SE" baseline="0" dirty="0" smtClean="0"/>
              <a:t> det blivit dags att avsluta röstmottagningen och vi ska se vad ni ska göra innan ni får gå hem på valdagen.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418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1" dirty="0" smtClean="0"/>
              <a:t>Röstmottagarna tömmer uppsamlingslådan och räknar alla mottagna röstkort/ytterkuvert. </a:t>
            </a:r>
            <a:r>
              <a:rPr lang="sv-SE" b="0" dirty="0" smtClean="0"/>
              <a:t>Jämför siffran med antalet namn i väljarförteckningarna.</a:t>
            </a:r>
          </a:p>
          <a:p>
            <a:pPr marL="171450" indent="-171450">
              <a:buFont typeface="Arial" panose="020B0604020202020204" pitchFamily="34" charset="0"/>
              <a:buChar char="•"/>
            </a:pPr>
            <a:r>
              <a:rPr lang="sv-SE" b="1" dirty="0" smtClean="0"/>
              <a:t>Ni packar röstkorten/ytterkuverten och väljarförteckningarna i säkerhetspåsar </a:t>
            </a:r>
            <a:r>
              <a:rPr lang="sv-SE" b="0" dirty="0" smtClean="0"/>
              <a:t>som ska fyllas i, skrivas under och förslutas. </a:t>
            </a:r>
          </a:p>
          <a:p>
            <a:pPr marL="171450" indent="-171450">
              <a:buFont typeface="Arial" panose="020B0604020202020204" pitchFamily="34" charset="0"/>
              <a:buChar char="•"/>
            </a:pPr>
            <a:r>
              <a:rPr lang="sv-SE" b="0" dirty="0" smtClean="0"/>
              <a:t>Du skriver ner påsarnas </a:t>
            </a:r>
            <a:r>
              <a:rPr lang="sv-SE" b="1" dirty="0" smtClean="0"/>
              <a:t>serienummer i protokollet.</a:t>
            </a:r>
          </a:p>
          <a:p>
            <a:pPr marL="171450" indent="-171450">
              <a:buFont typeface="Arial" panose="020B0604020202020204" pitchFamily="34" charset="0"/>
              <a:buChar char="•"/>
            </a:pPr>
            <a:r>
              <a:rPr lang="sv-SE" b="1" dirty="0" smtClean="0"/>
              <a:t>Säkerhetspåsarna läggs i en, eller flera, större gröna postpåsar </a:t>
            </a:r>
          </a:p>
          <a:p>
            <a:pPr marL="171450" indent="-171450">
              <a:buFont typeface="Arial" panose="020B0604020202020204" pitchFamily="34" charset="0"/>
              <a:buChar char="•"/>
            </a:pPr>
            <a:r>
              <a:rPr lang="sv-SE" b="0" dirty="0" smtClean="0"/>
              <a:t>Kontrollera att protokollet</a:t>
            </a:r>
            <a:r>
              <a:rPr lang="sv-SE" b="0" baseline="0" dirty="0" smtClean="0"/>
              <a:t> är korrekt ifyllt och underskrivet. </a:t>
            </a:r>
            <a:r>
              <a:rPr lang="sv-SE" b="1" baseline="0" dirty="0" smtClean="0"/>
              <a:t>Sk</a:t>
            </a:r>
            <a:r>
              <a:rPr lang="sv-SE" b="1" dirty="0" smtClean="0"/>
              <a:t>icka ett foto av protokollet till valnämnden</a:t>
            </a:r>
            <a:r>
              <a:rPr lang="sv-SE" b="0" dirty="0" smtClean="0"/>
              <a:t>. Valnämnden bekräftar med ett sms.</a:t>
            </a:r>
          </a:p>
          <a:p>
            <a:pPr marL="171450" indent="-171450">
              <a:buFont typeface="Arial" panose="020B0604020202020204" pitchFamily="34" charset="0"/>
              <a:buChar char="•"/>
            </a:pPr>
            <a:r>
              <a:rPr lang="sv-SE" b="0" dirty="0" smtClean="0"/>
              <a:t>Packa ner det sista i postpåsen och förslut den.</a:t>
            </a:r>
          </a:p>
          <a:p>
            <a:pPr marL="0" indent="0">
              <a:buFont typeface="Arial" panose="020B0604020202020204" pitchFamily="34" charset="0"/>
              <a:buNone/>
            </a:pPr>
            <a:endParaRPr lang="sv-SE" b="0" baseline="0" dirty="0" smtClean="0"/>
          </a:p>
          <a:p>
            <a:r>
              <a:rPr lang="sv-SE" baseline="0" dirty="0" smtClean="0"/>
              <a:t>Vi rekommenderar att ni följer de steg som finns i handledningen för att inte missa något steg och vi kommer strax att öva på detta då det är en hel del som är nytt.</a:t>
            </a: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30</a:t>
            </a:fld>
            <a:endParaRPr lang="sv-SE"/>
          </a:p>
        </p:txBody>
      </p:sp>
    </p:spTree>
    <p:extLst>
      <p:ext uri="{BB962C8B-B14F-4D97-AF65-F5344CB8AC3E}">
        <p14:creationId xmlns:p14="http://schemas.microsoft.com/office/powerpoint/2010/main" val="2519654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Hjälps åt att följa</a:t>
            </a:r>
            <a:r>
              <a:rPr lang="sv-SE" baseline="0" dirty="0" smtClean="0"/>
              <a:t> i</a:t>
            </a:r>
            <a:r>
              <a:rPr lang="sv-SE" dirty="0" smtClean="0"/>
              <a:t>nstruktioner i handledningen för ordförande, kapitel 9. </a:t>
            </a:r>
          </a:p>
          <a:p>
            <a:r>
              <a:rPr lang="sv-SE" dirty="0" smtClean="0"/>
              <a:t>Övning med</a:t>
            </a:r>
            <a:r>
              <a:rPr lang="sv-SE" baseline="0" dirty="0" smtClean="0"/>
              <a:t> stegen efter att röstmottagningen avslutats inkl. de nya packningsinstruktionerna. </a:t>
            </a:r>
          </a:p>
          <a:p>
            <a:endParaRPr lang="sv-SE" baseline="0" dirty="0" smtClean="0"/>
          </a:p>
          <a:p>
            <a:r>
              <a:rPr lang="sv-SE" baseline="0" dirty="0" smtClean="0"/>
              <a:t>Antal grupper: max 5 per grupp (8 grupper)</a:t>
            </a:r>
          </a:p>
          <a:p>
            <a:endParaRPr lang="sv-SE" baseline="0" dirty="0" smtClean="0"/>
          </a:p>
          <a:p>
            <a:r>
              <a:rPr lang="sv-SE" sz="1200" b="1" kern="1200" dirty="0" smtClean="0">
                <a:solidFill>
                  <a:schemeClr val="tx1"/>
                </a:solidFill>
                <a:effectLst/>
                <a:latin typeface="+mn-lt"/>
                <a:ea typeface="+mn-ea"/>
                <a:cs typeface="+mn-cs"/>
              </a:rPr>
              <a:t>Material x 8:</a:t>
            </a:r>
          </a:p>
          <a:p>
            <a:pPr rtl="0" fontAlgn="ctr"/>
            <a:r>
              <a:rPr lang="sv-SE" sz="1200" kern="1200" dirty="0" smtClean="0">
                <a:solidFill>
                  <a:schemeClr val="tx1"/>
                </a:solidFill>
                <a:effectLst/>
                <a:latin typeface="+mn-lt"/>
                <a:ea typeface="+mn-ea"/>
                <a:cs typeface="+mn-cs"/>
              </a:rPr>
              <a:t>Stort kuvert = uppsamlingslåda</a:t>
            </a:r>
          </a:p>
          <a:p>
            <a:pPr rtl="0" fontAlgn="ctr"/>
            <a:r>
              <a:rPr lang="sv-SE" sz="1200" kern="1200" dirty="0" smtClean="0">
                <a:solidFill>
                  <a:schemeClr val="tx1"/>
                </a:solidFill>
                <a:effectLst/>
                <a:latin typeface="+mn-lt"/>
                <a:ea typeface="+mn-ea"/>
                <a:cs typeface="+mn-cs"/>
              </a:rPr>
              <a:t>Varje kuvert/uppsamlingslåda innehåller 4 röstkortskuvert</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Väljarförteckning med fyra namn (tre + den de skrivit till i tidigare övning)</a:t>
            </a:r>
          </a:p>
          <a:p>
            <a:pPr rtl="0" fontAlgn="ctr"/>
            <a:r>
              <a:rPr lang="sv-SE" sz="1200" kern="1200" dirty="0" smtClean="0">
                <a:solidFill>
                  <a:schemeClr val="tx1"/>
                </a:solidFill>
                <a:effectLst/>
                <a:latin typeface="+mn-lt"/>
                <a:ea typeface="+mn-ea"/>
                <a:cs typeface="+mn-cs"/>
              </a:rPr>
              <a:t>Protokoll för att fylla i</a:t>
            </a:r>
          </a:p>
          <a:p>
            <a:pPr rtl="0" fontAlgn="ctr"/>
            <a:r>
              <a:rPr lang="sv-SE" sz="1200" kern="1200" dirty="0" smtClean="0">
                <a:solidFill>
                  <a:schemeClr val="tx1"/>
                </a:solidFill>
                <a:effectLst/>
                <a:latin typeface="+mn-lt"/>
                <a:ea typeface="+mn-ea"/>
                <a:cs typeface="+mn-cs"/>
              </a:rPr>
              <a:t>Två säkerhetspåsar</a:t>
            </a:r>
          </a:p>
          <a:p>
            <a:pPr rtl="0" fontAlgn="ctr"/>
            <a:r>
              <a:rPr lang="sv-SE" sz="1200" kern="1200" dirty="0" smtClean="0">
                <a:solidFill>
                  <a:schemeClr val="tx1"/>
                </a:solidFill>
                <a:effectLst/>
                <a:latin typeface="+mn-lt"/>
                <a:ea typeface="+mn-ea"/>
                <a:cs typeface="+mn-cs"/>
              </a:rPr>
              <a:t>En postpåse</a:t>
            </a:r>
          </a:p>
          <a:p>
            <a:pPr rtl="0" fontAlgn="ctr"/>
            <a:endParaRPr lang="sv-SE" sz="1200" kern="1200" dirty="0" smtClean="0">
              <a:solidFill>
                <a:schemeClr val="tx1"/>
              </a:solidFill>
              <a:effectLst/>
              <a:latin typeface="+mn-lt"/>
              <a:ea typeface="+mn-ea"/>
              <a:cs typeface="+mn-cs"/>
            </a:endParaRPr>
          </a:p>
          <a:p>
            <a:endParaRPr lang="sv-SE" baseline="0" dirty="0" smtClean="0"/>
          </a:p>
        </p:txBody>
      </p:sp>
      <p:sp>
        <p:nvSpPr>
          <p:cNvPr id="4" name="Platshållare för bildnummer 3"/>
          <p:cNvSpPr>
            <a:spLocks noGrp="1"/>
          </p:cNvSpPr>
          <p:nvPr>
            <p:ph type="sldNum" sz="quarter" idx="10"/>
          </p:nvPr>
        </p:nvSpPr>
        <p:spPr/>
        <p:txBody>
          <a:bodyPr/>
          <a:lstStyle/>
          <a:p>
            <a:fld id="{FE5C8991-D57F-4F57-99D8-D1041714389F}" type="slidenum">
              <a:rPr lang="sv-SE" smtClean="0"/>
              <a:t>31</a:t>
            </a:fld>
            <a:endParaRPr lang="sv-SE"/>
          </a:p>
        </p:txBody>
      </p:sp>
    </p:spTree>
    <p:extLst>
      <p:ext uri="{BB962C8B-B14F-4D97-AF65-F5344CB8AC3E}">
        <p14:creationId xmlns:p14="http://schemas.microsoft.com/office/powerpoint/2010/main" val="175464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baseline="0" dirty="0" smtClean="0"/>
          </a:p>
          <a:p>
            <a:pPr marL="0" indent="0">
              <a:buNone/>
            </a:pPr>
            <a:r>
              <a:rPr lang="sv-SE" baseline="0" dirty="0" smtClean="0"/>
              <a:t>Här på bilden ser ni dagens utbildningsdelar:</a:t>
            </a:r>
          </a:p>
          <a:p>
            <a:r>
              <a:rPr lang="sv-SE" b="1" dirty="0" smtClean="0"/>
              <a:t>Vallokal, valsedelställ och valhemligheten</a:t>
            </a:r>
          </a:p>
          <a:p>
            <a:r>
              <a:rPr lang="sv-SE" b="1" dirty="0" smtClean="0"/>
              <a:t>Röstmottagning – rösträtt, röstkort/ytterkuvert, väljarförteckning, valsedlar</a:t>
            </a:r>
          </a:p>
          <a:p>
            <a:r>
              <a:rPr lang="sv-SE" b="1" dirty="0" smtClean="0"/>
              <a:t>Säkerhet</a:t>
            </a:r>
          </a:p>
          <a:p>
            <a:r>
              <a:rPr lang="sv-SE" b="1" dirty="0" smtClean="0"/>
              <a:t>Avslut</a:t>
            </a:r>
            <a:r>
              <a:rPr lang="sv-SE" b="1" baseline="0" dirty="0" smtClean="0"/>
              <a:t> på valdagen</a:t>
            </a:r>
            <a:endParaRPr lang="sv-SE"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indent="0">
              <a:buFontTx/>
              <a:buNone/>
            </a:pPr>
            <a:endParaRPr lang="sv-SE" dirty="0" smtClean="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2022-01-15</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629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Återställ möbleringen av lokalen och packa ihop allt valmaterial som inte använts. </a:t>
            </a:r>
            <a:r>
              <a:rPr lang="sv-SE" dirty="0" smtClean="0"/>
              <a:t>Hantera eventuella sopor enligt överenskommelse med lokalansvarig.  Och skicka tillbaka till överblivet</a:t>
            </a:r>
            <a:r>
              <a:rPr lang="sv-SE" baseline="0" dirty="0" smtClean="0"/>
              <a:t> material till valnämnden. </a:t>
            </a:r>
          </a:p>
          <a:p>
            <a:endParaRPr lang="sv-SE" b="1" dirty="0" smtClean="0"/>
          </a:p>
          <a:p>
            <a:r>
              <a:rPr lang="sv-SE" b="1" dirty="0" smtClean="0"/>
              <a:t>De iturivna ytterkuverten som väljare kommit med, men som inte har använts vid röstningen, ska du skicka till valnämnden. </a:t>
            </a:r>
            <a:r>
              <a:rPr lang="sv-SE" dirty="0" smtClean="0"/>
              <a:t>De innehåller personuppgifter och får inte slängas i papperskorgen.</a:t>
            </a:r>
          </a:p>
          <a:p>
            <a:endParaRPr lang="sv-SE" b="1" dirty="0" smtClean="0"/>
          </a:p>
          <a:p>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Det</a:t>
            </a:r>
            <a:r>
              <a:rPr lang="sv-SE" sz="1200" b="1" baseline="0" dirty="0" smtClean="0">
                <a:effectLst/>
                <a:latin typeface="Garamond" panose="02020404030301010803" pitchFamily="18" charset="0"/>
                <a:ea typeface="Garamond" panose="02020404030301010803" pitchFamily="18" charset="0"/>
                <a:cs typeface="Times New Roman" panose="02020603050405020304" pitchFamily="18" charset="0"/>
              </a:rPr>
              <a:t> g</a:t>
            </a: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äller även för valsedlar, kuvert och annat material för att undvika ryktesspridning</a:t>
            </a:r>
            <a:r>
              <a:rPr lang="sv-SE" sz="1200" b="1" smtClean="0">
                <a:effectLst/>
                <a:latin typeface="Garamond" panose="02020404030301010803" pitchFamily="18" charset="0"/>
                <a:ea typeface="Garamond" panose="02020404030301010803" pitchFamily="18" charset="0"/>
                <a:cs typeface="Times New Roman" panose="02020603050405020304" pitchFamily="18" charset="0"/>
              </a:rPr>
              <a:t>. </a:t>
            </a:r>
            <a:endParaRPr lang="sv-SE" dirty="0" smtClean="0"/>
          </a:p>
        </p:txBody>
      </p:sp>
      <p:sp>
        <p:nvSpPr>
          <p:cNvPr id="4" name="Platshållare för bildnummer 3"/>
          <p:cNvSpPr>
            <a:spLocks noGrp="1"/>
          </p:cNvSpPr>
          <p:nvPr>
            <p:ph type="sldNum" sz="quarter" idx="10"/>
          </p:nvPr>
        </p:nvSpPr>
        <p:spPr/>
        <p:txBody>
          <a:bodyPr/>
          <a:lstStyle/>
          <a:p>
            <a:fld id="{FE5C8991-D57F-4F57-99D8-D1041714389F}" type="slidenum">
              <a:rPr lang="sv-SE" smtClean="0"/>
              <a:t>32</a:t>
            </a:fld>
            <a:endParaRPr lang="sv-SE"/>
          </a:p>
        </p:txBody>
      </p:sp>
    </p:spTree>
    <p:extLst>
      <p:ext uri="{BB962C8B-B14F-4D97-AF65-F5344CB8AC3E}">
        <p14:creationId xmlns:p14="http://schemas.microsoft.com/office/powerpoint/2010/main" val="2350893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De mottagna röstkorten/ytterkuverten innehåller både uppgifter om väljarnas identitet samt information om hur de röstat. </a:t>
            </a:r>
            <a:r>
              <a:rPr lang="sv-SE" dirty="0" smtClean="0"/>
              <a:t>Detta innebär att all hantering, </a:t>
            </a:r>
            <a:r>
              <a:rPr lang="sv-SE" b="1" dirty="0" smtClean="0"/>
              <a:t>förvaring och transport behöver ske tryggt och säkert</a:t>
            </a:r>
            <a:r>
              <a:rPr lang="sv-SE" dirty="0" smtClean="0"/>
              <a:t>. </a:t>
            </a:r>
          </a:p>
          <a:p>
            <a:endParaRPr lang="sv-SE" dirty="0" smtClean="0"/>
          </a:p>
          <a:p>
            <a:r>
              <a:rPr lang="sv-SE" b="0" dirty="0" smtClean="0"/>
              <a:t>Postpåsarna bör fram tills att de postas förvaras på ett sådant sätt att ingen extern påverkan kan ske, helst i ett låst utrymme med begränsat tillträde. </a:t>
            </a:r>
          </a:p>
          <a:p>
            <a:endParaRPr lang="sv-SE"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Meddela</a:t>
            </a:r>
            <a:r>
              <a:rPr lang="sv-SE" baseline="0" dirty="0" smtClean="0"/>
              <a:t> </a:t>
            </a:r>
            <a:r>
              <a:rPr lang="sv-SE" dirty="0" smtClean="0"/>
              <a:t>valnämnden vilka adresser rösterna kommer att förvaras på, i de fall de inte skickas till länsstyrelsen direkt efter avslutad röstmottagning.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Postpåsarna</a:t>
            </a:r>
            <a:r>
              <a:rPr lang="sv-SE" b="0" baseline="0" dirty="0" smtClean="0"/>
              <a:t> ska du </a:t>
            </a:r>
            <a:r>
              <a:rPr lang="sv-SE" b="1" dirty="0" smtClean="0"/>
              <a:t>skicka till Länsstyrelsen Norrbotten.</a:t>
            </a:r>
            <a:r>
              <a:rPr lang="sv-SE" b="1" baseline="0" dirty="0" smtClean="0"/>
              <a:t> </a:t>
            </a:r>
            <a:r>
              <a:rPr lang="sv-SE" b="0" baseline="0" dirty="0" smtClean="0"/>
              <a:t>Valmyndigheten skickar </a:t>
            </a:r>
            <a:r>
              <a:rPr lang="sv-SE" b="0" dirty="0" smtClean="0"/>
              <a:t>REK-etiketter till er som ni ska klistra på</a:t>
            </a:r>
            <a:r>
              <a:rPr lang="sv-SE" b="0" baseline="0" dirty="0" smtClean="0"/>
              <a:t> postpåsarna.</a:t>
            </a:r>
            <a:endParaRPr lang="sv-SE" b="1"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33</a:t>
            </a:fld>
            <a:endParaRPr lang="sv-SE"/>
          </a:p>
        </p:txBody>
      </p:sp>
    </p:spTree>
    <p:extLst>
      <p:ext uri="{BB962C8B-B14F-4D97-AF65-F5344CB8AC3E}">
        <p14:creationId xmlns:p14="http://schemas.microsoft.com/office/powerpoint/2010/main" val="2730886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Tack</a:t>
            </a:r>
            <a:r>
              <a:rPr lang="sv-SE" dirty="0" smtClean="0"/>
              <a:t> för att du har tagit del av den här utbildningen och för att du ställer upp som ordförande och därmed bidrar till demokratin och en rättssäker röstmottagning!</a:t>
            </a:r>
          </a:p>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2022-01-15</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24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Då kommer vi till förberedelser för röstmottagning, som handlar om </a:t>
            </a:r>
            <a:r>
              <a:rPr kumimoji="0" lang="sv-SE" sz="1200" b="1" i="0" u="none" strike="noStrike" kern="1200" cap="none" spc="0" normalizeH="0" baseline="0" noProof="0" dirty="0" smtClean="0">
                <a:ln>
                  <a:noFill/>
                </a:ln>
                <a:solidFill>
                  <a:prstClr val="black"/>
                </a:solidFill>
                <a:effectLst/>
                <a:uLnTx/>
                <a:uFillTx/>
                <a:latin typeface="+mn-lt"/>
                <a:ea typeface="+mn-ea"/>
                <a:cs typeface="+mn-cs"/>
              </a:rPr>
              <a:t>vallokalen, valsedlar och valhemligheten.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Då befinner vi oss här på tidslinjen. Det mesta av detta arbetet ligger på er som ordföranden i vallokalen.</a:t>
            </a:r>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2022-01-14</a:t>
            </a:r>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85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Besök vallokalen innan valdagen och stäm av</a:t>
            </a:r>
          </a:p>
          <a:p>
            <a:pPr marL="171450" indent="-171450">
              <a:buFont typeface="Arial" panose="020B0604020202020204" pitchFamily="34" charset="0"/>
              <a:buChar char="•"/>
            </a:pPr>
            <a:r>
              <a:rPr lang="sv-SE" b="1" dirty="0" smtClean="0"/>
              <a:t>Stäm av med vaktmästare, eller motsvarande, att dörrar till vallokalen kommer vara upplåsta i god tid innan röstmottagningen ska starta och fram tills dess att hanteringen av rösterna är klar.</a:t>
            </a:r>
          </a:p>
          <a:p>
            <a:pPr marL="171450" indent="-171450">
              <a:buFont typeface="Arial" panose="020B0604020202020204" pitchFamily="34" charset="0"/>
              <a:buChar char="•"/>
            </a:pPr>
            <a:r>
              <a:rPr lang="sv-SE" b="1" dirty="0" smtClean="0"/>
              <a:t>Ta reda på var och när nyckel eller nyckelkort till lokalen kan hämtas. </a:t>
            </a:r>
          </a:p>
          <a:p>
            <a:pPr marL="171450" indent="-171450">
              <a:buFont typeface="Arial" panose="020B0604020202020204" pitchFamily="34" charset="0"/>
              <a:buChar char="•"/>
            </a:pPr>
            <a:r>
              <a:rPr lang="sv-SE" b="1" dirty="0" smtClean="0"/>
              <a:t>Lokalisera nödutgångar samt in- och utrymningsvägar.</a:t>
            </a:r>
          </a:p>
          <a:p>
            <a:pPr marL="171450" indent="-171450">
              <a:buFont typeface="Arial" panose="020B0604020202020204" pitchFamily="34" charset="0"/>
              <a:buChar char="•"/>
            </a:pPr>
            <a:r>
              <a:rPr lang="sv-SE" b="1" dirty="0" smtClean="0"/>
              <a:t>Fråga om tillgång till eventuellt pausrum eller lunchrum för röstmottagarna. </a:t>
            </a:r>
          </a:p>
          <a:p>
            <a:pPr marL="171450" indent="-171450">
              <a:buFont typeface="Arial" panose="020B0604020202020204" pitchFamily="34" charset="0"/>
              <a:buChar char="•"/>
            </a:pPr>
            <a:r>
              <a:rPr lang="sv-SE" b="1" dirty="0" smtClean="0"/>
              <a:t>Stäm även av hur lokalen ska återställas och hur sopor ska hanteras. </a:t>
            </a:r>
            <a:r>
              <a:rPr lang="sv-SE" b="0" dirty="0" smtClean="0"/>
              <a:t>Ett tips är att fotografera lokalen innan den</a:t>
            </a:r>
            <a:r>
              <a:rPr lang="sv-SE" b="0" baseline="0" dirty="0" smtClean="0"/>
              <a:t> möbleras om till vallokal.</a:t>
            </a:r>
          </a:p>
          <a:p>
            <a:pPr marL="171450" indent="-171450">
              <a:buFont typeface="Arial" panose="020B0604020202020204" pitchFamily="34" charset="0"/>
              <a:buChar char="•"/>
            </a:pPr>
            <a:endParaRPr lang="sv-SE" b="0" baseline="0" dirty="0" smtClean="0"/>
          </a:p>
          <a:p>
            <a:pPr marL="0" indent="0">
              <a:buFont typeface="Arial" panose="020B0604020202020204" pitchFamily="34" charset="0"/>
              <a:buNone/>
            </a:pPr>
            <a:r>
              <a:rPr lang="sv-SE" b="0" baseline="0" dirty="0" smtClean="0"/>
              <a:t>Denna checklista finns även i er handledning, avsnitt 2.1.</a:t>
            </a:r>
            <a:endParaRPr lang="sv-SE" b="1"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7</a:t>
            </a:fld>
            <a:endParaRPr lang="sv-SE"/>
          </a:p>
        </p:txBody>
      </p:sp>
    </p:spTree>
    <p:extLst>
      <p:ext uri="{BB962C8B-B14F-4D97-AF65-F5344CB8AC3E}">
        <p14:creationId xmlns:p14="http://schemas.microsoft.com/office/powerpoint/2010/main" val="261974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Wingdings" panose="05000000000000000000" pitchFamily="2" charset="2"/>
              <a:buNone/>
            </a:pPr>
            <a:r>
              <a:rPr lang="sv-SE" sz="1200" b="0" kern="1200" dirty="0" smtClean="0">
                <a:solidFill>
                  <a:schemeClr val="tx1"/>
                </a:solidFill>
                <a:effectLst/>
                <a:latin typeface="+mn-lt"/>
                <a:ea typeface="+mn-ea"/>
                <a:cs typeface="+mn-cs"/>
              </a:rPr>
              <a:t>Vallokalen </a:t>
            </a:r>
          </a:p>
          <a:p>
            <a:pPr marL="0" lvl="0" indent="0">
              <a:buFont typeface="Wingdings" panose="05000000000000000000" pitchFamily="2" charset="2"/>
              <a:buNone/>
            </a:pPr>
            <a:endParaRPr lang="sv-SE" sz="1200" b="0" i="1" kern="1200" dirty="0" smtClean="0">
              <a:solidFill>
                <a:schemeClr val="tx1"/>
              </a:solidFill>
              <a:effectLst/>
              <a:latin typeface="+mn-lt"/>
              <a:ea typeface="+mn-ea"/>
              <a:cs typeface="+mn-cs"/>
            </a:endParaRPr>
          </a:p>
          <a:p>
            <a:pPr marL="0" lvl="0" indent="0">
              <a:buFont typeface="Wingdings" panose="05000000000000000000" pitchFamily="2" charset="2"/>
              <a:buNone/>
            </a:pPr>
            <a:endParaRPr lang="sv-SE" sz="1200" b="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sv-SE" sz="1200" b="1" kern="1200" dirty="0" smtClean="0">
                <a:solidFill>
                  <a:schemeClr val="tx1"/>
                </a:solidFill>
                <a:effectLst/>
                <a:latin typeface="+mn-lt"/>
                <a:ea typeface="+mn-ea"/>
                <a:cs typeface="+mn-cs"/>
              </a:rPr>
              <a:t>Vallokalen ska</a:t>
            </a:r>
            <a:r>
              <a:rPr lang="sv-SE" sz="1200" b="1" kern="1200" baseline="0" dirty="0" smtClean="0">
                <a:solidFill>
                  <a:schemeClr val="tx1"/>
                </a:solidFill>
                <a:effectLst/>
                <a:latin typeface="+mn-lt"/>
                <a:ea typeface="+mn-ea"/>
                <a:cs typeface="+mn-cs"/>
              </a:rPr>
              <a:t> vara</a:t>
            </a:r>
            <a:r>
              <a:rPr lang="sv-SE" sz="1200" b="1" kern="1200" dirty="0" smtClean="0">
                <a:solidFill>
                  <a:schemeClr val="tx1"/>
                </a:solidFill>
                <a:effectLst/>
                <a:latin typeface="+mn-lt"/>
                <a:ea typeface="+mn-ea"/>
                <a:cs typeface="+mn-cs"/>
              </a:rPr>
              <a:t> tillgänglig för alla</a:t>
            </a:r>
            <a:r>
              <a:rPr lang="sv-SE" sz="1200" kern="1200" dirty="0" smtClean="0">
                <a:solidFill>
                  <a:schemeClr val="tx1"/>
                </a:solidFill>
                <a:effectLst/>
                <a:latin typeface="+mn-lt"/>
                <a:ea typeface="+mn-ea"/>
                <a:cs typeface="+mn-cs"/>
              </a:rPr>
              <a:t>. Möbleringen behöver vara tillgänglighetsanpassad;</a:t>
            </a:r>
            <a:r>
              <a:rPr lang="sv-SE" sz="1200" kern="1200" baseline="0" dirty="0" smtClean="0">
                <a:solidFill>
                  <a:schemeClr val="tx1"/>
                </a:solidFill>
                <a:effectLst/>
                <a:latin typeface="+mn-lt"/>
                <a:ea typeface="+mn-ea"/>
                <a:cs typeface="+mn-cs"/>
              </a:rPr>
              <a:t> a</a:t>
            </a:r>
            <a:r>
              <a:rPr lang="sv-SE" sz="1200" kern="1200" dirty="0" smtClean="0">
                <a:solidFill>
                  <a:schemeClr val="tx1"/>
                </a:solidFill>
                <a:effectLst/>
                <a:latin typeface="+mn-lt"/>
                <a:ea typeface="+mn-ea"/>
                <a:cs typeface="+mn-cs"/>
              </a:rPr>
              <a:t>lla ska kunna rösta. Vallokalen ska också vara fri från politisk propaganda. Var uppmärksam på flödet i lokalen och se till att alla kan komma fram dit de behöver. Ta väljarens perspektiv. Jämför med känslan av att komma in i en välordnad matvarubutik och uppleva att personalen ger dig kunniga svar och arbetar för att du aldrig ska behöva vänta i onödan. Så vill vi också ha det.</a:t>
            </a:r>
          </a:p>
          <a:p>
            <a:pPr marL="171450" lvl="0" indent="-171450">
              <a:buFont typeface="Wingdings" panose="05000000000000000000" pitchFamily="2" charset="2"/>
              <a:buChar char="§"/>
            </a:pPr>
            <a:r>
              <a:rPr lang="sv-SE" sz="1200" b="1" kern="1200" dirty="0" smtClean="0">
                <a:solidFill>
                  <a:schemeClr val="tx1"/>
                </a:solidFill>
                <a:effectLst/>
                <a:latin typeface="+mn-lt"/>
                <a:ea typeface="+mn-ea"/>
                <a:cs typeface="+mn-cs"/>
              </a:rPr>
              <a:t>Röstmottagningen är offentliga.</a:t>
            </a:r>
            <a:r>
              <a:rPr lang="sv-SE" sz="1200" kern="1200" dirty="0" smtClean="0">
                <a:solidFill>
                  <a:schemeClr val="tx1"/>
                </a:solidFill>
                <a:effectLst/>
                <a:latin typeface="+mn-lt"/>
                <a:ea typeface="+mn-ea"/>
                <a:cs typeface="+mn-cs"/>
              </a:rPr>
              <a:t> De betyder att vem som helst har rätt att komma och se på.</a:t>
            </a:r>
          </a:p>
          <a:p>
            <a:pPr marL="171450" lvl="0" indent="-171450">
              <a:buFont typeface="Wingdings" panose="05000000000000000000" pitchFamily="2" charset="2"/>
              <a:buChar char="§"/>
            </a:pPr>
            <a:r>
              <a:rPr lang="sv-SE" sz="1200" b="1" kern="1200" dirty="0" smtClean="0">
                <a:solidFill>
                  <a:schemeClr val="tx1"/>
                </a:solidFill>
                <a:effectLst/>
                <a:latin typeface="+mn-lt"/>
                <a:ea typeface="+mn-ea"/>
                <a:cs typeface="+mn-cs"/>
              </a:rPr>
              <a:t>Både uppsamlingslådan och väljarförteckningen är under ständig uppsikt</a:t>
            </a:r>
            <a:r>
              <a:rPr lang="sv-SE" sz="1200" kern="1200" dirty="0" smtClean="0">
                <a:solidFill>
                  <a:schemeClr val="tx1"/>
                </a:solidFill>
                <a:effectLst/>
                <a:latin typeface="+mn-lt"/>
                <a:ea typeface="+mn-ea"/>
                <a:cs typeface="+mn-cs"/>
              </a:rPr>
              <a:t> av er röstmottagare och ska samtidigt vara synliga, men inte tillgänglig, för väljaren.</a:t>
            </a:r>
          </a:p>
          <a:p>
            <a:pPr marL="171450" lvl="0" indent="-171450">
              <a:buFont typeface="Wingdings" panose="05000000000000000000" pitchFamily="2" charset="2"/>
              <a:buChar char="§"/>
            </a:pPr>
            <a:r>
              <a:rPr lang="sv-SE" sz="1200" b="1" kern="1200" dirty="0" smtClean="0">
                <a:solidFill>
                  <a:schemeClr val="tx1"/>
                </a:solidFill>
                <a:effectLst/>
                <a:latin typeface="+mn-lt"/>
                <a:ea typeface="+mn-ea"/>
                <a:cs typeface="+mn-cs"/>
              </a:rPr>
              <a:t>Köer dirigeras av er som röstmottagare. </a:t>
            </a:r>
            <a:r>
              <a:rPr lang="sv-SE" sz="1200" kern="1200" dirty="0" smtClean="0">
                <a:solidFill>
                  <a:schemeClr val="tx1"/>
                </a:solidFill>
                <a:effectLst/>
                <a:latin typeface="+mn-lt"/>
                <a:ea typeface="+mn-ea"/>
                <a:cs typeface="+mn-cs"/>
              </a:rPr>
              <a:t>För flödets skull hålls eventuella köer helst utanför vallokalen. Styr köer så att alla moment kan göras utan insyn. Placera gärna en röstmottagare som ett slags entrévärd som kan informera och se att väljaren har gått rätt. </a:t>
            </a:r>
          </a:p>
          <a:p>
            <a:pPr marL="171450" lvl="0" indent="-171450">
              <a:buFont typeface="Wingdings" panose="05000000000000000000" pitchFamily="2" charset="2"/>
              <a:buChar char="§"/>
            </a:pPr>
            <a:r>
              <a:rPr lang="sv-SE" sz="1200" b="1" kern="1200" dirty="0" smtClean="0">
                <a:solidFill>
                  <a:schemeClr val="tx1"/>
                </a:solidFill>
                <a:effectLst/>
                <a:latin typeface="+mn-lt"/>
                <a:ea typeface="+mn-ea"/>
                <a:cs typeface="+mn-cs"/>
              </a:rPr>
              <a:t>Reservlokaler</a:t>
            </a:r>
            <a:r>
              <a:rPr lang="sv-SE" sz="1200" kern="1200" dirty="0" smtClean="0">
                <a:solidFill>
                  <a:schemeClr val="tx1"/>
                </a:solidFill>
                <a:effectLst/>
                <a:latin typeface="+mn-lt"/>
                <a:ea typeface="+mn-ea"/>
                <a:cs typeface="+mn-cs"/>
              </a:rPr>
              <a:t> kommer att finnas</a:t>
            </a:r>
            <a:r>
              <a:rPr lang="sv-SE" sz="1200" kern="1200" baseline="0" dirty="0" smtClean="0">
                <a:solidFill>
                  <a:schemeClr val="tx1"/>
                </a:solidFill>
                <a:effectLst/>
                <a:latin typeface="+mn-lt"/>
                <a:ea typeface="+mn-ea"/>
                <a:cs typeface="+mn-cs"/>
              </a:rPr>
              <a:t> och polismyndigheten informeras om dessa.</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2022-01-14</a:t>
            </a:r>
          </a:p>
        </p:txBody>
      </p:sp>
    </p:spTree>
    <p:extLst>
      <p:ext uri="{BB962C8B-B14F-4D97-AF65-F5344CB8AC3E}">
        <p14:creationId xmlns:p14="http://schemas.microsoft.com/office/powerpoint/2010/main" val="56072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Nu har det blivit dags att möblera vallokalen!</a:t>
            </a:r>
          </a:p>
          <a:p>
            <a:endParaRPr lang="sv-SE" dirty="0" smtClean="0"/>
          </a:p>
          <a:p>
            <a:r>
              <a:rPr lang="sv-SE" b="1" dirty="0" smtClean="0"/>
              <a:t>Två grundläggande principer att ha med dig i möblerandet:</a:t>
            </a:r>
          </a:p>
          <a:p>
            <a:r>
              <a:rPr lang="sv-SE" b="1" dirty="0" smtClean="0"/>
              <a:t>•Det ska vara tillgängligt för alla väljare.</a:t>
            </a:r>
          </a:p>
          <a:p>
            <a:r>
              <a:rPr lang="sv-SE" b="1" dirty="0" smtClean="0"/>
              <a:t>•Väljaren ska känna sig trygg att kunna rösta utan insyn.</a:t>
            </a:r>
          </a:p>
          <a:p>
            <a:endParaRPr lang="sv-SE" b="1" dirty="0" smtClean="0"/>
          </a:p>
          <a:p>
            <a:endParaRPr lang="sv-SE" b="1" dirty="0" smtClean="0"/>
          </a:p>
          <a:p>
            <a:r>
              <a:rPr lang="sv-SE" b="1" dirty="0" smtClean="0"/>
              <a:t>Möblera så att den röstmottagare som tar emot väljarna har en överblick över hur många väljare som befinner sig i lokalen. </a:t>
            </a:r>
          </a:p>
          <a:p>
            <a:endParaRPr lang="sv-SE" b="1" dirty="0" smtClean="0"/>
          </a:p>
          <a:p>
            <a:r>
              <a:rPr lang="sv-SE" b="1" dirty="0" smtClean="0"/>
              <a:t>Försök möblera lokalen så att det blir tydligt för väljaren hur flödet är tänkt att fungera. </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Det finns mer i handledningen, avsnitt 2.3</a:t>
            </a:r>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9</a:t>
            </a:fld>
            <a:endParaRPr lang="sv-SE"/>
          </a:p>
        </p:txBody>
      </p:sp>
    </p:spTree>
    <p:extLst>
      <p:ext uri="{BB962C8B-B14F-4D97-AF65-F5344CB8AC3E}">
        <p14:creationId xmlns:p14="http://schemas.microsoft.com/office/powerpoint/2010/main" val="23830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Möbleringen är viktig för att skydda valhemligheten. Samtidigt behöver lokalen ha ett naturligt flöde så att köbildning kan minimeras. Den här övningen går ut på att resonera kring hur ni skulle möblera en lokal om ni var ansvariga för 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Vad säger ni om det istället skulle vara ett fönster här?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Hade ni tänkt annorlunda om vi haft en ingång och en utgång? (eller om det bara fanns en in och utgång? Beroende på hur lokalen ser 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Saknas något? (vi kan aktivt välja att inte ställa ut besöksstolar, osv)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Går det att komma fram med permobil?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mn-lt"/>
                <a:ea typeface="+mn-ea"/>
                <a:cs typeface="+mn-cs"/>
              </a:rPr>
              <a:t>(dela upp i grupper och de får resonera kring varsin fråga?)</a:t>
            </a:r>
          </a:p>
          <a:p>
            <a:endParaRPr lang="sv-SE"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10</a:t>
            </a:fld>
            <a:endParaRPr lang="sv-SE"/>
          </a:p>
        </p:txBody>
      </p:sp>
    </p:spTree>
    <p:extLst>
      <p:ext uri="{BB962C8B-B14F-4D97-AF65-F5344CB8AC3E}">
        <p14:creationId xmlns:p14="http://schemas.microsoft.com/office/powerpoint/2010/main" val="207973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ts val="1200"/>
              </a:lnSpc>
              <a:spcAft>
                <a:spcPts val="800"/>
              </a:spcAft>
              <a:buFont typeface="Wingdings" panose="05000000000000000000" pitchFamily="2" charset="2"/>
              <a:buNone/>
              <a:tabLst>
                <a:tab pos="457200" algn="l"/>
              </a:tabLs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Valsedlar</a:t>
            </a:r>
          </a:p>
          <a:p>
            <a:pPr marL="171450" lvl="0" indent="-171450">
              <a:lnSpc>
                <a:spcPts val="1200"/>
              </a:lnSpc>
              <a:spcAft>
                <a:spcPts val="800"/>
              </a:spcAft>
              <a:buFont typeface="Arial" panose="020B0604020202020204" pitchFamily="34" charset="0"/>
              <a:buChar char="•"/>
              <a:tabLst>
                <a:tab pos="457200" algn="l"/>
              </a:tabLs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Varje parti, grupp eller liknande sammanslutning kan ha en eller flera olika valsedlar. Lägg ut alla varianter av valsedlar. </a:t>
            </a:r>
          </a:p>
          <a:p>
            <a:pPr marL="0" lvl="0" indent="0">
              <a:lnSpc>
                <a:spcPts val="1200"/>
              </a:lnSpc>
              <a:spcAft>
                <a:spcPts val="800"/>
              </a:spcAft>
              <a:buFont typeface="Wingdings" panose="05000000000000000000" pitchFamily="2" charset="2"/>
              <a:buNone/>
              <a:tabLst>
                <a:tab pos="457200" algn="l"/>
              </a:tabLst>
            </a:pPr>
            <a:endParaRPr lang="sv-SE" sz="1200" b="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171450" lvl="0" indent="-171450">
              <a:lnSpc>
                <a:spcPts val="1200"/>
              </a:lnSpc>
              <a:spcAft>
                <a:spcPts val="800"/>
              </a:spcAft>
              <a:buFont typeface="Wingdings" panose="05000000000000000000" pitchFamily="2" charset="2"/>
              <a:buChar char="§"/>
              <a:tabLst>
                <a:tab pos="457200" algn="l"/>
              </a:tabLs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Röstmottagaren ska säkerställa ordningen i valsedelstället</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 genom att kontrollera detta kontinuerligt och ofta. Det är viktigt att valsedlarna presenteras likformigt. Det betyder helt enkelt att alla valsedlar ska ligga likadant i valsedelstället och gärna i t.ex. bokstavsordning så det är lätt för väljaren att hitta rätt. </a:t>
            </a:r>
          </a:p>
          <a:p>
            <a:pPr marL="171450" lvl="0" indent="-171450">
              <a:lnSpc>
                <a:spcPts val="1200"/>
              </a:lnSpc>
              <a:spcAft>
                <a:spcPts val="800"/>
              </a:spcAft>
              <a:buFont typeface="Wingdings" panose="05000000000000000000" pitchFamily="2" charset="2"/>
              <a:buChar char="§"/>
              <a:tabLst>
                <a:tab pos="457200" algn="l"/>
              </a:tabLs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Valsedelstället ska alltid vara påfyllt. </a:t>
            </a:r>
            <a:r>
              <a:rPr lang="sv-SE" sz="1200" b="0" dirty="0" smtClean="0">
                <a:effectLst/>
                <a:latin typeface="Garamond" panose="02020404030301010803" pitchFamily="18" charset="0"/>
                <a:ea typeface="Garamond" panose="02020404030301010803" pitchFamily="18" charset="0"/>
                <a:cs typeface="Times New Roman" panose="02020603050405020304" pitchFamily="18" charset="0"/>
              </a:rPr>
              <a:t>Men </a:t>
            </a:r>
            <a:r>
              <a:rPr lang="sv-SE" sz="1200" b="0" u="none" baseline="0" dirty="0" smtClean="0">
                <a:effectLst/>
                <a:latin typeface="Garamond" panose="02020404030301010803" pitchFamily="18" charset="0"/>
                <a:ea typeface="Garamond" panose="02020404030301010803" pitchFamily="18" charset="0"/>
                <a:cs typeface="Times New Roman" panose="02020603050405020304" pitchFamily="18" charset="0"/>
              </a:rPr>
              <a:t>tänk på att </a:t>
            </a:r>
            <a:r>
              <a:rPr lang="sv-SE" sz="1200" b="1" u="none" baseline="0" dirty="0" smtClean="0">
                <a:effectLst/>
                <a:latin typeface="Garamond" panose="02020404030301010803" pitchFamily="18" charset="0"/>
                <a:ea typeface="Garamond" panose="02020404030301010803" pitchFamily="18" charset="0"/>
                <a:cs typeface="Times New Roman" panose="02020603050405020304" pitchFamily="18" charset="0"/>
              </a:rPr>
              <a:t>inte</a:t>
            </a:r>
            <a:r>
              <a:rPr lang="sv-SE" sz="1200" b="0" u="none" baseline="0" dirty="0" smtClean="0">
                <a:effectLst/>
                <a:latin typeface="Garamond" panose="02020404030301010803" pitchFamily="18" charset="0"/>
                <a:ea typeface="Garamond" panose="02020404030301010803" pitchFamily="18" charset="0"/>
                <a:cs typeface="Times New Roman" panose="02020603050405020304" pitchFamily="18" charset="0"/>
              </a:rPr>
              <a:t> lägga fram alla valsedlar samtidigt utan fyll på när det behövs. O</a:t>
            </a:r>
            <a:r>
              <a:rPr lang="sv-SE" sz="1200" u="none" baseline="0" dirty="0" smtClean="0">
                <a:effectLst/>
                <a:latin typeface="Garamond" panose="02020404030301010803" pitchFamily="18" charset="0"/>
                <a:ea typeface="Garamond" panose="02020404030301010803" pitchFamily="18" charset="0"/>
                <a:cs typeface="Times New Roman" panose="02020603050405020304" pitchFamily="18" charset="0"/>
              </a:rPr>
              <a:t>m någon av dessa valsedlar tar slut ska ni kontakta valnämnden. </a:t>
            </a:r>
            <a:endParaRPr lang="sv-SE" sz="1200" b="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171450" lvl="0" indent="-171450">
              <a:lnSpc>
                <a:spcPts val="1200"/>
              </a:lnSpc>
              <a:spcAft>
                <a:spcPts val="800"/>
              </a:spcAft>
              <a:buFont typeface="Wingdings" panose="05000000000000000000" pitchFamily="2" charset="2"/>
              <a:buChar char="§"/>
              <a:tabLst>
                <a:tab pos="457200" algn="l"/>
              </a:tabLst>
            </a:pPr>
            <a:r>
              <a:rPr lang="sv-SE" sz="1200" b="1" dirty="0" smtClean="0">
                <a:effectLst/>
                <a:latin typeface="Garamond" panose="02020404030301010803" pitchFamily="18" charset="0"/>
                <a:ea typeface="Garamond" panose="02020404030301010803" pitchFamily="18" charset="0"/>
                <a:cs typeface="Times New Roman" panose="02020603050405020304" pitchFamily="18" charset="0"/>
              </a:rPr>
              <a:t>Endast röstmottagare får lägga ut valsedlar i valsedelstället.</a:t>
            </a:r>
            <a:r>
              <a:rPr lang="sv-SE" sz="1200" b="1" u="none" baseline="0" dirty="0" smtClean="0">
                <a:effectLst/>
                <a:latin typeface="Garamond" panose="02020404030301010803" pitchFamily="18" charset="0"/>
                <a:ea typeface="Garamond" panose="02020404030301010803" pitchFamily="18" charset="0"/>
                <a:cs typeface="Times New Roman" panose="02020603050405020304" pitchFamily="18" charset="0"/>
              </a:rPr>
              <a:t> </a:t>
            </a:r>
            <a:r>
              <a:rPr lang="sv-SE" sz="1200" b="0" i="0" u="none" baseline="0" dirty="0" smtClean="0">
                <a:effectLst/>
                <a:latin typeface="Garamond" panose="02020404030301010803" pitchFamily="18" charset="0"/>
                <a:ea typeface="Garamond" panose="02020404030301010803" pitchFamily="18" charset="0"/>
                <a:cs typeface="Times New Roman" panose="02020603050405020304" pitchFamily="18" charset="0"/>
              </a:rPr>
              <a:t>Partiföreträdare får kontrollera ordningen i valsedelstället </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men först efter att röstmottagaren har gjort bedömningen att det inte påverkar någon väljares</a:t>
            </a:r>
            <a:r>
              <a:rPr lang="sv-SE" sz="1200" baseline="0" dirty="0" smtClean="0">
                <a:effectLst/>
                <a:latin typeface="Garamond" panose="02020404030301010803" pitchFamily="18" charset="0"/>
                <a:ea typeface="Garamond" panose="02020404030301010803" pitchFamily="18" charset="0"/>
                <a:cs typeface="Times New Roman" panose="02020603050405020304" pitchFamily="18" charset="0"/>
              </a:rPr>
              <a:t> valhemlighet</a:t>
            </a:r>
            <a:r>
              <a:rPr lang="sv-SE" sz="1200" dirty="0" smtClean="0">
                <a:effectLst/>
                <a:latin typeface="Garamond" panose="02020404030301010803" pitchFamily="18" charset="0"/>
                <a:ea typeface="Garamond" panose="02020404030301010803" pitchFamily="18" charset="0"/>
                <a:cs typeface="Times New Roman" panose="02020603050405020304" pitchFamily="18" charset="0"/>
              </a:rPr>
              <a:t>.</a:t>
            </a:r>
            <a:endParaRPr lang="sv-SE" sz="1200" b="0" i="0" u="none" baseline="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171450" lvl="0" indent="-171450">
              <a:lnSpc>
                <a:spcPts val="1200"/>
              </a:lnSpc>
              <a:spcAft>
                <a:spcPts val="800"/>
              </a:spcAft>
              <a:buFont typeface="Wingdings" panose="05000000000000000000" pitchFamily="2" charset="2"/>
              <a:buChar char="§"/>
              <a:tabLst>
                <a:tab pos="457200" algn="l"/>
              </a:tabLst>
            </a:pPr>
            <a:endParaRPr lang="sv-SE" sz="1200" b="0" i="0" u="none" baseline="0" dirty="0" smtClean="0">
              <a:effectLst/>
              <a:latin typeface="Garamond" panose="02020404030301010803" pitchFamily="18" charset="0"/>
              <a:ea typeface="Garamond" panose="02020404030301010803" pitchFamily="18" charset="0"/>
              <a:cs typeface="Times New Roman" panose="02020603050405020304" pitchFamily="18" charset="0"/>
            </a:endParaRPr>
          </a:p>
          <a:p>
            <a:pPr marL="0" lvl="0" indent="0">
              <a:lnSpc>
                <a:spcPts val="1200"/>
              </a:lnSpc>
              <a:spcAft>
                <a:spcPts val="800"/>
              </a:spcAft>
              <a:buFont typeface="Wingdings" panose="05000000000000000000" pitchFamily="2" charset="2"/>
              <a:buNone/>
              <a:tabLst>
                <a:tab pos="457200" algn="l"/>
              </a:tabLst>
            </a:pPr>
            <a:r>
              <a:rPr lang="sv-SE" sz="1200" b="0" i="0" u="none" dirty="0" smtClean="0">
                <a:effectLst/>
                <a:latin typeface="Garamond" panose="02020404030301010803" pitchFamily="18" charset="0"/>
                <a:ea typeface="Garamond" panose="02020404030301010803" pitchFamily="18" charset="0"/>
                <a:cs typeface="Times New Roman" panose="02020603050405020304" pitchFamily="18" charset="0"/>
              </a:rPr>
              <a:t>I er ordförandehandledning hittar ni en lista över vad man behöver tänka på när ni ska placera ut valsedlarna för att valhemligheten bevaras.</a:t>
            </a:r>
          </a:p>
          <a:p>
            <a:pPr marL="171450" lvl="0" indent="-171450">
              <a:lnSpc>
                <a:spcPts val="1200"/>
              </a:lnSpc>
              <a:spcAft>
                <a:spcPts val="800"/>
              </a:spcAft>
              <a:buFont typeface="Wingdings" panose="05000000000000000000" pitchFamily="2" charset="2"/>
              <a:buChar char="§"/>
              <a:tabLst>
                <a:tab pos="457200" algn="l"/>
              </a:tabLst>
            </a:pPr>
            <a:endParaRPr lang="sv-SE" sz="1200" b="0" i="0" u="none" dirty="0" smtClean="0">
              <a:effectLst/>
              <a:latin typeface="Garamond" panose="02020404030301010803" pitchFamily="18" charset="0"/>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t>2022-01-15</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C8991-D57F-4F57-99D8-D1041714389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319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smtClean="0"/>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C3CAB3A1-2D40-4BA9-A61B-AFD14D1D0A73}" type="datetimeFigureOut">
              <a:rPr lang="sv-SE" smtClean="0"/>
              <a:pPr/>
              <a:t>2025-04-08</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692663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 xmlns:adec="http://schemas.microsoft.com/office/drawing/2017/decorative" val="1"/>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253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 xmlns:adec="http://schemas.microsoft.com/office/drawing/2017/decorative" val="1"/>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39972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 xmlns:adec="http://schemas.microsoft.com/office/drawing/2017/decorative" val="1"/>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57955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3E3BA1-AF99-464F-9B8A-EF75FF7D73E4}"/>
              </a:ext>
              <a:ext uri="{C183D7F6-B498-43B3-948B-1728B52AA6E4}">
                <adec:decorative xmlns="" xmlns:adec="http://schemas.microsoft.com/office/drawing/2017/decorative" val="1"/>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0441854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 xmlns:adec="http://schemas.microsoft.com/office/drawing/2017/decorative" val="1"/>
              </a:ext>
            </a:extLst>
          </p:cNvPr>
          <p:cNvSpPr>
            <a:spLocks noGrp="1"/>
          </p:cNvSpPr>
          <p:nvPr>
            <p:ph type="pic" sz="quarter" idx="13" hasCustomPrompt="1"/>
          </p:nvPr>
        </p:nvSpPr>
        <p:spPr>
          <a:xfrm>
            <a:off x="0" y="-1"/>
            <a:ext cx="12192000" cy="5903089"/>
          </a:xfrm>
          <a:solidFill>
            <a:schemeClr val="bg2"/>
          </a:solidFill>
        </p:spPr>
        <p:txBody>
          <a:bodyPr/>
          <a:lstStyle>
            <a:lvl1pPr>
              <a:defRPr/>
            </a:lvl1pPr>
          </a:lstStyle>
          <a:p>
            <a:r>
              <a:rPr lang="sv-SE" dirty="0"/>
              <a:t>Klicka på knappen Infoga bild under fliken Infoga för att infoga en bild.</a:t>
            </a:r>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smtClean="0"/>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63780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bild 2">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3416300" y="6020544"/>
            <a:ext cx="8591550" cy="720000"/>
          </a:xfrm>
        </p:spPr>
        <p:txBody>
          <a:bodyPr anchor="b">
            <a:noAutofit/>
          </a:bodyPr>
          <a:lstStyle>
            <a:lvl1pPr algn="l">
              <a:defRPr sz="3600">
                <a:solidFill>
                  <a:schemeClr val="tx1"/>
                </a:solidFill>
                <a:effectLst/>
              </a:defRPr>
            </a:lvl1pPr>
          </a:lstStyle>
          <a:p>
            <a:r>
              <a:rPr lang="sv-SE" smtClean="0"/>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 xmlns:adec="http://schemas.microsoft.com/office/drawing/2017/decorative" val="1"/>
              </a:ext>
            </a:extLst>
          </p:cNvPr>
          <p:cNvSpPr>
            <a:spLocks noGrp="1"/>
          </p:cNvSpPr>
          <p:nvPr>
            <p:ph type="pic" sz="quarter" idx="13"/>
          </p:nvPr>
        </p:nvSpPr>
        <p:spPr>
          <a:xfrm>
            <a:off x="0" y="-1"/>
            <a:ext cx="12192000" cy="5903089"/>
          </a:xfrm>
          <a:solidFill>
            <a:schemeClr val="bg2"/>
          </a:solidFill>
        </p:spPr>
        <p:txBody>
          <a:bodyPr/>
          <a:lstStyle/>
          <a:p>
            <a:r>
              <a:rPr lang="sv-SE" smtClean="0"/>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Tree>
    <p:extLst>
      <p:ext uri="{BB962C8B-B14F-4D97-AF65-F5344CB8AC3E}">
        <p14:creationId xmlns:p14="http://schemas.microsoft.com/office/powerpoint/2010/main" val="2503213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 bild 3">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4802735" y="272555"/>
            <a:ext cx="7005034" cy="1193359"/>
          </a:xfrm>
        </p:spPr>
        <p:txBody>
          <a:bodyPr anchor="ctr">
            <a:noAutofit/>
          </a:bodyPr>
          <a:lstStyle>
            <a:lvl1pPr algn="l">
              <a:defRPr sz="3600">
                <a:solidFill>
                  <a:schemeClr val="tx1"/>
                </a:solidFill>
                <a:effectLst/>
              </a:defRPr>
            </a:lvl1pPr>
          </a:lstStyle>
          <a:p>
            <a:r>
              <a:rPr lang="sv-SE" smtClean="0"/>
              <a:t>Klicka här för att ändra format</a:t>
            </a:r>
            <a:endParaRPr lang="sv-SE" dirty="0"/>
          </a:p>
        </p:txBody>
      </p:sp>
      <p:sp>
        <p:nvSpPr>
          <p:cNvPr id="9" name="Platshållare för bild 8">
            <a:extLst>
              <a:ext uri="{FF2B5EF4-FFF2-40B4-BE49-F238E27FC236}">
                <a16:creationId xmlns:a16="http://schemas.microsoft.com/office/drawing/2014/main" id="{8F310E5E-DA70-46AA-86F8-264D190A4B93}"/>
              </a:ext>
              <a:ext uri="{C183D7F6-B498-43B3-948B-1728B52AA6E4}">
                <adec:decorative xmlns="" xmlns:adec="http://schemas.microsoft.com/office/drawing/2017/decorative" val="1"/>
              </a:ext>
            </a:extLst>
          </p:cNvPr>
          <p:cNvSpPr>
            <a:spLocks noGrp="1"/>
          </p:cNvSpPr>
          <p:nvPr>
            <p:ph type="pic" sz="quarter" idx="13"/>
          </p:nvPr>
        </p:nvSpPr>
        <p:spPr>
          <a:xfrm>
            <a:off x="0" y="1818000"/>
            <a:ext cx="12192000" cy="5040000"/>
          </a:xfrm>
          <a:solidFill>
            <a:schemeClr val="bg2"/>
          </a:solidFill>
        </p:spPr>
        <p:txBody>
          <a:bodyPr/>
          <a:lstStyle/>
          <a:p>
            <a:r>
              <a:rPr lang="sv-SE" smtClean="0"/>
              <a:t>Klicka på ikonen för att lägga till en bild</a:t>
            </a:r>
            <a:endParaRPr lang="sv-SE" dirty="0"/>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pic>
        <p:nvPicPr>
          <p:cNvPr id="8" name="Bildobjekt 7">
            <a:extLst>
              <a:ext uri="{FF2B5EF4-FFF2-40B4-BE49-F238E27FC236}">
                <a16:creationId xmlns:a16="http://schemas.microsoft.com/office/drawing/2014/main" id="{45689AA9-2269-983B-A78A-C44F94BD29EB}"/>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Tree>
    <p:extLst>
      <p:ext uri="{BB962C8B-B14F-4D97-AF65-F5344CB8AC3E}">
        <p14:creationId xmlns:p14="http://schemas.microsoft.com/office/powerpoint/2010/main" val="9211835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 uri="{C183D7F6-B498-43B3-948B-1728B52AA6E4}">
                <adec:decorative xmlns="" xmlns:adec="http://schemas.microsoft.com/office/drawing/2017/decorative" val="1"/>
              </a:ext>
            </a:extLst>
          </p:cNvPr>
          <p:cNvSpPr>
            <a:spLocks noGrp="1"/>
          </p:cNvSpPr>
          <p:nvPr>
            <p:ph type="pic" sz="quarter" idx="13"/>
          </p:nvPr>
        </p:nvSpPr>
        <p:spPr>
          <a:xfrm>
            <a:off x="0" y="0"/>
            <a:ext cx="12192000" cy="6858000"/>
          </a:xfrm>
          <a:solidFill>
            <a:schemeClr val="bg2"/>
          </a:solidFill>
        </p:spPr>
        <p:txBody>
          <a:bodyPr/>
          <a:lstStyle/>
          <a:p>
            <a:r>
              <a:rPr lang="sv-SE" smtClean="0"/>
              <a:t>Klicka på ikonen för att lägga till en bild</a:t>
            </a:r>
            <a:endParaRPr lang="sv-SE" dirty="0"/>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1008000" y="509388"/>
            <a:ext cx="10176000" cy="720000"/>
          </a:xfrm>
        </p:spPr>
        <p:txBody>
          <a:bodyPr anchor="ctr">
            <a:noAutofit/>
          </a:bodyPr>
          <a:lstStyle>
            <a:lvl1pPr algn="l">
              <a:defRPr sz="3600">
                <a:solidFill>
                  <a:schemeClr val="tx1"/>
                </a:solidFill>
                <a:effectLst/>
              </a:defRPr>
            </a:lvl1pPr>
          </a:lstStyle>
          <a:p>
            <a:r>
              <a:rPr lang="sv-SE" smtClean="0"/>
              <a:t>Klicka här för att ändra format</a:t>
            </a:r>
            <a:endParaRPr lang="sv-SE" dirty="0"/>
          </a:p>
        </p:txBody>
      </p:sp>
      <p:sp>
        <p:nvSpPr>
          <p:cNvPr id="5" name="Platshållare för text 4">
            <a:extLst>
              <a:ext uri="{FF2B5EF4-FFF2-40B4-BE49-F238E27FC236}">
                <a16:creationId xmlns:a16="http://schemas.microsoft.com/office/drawing/2014/main" id="{5747169D-F9DA-9DB0-B86B-EF9488178821}"/>
              </a:ext>
            </a:extLst>
          </p:cNvPr>
          <p:cNvSpPr>
            <a:spLocks noGrp="1"/>
          </p:cNvSpPr>
          <p:nvPr>
            <p:ph type="body" sz="quarter" idx="17" hasCustomPrompt="1"/>
          </p:nvPr>
        </p:nvSpPr>
        <p:spPr>
          <a:xfrm>
            <a:off x="1008000" y="1458293"/>
            <a:ext cx="10176000" cy="1325206"/>
          </a:xfrm>
        </p:spPr>
        <p:txBody>
          <a:bodyPr/>
          <a:lstStyle>
            <a:lvl1pPr marL="0" indent="0">
              <a:buNone/>
              <a:defRPr/>
            </a:lvl1pPr>
            <a:lvl2pPr marL="324000" indent="0">
              <a:buNone/>
              <a:defRPr/>
            </a:lvl2pPr>
            <a:lvl3pPr marL="648000" indent="0">
              <a:buNone/>
              <a:defRPr/>
            </a:lvl3pPr>
            <a:lvl4pPr marL="972000" indent="0">
              <a:buNone/>
              <a:defRPr/>
            </a:lvl4pPr>
            <a:lvl5pPr marL="1296000" indent="0">
              <a:buNone/>
              <a:defRPr/>
            </a:lvl5pPr>
          </a:lstStyle>
          <a:p>
            <a:pPr lvl="0"/>
            <a:r>
              <a:rPr lang="sv-SE" dirty="0"/>
              <a:t>Tänk på läsbarheten. Använd svart text mot ljus bild eller vit text mot mörk bild.</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a:xfrm>
            <a:off x="0" y="6858001"/>
            <a:ext cx="910953" cy="45719"/>
          </a:xfrm>
        </p:spPr>
        <p:txBody>
          <a:bodyPr/>
          <a:lstStyle>
            <a:lvl1pPr>
              <a:defRPr sz="100"/>
            </a:lvl1pPr>
          </a:lstStyle>
          <a:p>
            <a:fld id="{C3CAB3A1-2D40-4BA9-A61B-AFD14D1D0A73}" type="datetimeFigureOut">
              <a:rPr lang="sv-SE" smtClean="0"/>
              <a:pPr/>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a:xfrm>
            <a:off x="985664" y="6858001"/>
            <a:ext cx="6336000" cy="45719"/>
          </a:xfrm>
        </p:spPr>
        <p:txBody>
          <a:bodyPr/>
          <a:lstStyle>
            <a:lvl1pPr>
              <a:defRPr sz="100"/>
            </a:lvl1p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a:xfrm>
            <a:off x="7359567" y="6858000"/>
            <a:ext cx="432742" cy="45719"/>
          </a:xfrm>
        </p:spPr>
        <p:txBody>
          <a:bodyPr/>
          <a:lstStyle>
            <a:lvl1pPr>
              <a:defRPr sz="100"/>
            </a:lvl1pPr>
          </a:lstStyle>
          <a:p>
            <a:fld id="{696A28D3-22CF-4FB0-80FD-EC473B325B38}" type="slidenum">
              <a:rPr lang="sv-SE" smtClean="0"/>
              <a:pPr/>
              <a:t>‹#›</a:t>
            </a:fld>
            <a:endParaRPr lang="sv-SE"/>
          </a:p>
        </p:txBody>
      </p:sp>
      <p:sp>
        <p:nvSpPr>
          <p:cNvPr id="7" name="Platshållare för text 9">
            <a:extLst>
              <a:ext uri="{FF2B5EF4-FFF2-40B4-BE49-F238E27FC236}">
                <a16:creationId xmlns:a16="http://schemas.microsoft.com/office/drawing/2014/main" id="{CA9C2E4F-DC08-63C9-3B19-0F65D0148FF9}"/>
              </a:ext>
              <a:ext uri="{C183D7F6-B498-43B3-948B-1728B52AA6E4}">
                <adec:decorative xmlns="" xmlns:adec="http://schemas.microsoft.com/office/drawing/2017/decorative" val="1"/>
              </a:ext>
            </a:extLst>
          </p:cNvPr>
          <p:cNvSpPr>
            <a:spLocks noGrp="1"/>
          </p:cNvSpPr>
          <p:nvPr>
            <p:ph type="body" sz="quarter" idx="14" hasCustomPrompt="1"/>
          </p:nvPr>
        </p:nvSpPr>
        <p:spPr>
          <a:xfrm>
            <a:off x="164119" y="5930451"/>
            <a:ext cx="3093616" cy="92754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4969459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761880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79573409-41BF-4E30-A8FF-683CDADE77BE}" type="datetime1">
              <a:rPr lang="sv-SE" smtClean="0"/>
              <a:t>2025-04-08</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37405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222148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D3A0F978-8EFE-4004-8B91-03395946689A}" type="datetime1">
              <a:rPr lang="sv-SE" smtClean="0"/>
              <a:t>2025-04-08</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791825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7D834B13-E5F8-4813-AA28-BDEAD720A2B3}" type="datetime1">
              <a:rPr lang="sv-SE" smtClean="0"/>
              <a:t>2025-04-08</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051857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65CAE576-2BD8-4FB6-9E38-6AC819DA3B6A}" type="datetime1">
              <a:rPr lang="sv-SE" smtClean="0"/>
              <a:t>2025-04-08</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066297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70F115C4-6F5E-43BD-AF52-7A7C5B030FE1}" type="datetime1">
              <a:rPr lang="sv-SE" smtClean="0"/>
              <a:t>2025-04-08</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a:t>Klicka här för att ändra format</a:t>
            </a:r>
            <a:endParaRPr lang="sv-SE" dirty="0"/>
          </a:p>
        </p:txBody>
      </p:sp>
    </p:spTree>
    <p:extLst>
      <p:ext uri="{BB962C8B-B14F-4D97-AF65-F5344CB8AC3E}">
        <p14:creationId xmlns:p14="http://schemas.microsoft.com/office/powerpoint/2010/main" val="3329154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F0186FD9-D277-4E2F-919E-C6CF14F43D26}" type="datetime1">
              <a:rPr lang="sv-SE" smtClean="0"/>
              <a:t>2025-04-08</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066387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A1255765-4421-4709-9C42-61DE2C0CC806}"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897560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0CB036C2-3201-49D0-B8D0-8FA059C8D0ED}"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2611933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D3EE91C8-70CB-4697-8F8C-95BB7D7A0FFF}"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4119694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884C1162-C05B-4379-A1D8-BB0E015AAAD9}"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2686668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A6A0E852-20B8-4C8C-A226-48BD51180B89}"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90651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smtClean="0"/>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C3CAB3A1-2D40-4BA9-A61B-AFD14D1D0A73}" type="datetimeFigureOut">
              <a:rPr lang="sv-SE" smtClean="0"/>
              <a:pPr/>
              <a:t>2025-04-08</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470094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Lst>
          </p:cNvPr>
          <p:cNvSpPr>
            <a:spLocks noGrp="1"/>
          </p:cNvSpPr>
          <p:nvPr>
            <p:ph type="pic" sz="quarter" idx="13"/>
          </p:nvPr>
        </p:nvSpPr>
        <p:spPr>
          <a:xfrm>
            <a:off x="0" y="-1"/>
            <a:ext cx="12192000" cy="5903089"/>
          </a:xfrm>
          <a:solidFill>
            <a:schemeClr val="bg2"/>
          </a:solidFill>
        </p:spPr>
        <p:txBody>
          <a:bodyPr/>
          <a:lstStyle/>
          <a:p>
            <a:r>
              <a:rPr lang="sv-SE"/>
              <a:t>Klicka på ikonen för att lägga till en bild</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22C737E-1B86-417F-B81B-5416CB14E478}"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405068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2812627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är kan du röst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B0E315-9671-4D2B-8CA7-5722F3F8B157}" type="datetime1">
              <a:rPr lang="sv-SE" smtClean="0"/>
              <a:t>2025-04-08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BA58896-F957-4679-B27C-D3F428AB3815}" type="slidenum">
              <a:rPr lang="sv-SE" smtClean="0"/>
              <a:t>‹#›</a:t>
            </a:fld>
            <a:endParaRPr lang="sv-SE"/>
          </a:p>
        </p:txBody>
      </p:sp>
      <p:sp>
        <p:nvSpPr>
          <p:cNvPr id="10" name="Rektangel 9">
            <a:extLst>
              <a:ext uri="{FF2B5EF4-FFF2-40B4-BE49-F238E27FC236}">
                <a16:creationId xmlns:a16="http://schemas.microsoft.com/office/drawing/2014/main" id="{A9158827-08CD-4EE8-9573-3E74E767743B}"/>
              </a:ext>
            </a:extLst>
          </p:cNvPr>
          <p:cNvSpPr/>
          <p:nvPr userDrawn="1"/>
        </p:nvSpPr>
        <p:spPr>
          <a:xfrm>
            <a:off x="1" y="1947764"/>
            <a:ext cx="2223795" cy="985546"/>
          </a:xfrm>
          <a:prstGeom prst="rect">
            <a:avLst/>
          </a:prstGeom>
          <a:solidFill>
            <a:srgbClr val="A71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86"/>
          </a:p>
        </p:txBody>
      </p:sp>
      <p:pic>
        <p:nvPicPr>
          <p:cNvPr id="13" name="Bild 12">
            <a:extLst>
              <a:ext uri="{FF2B5EF4-FFF2-40B4-BE49-F238E27FC236}">
                <a16:creationId xmlns:a16="http://schemas.microsoft.com/office/drawing/2014/main" id="{4EA4B829-0274-427B-9F5D-BABCE1FFE19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783633" y="1884590"/>
            <a:ext cx="6473249" cy="2314186"/>
          </a:xfrm>
          <a:prstGeom prst="rect">
            <a:avLst/>
          </a:prstGeom>
        </p:spPr>
      </p:pic>
      <p:pic>
        <p:nvPicPr>
          <p:cNvPr id="16" name="Bild 15">
            <a:extLst>
              <a:ext uri="{FF2B5EF4-FFF2-40B4-BE49-F238E27FC236}">
                <a16:creationId xmlns:a16="http://schemas.microsoft.com/office/drawing/2014/main" id="{14F2EF8D-60CE-4EA7-A875-F62C4EA33C20}"/>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87062" y="5649933"/>
            <a:ext cx="2640000" cy="162296"/>
          </a:xfrm>
          <a:prstGeom prst="rect">
            <a:avLst/>
          </a:prstGeom>
        </p:spPr>
      </p:pic>
      <p:pic>
        <p:nvPicPr>
          <p:cNvPr id="17" name="Platshållare för innehåll 7">
            <a:extLst>
              <a:ext uri="{FF2B5EF4-FFF2-40B4-BE49-F238E27FC236}">
                <a16:creationId xmlns:a16="http://schemas.microsoft.com/office/drawing/2014/main" id="{8B890C51-2164-4FF0-B3EC-C6B9A46473F5}"/>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945922" y="5642106"/>
            <a:ext cx="1748571" cy="130331"/>
          </a:xfrm>
          <a:prstGeom prst="rect">
            <a:avLst/>
          </a:prstGeom>
          <a:noFill/>
        </p:spPr>
      </p:pic>
      <p:pic>
        <p:nvPicPr>
          <p:cNvPr id="20" name="Bildobjekt 19">
            <a:extLst>
              <a:ext uri="{FF2B5EF4-FFF2-40B4-BE49-F238E27FC236}">
                <a16:creationId xmlns:a16="http://schemas.microsoft.com/office/drawing/2014/main" id="{B3E2E7FC-A376-4EFB-8380-A11FB193526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0435" y="5753569"/>
            <a:ext cx="3497143" cy="786402"/>
          </a:xfrm>
          <a:prstGeom prst="rect">
            <a:avLst/>
          </a:prstGeom>
        </p:spPr>
      </p:pic>
      <p:sp>
        <p:nvSpPr>
          <p:cNvPr id="22" name="Platshållare för innehåll 21">
            <a:extLst>
              <a:ext uri="{FF2B5EF4-FFF2-40B4-BE49-F238E27FC236}">
                <a16:creationId xmlns:a16="http://schemas.microsoft.com/office/drawing/2014/main" id="{259BB59C-8162-4FD4-8520-E78EFB5599A1}"/>
              </a:ext>
            </a:extLst>
          </p:cNvPr>
          <p:cNvSpPr>
            <a:spLocks noGrp="1"/>
          </p:cNvSpPr>
          <p:nvPr>
            <p:ph sz="quarter" idx="13" hasCustomPrompt="1"/>
          </p:nvPr>
        </p:nvSpPr>
        <p:spPr>
          <a:xfrm>
            <a:off x="1111897" y="5897094"/>
            <a:ext cx="6021049" cy="499351"/>
          </a:xfrm>
        </p:spPr>
        <p:txBody>
          <a:bodyPr anchor="ctr"/>
          <a:lstStyle>
            <a:lvl1pPr marL="0" indent="0">
              <a:buNone/>
              <a:defRPr/>
            </a:lvl1pPr>
            <a:lvl2pPr marL="457209" indent="0">
              <a:buNone/>
              <a:defRPr/>
            </a:lvl2pPr>
            <a:lvl3pPr marL="914418" indent="0">
              <a:buNone/>
              <a:defRPr/>
            </a:lvl3pPr>
            <a:lvl4pPr marL="1371627" indent="0">
              <a:buNone/>
              <a:defRPr/>
            </a:lvl4pPr>
            <a:lvl5pPr marL="1828837" indent="0">
              <a:buNone/>
              <a:defRPr/>
            </a:lvl5pPr>
          </a:lstStyle>
          <a:p>
            <a:pPr lvl="0"/>
            <a:r>
              <a:rPr lang="sv-SE" dirty="0"/>
              <a:t>Skriv avsändare här, alt. infoga logotyp</a:t>
            </a:r>
          </a:p>
        </p:txBody>
      </p:sp>
    </p:spTree>
    <p:extLst>
      <p:ext uri="{BB962C8B-B14F-4D97-AF65-F5344CB8AC3E}">
        <p14:creationId xmlns:p14="http://schemas.microsoft.com/office/powerpoint/2010/main" val="1445130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14EF9B-6828-432D-B681-00F5AD205606}"/>
              </a:ext>
            </a:extLst>
          </p:cNvPr>
          <p:cNvSpPr>
            <a:spLocks noGrp="1"/>
          </p:cNvSpPr>
          <p:nvPr>
            <p:ph type="ctrTitle"/>
          </p:nvPr>
        </p:nvSpPr>
        <p:spPr>
          <a:xfrm>
            <a:off x="2580816" y="2564904"/>
            <a:ext cx="6370622" cy="720000"/>
          </a:xfrm>
        </p:spPr>
        <p:txBody>
          <a:bodyPr anchor="b">
            <a:noAutofit/>
          </a:bodyPr>
          <a:lstStyle>
            <a:lvl1pPr algn="l">
              <a:defRPr sz="38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533BFFE0-8FAF-4991-9C36-8F71F53337A0}"/>
              </a:ext>
            </a:extLst>
          </p:cNvPr>
          <p:cNvSpPr>
            <a:spLocks noGrp="1"/>
          </p:cNvSpPr>
          <p:nvPr>
            <p:ph type="subTitle" idx="1"/>
          </p:nvPr>
        </p:nvSpPr>
        <p:spPr>
          <a:xfrm>
            <a:off x="2580000" y="3329642"/>
            <a:ext cx="6370622" cy="36023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a:extLst>
              <a:ext uri="{FF2B5EF4-FFF2-40B4-BE49-F238E27FC236}">
                <a16:creationId xmlns:a16="http://schemas.microsoft.com/office/drawing/2014/main" id="{7703E0DD-6A53-448C-8896-6947180EB1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231" y="272555"/>
            <a:ext cx="3980166" cy="1193360"/>
          </a:xfrm>
          <a:prstGeom prst="rect">
            <a:avLst/>
          </a:prstGeom>
        </p:spPr>
      </p:pic>
      <p:sp>
        <p:nvSpPr>
          <p:cNvPr id="7" name="Platshållare för datum 6">
            <a:extLst>
              <a:ext uri="{FF2B5EF4-FFF2-40B4-BE49-F238E27FC236}">
                <a16:creationId xmlns:a16="http://schemas.microsoft.com/office/drawing/2014/main" id="{A2C3B08F-7813-4431-8192-FF2BDEE659F4}"/>
              </a:ext>
            </a:extLst>
          </p:cNvPr>
          <p:cNvSpPr>
            <a:spLocks noGrp="1"/>
          </p:cNvSpPr>
          <p:nvPr>
            <p:ph type="dt" sz="half" idx="10"/>
          </p:nvPr>
        </p:nvSpPr>
        <p:spPr/>
        <p:txBody>
          <a:bodyPr/>
          <a:lstStyle/>
          <a:p>
            <a:fld id="{4F19F50E-ED49-4BD4-BCA5-D994C60D404D}" type="datetime1">
              <a:rPr lang="sv-SE" smtClean="0"/>
              <a:t>2025-04-08</a:t>
            </a:fld>
            <a:endParaRPr lang="sv-SE"/>
          </a:p>
        </p:txBody>
      </p:sp>
      <p:sp>
        <p:nvSpPr>
          <p:cNvPr id="9" name="Platshållare för sidfot 8">
            <a:extLst>
              <a:ext uri="{FF2B5EF4-FFF2-40B4-BE49-F238E27FC236}">
                <a16:creationId xmlns:a16="http://schemas.microsoft.com/office/drawing/2014/main" id="{93A27371-4A72-4BC8-AAAC-3093D62CB281}"/>
              </a:ext>
            </a:extLst>
          </p:cNvPr>
          <p:cNvSpPr>
            <a:spLocks noGrp="1"/>
          </p:cNvSpPr>
          <p:nvPr>
            <p:ph type="ftr" sz="quarter" idx="11"/>
          </p:nvPr>
        </p:nvSpPr>
        <p:spPr/>
        <p:txBody>
          <a:bodyPr/>
          <a:lstStyle/>
          <a:p>
            <a:endParaRPr lang="sv-SE" dirty="0"/>
          </a:p>
        </p:txBody>
      </p:sp>
      <p:sp>
        <p:nvSpPr>
          <p:cNvPr id="10" name="Platshållare för bildnummer 9">
            <a:extLst>
              <a:ext uri="{FF2B5EF4-FFF2-40B4-BE49-F238E27FC236}">
                <a16:creationId xmlns:a16="http://schemas.microsoft.com/office/drawing/2014/main" id="{8EE03258-7CFC-49AC-AB3C-B3A5C5BA403A}"/>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3805697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99E693DD-8DAA-4EE7-AA34-A3C0978C535A}" type="datetime1">
              <a:rPr lang="sv-SE" smtClean="0"/>
              <a:t>2025-04-08</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011765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5F10B-3E52-4A01-A074-8FACED82946C}"/>
              </a:ext>
            </a:extLst>
          </p:cNvPr>
          <p:cNvSpPr>
            <a:spLocks noGrp="1"/>
          </p:cNvSpPr>
          <p:nvPr>
            <p:ph type="title"/>
          </p:nvPr>
        </p:nvSpPr>
        <p:spPr>
          <a:xfrm>
            <a:off x="2580816" y="2564904"/>
            <a:ext cx="6370622" cy="720000"/>
          </a:xfrm>
        </p:spPr>
        <p:txBody>
          <a:bodyPr anchor="b">
            <a:noAutofit/>
          </a:bodyPr>
          <a:lstStyle>
            <a:lvl1pPr>
              <a:defRPr sz="32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E837DAB8-FB21-4D42-8249-61209DB20594}"/>
              </a:ext>
            </a:extLst>
          </p:cNvPr>
          <p:cNvSpPr>
            <a:spLocks noGrp="1"/>
          </p:cNvSpPr>
          <p:nvPr>
            <p:ph type="body" idx="1"/>
          </p:nvPr>
        </p:nvSpPr>
        <p:spPr>
          <a:xfrm>
            <a:off x="2580000" y="3329642"/>
            <a:ext cx="6370622" cy="360238"/>
          </a:xfrm>
        </p:spPr>
        <p:txBody>
          <a:bodyPr>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a:extLst>
              <a:ext uri="{FF2B5EF4-FFF2-40B4-BE49-F238E27FC236}">
                <a16:creationId xmlns:a16="http://schemas.microsoft.com/office/drawing/2014/main" id="{026CA621-5FB0-485E-AD29-BCB7AC7366FB}"/>
              </a:ext>
            </a:extLst>
          </p:cNvPr>
          <p:cNvSpPr>
            <a:spLocks noGrp="1"/>
          </p:cNvSpPr>
          <p:nvPr>
            <p:ph type="dt" sz="half" idx="10"/>
          </p:nvPr>
        </p:nvSpPr>
        <p:spPr/>
        <p:txBody>
          <a:bodyPr/>
          <a:lstStyle/>
          <a:p>
            <a:fld id="{D51525A2-8223-4F3C-911B-94D4154CF1AA}" type="datetime1">
              <a:rPr lang="sv-SE" smtClean="0"/>
              <a:t>2025-04-08</a:t>
            </a:fld>
            <a:endParaRPr lang="sv-SE"/>
          </a:p>
        </p:txBody>
      </p:sp>
      <p:sp>
        <p:nvSpPr>
          <p:cNvPr id="8" name="Platshållare för sidfot 7">
            <a:extLst>
              <a:ext uri="{FF2B5EF4-FFF2-40B4-BE49-F238E27FC236}">
                <a16:creationId xmlns:a16="http://schemas.microsoft.com/office/drawing/2014/main" id="{053A79EE-05AC-4963-8B0F-040053E1DD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FEBEACA-5626-42CF-9F84-0462330F2E57}"/>
              </a:ext>
            </a:extLst>
          </p:cNvPr>
          <p:cNvSpPr>
            <a:spLocks noGrp="1"/>
          </p:cNvSpPr>
          <p:nvPr>
            <p:ph type="sldNum" sz="quarter" idx="12"/>
          </p:nvPr>
        </p:nvSpPr>
        <p:spPr/>
        <p:txBody>
          <a:body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759615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3A002369-3CCA-4733-9A0C-F074E3203E3F}" type="datetime1">
              <a:rPr lang="sv-SE" smtClean="0"/>
              <a:t>2025-04-08</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71008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F3658FBB-7E80-4D96-BEAD-FE1475B568F0}" type="datetime1">
              <a:rPr lang="sv-SE" smtClean="0"/>
              <a:t>2025-04-08</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a:t>Klicka här för att ändra format</a:t>
            </a:r>
            <a:endParaRPr lang="sv-SE" dirty="0"/>
          </a:p>
        </p:txBody>
      </p:sp>
    </p:spTree>
    <p:extLst>
      <p:ext uri="{BB962C8B-B14F-4D97-AF65-F5344CB8AC3E}">
        <p14:creationId xmlns:p14="http://schemas.microsoft.com/office/powerpoint/2010/main" val="36660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BF6F6342-CAAA-424A-9FFA-756FFB295215}" type="datetime1">
              <a:rPr lang="sv-SE" smtClean="0"/>
              <a:t>2025-04-08</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903237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F0AA45AB-97B5-4E91-85E9-EFED402670A5}"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44660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p:txBody>
          <a:bodyPr>
            <a:noAutofit/>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2910192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pitel färg 1">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BCBDAD45-ADC7-488C-927C-508588C44A4C}"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1589356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pitel färg 2">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A106F1F5-58A2-47BB-ABAC-80E5785B2395}"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49201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pitel färg 3">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7B0A0F6-85F8-476A-9EC1-AA21D54A0F7A}"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658730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pitel färg 4">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ED06FCD7-896F-4477-A04B-93DCB6BE7022}"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5" name="Rektangel 4">
            <a:extLst>
              <a:ext uri="{FF2B5EF4-FFF2-40B4-BE49-F238E27FC236}">
                <a16:creationId xmlns:a16="http://schemas.microsoft.com/office/drawing/2014/main" id="{333E3BA1-AF99-464F-9B8A-EF75FF7D73E4}"/>
              </a:ext>
            </a:extLst>
          </p:cNvPr>
          <p:cNvSpPr/>
          <p:nvPr userDrawn="1"/>
        </p:nvSpPr>
        <p:spPr>
          <a:xfrm>
            <a:off x="0" y="-1"/>
            <a:ext cx="12192000" cy="5903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70622" cy="720000"/>
          </a:xfrm>
        </p:spPr>
        <p:txBody>
          <a:bodyPr anchor="b">
            <a:noAutofit/>
          </a:bodyPr>
          <a:lstStyle>
            <a:lvl1pPr algn="l">
              <a:defRPr sz="3800">
                <a:solidFill>
                  <a:schemeClr val="bg1"/>
                </a:solidFill>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1841836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8F310E5E-DA70-46AA-86F8-264D190A4B93}"/>
              </a:ext>
            </a:extLst>
          </p:cNvPr>
          <p:cNvSpPr>
            <a:spLocks noGrp="1"/>
          </p:cNvSpPr>
          <p:nvPr>
            <p:ph type="pic" sz="quarter" idx="13"/>
          </p:nvPr>
        </p:nvSpPr>
        <p:spPr>
          <a:xfrm>
            <a:off x="0" y="-1"/>
            <a:ext cx="12192000" cy="5903089"/>
          </a:xfrm>
          <a:solidFill>
            <a:schemeClr val="bg2"/>
          </a:solidFill>
        </p:spPr>
        <p:txBody>
          <a:bodyPr/>
          <a:lstStyle/>
          <a:p>
            <a:r>
              <a:rPr lang="sv-SE"/>
              <a:t>Klicka på ikonen för att lägga till en bild</a:t>
            </a:r>
          </a:p>
        </p:txBody>
      </p:sp>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3E608ECF-3894-45F6-9ECB-663E8121F342}" type="datetime1">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6" name="Rubrik 1">
            <a:extLst>
              <a:ext uri="{FF2B5EF4-FFF2-40B4-BE49-F238E27FC236}">
                <a16:creationId xmlns:a16="http://schemas.microsoft.com/office/drawing/2014/main" id="{3F419D1A-10E9-4872-87AB-2004BB0FEBA2}"/>
              </a:ext>
            </a:extLst>
          </p:cNvPr>
          <p:cNvSpPr>
            <a:spLocks noGrp="1"/>
          </p:cNvSpPr>
          <p:nvPr>
            <p:ph type="ctrTitle"/>
          </p:nvPr>
        </p:nvSpPr>
        <p:spPr>
          <a:xfrm>
            <a:off x="2580816" y="2564904"/>
            <a:ext cx="6369806" cy="720000"/>
          </a:xfrm>
        </p:spPr>
        <p:txBody>
          <a:bodyPr anchor="b">
            <a:noAutofit/>
          </a:bodyPr>
          <a:lstStyle>
            <a:lvl1pPr algn="l">
              <a:defRPr sz="3800">
                <a:solidFill>
                  <a:schemeClr val="bg1"/>
                </a:solidFill>
                <a:effectLst>
                  <a:outerShdw blurRad="50800" dist="38100" dir="2700000" algn="tl" rotWithShape="0">
                    <a:prstClr val="black">
                      <a:alpha val="40000"/>
                    </a:prstClr>
                  </a:outerShdw>
                </a:effectLst>
              </a:defRPr>
            </a:lvl1pPr>
          </a:lstStyle>
          <a:p>
            <a:r>
              <a:rPr lang="sv-SE"/>
              <a:t>Klicka här för att ändra format</a:t>
            </a:r>
            <a:endParaRPr lang="sv-SE" dirty="0"/>
          </a:p>
        </p:txBody>
      </p:sp>
      <p:sp>
        <p:nvSpPr>
          <p:cNvPr id="7" name="Underrubrik 2">
            <a:extLst>
              <a:ext uri="{FF2B5EF4-FFF2-40B4-BE49-F238E27FC236}">
                <a16:creationId xmlns:a16="http://schemas.microsoft.com/office/drawing/2014/main" id="{B6B96024-3FE2-4288-8D23-15D0E62715D6}"/>
              </a:ext>
            </a:extLst>
          </p:cNvPr>
          <p:cNvSpPr>
            <a:spLocks noGrp="1"/>
          </p:cNvSpPr>
          <p:nvPr>
            <p:ph type="subTitle" idx="1"/>
          </p:nvPr>
        </p:nvSpPr>
        <p:spPr>
          <a:xfrm>
            <a:off x="2580000" y="3329642"/>
            <a:ext cx="6370622" cy="360238"/>
          </a:xfrm>
        </p:spPr>
        <p:txBody>
          <a:bodyPr>
            <a:noAutofit/>
          </a:bodyPr>
          <a:lstStyle>
            <a:lvl1pPr marL="0" indent="0" algn="l">
              <a:buNone/>
              <a:defRPr sz="2400">
                <a:solidFill>
                  <a:schemeClr val="bg1"/>
                </a:solidFill>
                <a:effectLst>
                  <a:outerShdw blurRad="50800" dist="38100" dir="2700000" algn="tl"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1997006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lut">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925D998-0057-4F2D-B1FF-E18FADE7D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1861" y="2330393"/>
            <a:ext cx="7328277" cy="2197213"/>
          </a:xfrm>
          <a:prstGeom prst="rect">
            <a:avLst/>
          </a:prstGeom>
        </p:spPr>
      </p:pic>
    </p:spTree>
    <p:extLst>
      <p:ext uri="{BB962C8B-B14F-4D97-AF65-F5344CB8AC3E}">
        <p14:creationId xmlns:p14="http://schemas.microsoft.com/office/powerpoint/2010/main" val="324403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B6E6C1AE-FB17-4361-B576-BEA64F324FD2}"/>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text 2">
            <a:extLst>
              <a:ext uri="{FF2B5EF4-FFF2-40B4-BE49-F238E27FC236}">
                <a16:creationId xmlns:a16="http://schemas.microsoft.com/office/drawing/2014/main" id="{BF63D6F9-84B0-4A5C-8E4B-BC68E6C6EF99}"/>
              </a:ext>
            </a:extLst>
          </p:cNvPr>
          <p:cNvSpPr>
            <a:spLocks noGrp="1"/>
          </p:cNvSpPr>
          <p:nvPr>
            <p:ph type="body" idx="1"/>
          </p:nvPr>
        </p:nvSpPr>
        <p:spPr>
          <a:xfrm>
            <a:off x="1007533" y="153511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a:extLst>
              <a:ext uri="{FF2B5EF4-FFF2-40B4-BE49-F238E27FC236}">
                <a16:creationId xmlns:a16="http://schemas.microsoft.com/office/drawing/2014/main" id="{952354B6-EA03-4633-BF8C-740DFABDCCD7}"/>
              </a:ext>
            </a:extLst>
          </p:cNvPr>
          <p:cNvSpPr>
            <a:spLocks noGrp="1"/>
          </p:cNvSpPr>
          <p:nvPr>
            <p:ph sz="half" idx="2"/>
          </p:nvPr>
        </p:nvSpPr>
        <p:spPr>
          <a:xfrm>
            <a:off x="1007533" y="2226392"/>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a:extLst>
              <a:ext uri="{FF2B5EF4-FFF2-40B4-BE49-F238E27FC236}">
                <a16:creationId xmlns:a16="http://schemas.microsoft.com/office/drawing/2014/main" id="{F649AF67-0586-4B82-B127-BCF1D142CD35}"/>
              </a:ext>
            </a:extLst>
          </p:cNvPr>
          <p:cNvSpPr>
            <a:spLocks noGrp="1"/>
          </p:cNvSpPr>
          <p:nvPr>
            <p:ph type="body" sz="quarter" idx="3"/>
          </p:nvPr>
        </p:nvSpPr>
        <p:spPr>
          <a:xfrm>
            <a:off x="6195485" y="1529883"/>
            <a:ext cx="498898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a:extLst>
              <a:ext uri="{FF2B5EF4-FFF2-40B4-BE49-F238E27FC236}">
                <a16:creationId xmlns:a16="http://schemas.microsoft.com/office/drawing/2014/main" id="{808B6D22-C9A1-4DC3-9391-6DE49E2DA559}"/>
              </a:ext>
            </a:extLst>
          </p:cNvPr>
          <p:cNvSpPr>
            <a:spLocks noGrp="1"/>
          </p:cNvSpPr>
          <p:nvPr>
            <p:ph sz="quarter" idx="4"/>
          </p:nvPr>
        </p:nvSpPr>
        <p:spPr>
          <a:xfrm>
            <a:off x="6195485" y="2226391"/>
            <a:ext cx="4988984" cy="3774405"/>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a:extLst>
              <a:ext uri="{FF2B5EF4-FFF2-40B4-BE49-F238E27FC236}">
                <a16:creationId xmlns:a16="http://schemas.microsoft.com/office/drawing/2014/main" id="{E30EC6AC-22D3-4986-B75B-4A9C4E008D86}"/>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8" name="Platshållare för sidfot 7">
            <a:extLst>
              <a:ext uri="{FF2B5EF4-FFF2-40B4-BE49-F238E27FC236}">
                <a16:creationId xmlns:a16="http://schemas.microsoft.com/office/drawing/2014/main" id="{4CAA757E-6409-4B8A-9DCF-C2B973D9CB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F956D3A-FB10-4BC7-B775-EEC3B0F09BB9}"/>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55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02D4F-0565-4D94-B732-A81A7631CE88}"/>
              </a:ext>
            </a:extLst>
          </p:cNvPr>
          <p:cNvSpPr>
            <a:spLocks noGrp="1"/>
          </p:cNvSpPr>
          <p:nvPr>
            <p:ph type="title"/>
          </p:nvPr>
        </p:nvSpPr>
        <p:spPr/>
        <p:txBody>
          <a:bodyPr/>
          <a:lstStyle/>
          <a:p>
            <a:r>
              <a:rPr lang="sv-SE" smtClean="0"/>
              <a:t>Klicka här för att ändra format</a:t>
            </a:r>
            <a:endParaRPr lang="sv-SE" dirty="0"/>
          </a:p>
        </p:txBody>
      </p:sp>
      <p:sp>
        <p:nvSpPr>
          <p:cNvPr id="3" name="Platshållare för datum 2">
            <a:extLst>
              <a:ext uri="{FF2B5EF4-FFF2-40B4-BE49-F238E27FC236}">
                <a16:creationId xmlns:a16="http://schemas.microsoft.com/office/drawing/2014/main" id="{29290BF0-624A-4FEB-AD73-4B87CFDED0C5}"/>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4" name="Platshållare för sidfot 3">
            <a:extLst>
              <a:ext uri="{FF2B5EF4-FFF2-40B4-BE49-F238E27FC236}">
                <a16:creationId xmlns:a16="http://schemas.microsoft.com/office/drawing/2014/main" id="{AA57C6F1-0C9D-4071-9328-1490E5D8E72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3DB7D4-08D4-4FBD-BD00-F4ED9229D666}"/>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19548233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A94A45A-C174-4054-A20D-27B4CD00287E}"/>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3" name="Platshållare för sidfot 2">
            <a:extLst>
              <a:ext uri="{FF2B5EF4-FFF2-40B4-BE49-F238E27FC236}">
                <a16:creationId xmlns:a16="http://schemas.microsoft.com/office/drawing/2014/main" id="{8EE4D111-992E-4CFB-BAE2-CC3CDB8AFA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3D67C0-CF9F-42BB-8C18-2A414B41AA15}"/>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4196677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v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1008000" y="509388"/>
            <a:ext cx="4994400" cy="720000"/>
          </a:xfrm>
        </p:spPr>
        <p:txBody>
          <a:bodyPr>
            <a:noAutofit/>
          </a:body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D0F38C46-6AF1-4B68-BC01-6E950AA58B08}"/>
              </a:ext>
            </a:extLst>
          </p:cNvPr>
          <p:cNvSpPr>
            <a:spLocks noGrp="1"/>
          </p:cNvSpPr>
          <p:nvPr>
            <p:ph sz="half" idx="1"/>
          </p:nvPr>
        </p:nvSpPr>
        <p:spPr>
          <a:xfrm>
            <a:off x="1007999" y="1535113"/>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bild 3">
            <a:extLst>
              <a:ext uri="{FF2B5EF4-FFF2-40B4-BE49-F238E27FC236}">
                <a16:creationId xmlns:a16="http://schemas.microsoft.com/office/drawing/2014/main" id="{27603766-483D-D886-DC1D-5C23F71ECBC6}"/>
              </a:ext>
              <a:ext uri="{C183D7F6-B498-43B3-948B-1728B52AA6E4}">
                <adec:decorative xmlns="" xmlns:adec="http://schemas.microsoft.com/office/drawing/2017/decorative" val="1"/>
              </a:ext>
            </a:extLst>
          </p:cNvPr>
          <p:cNvSpPr>
            <a:spLocks noGrp="1"/>
          </p:cNvSpPr>
          <p:nvPr>
            <p:ph type="pic" sz="quarter" idx="13"/>
          </p:nvPr>
        </p:nvSpPr>
        <p:spPr>
          <a:xfrm>
            <a:off x="7015200" y="0"/>
            <a:ext cx="5176800" cy="6858000"/>
          </a:xfrm>
        </p:spPr>
        <p:txBody>
          <a:bodyPr/>
          <a:lstStyle/>
          <a:p>
            <a:r>
              <a:rPr lang="sv-SE" smtClean="0"/>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651279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v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D5745-D09E-40AF-B411-41D97075C78D}"/>
              </a:ext>
            </a:extLst>
          </p:cNvPr>
          <p:cNvSpPr>
            <a:spLocks noGrp="1"/>
          </p:cNvSpPr>
          <p:nvPr>
            <p:ph type="title"/>
          </p:nvPr>
        </p:nvSpPr>
        <p:spPr>
          <a:xfrm>
            <a:off x="6189598" y="509388"/>
            <a:ext cx="4994402" cy="720000"/>
          </a:xfrm>
        </p:spPr>
        <p:txBody>
          <a:bodyPr>
            <a:noAutofit/>
          </a:bodyPr>
          <a:lstStyle/>
          <a:p>
            <a:r>
              <a:rPr lang="sv-SE" smtClean="0"/>
              <a:t>Klicka här för att ändra format</a:t>
            </a:r>
            <a:endParaRPr lang="sv-SE" dirty="0"/>
          </a:p>
        </p:txBody>
      </p:sp>
      <p:sp>
        <p:nvSpPr>
          <p:cNvPr id="4" name="Platshållare för innehåll 3">
            <a:extLst>
              <a:ext uri="{FF2B5EF4-FFF2-40B4-BE49-F238E27FC236}">
                <a16:creationId xmlns:a16="http://schemas.microsoft.com/office/drawing/2014/main" id="{57D4F25B-617D-4324-9D7D-CA844B9FB7C2}"/>
              </a:ext>
            </a:extLst>
          </p:cNvPr>
          <p:cNvSpPr>
            <a:spLocks noGrp="1"/>
          </p:cNvSpPr>
          <p:nvPr>
            <p:ph sz="half" idx="2"/>
          </p:nvPr>
        </p:nvSpPr>
        <p:spPr>
          <a:xfrm>
            <a:off x="6189598" y="1530217"/>
            <a:ext cx="4994401" cy="4351338"/>
          </a:xfrm>
        </p:spPr>
        <p:txBody>
          <a:bodyPr>
            <a:noAutofit/>
          </a:bodyPr>
          <a:lstStyle>
            <a:lvl1pPr>
              <a:defRPr sz="2400"/>
            </a:lvl1pPr>
            <a:lvl2pPr>
              <a:defRPr sz="1800"/>
            </a:lvl2pPr>
            <a:lvl3pPr>
              <a:defRPr sz="1600"/>
            </a:lvl3pPr>
            <a:lvl4pPr>
              <a:defRPr sz="1400"/>
            </a:lvl4pPr>
            <a:lvl5pPr>
              <a:defRPr sz="14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bild 3">
            <a:extLst>
              <a:ext uri="{FF2B5EF4-FFF2-40B4-BE49-F238E27FC236}">
                <a16:creationId xmlns:a16="http://schemas.microsoft.com/office/drawing/2014/main" id="{78766863-56BF-ED1E-FDF2-2AA72B1B5AEA}"/>
              </a:ext>
              <a:ext uri="{C183D7F6-B498-43B3-948B-1728B52AA6E4}">
                <adec:decorative xmlns="" xmlns:adec="http://schemas.microsoft.com/office/drawing/2017/decorative" val="1"/>
              </a:ext>
            </a:extLst>
          </p:cNvPr>
          <p:cNvSpPr>
            <a:spLocks noGrp="1"/>
          </p:cNvSpPr>
          <p:nvPr>
            <p:ph type="pic" sz="quarter" idx="13"/>
          </p:nvPr>
        </p:nvSpPr>
        <p:spPr>
          <a:xfrm>
            <a:off x="0" y="-8546"/>
            <a:ext cx="5176800" cy="6858000"/>
          </a:xfrm>
        </p:spPr>
        <p:txBody>
          <a:bodyPr/>
          <a:lstStyle/>
          <a:p>
            <a:r>
              <a:rPr lang="sv-SE" smtClean="0"/>
              <a:t>Klicka på ikonen för att lägga till en bild</a:t>
            </a:r>
            <a:endParaRPr lang="en-GB"/>
          </a:p>
        </p:txBody>
      </p:sp>
      <p:sp>
        <p:nvSpPr>
          <p:cNvPr id="5" name="Platshållare för datum 4">
            <a:extLst>
              <a:ext uri="{FF2B5EF4-FFF2-40B4-BE49-F238E27FC236}">
                <a16:creationId xmlns:a16="http://schemas.microsoft.com/office/drawing/2014/main" id="{4C4419C6-376D-4C6E-BE3D-B274817B4508}"/>
              </a:ext>
            </a:extLst>
          </p:cNvPr>
          <p:cNvSpPr>
            <a:spLocks noGrp="1"/>
          </p:cNvSpPr>
          <p:nvPr>
            <p:ph type="dt" sz="half" idx="10"/>
          </p:nvPr>
        </p:nvSpPr>
        <p:spPr/>
        <p:txBody>
          <a:bodyPr/>
          <a:lstStyle/>
          <a:p>
            <a:fld id="{C3CAB3A1-2D40-4BA9-A61B-AFD14D1D0A73}" type="datetimeFigureOut">
              <a:rPr lang="sv-SE" smtClean="0"/>
              <a:t>2025-04-08</a:t>
            </a:fld>
            <a:endParaRPr lang="sv-SE"/>
          </a:p>
        </p:txBody>
      </p:sp>
      <p:sp>
        <p:nvSpPr>
          <p:cNvPr id="6" name="Platshållare för sidfot 5">
            <a:extLst>
              <a:ext uri="{FF2B5EF4-FFF2-40B4-BE49-F238E27FC236}">
                <a16:creationId xmlns:a16="http://schemas.microsoft.com/office/drawing/2014/main" id="{813E5173-5D2E-4D30-9FFA-AA056111FA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88ACC9-BF94-484B-9A2B-454F065F7D4E}"/>
              </a:ext>
            </a:extLst>
          </p:cNvPr>
          <p:cNvSpPr>
            <a:spLocks noGrp="1"/>
          </p:cNvSpPr>
          <p:nvPr>
            <p:ph type="sldNum" sz="quarter" idx="12"/>
          </p:nvPr>
        </p:nvSpPr>
        <p:spPr/>
        <p:txBody>
          <a:bodyPr/>
          <a:lstStyle/>
          <a:p>
            <a:fld id="{696A28D3-22CF-4FB0-80FD-EC473B325B38}" type="slidenum">
              <a:rPr lang="sv-SE" smtClean="0"/>
              <a:t>‹#›</a:t>
            </a:fld>
            <a:endParaRPr lang="sv-SE"/>
          </a:p>
        </p:txBody>
      </p:sp>
      <p:sp>
        <p:nvSpPr>
          <p:cNvPr id="10" name="Platshållare för text 9">
            <a:extLst>
              <a:ext uri="{FF2B5EF4-FFF2-40B4-BE49-F238E27FC236}">
                <a16:creationId xmlns:a16="http://schemas.microsoft.com/office/drawing/2014/main" id="{ACF927FD-62CA-DC82-9393-851FF4E9A5CC}"/>
              </a:ext>
            </a:extLst>
          </p:cNvPr>
          <p:cNvSpPr>
            <a:spLocks noGrp="1"/>
          </p:cNvSpPr>
          <p:nvPr>
            <p:ph type="body" sz="quarter" idx="14" hasCustomPrompt="1"/>
          </p:nvPr>
        </p:nvSpPr>
        <p:spPr>
          <a:xfrm>
            <a:off x="164119" y="5930451"/>
            <a:ext cx="3093616" cy="92754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dirty="0"/>
              <a:t> </a:t>
            </a:r>
            <a:endParaRPr lang="en-GB" dirty="0"/>
          </a:p>
        </p:txBody>
      </p:sp>
    </p:spTree>
    <p:extLst>
      <p:ext uri="{BB962C8B-B14F-4D97-AF65-F5344CB8AC3E}">
        <p14:creationId xmlns:p14="http://schemas.microsoft.com/office/powerpoint/2010/main" val="2765934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 uri="{C183D7F6-B498-43B3-948B-1728B52AA6E4}">
                <adec:decorative xmlns="" xmlns:adec="http://schemas.microsoft.com/office/drawing/2017/decorative" val="1"/>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C3CAB3A1-2D40-4BA9-A61B-AFD14D1D0A73}" type="datetimeFigureOut">
              <a:rPr lang="sv-SE" smtClean="0"/>
              <a:pPr/>
              <a:t>2025-04-08</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417335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1" r:id="rId8"/>
    <p:sldLayoutId id="2147483672" r:id="rId9"/>
    <p:sldLayoutId id="2147483665" r:id="rId10"/>
    <p:sldLayoutId id="2147483666" r:id="rId11"/>
    <p:sldLayoutId id="2147483667" r:id="rId12"/>
    <p:sldLayoutId id="2147483668" r:id="rId13"/>
    <p:sldLayoutId id="2147483669" r:id="rId14"/>
    <p:sldLayoutId id="2147483670" r:id="rId15"/>
    <p:sldLayoutId id="2147483673" r:id="rId16"/>
    <p:sldLayoutId id="2147483674" r:id="rId17"/>
    <p:sldLayoutId id="2147483664" r:id="rId18"/>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F1B592DC-9A4C-4BF4-9F72-4C3C2C3DD76E}" type="datetime1">
              <a:rPr lang="sv-SE" smtClean="0"/>
              <a:t>2025-04-08</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19831820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C80472F-745D-4B34-BFEF-90E90E321C6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64119" y="5930451"/>
            <a:ext cx="3093616" cy="927549"/>
          </a:xfrm>
          <a:prstGeom prst="rect">
            <a:avLst/>
          </a:prstGeom>
        </p:spPr>
      </p:pic>
      <p:sp>
        <p:nvSpPr>
          <p:cNvPr id="2" name="Platshållare för rubrik 1">
            <a:extLst>
              <a:ext uri="{FF2B5EF4-FFF2-40B4-BE49-F238E27FC236}">
                <a16:creationId xmlns:a16="http://schemas.microsoft.com/office/drawing/2014/main" id="{13407ACE-5946-4E40-AB1D-F335253EF054}"/>
              </a:ext>
            </a:extLst>
          </p:cNvPr>
          <p:cNvSpPr>
            <a:spLocks noGrp="1"/>
          </p:cNvSpPr>
          <p:nvPr>
            <p:ph type="title"/>
          </p:nvPr>
        </p:nvSpPr>
        <p:spPr>
          <a:xfrm>
            <a:off x="1008000" y="509388"/>
            <a:ext cx="10176000" cy="720000"/>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F9D02A5-F05D-4D5E-A212-8B5C16FCE436}"/>
              </a:ext>
            </a:extLst>
          </p:cNvPr>
          <p:cNvSpPr>
            <a:spLocks noGrp="1"/>
          </p:cNvSpPr>
          <p:nvPr>
            <p:ph type="body" idx="1"/>
          </p:nvPr>
        </p:nvSpPr>
        <p:spPr>
          <a:xfrm>
            <a:off x="1007999" y="1535113"/>
            <a:ext cx="10176001"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EFF7142-315F-44E7-A42C-DA2DC5B6F7D1}"/>
              </a:ext>
            </a:extLst>
          </p:cNvPr>
          <p:cNvSpPr>
            <a:spLocks noGrp="1"/>
          </p:cNvSpPr>
          <p:nvPr>
            <p:ph type="dt" sz="half" idx="2"/>
          </p:nvPr>
        </p:nvSpPr>
        <p:spPr>
          <a:xfrm>
            <a:off x="3391691" y="6292692"/>
            <a:ext cx="910953" cy="365125"/>
          </a:xfrm>
          <a:prstGeom prst="rect">
            <a:avLst/>
          </a:prstGeom>
        </p:spPr>
        <p:txBody>
          <a:bodyPr vert="horz" lIns="91440" tIns="45720" rIns="91440" bIns="45720" rtlCol="0" anchor="ctr"/>
          <a:lstStyle>
            <a:lvl1pPr algn="l">
              <a:defRPr sz="1000">
                <a:solidFill>
                  <a:schemeClr val="tx1"/>
                </a:solidFill>
              </a:defRPr>
            </a:lvl1pPr>
          </a:lstStyle>
          <a:p>
            <a:fld id="{9AC16CF9-3869-4F82-A90D-615245D58BDC}" type="datetime1">
              <a:rPr lang="sv-SE" smtClean="0"/>
              <a:t>2025-04-08</a:t>
            </a:fld>
            <a:endParaRPr lang="sv-SE"/>
          </a:p>
        </p:txBody>
      </p:sp>
      <p:sp>
        <p:nvSpPr>
          <p:cNvPr id="5" name="Platshållare för sidfot 4">
            <a:extLst>
              <a:ext uri="{FF2B5EF4-FFF2-40B4-BE49-F238E27FC236}">
                <a16:creationId xmlns:a16="http://schemas.microsoft.com/office/drawing/2014/main" id="{73A13C2D-A1D6-4AA7-8602-B0CA3DAB5195}"/>
              </a:ext>
            </a:extLst>
          </p:cNvPr>
          <p:cNvSpPr>
            <a:spLocks noGrp="1"/>
          </p:cNvSpPr>
          <p:nvPr>
            <p:ph type="ftr" sz="quarter" idx="3"/>
          </p:nvPr>
        </p:nvSpPr>
        <p:spPr>
          <a:xfrm>
            <a:off x="4377355" y="6292692"/>
            <a:ext cx="6336000" cy="365125"/>
          </a:xfrm>
          <a:prstGeom prst="rect">
            <a:avLst/>
          </a:prstGeom>
        </p:spPr>
        <p:txBody>
          <a:bodyPr vert="horz" lIns="91440" tIns="45720" rIns="91440" bIns="45720" rtlCol="0" anchor="ctr"/>
          <a:lstStyle>
            <a:lvl1pPr algn="l">
              <a:defRPr sz="10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DECA39A5-7F13-41E2-AE5C-779F2887C155}"/>
              </a:ext>
            </a:extLst>
          </p:cNvPr>
          <p:cNvSpPr>
            <a:spLocks noGrp="1"/>
          </p:cNvSpPr>
          <p:nvPr>
            <p:ph type="sldNum" sz="quarter" idx="4"/>
          </p:nvPr>
        </p:nvSpPr>
        <p:spPr>
          <a:xfrm>
            <a:off x="10751258" y="6292691"/>
            <a:ext cx="432742" cy="365125"/>
          </a:xfrm>
          <a:prstGeom prst="rect">
            <a:avLst/>
          </a:prstGeom>
        </p:spPr>
        <p:txBody>
          <a:bodyPr vert="horz" lIns="91440" tIns="45720" rIns="0" bIns="45720" rtlCol="0" anchor="ctr"/>
          <a:lstStyle>
            <a:lvl1pPr algn="r">
              <a:defRPr sz="1000">
                <a:solidFill>
                  <a:schemeClr val="tx1"/>
                </a:solidFill>
              </a:defRPr>
            </a:lvl1pPr>
          </a:lstStyle>
          <a:p>
            <a:fld id="{696A28D3-22CF-4FB0-80FD-EC473B325B38}" type="slidenum">
              <a:rPr lang="sv-SE" smtClean="0"/>
              <a:pPr/>
              <a:t>‹#›</a:t>
            </a:fld>
            <a:endParaRPr lang="sv-SE" dirty="0"/>
          </a:p>
        </p:txBody>
      </p:sp>
    </p:spTree>
    <p:extLst>
      <p:ext uri="{BB962C8B-B14F-4D97-AF65-F5344CB8AC3E}">
        <p14:creationId xmlns:p14="http://schemas.microsoft.com/office/powerpoint/2010/main" val="21563433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10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648000" indent="-32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72000" indent="-32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296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620000" indent="-324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8000" y="304851"/>
            <a:ext cx="10176000" cy="720000"/>
          </a:xfrm>
        </p:spPr>
        <p:txBody>
          <a:bodyPr/>
          <a:lstStyle/>
          <a:p>
            <a:r>
              <a:rPr lang="sv-SE" dirty="0" smtClean="0"/>
              <a:t>Instruktion till dig som utbildar</a:t>
            </a:r>
            <a:endParaRPr lang="sv-SE" dirty="0"/>
          </a:p>
        </p:txBody>
      </p:sp>
      <p:sp>
        <p:nvSpPr>
          <p:cNvPr id="3" name="Platshållare för innehåll 2"/>
          <p:cNvSpPr>
            <a:spLocks noGrp="1"/>
          </p:cNvSpPr>
          <p:nvPr>
            <p:ph idx="1"/>
          </p:nvPr>
        </p:nvSpPr>
        <p:spPr>
          <a:xfrm>
            <a:off x="1008000" y="1328196"/>
            <a:ext cx="10176001" cy="4661150"/>
          </a:xfrm>
        </p:spPr>
        <p:txBody>
          <a:bodyPr/>
          <a:lstStyle/>
          <a:p>
            <a:pPr marL="0" indent="0">
              <a:buNone/>
            </a:pPr>
            <a:r>
              <a:rPr lang="sv-SE" dirty="0" smtClean="0"/>
              <a:t>Det här bildspelet är en översikt över vad ordföranden behöver kunna. Detaljerad information finns på Valcentralen samt i en digital utbildning för röstmottagarna som även ordföranden ska gå.</a:t>
            </a:r>
          </a:p>
          <a:p>
            <a:pPr marL="0" indent="0">
              <a:buNone/>
            </a:pPr>
            <a:r>
              <a:rPr lang="sv-SE" dirty="0" smtClean="0"/>
              <a:t>Strukturen i bildspelet följer arbetsmomenten under röstmottagningen kronologiskt.</a:t>
            </a:r>
          </a:p>
          <a:p>
            <a:pPr marL="0" indent="0">
              <a:buNone/>
            </a:pPr>
            <a:r>
              <a:rPr lang="sv-SE" dirty="0" smtClean="0"/>
              <a:t>Förslag på manus finns i anteckningsfältet. Manuset innehåller den text </a:t>
            </a:r>
            <a:r>
              <a:rPr lang="sv-SE" b="1" dirty="0" smtClean="0"/>
              <a:t>i fetstil </a:t>
            </a:r>
            <a:r>
              <a:rPr lang="sv-SE" dirty="0" smtClean="0"/>
              <a:t>som syns i bild, samt text som fördjupar, förklarar eller utvecklar ämnet.</a:t>
            </a:r>
          </a:p>
          <a:p>
            <a:pPr marL="0" indent="0">
              <a:buNone/>
            </a:pPr>
            <a:r>
              <a:rPr lang="sv-SE" i="1" dirty="0" smtClean="0"/>
              <a:t>Kursiv text i manuset är korta instruktioner direkt till dig som utbildar.</a:t>
            </a:r>
          </a:p>
          <a:p>
            <a:pPr marL="0" indent="0">
              <a:buNone/>
            </a:pPr>
            <a:r>
              <a:rPr lang="sv-SE" dirty="0" smtClean="0"/>
              <a:t>På några ställen (rosa bilder med texten övning) förekommer övningar. </a:t>
            </a:r>
            <a:endParaRPr lang="sv-SE" dirty="0"/>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90969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Övning</a:t>
            </a:r>
            <a:endParaRPr lang="sv-SE" dirty="0"/>
          </a:p>
        </p:txBody>
      </p:sp>
      <p:sp>
        <p:nvSpPr>
          <p:cNvPr id="4" name="Underrubrik 3"/>
          <p:cNvSpPr>
            <a:spLocks noGrp="1"/>
          </p:cNvSpPr>
          <p:nvPr>
            <p:ph type="subTitle" idx="1"/>
          </p:nvPr>
        </p:nvSpPr>
        <p:spPr/>
        <p:txBody>
          <a:bodyPr/>
          <a:lstStyle/>
          <a:p>
            <a:r>
              <a:rPr lang="sv-SE" dirty="0" smtClean="0"/>
              <a:t>Möblering och flödet i vallokalen</a:t>
            </a:r>
            <a:endParaRPr lang="sv-SE" dirty="0"/>
          </a:p>
        </p:txBody>
      </p:sp>
    </p:spTree>
    <p:extLst>
      <p:ext uri="{BB962C8B-B14F-4D97-AF65-F5344CB8AC3E}">
        <p14:creationId xmlns:p14="http://schemas.microsoft.com/office/powerpoint/2010/main" val="1683921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Valsedlar</a:t>
            </a:r>
            <a:endParaRPr lang="sv-SE" dirty="0"/>
          </a:p>
        </p:txBody>
      </p:sp>
      <p:sp>
        <p:nvSpPr>
          <p:cNvPr id="6" name="Platshållare för innehåll 5"/>
          <p:cNvSpPr>
            <a:spLocks noGrp="1"/>
          </p:cNvSpPr>
          <p:nvPr>
            <p:ph sz="half" idx="1"/>
          </p:nvPr>
        </p:nvSpPr>
        <p:spPr/>
        <p:txBody>
          <a:bodyPr/>
          <a:lstStyle/>
          <a:p>
            <a:pPr lvl="0"/>
            <a:r>
              <a:rPr lang="sv-SE" dirty="0"/>
              <a:t>Varje parti, grupp eller liknande sammanslutning kan ha en eller flera olika valsedlar. Lägg ut alla varianter av valsedlar. </a:t>
            </a:r>
            <a:endParaRPr lang="sv-SE" dirty="0" smtClean="0"/>
          </a:p>
          <a:p>
            <a:pPr lvl="0"/>
            <a:r>
              <a:rPr lang="sv-SE" dirty="0" smtClean="0"/>
              <a:t>Röstmottagaren </a:t>
            </a:r>
            <a:r>
              <a:rPr lang="sv-SE" dirty="0"/>
              <a:t>ska säkerställa ordningen i valsedelstället.</a:t>
            </a:r>
          </a:p>
          <a:p>
            <a:pPr lvl="0"/>
            <a:r>
              <a:rPr lang="sv-SE" dirty="0"/>
              <a:t>Valsedelstället ska </a:t>
            </a:r>
            <a:r>
              <a:rPr lang="sv-SE" dirty="0" smtClean="0"/>
              <a:t>vara påfyllt.</a:t>
            </a:r>
          </a:p>
          <a:p>
            <a:pPr lvl="0"/>
            <a:r>
              <a:rPr lang="sv-SE" dirty="0" smtClean="0"/>
              <a:t>Endast </a:t>
            </a:r>
            <a:r>
              <a:rPr lang="sv-SE" dirty="0"/>
              <a:t>röstmottagare får lägga </a:t>
            </a:r>
            <a:r>
              <a:rPr lang="sv-SE" dirty="0" smtClean="0"/>
              <a:t>ut valsedlar.</a:t>
            </a:r>
            <a:endParaRPr lang="sv-SE" dirty="0"/>
          </a:p>
          <a:p>
            <a:pPr marL="0" indent="0">
              <a:buNone/>
            </a:pPr>
            <a:endParaRPr lang="sv-SE" sz="1800" dirty="0"/>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8" name="Platshållare för innehåll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252" y="1611516"/>
            <a:ext cx="4995683" cy="3585611"/>
          </a:xfrm>
          <a:prstGeom prst="rect">
            <a:avLst/>
          </a:prstGeom>
        </p:spPr>
      </p:pic>
    </p:spTree>
    <p:extLst>
      <p:ext uri="{BB962C8B-B14F-4D97-AF65-F5344CB8AC3E}">
        <p14:creationId xmlns:p14="http://schemas.microsoft.com/office/powerpoint/2010/main" val="2993024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Valmaterial</a:t>
            </a:r>
            <a:endParaRPr lang="sv-SE" dirty="0"/>
          </a:p>
        </p:txBody>
      </p:sp>
      <p:sp>
        <p:nvSpPr>
          <p:cNvPr id="3" name="Platshållare för innehåll 2"/>
          <p:cNvSpPr>
            <a:spLocks noGrp="1"/>
          </p:cNvSpPr>
          <p:nvPr>
            <p:ph sz="half" idx="1"/>
          </p:nvPr>
        </p:nvSpPr>
        <p:spPr>
          <a:xfrm>
            <a:off x="1007999" y="1535113"/>
            <a:ext cx="5992876" cy="4351338"/>
          </a:xfrm>
        </p:spPr>
        <p:txBody>
          <a:bodyPr/>
          <a:lstStyle/>
          <a:p>
            <a:r>
              <a:rPr lang="sv-SE" dirty="0" smtClean="0"/>
              <a:t>Valmyndigheten skickar valmaterial direkt hem till dig </a:t>
            </a:r>
          </a:p>
          <a:p>
            <a:pPr lvl="1"/>
            <a:r>
              <a:rPr lang="sv-SE" dirty="0" smtClean="0"/>
              <a:t>Två leveranser </a:t>
            </a:r>
          </a:p>
          <a:p>
            <a:pPr lvl="1"/>
            <a:r>
              <a:rPr lang="sv-SE" dirty="0" smtClean="0"/>
              <a:t>Kontrollera antalet mot följebrev</a:t>
            </a:r>
            <a:endParaRPr lang="sv-SE" dirty="0"/>
          </a:p>
          <a:p>
            <a:r>
              <a:rPr lang="sv-SE" dirty="0" smtClean="0"/>
              <a:t>Valnämnden </a:t>
            </a:r>
            <a:r>
              <a:rPr lang="sv-SE" dirty="0"/>
              <a:t>kommer att ge dig </a:t>
            </a:r>
            <a:endParaRPr lang="sv-SE" dirty="0" smtClean="0"/>
          </a:p>
          <a:p>
            <a:pPr lvl="1"/>
            <a:r>
              <a:rPr lang="sv-SE" dirty="0" smtClean="0"/>
              <a:t>Ordförandepärmen</a:t>
            </a:r>
          </a:p>
          <a:p>
            <a:pPr lvl="1"/>
            <a:r>
              <a:rPr lang="sv-SE" dirty="0" smtClean="0"/>
              <a:t>Kontorsmaterial m.m.</a:t>
            </a:r>
          </a:p>
          <a:p>
            <a:r>
              <a:rPr lang="sv-SE" dirty="0" smtClean="0"/>
              <a:t>Material för röstmottagning - kommunen</a:t>
            </a:r>
          </a:p>
          <a:p>
            <a:r>
              <a:rPr lang="sv-SE" dirty="0" smtClean="0"/>
              <a:t>Förvaring av valmaterial</a:t>
            </a:r>
          </a:p>
        </p:txBody>
      </p:sp>
      <p:pic>
        <p:nvPicPr>
          <p:cNvPr id="5" name="Platshållare för innehåll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6711" r="161"/>
          <a:stretch/>
        </p:blipFill>
        <p:spPr>
          <a:xfrm>
            <a:off x="7600950" y="1458454"/>
            <a:ext cx="3583050" cy="3511023"/>
          </a:xfrm>
        </p:spPr>
      </p:pic>
    </p:spTree>
    <p:extLst>
      <p:ext uri="{BB962C8B-B14F-4D97-AF65-F5344CB8AC3E}">
        <p14:creationId xmlns:p14="http://schemas.microsoft.com/office/powerpoint/2010/main" val="997148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4"/>
          <p:cNvSpPr>
            <a:spLocks noGrp="1"/>
          </p:cNvSpPr>
          <p:nvPr>
            <p:ph type="ctrTitle"/>
          </p:nvPr>
        </p:nvSpPr>
        <p:spPr>
          <a:xfrm>
            <a:off x="2580816" y="1610139"/>
            <a:ext cx="6370622" cy="1674765"/>
          </a:xfrm>
        </p:spPr>
        <p:txBody>
          <a:bodyPr/>
          <a:lstStyle/>
          <a:p>
            <a:pPr algn="ctr"/>
            <a:r>
              <a:rPr lang="sv-SE" dirty="0" smtClean="0"/>
              <a:t>Röstmottagning</a:t>
            </a:r>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647" y="3455987"/>
            <a:ext cx="6848475" cy="1533525"/>
          </a:xfrm>
          <a:prstGeom prst="rect">
            <a:avLst/>
          </a:prstGeom>
        </p:spPr>
      </p:pic>
    </p:spTree>
    <p:extLst>
      <p:ext uri="{BB962C8B-B14F-4D97-AF65-F5344CB8AC3E}">
        <p14:creationId xmlns:p14="http://schemas.microsoft.com/office/powerpoint/2010/main" val="258569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Rösträtt</a:t>
            </a:r>
          </a:p>
        </p:txBody>
      </p:sp>
      <p:sp>
        <p:nvSpPr>
          <p:cNvPr id="3" name="Platshållare för innehåll 2"/>
          <p:cNvSpPr>
            <a:spLocks noGrp="1"/>
          </p:cNvSpPr>
          <p:nvPr>
            <p:ph sz="half" idx="1"/>
          </p:nvPr>
        </p:nvSpPr>
        <p:spPr>
          <a:xfrm>
            <a:off x="1007999" y="1229388"/>
            <a:ext cx="5181664" cy="4657063"/>
          </a:xfrm>
        </p:spPr>
        <p:txBody>
          <a:bodyPr/>
          <a:lstStyle/>
          <a:p>
            <a:pPr marL="0" indent="0">
              <a:buNone/>
            </a:pPr>
            <a:r>
              <a:rPr lang="sv-SE" sz="1800" dirty="0" smtClean="0"/>
              <a:t>För att vara med i röstlängden och få rösta vid </a:t>
            </a:r>
            <a:r>
              <a:rPr lang="sv-SE" sz="1800" dirty="0"/>
              <a:t>val till </a:t>
            </a:r>
            <a:r>
              <a:rPr lang="sv-SE" sz="1800" dirty="0" smtClean="0"/>
              <a:t>Sametingsvalet </a:t>
            </a:r>
            <a:r>
              <a:rPr lang="sv-SE" sz="1800" dirty="0"/>
              <a:t>ska väljaren</a:t>
            </a:r>
          </a:p>
          <a:p>
            <a:pPr lvl="0"/>
            <a:r>
              <a:rPr lang="sv-SE" sz="1800" dirty="0" smtClean="0"/>
              <a:t>Vara 18 </a:t>
            </a:r>
            <a:r>
              <a:rPr lang="sv-SE" sz="1800" dirty="0"/>
              <a:t>år senast på den samiska valdagen</a:t>
            </a:r>
            <a:r>
              <a:rPr lang="sv-SE" sz="1800" dirty="0" smtClean="0"/>
              <a:t>.</a:t>
            </a:r>
            <a:endParaRPr lang="sv-SE" sz="1800" dirty="0"/>
          </a:p>
          <a:p>
            <a:pPr lvl="0"/>
            <a:r>
              <a:rPr lang="sv-SE" sz="1800" dirty="0" smtClean="0"/>
              <a:t>Vara svensk </a:t>
            </a:r>
            <a:r>
              <a:rPr lang="sv-SE" sz="1800" dirty="0"/>
              <a:t>medborgare eller har varit folkbokförd i Sverige minst tre år</a:t>
            </a:r>
            <a:r>
              <a:rPr lang="sv-SE" sz="1800" dirty="0" smtClean="0"/>
              <a:t>.</a:t>
            </a:r>
            <a:endParaRPr lang="sv-SE" sz="1800" dirty="0"/>
          </a:p>
          <a:p>
            <a:pPr lvl="0"/>
            <a:r>
              <a:rPr lang="sv-SE" sz="1800" dirty="0" smtClean="0"/>
              <a:t>vara </a:t>
            </a:r>
            <a:r>
              <a:rPr lang="sv-SE" sz="1800" dirty="0"/>
              <a:t>same och</a:t>
            </a:r>
          </a:p>
          <a:p>
            <a:pPr marL="0" lvl="0" indent="0">
              <a:buNone/>
            </a:pPr>
            <a:r>
              <a:rPr lang="sv-SE" sz="1800" dirty="0" smtClean="0"/>
              <a:t>	- ha </a:t>
            </a:r>
            <a:r>
              <a:rPr lang="sv-SE" sz="1800" dirty="0"/>
              <a:t>eller har haft samiska som språk i </a:t>
            </a:r>
            <a:r>
              <a:rPr lang="sv-SE" sz="1800" dirty="0" smtClean="0"/>
              <a:t>	hemmet</a:t>
            </a:r>
            <a:r>
              <a:rPr lang="sv-SE" sz="1800" dirty="0"/>
              <a:t>, eller</a:t>
            </a:r>
          </a:p>
          <a:p>
            <a:pPr marL="0" lvl="0" indent="0">
              <a:buNone/>
            </a:pPr>
            <a:r>
              <a:rPr lang="sv-SE" sz="1800" dirty="0" smtClean="0"/>
              <a:t>	- </a:t>
            </a:r>
            <a:r>
              <a:rPr lang="sv-SE" sz="1800" dirty="0"/>
              <a:t>någon </a:t>
            </a:r>
            <a:r>
              <a:rPr lang="sv-SE" sz="1800" dirty="0" smtClean="0"/>
              <a:t>av </a:t>
            </a:r>
            <a:r>
              <a:rPr lang="sv-SE" sz="1800" dirty="0"/>
              <a:t>föräldrar, far- eller </a:t>
            </a:r>
            <a:r>
              <a:rPr lang="sv-SE" sz="1800" dirty="0" smtClean="0"/>
              <a:t>	morföräldrar </a:t>
            </a:r>
            <a:r>
              <a:rPr lang="sv-SE" sz="1800" dirty="0"/>
              <a:t>har eller har haft samiska </a:t>
            </a:r>
            <a:r>
              <a:rPr lang="sv-SE" sz="1800" dirty="0" smtClean="0"/>
              <a:t>	som </a:t>
            </a:r>
            <a:r>
              <a:rPr lang="sv-SE" sz="1800" dirty="0"/>
              <a:t>språk i hemmet, eller</a:t>
            </a:r>
          </a:p>
          <a:p>
            <a:pPr marL="0" lvl="0" indent="0">
              <a:buNone/>
            </a:pPr>
            <a:r>
              <a:rPr lang="sv-SE" sz="1800" dirty="0" smtClean="0"/>
              <a:t>	- ha </a:t>
            </a:r>
            <a:r>
              <a:rPr lang="sv-SE" sz="1800" dirty="0"/>
              <a:t>en förälder som är eller har varit </a:t>
            </a:r>
            <a:r>
              <a:rPr lang="sv-SE" sz="1800" dirty="0" smtClean="0"/>
              <a:t>	upptagen </a:t>
            </a:r>
            <a:r>
              <a:rPr lang="sv-SE" sz="1800" dirty="0"/>
              <a:t>i röstlängden till Sametinget.</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6" name="Platshållare för innehåll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9663" y="2029537"/>
            <a:ext cx="4994275" cy="3352963"/>
          </a:xfrm>
        </p:spPr>
      </p:pic>
    </p:spTree>
    <p:extLst>
      <p:ext uri="{BB962C8B-B14F-4D97-AF65-F5344CB8AC3E}">
        <p14:creationId xmlns:p14="http://schemas.microsoft.com/office/powerpoint/2010/main" val="468458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Röstkort/ytterkuvert</a:t>
            </a:r>
            <a:endParaRPr lang="sv-SE" dirty="0"/>
          </a:p>
        </p:txBody>
      </p:sp>
      <p:sp>
        <p:nvSpPr>
          <p:cNvPr id="4" name="Platshållare för innehåll 3"/>
          <p:cNvSpPr>
            <a:spLocks noGrp="1"/>
          </p:cNvSpPr>
          <p:nvPr>
            <p:ph sz="half" idx="2"/>
          </p:nvPr>
        </p:nvSpPr>
        <p:spPr>
          <a:xfrm>
            <a:off x="6189598" y="1229388"/>
            <a:ext cx="4994402" cy="4652167"/>
          </a:xfrm>
        </p:spPr>
        <p:txBody>
          <a:bodyPr/>
          <a:lstStyle/>
          <a:p>
            <a:endParaRPr lang="sv-SE" dirty="0" smtClean="0"/>
          </a:p>
          <a:p>
            <a:r>
              <a:rPr lang="sv-SE" dirty="0" smtClean="0"/>
              <a:t>På </a:t>
            </a:r>
            <a:r>
              <a:rPr lang="sv-SE" dirty="0"/>
              <a:t>röstkortet/ytterkuvertet finns namn och nummer i röstlängden förtryckt. </a:t>
            </a:r>
            <a:endParaRPr lang="sv-SE" dirty="0" smtClean="0"/>
          </a:p>
          <a:p>
            <a:pPr marL="0" indent="0">
              <a:buNone/>
            </a:pPr>
            <a:endParaRPr lang="sv-SE" dirty="0"/>
          </a:p>
          <a:p>
            <a:r>
              <a:rPr lang="sv-SE" dirty="0"/>
              <a:t>Röstkortet vid val till Sametinget är ett kuvert som väljaren lägger sin röst i, både vid brevröstning och vid röstning i vallokal.</a:t>
            </a:r>
          </a:p>
          <a:p>
            <a:endParaRPr lang="sv-SE" dirty="0"/>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7" name="Platshållare för innehåll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2474" y="1793422"/>
            <a:ext cx="4914879" cy="3524098"/>
          </a:xfrm>
        </p:spPr>
      </p:pic>
    </p:spTree>
    <p:extLst>
      <p:ext uri="{BB962C8B-B14F-4D97-AF65-F5344CB8AC3E}">
        <p14:creationId xmlns:p14="http://schemas.microsoft.com/office/powerpoint/2010/main" val="3311527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541867" y="509388"/>
            <a:ext cx="10642133" cy="720000"/>
          </a:xfrm>
        </p:spPr>
        <p:txBody>
          <a:bodyPr/>
          <a:lstStyle/>
          <a:p>
            <a:r>
              <a:rPr lang="sv-SE" dirty="0"/>
              <a:t>Väljare kommer med igenklistrat röstkort/ytterkuvert</a:t>
            </a:r>
          </a:p>
        </p:txBody>
      </p:sp>
      <p:sp>
        <p:nvSpPr>
          <p:cNvPr id="7" name="Platshållare för innehåll 6"/>
          <p:cNvSpPr>
            <a:spLocks noGrp="1"/>
          </p:cNvSpPr>
          <p:nvPr>
            <p:ph idx="1"/>
          </p:nvPr>
        </p:nvSpPr>
        <p:spPr/>
        <p:txBody>
          <a:bodyPr/>
          <a:lstStyle/>
          <a:p>
            <a:pPr marL="0" indent="0">
              <a:buNone/>
            </a:pPr>
            <a:r>
              <a:rPr lang="sv-SE" dirty="0"/>
              <a:t>1	</a:t>
            </a:r>
            <a:r>
              <a:rPr lang="sv-SE" dirty="0" smtClean="0"/>
              <a:t>Informera väljaren om att du måste öppna röstkortet/ytterkuvertet 	för att kontrollera att valkuvertet är korrekt iordninggjort</a:t>
            </a:r>
          </a:p>
          <a:p>
            <a:pPr marL="0" indent="0">
              <a:buNone/>
            </a:pPr>
            <a:r>
              <a:rPr lang="sv-SE" dirty="0" smtClean="0"/>
              <a:t>2	Öppna röstkortet/ytterkuvertet och ta ut valkuvertet</a:t>
            </a:r>
          </a:p>
          <a:p>
            <a:pPr marL="0" indent="0">
              <a:buNone/>
            </a:pPr>
            <a:r>
              <a:rPr lang="sv-SE" dirty="0" smtClean="0"/>
              <a:t>3	Riv itu det öppnade röstkortet/ytterkuvertet och lämna det till 	ordförande</a:t>
            </a:r>
          </a:p>
          <a:p>
            <a:pPr marL="0" indent="0">
              <a:buNone/>
            </a:pPr>
            <a:r>
              <a:rPr lang="sv-SE" dirty="0" smtClean="0"/>
              <a:t>4	Ordföranden </a:t>
            </a:r>
            <a:r>
              <a:rPr lang="sv-SE" dirty="0"/>
              <a:t>eller vice ordföranden skriver ett dubblettröstkort åt </a:t>
            </a:r>
            <a:r>
              <a:rPr lang="sv-SE" dirty="0" smtClean="0"/>
              <a:t>	väljaren och ger detta till dig</a:t>
            </a:r>
          </a:p>
          <a:p>
            <a:pPr marL="0" indent="0">
              <a:buNone/>
            </a:pPr>
            <a:r>
              <a:rPr lang="sv-SE" dirty="0" smtClean="0"/>
              <a:t>5	Följ stegen i instruktion 1 ”Ta emot en röst”</a:t>
            </a:r>
          </a:p>
          <a:p>
            <a:endParaRPr lang="sv-SE" dirty="0"/>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32164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696A28D3-22CF-4FB0-80FD-EC473B325B38}" type="slidenum">
              <a:rPr lang="sv-SE" smtClean="0"/>
              <a:t>17</a:t>
            </a:fld>
            <a:endParaRPr lang="sv-SE"/>
          </a:p>
        </p:txBody>
      </p:sp>
      <p:sp>
        <p:nvSpPr>
          <p:cNvPr id="5" name="Rubrik 4"/>
          <p:cNvSpPr>
            <a:spLocks noGrp="1"/>
          </p:cNvSpPr>
          <p:nvPr>
            <p:ph type="ctrTitle"/>
          </p:nvPr>
        </p:nvSpPr>
        <p:spPr/>
        <p:txBody>
          <a:bodyPr/>
          <a:lstStyle/>
          <a:p>
            <a:r>
              <a:rPr lang="sv-SE" dirty="0" smtClean="0"/>
              <a:t>Övning</a:t>
            </a:r>
            <a:endParaRPr lang="sv-SE" dirty="0"/>
          </a:p>
        </p:txBody>
      </p:sp>
      <p:sp>
        <p:nvSpPr>
          <p:cNvPr id="6" name="Underrubrik 5"/>
          <p:cNvSpPr>
            <a:spLocks noGrp="1"/>
          </p:cNvSpPr>
          <p:nvPr>
            <p:ph type="subTitle" idx="1"/>
          </p:nvPr>
        </p:nvSpPr>
        <p:spPr/>
        <p:txBody>
          <a:bodyPr/>
          <a:lstStyle/>
          <a:p>
            <a:r>
              <a:rPr lang="sv-SE" dirty="0" smtClean="0"/>
              <a:t>Väljare kommer med igenklistrat röstkort/ytterkuvert</a:t>
            </a:r>
            <a:endParaRPr lang="sv-SE" dirty="0"/>
          </a:p>
        </p:txBody>
      </p:sp>
    </p:spTree>
    <p:extLst>
      <p:ext uri="{BB962C8B-B14F-4D97-AF65-F5344CB8AC3E}">
        <p14:creationId xmlns:p14="http://schemas.microsoft.com/office/powerpoint/2010/main" val="1830733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Väljarförteckning</a:t>
            </a:r>
            <a:endParaRPr lang="sv-SE" dirty="0"/>
          </a:p>
        </p:txBody>
      </p:sp>
      <p:pic>
        <p:nvPicPr>
          <p:cNvPr id="6" name="Platshållare för innehåll 5"/>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308158" y="1530217"/>
            <a:ext cx="5276564" cy="7466340"/>
          </a:xfrm>
          <a:ln w="3175">
            <a:solidFill>
              <a:schemeClr val="bg2"/>
            </a:solidFill>
          </a:ln>
        </p:spPr>
      </p:pic>
      <p:sp>
        <p:nvSpPr>
          <p:cNvPr id="5" name="Platshållare för innehåll 4"/>
          <p:cNvSpPr>
            <a:spLocks noGrp="1"/>
          </p:cNvSpPr>
          <p:nvPr>
            <p:ph sz="half" idx="2"/>
          </p:nvPr>
        </p:nvSpPr>
        <p:spPr/>
        <p:txBody>
          <a:bodyPr/>
          <a:lstStyle/>
          <a:p>
            <a:r>
              <a:rPr lang="sv-SE" dirty="0"/>
              <a:t>Förteckning över de som röstat i lokalen.</a:t>
            </a:r>
          </a:p>
          <a:p>
            <a:r>
              <a:rPr lang="sv-SE" dirty="0" smtClean="0"/>
              <a:t>Röstmottagarna fyller i nummer i röstlängd, namn och hur ID-kontroll genomförts. </a:t>
            </a:r>
            <a:endParaRPr lang="sv-SE" dirty="0"/>
          </a:p>
        </p:txBody>
      </p:sp>
    </p:spTree>
    <p:extLst>
      <p:ext uri="{BB962C8B-B14F-4D97-AF65-F5344CB8AC3E}">
        <p14:creationId xmlns:p14="http://schemas.microsoft.com/office/powerpoint/2010/main" val="4052499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Styrka identitet - specialfall</a:t>
            </a:r>
            <a:endParaRPr lang="sv-SE" dirty="0"/>
          </a:p>
        </p:txBody>
      </p:sp>
      <p:sp>
        <p:nvSpPr>
          <p:cNvPr id="5" name="Platshållare för innehåll 4"/>
          <p:cNvSpPr>
            <a:spLocks noGrp="1"/>
          </p:cNvSpPr>
          <p:nvPr>
            <p:ph sz="half" idx="1"/>
          </p:nvPr>
        </p:nvSpPr>
        <p:spPr/>
        <p:txBody>
          <a:bodyPr/>
          <a:lstStyle/>
          <a:p>
            <a:r>
              <a:rPr lang="sv-SE" dirty="0" smtClean="0"/>
              <a:t>Utgångna </a:t>
            </a:r>
            <a:r>
              <a:rPr lang="sv-SE" dirty="0"/>
              <a:t>eller ogiltiga id-handlingar </a:t>
            </a:r>
            <a:endParaRPr lang="sv-SE" dirty="0" smtClean="0"/>
          </a:p>
          <a:p>
            <a:r>
              <a:rPr lang="sv-SE" dirty="0" smtClean="0"/>
              <a:t>Väljare </a:t>
            </a:r>
            <a:r>
              <a:rPr lang="sv-SE" dirty="0"/>
              <a:t>som bytt namn </a:t>
            </a:r>
            <a:endParaRPr lang="sv-SE" dirty="0" smtClean="0"/>
          </a:p>
          <a:p>
            <a:r>
              <a:rPr lang="sv-SE" dirty="0" smtClean="0"/>
              <a:t>Utländsk id-handling</a:t>
            </a:r>
          </a:p>
        </p:txBody>
      </p:sp>
      <p:pic>
        <p:nvPicPr>
          <p:cNvPr id="7" name="Bild 1"/>
          <p:cNvPicPr>
            <a:picLocks noGrp="1"/>
          </p:cNvPicPr>
          <p:nvPr>
            <p:ph sz="half" idx="2"/>
          </p:nvPr>
        </p:nvPicPr>
        <p:blipFill>
          <a:blip r:embed="rId3" cstate="hqprint">
            <a:extLst>
              <a:ext uri="{28A0092B-C50C-407E-A947-70E740481C1C}">
                <a14:useLocalDpi xmlns:a14="http://schemas.microsoft.com/office/drawing/2010/main" val="0"/>
              </a:ext>
            </a:extLst>
          </a:blip>
          <a:stretch>
            <a:fillRect/>
          </a:stretch>
        </p:blipFill>
        <p:spPr bwMode="auto">
          <a:xfrm>
            <a:off x="6793045" y="3090726"/>
            <a:ext cx="4000141" cy="2460988"/>
          </a:xfrm>
          <a:prstGeom prst="rect">
            <a:avLst/>
          </a:prstGeom>
          <a:noFill/>
          <a:ln>
            <a:noFill/>
          </a:ln>
        </p:spPr>
      </p:pic>
    </p:spTree>
    <p:extLst>
      <p:ext uri="{BB962C8B-B14F-4D97-AF65-F5344CB8AC3E}">
        <p14:creationId xmlns:p14="http://schemas.microsoft.com/office/powerpoint/2010/main" val="3136385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B1FEA4-7962-48A8-BBA7-0BC9F959657A}"/>
              </a:ext>
            </a:extLst>
          </p:cNvPr>
          <p:cNvSpPr>
            <a:spLocks noGrp="1"/>
          </p:cNvSpPr>
          <p:nvPr>
            <p:ph type="title"/>
          </p:nvPr>
        </p:nvSpPr>
        <p:spPr/>
        <p:txBody>
          <a:bodyPr/>
          <a:lstStyle/>
          <a:p>
            <a:r>
              <a:rPr lang="sv-SE" dirty="0" smtClean="0"/>
              <a:t>Ordförandeutbildning</a:t>
            </a:r>
            <a:endParaRPr lang="sv-SE" dirty="0"/>
          </a:p>
        </p:txBody>
      </p:sp>
      <p:sp>
        <p:nvSpPr>
          <p:cNvPr id="3" name="Underrubrik 2">
            <a:extLst>
              <a:ext uri="{FF2B5EF4-FFF2-40B4-BE49-F238E27FC236}">
                <a16:creationId xmlns:a16="http://schemas.microsoft.com/office/drawing/2014/main" id="{719C8F1F-66BD-456D-B7FF-51D10143161D}"/>
              </a:ext>
            </a:extLst>
          </p:cNvPr>
          <p:cNvSpPr>
            <a:spLocks noGrp="1"/>
          </p:cNvSpPr>
          <p:nvPr>
            <p:ph type="body" idx="1"/>
          </p:nvPr>
        </p:nvSpPr>
        <p:spPr/>
        <p:txBody>
          <a:bodyPr/>
          <a:lstStyle/>
          <a:p>
            <a:r>
              <a:rPr lang="sv-SE" smtClean="0"/>
              <a:t>Sametingsvalet 2025</a:t>
            </a:r>
            <a:endParaRPr lang="sv-SE" dirty="0"/>
          </a:p>
        </p:txBody>
      </p:sp>
      <p:sp>
        <p:nvSpPr>
          <p:cNvPr id="5" name="Rektangel 4"/>
          <p:cNvSpPr/>
          <p:nvPr/>
        </p:nvSpPr>
        <p:spPr>
          <a:xfrm>
            <a:off x="294376" y="5447599"/>
            <a:ext cx="1947969" cy="246221"/>
          </a:xfrm>
          <a:prstGeom prst="rect">
            <a:avLst/>
          </a:prstGeom>
        </p:spPr>
        <p:txBody>
          <a:bodyPr wrap="none">
            <a:spAutoFit/>
          </a:bodyPr>
          <a:lstStyle/>
          <a:p>
            <a:pPr algn="ctr"/>
            <a:r>
              <a:rPr lang="sv-SE" sz="1000" dirty="0"/>
              <a:t>Produktnummer VAL </a:t>
            </a:r>
            <a:r>
              <a:rPr lang="sv-SE" sz="1000" dirty="0" smtClean="0"/>
              <a:t>V0966 01</a:t>
            </a:r>
            <a:endParaRPr lang="sv-SE" sz="1000"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302" y="769904"/>
            <a:ext cx="4519328" cy="3247460"/>
          </a:xfrm>
          <a:prstGeom prst="rect">
            <a:avLst/>
          </a:prstGeom>
        </p:spPr>
      </p:pic>
    </p:spTree>
    <p:extLst>
      <p:ext uri="{BB962C8B-B14F-4D97-AF65-F5344CB8AC3E}">
        <p14:creationId xmlns:p14="http://schemas.microsoft.com/office/powerpoint/2010/main" val="1277969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Om en väljare röstar flera gånger</a:t>
            </a:r>
            <a:endParaRPr lang="sv-SE" dirty="0"/>
          </a:p>
        </p:txBody>
      </p:sp>
      <p:sp>
        <p:nvSpPr>
          <p:cNvPr id="6" name="Platshållare för innehåll 5"/>
          <p:cNvSpPr>
            <a:spLocks noGrp="1"/>
          </p:cNvSpPr>
          <p:nvPr>
            <p:ph sz="half" idx="2"/>
          </p:nvPr>
        </p:nvSpPr>
        <p:spPr>
          <a:xfrm>
            <a:off x="4368800" y="1530217"/>
            <a:ext cx="6815199" cy="4351338"/>
          </a:xfrm>
        </p:spPr>
        <p:txBody>
          <a:bodyPr/>
          <a:lstStyle/>
          <a:p>
            <a:r>
              <a:rPr lang="sv-SE" dirty="0" smtClean="0"/>
              <a:t>Om </a:t>
            </a:r>
            <a:r>
              <a:rPr lang="sv-SE" dirty="0"/>
              <a:t>väljaren både röstat i vallokal och brevröstat så är det rösten i vallokalen som läggs i valurnan. </a:t>
            </a:r>
            <a:endParaRPr lang="sv-SE" dirty="0" smtClean="0"/>
          </a:p>
          <a:p>
            <a:r>
              <a:rPr lang="sv-SE" dirty="0" smtClean="0"/>
              <a:t>Om väljaren röstar fler gånger i vallokal kommer samtliga röster att bedömas som ogiltiga. Likaså om väljaren inte röstat i vallokal men skickat in fler än en brevröst.</a:t>
            </a:r>
            <a:endParaRPr lang="sv-SE" dirty="0"/>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7" name="Platshållare för innehåll 6"/>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418574" y="1322447"/>
            <a:ext cx="3870408" cy="2777954"/>
          </a:xfrm>
        </p:spPr>
      </p:pic>
    </p:spTree>
    <p:extLst>
      <p:ext uri="{BB962C8B-B14F-4D97-AF65-F5344CB8AC3E}">
        <p14:creationId xmlns:p14="http://schemas.microsoft.com/office/powerpoint/2010/main" val="3059101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Valdagen</a:t>
            </a:r>
            <a:endParaRPr lang="sv-SE" dirty="0"/>
          </a:p>
        </p:txBody>
      </p:sp>
      <p:sp>
        <p:nvSpPr>
          <p:cNvPr id="3" name="Platshållare för innehåll 2"/>
          <p:cNvSpPr>
            <a:spLocks noGrp="1"/>
          </p:cNvSpPr>
          <p:nvPr>
            <p:ph sz="half" idx="1"/>
          </p:nvPr>
        </p:nvSpPr>
        <p:spPr/>
        <p:txBody>
          <a:bodyPr/>
          <a:lstStyle/>
          <a:p>
            <a:r>
              <a:rPr lang="sv-SE" dirty="0" smtClean="0"/>
              <a:t>Inför öppning</a:t>
            </a:r>
            <a:endParaRPr lang="sv-SE" dirty="0"/>
          </a:p>
          <a:p>
            <a:r>
              <a:rPr lang="sv-SE" dirty="0"/>
              <a:t>Öppet för </a:t>
            </a:r>
            <a:r>
              <a:rPr lang="sv-SE" dirty="0" smtClean="0"/>
              <a:t>allmänheten</a:t>
            </a:r>
          </a:p>
          <a:p>
            <a:r>
              <a:rPr lang="sv-SE" dirty="0" smtClean="0"/>
              <a:t>Propaganda</a:t>
            </a:r>
            <a:endParaRPr lang="sv-SE" dirty="0"/>
          </a:p>
          <a:p>
            <a:r>
              <a:rPr lang="sv-SE" dirty="0" smtClean="0"/>
              <a:t>Protokollet</a:t>
            </a:r>
            <a:endParaRPr lang="sv-SE" dirty="0"/>
          </a:p>
          <a:p>
            <a:r>
              <a:rPr lang="sv-SE" dirty="0"/>
              <a:t>Valhemlighet</a:t>
            </a:r>
          </a:p>
          <a:p>
            <a:r>
              <a:rPr lang="sv-SE" dirty="0"/>
              <a:t>Om en väljare behöver </a:t>
            </a:r>
            <a:r>
              <a:rPr lang="sv-SE" dirty="0" smtClean="0"/>
              <a:t>hjälp</a:t>
            </a:r>
            <a:endParaRPr lang="sv-SE" dirty="0"/>
          </a:p>
        </p:txBody>
      </p:sp>
      <p:pic>
        <p:nvPicPr>
          <p:cNvPr id="5" name="Platshållare för innehåll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37400" y="285007"/>
            <a:ext cx="6209808" cy="4462191"/>
          </a:xfrm>
        </p:spPr>
      </p:pic>
    </p:spTree>
    <p:extLst>
      <p:ext uri="{BB962C8B-B14F-4D97-AF65-F5344CB8AC3E}">
        <p14:creationId xmlns:p14="http://schemas.microsoft.com/office/powerpoint/2010/main" val="482831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Inför öppning</a:t>
            </a:r>
            <a:endParaRPr lang="sv-SE" dirty="0"/>
          </a:p>
        </p:txBody>
      </p:sp>
      <p:sp>
        <p:nvSpPr>
          <p:cNvPr id="3" name="Platshållare för innehåll 2"/>
          <p:cNvSpPr>
            <a:spLocks noGrp="1"/>
          </p:cNvSpPr>
          <p:nvPr>
            <p:ph sz="half" idx="1"/>
          </p:nvPr>
        </p:nvSpPr>
        <p:spPr/>
        <p:txBody>
          <a:bodyPr/>
          <a:lstStyle/>
          <a:p>
            <a:r>
              <a:rPr lang="sv-SE" dirty="0"/>
              <a:t>Samla ihop </a:t>
            </a:r>
            <a:r>
              <a:rPr lang="sv-SE" dirty="0" smtClean="0"/>
              <a:t>gruppen</a:t>
            </a:r>
          </a:p>
          <a:p>
            <a:r>
              <a:rPr lang="sv-SE" dirty="0" smtClean="0"/>
              <a:t>Påminn </a:t>
            </a:r>
            <a:r>
              <a:rPr lang="sv-SE" dirty="0"/>
              <a:t>röstmottagarna om att vara sakliga och </a:t>
            </a:r>
            <a:r>
              <a:rPr lang="sv-SE" dirty="0" smtClean="0"/>
              <a:t>opartiska</a:t>
            </a:r>
          </a:p>
          <a:p>
            <a:r>
              <a:rPr lang="sv-SE" dirty="0" smtClean="0"/>
              <a:t>Gå igenom röstningsförfarandet genom övning</a:t>
            </a:r>
          </a:p>
          <a:p>
            <a:r>
              <a:rPr lang="sv-SE" dirty="0" smtClean="0"/>
              <a:t>Fördela </a:t>
            </a:r>
            <a:r>
              <a:rPr lang="sv-SE" dirty="0"/>
              <a:t>arbetsuppgifterna</a:t>
            </a:r>
          </a:p>
          <a:p>
            <a:endParaRPr lang="sv-SE" dirty="0"/>
          </a:p>
        </p:txBody>
      </p:sp>
      <p:pic>
        <p:nvPicPr>
          <p:cNvPr id="8" name="Platshållare för bild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2910" r="22910"/>
          <a:stretch>
            <a:fillRect/>
          </a:stretch>
        </p:blipFill>
        <p:spPr>
          <a:xfrm>
            <a:off x="7015200" y="-330200"/>
            <a:ext cx="5176800" cy="6858000"/>
          </a:xfrm>
        </p:spPr>
      </p:pic>
    </p:spTree>
    <p:extLst>
      <p:ext uri="{BB962C8B-B14F-4D97-AF65-F5344CB8AC3E}">
        <p14:creationId xmlns:p14="http://schemas.microsoft.com/office/powerpoint/2010/main" val="32538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Öppet för allmänheten</a:t>
            </a:r>
            <a:endParaRPr lang="sv-SE" dirty="0"/>
          </a:p>
        </p:txBody>
      </p:sp>
      <p:pic>
        <p:nvPicPr>
          <p:cNvPr id="5" name="Platshållare för innehåll 4"/>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6099" y="1694467"/>
            <a:ext cx="4883651" cy="3505202"/>
          </a:xfrm>
        </p:spPr>
      </p:pic>
      <p:sp>
        <p:nvSpPr>
          <p:cNvPr id="6" name="Platshållare för innehåll 5"/>
          <p:cNvSpPr>
            <a:spLocks noGrp="1"/>
          </p:cNvSpPr>
          <p:nvPr>
            <p:ph sz="half" idx="2"/>
          </p:nvPr>
        </p:nvSpPr>
        <p:spPr/>
        <p:txBody>
          <a:bodyPr/>
          <a:lstStyle/>
          <a:p>
            <a:r>
              <a:rPr lang="sv-SE" dirty="0" smtClean="0"/>
              <a:t>Allmänheten får observera</a:t>
            </a:r>
          </a:p>
          <a:p>
            <a:r>
              <a:rPr lang="sv-SE" dirty="0" smtClean="0"/>
              <a:t>Tillåtet att fotografera och filma</a:t>
            </a:r>
          </a:p>
          <a:p>
            <a:r>
              <a:rPr lang="sv-SE" dirty="0" smtClean="0"/>
              <a:t>Viktigt att röstmottagningen inte störs och att väljarnas valhemlighet bevaras</a:t>
            </a:r>
          </a:p>
          <a:p>
            <a:r>
              <a:rPr lang="sv-SE" dirty="0" smtClean="0"/>
              <a:t>Offentligt uppdrag</a:t>
            </a:r>
            <a:endParaRPr lang="sv-SE" dirty="0"/>
          </a:p>
        </p:txBody>
      </p:sp>
    </p:spTree>
    <p:extLst>
      <p:ext uri="{BB962C8B-B14F-4D97-AF65-F5344CB8AC3E}">
        <p14:creationId xmlns:p14="http://schemas.microsoft.com/office/powerpoint/2010/main" val="2029841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Propaganda</a:t>
            </a:r>
            <a:endParaRPr lang="sv-SE" dirty="0"/>
          </a:p>
        </p:txBody>
      </p:sp>
      <p:sp>
        <p:nvSpPr>
          <p:cNvPr id="3" name="Platshållare för innehåll 2"/>
          <p:cNvSpPr>
            <a:spLocks noGrp="1"/>
          </p:cNvSpPr>
          <p:nvPr>
            <p:ph sz="half" idx="1"/>
          </p:nvPr>
        </p:nvSpPr>
        <p:spPr/>
        <p:txBody>
          <a:bodyPr/>
          <a:lstStyle/>
          <a:p>
            <a:r>
              <a:rPr lang="sv-SE" dirty="0" smtClean="0"/>
              <a:t>Får inte förekomma i vallokalen</a:t>
            </a:r>
          </a:p>
          <a:p>
            <a:r>
              <a:rPr lang="sv-SE" dirty="0" smtClean="0"/>
              <a:t>Propaganda är inte bara politiska möten.</a:t>
            </a:r>
          </a:p>
          <a:p>
            <a:r>
              <a:rPr lang="sv-SE" dirty="0" smtClean="0"/>
              <a:t>Kontakta valnämnden</a:t>
            </a:r>
          </a:p>
          <a:p>
            <a:r>
              <a:rPr lang="sv-SE" dirty="0" smtClean="0"/>
              <a:t>Partifunktionärer </a:t>
            </a:r>
          </a:p>
          <a:p>
            <a:r>
              <a:rPr lang="sv-SE" dirty="0" smtClean="0"/>
              <a:t>Religiösa kläder och symboler</a:t>
            </a:r>
            <a:endParaRPr lang="sv-SE" dirty="0"/>
          </a:p>
        </p:txBody>
      </p:sp>
      <p:pic>
        <p:nvPicPr>
          <p:cNvPr id="5" name="Platshållare för innehåll 4"/>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7146284" y="3272379"/>
            <a:ext cx="4566810" cy="3277791"/>
          </a:xfrm>
          <a:prstGeom prst="rect">
            <a:avLst/>
          </a:prstGeom>
        </p:spPr>
      </p:pic>
    </p:spTree>
    <p:extLst>
      <p:ext uri="{BB962C8B-B14F-4D97-AF65-F5344CB8AC3E}">
        <p14:creationId xmlns:p14="http://schemas.microsoft.com/office/powerpoint/2010/main" val="2757587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Protokollet</a:t>
            </a:r>
            <a:endParaRPr lang="sv-SE" dirty="0"/>
          </a:p>
        </p:txBody>
      </p:sp>
      <p:pic>
        <p:nvPicPr>
          <p:cNvPr id="5" name="Platshållare för innehåll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5312" y="1349116"/>
            <a:ext cx="6368204" cy="4532440"/>
          </a:xfrm>
          <a:prstGeom prst="rect">
            <a:avLst/>
          </a:prstGeom>
        </p:spPr>
      </p:pic>
      <p:sp>
        <p:nvSpPr>
          <p:cNvPr id="4" name="Platshållare för innehåll 3"/>
          <p:cNvSpPr>
            <a:spLocks noGrp="1"/>
          </p:cNvSpPr>
          <p:nvPr>
            <p:ph sz="half" idx="2"/>
          </p:nvPr>
        </p:nvSpPr>
        <p:spPr>
          <a:xfrm>
            <a:off x="6826079" y="1530217"/>
            <a:ext cx="4357920" cy="4351338"/>
          </a:xfrm>
        </p:spPr>
        <p:txBody>
          <a:bodyPr/>
          <a:lstStyle/>
          <a:p>
            <a:r>
              <a:rPr lang="sv-SE" dirty="0" smtClean="0"/>
              <a:t>Ordföranden ansvarar </a:t>
            </a:r>
            <a:r>
              <a:rPr lang="sv-SE" dirty="0"/>
              <a:t>för och </a:t>
            </a:r>
            <a:r>
              <a:rPr lang="sv-SE" dirty="0" smtClean="0"/>
              <a:t>fyller </a:t>
            </a:r>
            <a:r>
              <a:rPr lang="sv-SE" dirty="0"/>
              <a:t>i protokollet. </a:t>
            </a:r>
            <a:endParaRPr lang="sv-SE" dirty="0" smtClean="0"/>
          </a:p>
          <a:p>
            <a:r>
              <a:rPr lang="sv-SE" dirty="0" smtClean="0"/>
              <a:t>Håll </a:t>
            </a:r>
            <a:r>
              <a:rPr lang="sv-SE" dirty="0"/>
              <a:t>protokollet under uppsikt och se till att ingen obehörig kan komma åt det. </a:t>
            </a:r>
          </a:p>
          <a:p>
            <a:r>
              <a:rPr lang="sv-SE" dirty="0"/>
              <a:t>O</a:t>
            </a:r>
            <a:r>
              <a:rPr lang="sv-SE" dirty="0" smtClean="0"/>
              <a:t>bligatoriska </a:t>
            </a:r>
            <a:r>
              <a:rPr lang="sv-SE" dirty="0"/>
              <a:t>uppgifter </a:t>
            </a:r>
            <a:r>
              <a:rPr lang="sv-SE" dirty="0" smtClean="0"/>
              <a:t>och </a:t>
            </a:r>
            <a:r>
              <a:rPr lang="sv-SE" dirty="0"/>
              <a:t>avvikelser eller </a:t>
            </a:r>
            <a:r>
              <a:rPr lang="sv-SE" dirty="0" smtClean="0"/>
              <a:t>händelser.</a:t>
            </a:r>
            <a:endParaRPr lang="sv-SE" dirty="0"/>
          </a:p>
        </p:txBody>
      </p:sp>
    </p:spTree>
    <p:extLst>
      <p:ext uri="{BB962C8B-B14F-4D97-AF65-F5344CB8AC3E}">
        <p14:creationId xmlns:p14="http://schemas.microsoft.com/office/powerpoint/2010/main" val="664526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Avvikelser som alltid antecknas i protokollet</a:t>
            </a:r>
            <a:endParaRPr lang="sv-SE" dirty="0"/>
          </a:p>
        </p:txBody>
      </p:sp>
      <p:sp>
        <p:nvSpPr>
          <p:cNvPr id="3" name="Platshållare för innehåll 2"/>
          <p:cNvSpPr>
            <a:spLocks noGrp="1"/>
          </p:cNvSpPr>
          <p:nvPr>
            <p:ph sz="half" idx="1"/>
          </p:nvPr>
        </p:nvSpPr>
        <p:spPr/>
        <p:txBody>
          <a:bodyPr/>
          <a:lstStyle/>
          <a:p>
            <a:r>
              <a:rPr lang="sv-SE" sz="2000" dirty="0" smtClean="0"/>
              <a:t>Ni </a:t>
            </a:r>
            <a:r>
              <a:rPr lang="sv-SE" sz="2000" dirty="0"/>
              <a:t>påbörjar röstmottagningen senare än kl. 8.00.</a:t>
            </a:r>
          </a:p>
          <a:p>
            <a:r>
              <a:rPr lang="sv-SE" sz="2000" dirty="0" smtClean="0"/>
              <a:t>Ni </a:t>
            </a:r>
            <a:r>
              <a:rPr lang="sv-SE" sz="2000" dirty="0"/>
              <a:t>nekar att ta emot valkuvert för att väljaren inte kunnat styrka sin identitet. </a:t>
            </a:r>
          </a:p>
          <a:p>
            <a:r>
              <a:rPr lang="sv-SE" sz="2000" dirty="0" smtClean="0"/>
              <a:t>Ni </a:t>
            </a:r>
            <a:r>
              <a:rPr lang="sv-SE" sz="2000" dirty="0"/>
              <a:t>uppmanar någon att tillfälligt lämna lokalen.</a:t>
            </a:r>
          </a:p>
          <a:p>
            <a:r>
              <a:rPr lang="sv-SE" sz="2000" dirty="0" smtClean="0"/>
              <a:t>Händelser </a:t>
            </a:r>
            <a:r>
              <a:rPr lang="sv-SE" sz="2000" dirty="0"/>
              <a:t>stör, påverkar eller riskerar att avbryta röstmottagningen. </a:t>
            </a:r>
          </a:p>
          <a:p>
            <a:r>
              <a:rPr lang="sv-SE" sz="2000" dirty="0" smtClean="0"/>
              <a:t>Ni </a:t>
            </a:r>
            <a:r>
              <a:rPr lang="sv-SE" sz="2000" dirty="0"/>
              <a:t>avbryter röstmottagningen. </a:t>
            </a:r>
          </a:p>
          <a:p>
            <a:r>
              <a:rPr lang="sv-SE" sz="2000" dirty="0" smtClean="0"/>
              <a:t>Ni </a:t>
            </a:r>
            <a:r>
              <a:rPr lang="sv-SE" sz="2000" dirty="0"/>
              <a:t>avslutar röstmottagningen senare än kl. 20.00. </a:t>
            </a:r>
          </a:p>
          <a:p>
            <a:endParaRPr lang="sv-SE" dirty="0"/>
          </a:p>
        </p:txBody>
      </p:sp>
      <p:sp>
        <p:nvSpPr>
          <p:cNvPr id="4" name="Platshållare för innehåll 3"/>
          <p:cNvSpPr>
            <a:spLocks noGrp="1"/>
          </p:cNvSpPr>
          <p:nvPr>
            <p:ph sz="half" idx="2"/>
          </p:nvPr>
        </p:nvSpPr>
        <p:spPr/>
        <p:txBody>
          <a:bodyPr/>
          <a:lstStyle/>
          <a:p>
            <a:pPr marL="0" indent="0" algn="ctr">
              <a:buNone/>
            </a:pPr>
            <a:endParaRPr lang="sv-SE" dirty="0" smtClean="0"/>
          </a:p>
          <a:p>
            <a:pPr marL="0" indent="0" algn="ctr">
              <a:buNone/>
            </a:pPr>
            <a:endParaRPr lang="sv-SE" dirty="0"/>
          </a:p>
          <a:p>
            <a:pPr marL="0" indent="0" algn="ctr">
              <a:buNone/>
            </a:pPr>
            <a:endParaRPr lang="sv-SE" dirty="0" smtClean="0"/>
          </a:p>
        </p:txBody>
      </p:sp>
      <p:sp>
        <p:nvSpPr>
          <p:cNvPr id="5" name="Rektangel 4"/>
          <p:cNvSpPr/>
          <p:nvPr/>
        </p:nvSpPr>
        <p:spPr>
          <a:xfrm>
            <a:off x="6096000" y="2556387"/>
            <a:ext cx="5053023" cy="1625868"/>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6189598" y="2743199"/>
            <a:ext cx="4843163" cy="1200329"/>
          </a:xfrm>
          <a:prstGeom prst="rect">
            <a:avLst/>
          </a:prstGeom>
          <a:noFill/>
        </p:spPr>
        <p:txBody>
          <a:bodyPr wrap="square" rtlCol="0">
            <a:spAutoFit/>
          </a:bodyPr>
          <a:lstStyle/>
          <a:p>
            <a:r>
              <a:rPr lang="sv-SE" sz="2400" dirty="0">
                <a:ln w="0"/>
                <a:solidFill>
                  <a:schemeClr val="accent1"/>
                </a:solidFill>
                <a:effectLst>
                  <a:outerShdw blurRad="38100" dist="25400" dir="5400000" algn="ctr" rotWithShape="0">
                    <a:srgbClr val="6E747A">
                      <a:alpha val="43000"/>
                    </a:srgbClr>
                  </a:outerShdw>
                </a:effectLst>
              </a:rPr>
              <a:t>I </a:t>
            </a:r>
            <a:r>
              <a:rPr lang="sv-SE" sz="2400" dirty="0" smtClean="0">
                <a:ln w="0"/>
                <a:solidFill>
                  <a:schemeClr val="accent1"/>
                </a:solidFill>
                <a:effectLst>
                  <a:outerShdw blurRad="38100" dist="25400" dir="5400000" algn="ctr" rotWithShape="0">
                    <a:srgbClr val="6E747A">
                      <a:alpha val="43000"/>
                    </a:srgbClr>
                  </a:outerShdw>
                </a:effectLst>
              </a:rPr>
              <a:t>handledningen </a:t>
            </a:r>
            <a:r>
              <a:rPr lang="sv-SE" sz="2400" dirty="0">
                <a:ln w="0"/>
                <a:solidFill>
                  <a:schemeClr val="accent1"/>
                </a:solidFill>
                <a:effectLst>
                  <a:outerShdw blurRad="38100" dist="25400" dir="5400000" algn="ctr" rotWithShape="0">
                    <a:srgbClr val="6E747A">
                      <a:alpha val="43000"/>
                    </a:srgbClr>
                  </a:outerShdw>
                </a:effectLst>
              </a:rPr>
              <a:t>finns vägledande </a:t>
            </a:r>
            <a:r>
              <a:rPr lang="sv-SE" sz="2400" dirty="0" smtClean="0">
                <a:ln w="0"/>
                <a:solidFill>
                  <a:schemeClr val="accent1"/>
                </a:solidFill>
                <a:effectLst>
                  <a:outerShdw blurRad="38100" dist="25400" dir="5400000" algn="ctr" rotWithShape="0">
                    <a:srgbClr val="6E747A">
                      <a:alpha val="43000"/>
                    </a:srgbClr>
                  </a:outerShdw>
                </a:effectLst>
              </a:rPr>
              <a:t>frågor och riktlinjer för anteckningarna i protokollet</a:t>
            </a:r>
            <a:endParaRPr lang="sv-SE" sz="2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66944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Valhemlighet och hjälp att rösta</a:t>
            </a:r>
            <a:endParaRPr lang="sv-SE" dirty="0"/>
          </a:p>
        </p:txBody>
      </p:sp>
      <p:sp>
        <p:nvSpPr>
          <p:cNvPr id="8" name="Platshållare för innehåll 7"/>
          <p:cNvSpPr>
            <a:spLocks noGrp="1"/>
          </p:cNvSpPr>
          <p:nvPr>
            <p:ph sz="half" idx="1"/>
          </p:nvPr>
        </p:nvSpPr>
        <p:spPr/>
        <p:txBody>
          <a:bodyPr/>
          <a:lstStyle/>
          <a:p>
            <a:pPr lvl="0"/>
            <a:r>
              <a:rPr lang="sv-SE" dirty="0"/>
              <a:t>Väljaren ska göra i ordning sin röst i avskildhet. </a:t>
            </a:r>
          </a:p>
          <a:p>
            <a:pPr lvl="0"/>
            <a:r>
              <a:rPr lang="sv-SE" dirty="0"/>
              <a:t>Endast om väljaren behöver hjälp är det tillåtet att vara </a:t>
            </a:r>
            <a:r>
              <a:rPr lang="sv-SE" dirty="0" smtClean="0"/>
              <a:t>två vid röstningen.</a:t>
            </a:r>
          </a:p>
          <a:p>
            <a:pPr lvl="0"/>
            <a:r>
              <a:rPr lang="sv-SE" dirty="0" smtClean="0"/>
              <a:t>Röstmottagare har tystnadsplikt och får inte berätta för någon vad väljaren har röstat på. </a:t>
            </a:r>
            <a:endParaRPr lang="sv-SE" dirty="0"/>
          </a:p>
          <a:p>
            <a:pPr marL="324000" lvl="2" indent="0">
              <a:spcBef>
                <a:spcPts val="1000"/>
              </a:spcBef>
              <a:buClr>
                <a:schemeClr val="accent5"/>
              </a:buClr>
              <a:buNone/>
            </a:pPr>
            <a:endParaRPr lang="sv-SE" sz="2400" dirty="0"/>
          </a:p>
          <a:p>
            <a:pPr marL="648000" lvl="2">
              <a:spcBef>
                <a:spcPts val="1000"/>
              </a:spcBef>
              <a:buClr>
                <a:schemeClr val="accent5"/>
              </a:buClr>
              <a:buFont typeface="Wingdings" panose="05000000000000000000" pitchFamily="2" charset="2"/>
              <a:buChar char="§"/>
            </a:pPr>
            <a:endParaRPr lang="sv-SE" sz="2400" dirty="0"/>
          </a:p>
          <a:p>
            <a:endParaRPr lang="sv-SE" dirty="0"/>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3" name="Platshållare för innehåll 2"/>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002400" y="1535113"/>
            <a:ext cx="5181600" cy="3798541"/>
          </a:xfrm>
        </p:spPr>
      </p:pic>
    </p:spTree>
    <p:extLst>
      <p:ext uri="{BB962C8B-B14F-4D97-AF65-F5344CB8AC3E}">
        <p14:creationId xmlns:p14="http://schemas.microsoft.com/office/powerpoint/2010/main" val="1218675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Övning</a:t>
            </a:r>
            <a:endParaRPr lang="sv-SE" dirty="0"/>
          </a:p>
        </p:txBody>
      </p:sp>
      <p:sp>
        <p:nvSpPr>
          <p:cNvPr id="5" name="Underrubrik 4"/>
          <p:cNvSpPr>
            <a:spLocks noGrp="1"/>
          </p:cNvSpPr>
          <p:nvPr>
            <p:ph type="subTitle" idx="1"/>
          </p:nvPr>
        </p:nvSpPr>
        <p:spPr/>
        <p:txBody>
          <a:bodyPr/>
          <a:lstStyle/>
          <a:p>
            <a:r>
              <a:rPr lang="sv-SE" dirty="0" smtClean="0"/>
              <a:t>Säkerhet </a:t>
            </a:r>
            <a:endParaRPr lang="sv-SE" dirty="0"/>
          </a:p>
        </p:txBody>
      </p:sp>
    </p:spTree>
    <p:extLst>
      <p:ext uri="{BB962C8B-B14F-4D97-AF65-F5344CB8AC3E}">
        <p14:creationId xmlns:p14="http://schemas.microsoft.com/office/powerpoint/2010/main" val="239767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46400" y="2151922"/>
            <a:ext cx="10176000" cy="720000"/>
          </a:xfrm>
        </p:spPr>
        <p:txBody>
          <a:bodyPr/>
          <a:lstStyle/>
          <a:p>
            <a:r>
              <a:rPr lang="sv-SE" dirty="0" smtClean="0"/>
              <a:t>Avslut röstmottagning</a:t>
            </a:r>
            <a:endParaRPr lang="sv-SE" dirty="0"/>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9987" y="2713604"/>
            <a:ext cx="8892026" cy="1994354"/>
          </a:xfrm>
        </p:spPr>
      </p:pic>
    </p:spTree>
    <p:extLst>
      <p:ext uri="{BB962C8B-B14F-4D97-AF65-F5344CB8AC3E}">
        <p14:creationId xmlns:p14="http://schemas.microsoft.com/office/powerpoint/2010/main" val="67677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Din roll som </a:t>
            </a:r>
            <a:r>
              <a:rPr lang="sv-SE" dirty="0" smtClean="0"/>
              <a:t>ordförande</a:t>
            </a:r>
            <a:endParaRPr lang="sv-SE" dirty="0"/>
          </a:p>
        </p:txBody>
      </p:sp>
      <p:sp>
        <p:nvSpPr>
          <p:cNvPr id="6" name="Platshållare för innehåll 5"/>
          <p:cNvSpPr>
            <a:spLocks noGrp="1"/>
          </p:cNvSpPr>
          <p:nvPr>
            <p:ph sz="half" idx="1"/>
          </p:nvPr>
        </p:nvSpPr>
        <p:spPr/>
        <p:txBody>
          <a:bodyPr/>
          <a:lstStyle/>
          <a:p>
            <a:r>
              <a:rPr lang="sv-SE" dirty="0" smtClean="0"/>
              <a:t>Större </a:t>
            </a:r>
            <a:r>
              <a:rPr lang="sv-SE" dirty="0"/>
              <a:t>ansvar än övriga </a:t>
            </a:r>
            <a:r>
              <a:rPr lang="sv-SE" dirty="0" smtClean="0"/>
              <a:t>röstmottagare</a:t>
            </a:r>
          </a:p>
          <a:p>
            <a:r>
              <a:rPr lang="sv-SE" dirty="0"/>
              <a:t>Ordförande eller vice alltid på plats i vallokalen</a:t>
            </a:r>
          </a:p>
          <a:p>
            <a:r>
              <a:rPr lang="sv-SE" dirty="0" smtClean="0"/>
              <a:t>Arbetsledning</a:t>
            </a:r>
          </a:p>
          <a:p>
            <a:r>
              <a:rPr lang="sv-SE" dirty="0" smtClean="0"/>
              <a:t>Återkoppling</a:t>
            </a:r>
            <a:endParaRPr lang="sv-SE" dirty="0"/>
          </a:p>
        </p:txBody>
      </p:sp>
      <p:pic>
        <p:nvPicPr>
          <p:cNvPr id="9" name="Platshållare för bild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2910" r="22910"/>
          <a:stretch>
            <a:fillRect/>
          </a:stretch>
        </p:blipFill>
        <p:spPr/>
      </p:pic>
    </p:spTree>
    <p:extLst>
      <p:ext uri="{BB962C8B-B14F-4D97-AF65-F5344CB8AC3E}">
        <p14:creationId xmlns:p14="http://schemas.microsoft.com/office/powerpoint/2010/main" val="257022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Efter avslutad röstmottagning</a:t>
            </a:r>
            <a:endParaRPr lang="sv-SE" dirty="0"/>
          </a:p>
        </p:txBody>
      </p:sp>
      <p:sp>
        <p:nvSpPr>
          <p:cNvPr id="5" name="Platshållare för innehåll 4"/>
          <p:cNvSpPr>
            <a:spLocks noGrp="1"/>
          </p:cNvSpPr>
          <p:nvPr>
            <p:ph sz="half" idx="1"/>
          </p:nvPr>
        </p:nvSpPr>
        <p:spPr>
          <a:xfrm>
            <a:off x="709053" y="1229388"/>
            <a:ext cx="5648885" cy="4657063"/>
          </a:xfrm>
        </p:spPr>
        <p:txBody>
          <a:bodyPr/>
          <a:lstStyle/>
          <a:p>
            <a:r>
              <a:rPr lang="sv-SE" sz="2000" dirty="0" smtClean="0"/>
              <a:t>Röstmottagarna </a:t>
            </a:r>
            <a:r>
              <a:rPr lang="sv-SE" sz="2000" dirty="0"/>
              <a:t>tömmer uppsamlingslådan och räknar alla mottagna </a:t>
            </a:r>
            <a:r>
              <a:rPr lang="sv-SE" sz="2000" dirty="0" smtClean="0"/>
              <a:t>röstkort/ytterkuvert</a:t>
            </a:r>
          </a:p>
          <a:p>
            <a:r>
              <a:rPr lang="sv-SE" sz="2000" dirty="0" smtClean="0"/>
              <a:t>Lägg röstkorten/ytterkuverten </a:t>
            </a:r>
            <a:r>
              <a:rPr lang="sv-SE" sz="2000" dirty="0"/>
              <a:t>och väljarförteckningarna i </a:t>
            </a:r>
            <a:r>
              <a:rPr lang="sv-SE" sz="2000" dirty="0" smtClean="0"/>
              <a:t>säkerhetspåsar</a:t>
            </a:r>
          </a:p>
          <a:p>
            <a:r>
              <a:rPr lang="sv-SE" sz="2000" dirty="0" smtClean="0"/>
              <a:t>Anteckna serienummer i protokollet</a:t>
            </a:r>
          </a:p>
          <a:p>
            <a:r>
              <a:rPr lang="sv-SE" sz="2000" dirty="0"/>
              <a:t>Fota protokoll och skicka till </a:t>
            </a:r>
            <a:r>
              <a:rPr lang="sv-SE" sz="2000" dirty="0" smtClean="0"/>
              <a:t>valnämnden</a:t>
            </a:r>
          </a:p>
          <a:p>
            <a:r>
              <a:rPr lang="sv-SE" sz="2000" dirty="0" smtClean="0"/>
              <a:t>Packa säkerhetspåsarna tillsammans med övrigt material i gröna postpåsen</a:t>
            </a:r>
          </a:p>
        </p:txBody>
      </p:sp>
      <p:pic>
        <p:nvPicPr>
          <p:cNvPr id="7" name="Platshållare för innehåll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2580233"/>
            <a:ext cx="5862359" cy="3681927"/>
          </a:xfrm>
          <a:prstGeom prst="rect">
            <a:avLst/>
          </a:prstGeom>
        </p:spPr>
      </p:pic>
    </p:spTree>
    <p:extLst>
      <p:ext uri="{BB962C8B-B14F-4D97-AF65-F5344CB8AC3E}">
        <p14:creationId xmlns:p14="http://schemas.microsoft.com/office/powerpoint/2010/main" val="3315809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Övning</a:t>
            </a:r>
            <a:endParaRPr lang="sv-SE" dirty="0"/>
          </a:p>
        </p:txBody>
      </p:sp>
      <p:sp>
        <p:nvSpPr>
          <p:cNvPr id="5" name="Underrubrik 4"/>
          <p:cNvSpPr>
            <a:spLocks noGrp="1"/>
          </p:cNvSpPr>
          <p:nvPr>
            <p:ph type="subTitle" idx="1"/>
          </p:nvPr>
        </p:nvSpPr>
        <p:spPr/>
        <p:txBody>
          <a:bodyPr/>
          <a:lstStyle/>
          <a:p>
            <a:r>
              <a:rPr lang="sv-SE" dirty="0" smtClean="0"/>
              <a:t>Avsluta röstmottagningen</a:t>
            </a:r>
            <a:endParaRPr lang="sv-SE" dirty="0"/>
          </a:p>
        </p:txBody>
      </p:sp>
    </p:spTree>
    <p:extLst>
      <p:ext uri="{BB962C8B-B14F-4D97-AF65-F5344CB8AC3E}">
        <p14:creationId xmlns:p14="http://schemas.microsoft.com/office/powerpoint/2010/main" val="809509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Återställa lokalen och hantera överblivet material</a:t>
            </a:r>
            <a:endParaRPr lang="sv-SE" dirty="0"/>
          </a:p>
        </p:txBody>
      </p:sp>
      <p:sp>
        <p:nvSpPr>
          <p:cNvPr id="3" name="Platshållare för innehåll 2"/>
          <p:cNvSpPr>
            <a:spLocks noGrp="1"/>
          </p:cNvSpPr>
          <p:nvPr>
            <p:ph idx="1"/>
          </p:nvPr>
        </p:nvSpPr>
        <p:spPr/>
        <p:txBody>
          <a:bodyPr/>
          <a:lstStyle/>
          <a:p>
            <a:r>
              <a:rPr lang="sv-SE" dirty="0"/>
              <a:t>Återställ möbleringen av lokalen och packa ihop allt valmaterial som inte </a:t>
            </a:r>
            <a:r>
              <a:rPr lang="sv-SE" dirty="0" smtClean="0"/>
              <a:t>använts</a:t>
            </a:r>
          </a:p>
          <a:p>
            <a:r>
              <a:rPr lang="sv-SE" dirty="0"/>
              <a:t>De iturivna ytterkuverten som väljare kommit med, men som inte har använts vid </a:t>
            </a:r>
            <a:r>
              <a:rPr lang="sv-SE" dirty="0" smtClean="0"/>
              <a:t>röstningen, ska skickas till valnämnden</a:t>
            </a:r>
          </a:p>
          <a:p>
            <a:r>
              <a:rPr lang="sv-SE" dirty="0" smtClean="0"/>
              <a:t>Gäller </a:t>
            </a:r>
            <a:r>
              <a:rPr lang="sv-SE" dirty="0"/>
              <a:t>även för valsedlar, kuvert och annat </a:t>
            </a:r>
            <a:r>
              <a:rPr lang="sv-SE" dirty="0" smtClean="0"/>
              <a:t>material</a:t>
            </a: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180" y="3431457"/>
            <a:ext cx="3070222" cy="2201787"/>
          </a:xfrm>
          <a:prstGeom prst="rect">
            <a:avLst/>
          </a:prstGeom>
        </p:spPr>
      </p:pic>
    </p:spTree>
    <p:extLst>
      <p:ext uri="{BB962C8B-B14F-4D97-AF65-F5344CB8AC3E}">
        <p14:creationId xmlns:p14="http://schemas.microsoft.com/office/powerpoint/2010/main" val="1892568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Förvara och skicka rösterna</a:t>
            </a:r>
            <a:endParaRPr lang="sv-SE" dirty="0"/>
          </a:p>
        </p:txBody>
      </p:sp>
      <p:sp>
        <p:nvSpPr>
          <p:cNvPr id="3" name="Platshållare för innehåll 2"/>
          <p:cNvSpPr>
            <a:spLocks noGrp="1"/>
          </p:cNvSpPr>
          <p:nvPr>
            <p:ph idx="1"/>
          </p:nvPr>
        </p:nvSpPr>
        <p:spPr/>
        <p:txBody>
          <a:bodyPr/>
          <a:lstStyle/>
          <a:p>
            <a:r>
              <a:rPr lang="sv-SE" dirty="0" smtClean="0"/>
              <a:t>De mottagna röstkorten/ytterkuverten innehåller känslig information</a:t>
            </a:r>
          </a:p>
          <a:p>
            <a:r>
              <a:rPr lang="sv-SE" dirty="0" smtClean="0"/>
              <a:t>Förvara och transportera tryggt och säkert</a:t>
            </a:r>
          </a:p>
          <a:p>
            <a:r>
              <a:rPr lang="sv-SE" dirty="0" smtClean="0"/>
              <a:t>Skicka till Länsstyrelsen Norrbotten</a:t>
            </a:r>
            <a:endParaRPr lang="sv-SE" dirty="0"/>
          </a:p>
        </p:txBody>
      </p:sp>
      <p:pic>
        <p:nvPicPr>
          <p:cNvPr id="4" name="Bildobjekt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63752" y="3045837"/>
            <a:ext cx="4891761" cy="3511023"/>
          </a:xfrm>
          <a:prstGeom prst="rect">
            <a:avLst/>
          </a:prstGeom>
        </p:spPr>
      </p:pic>
    </p:spTree>
    <p:extLst>
      <p:ext uri="{BB962C8B-B14F-4D97-AF65-F5344CB8AC3E}">
        <p14:creationId xmlns:p14="http://schemas.microsoft.com/office/powerpoint/2010/main" val="167550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94742" y="431187"/>
            <a:ext cx="8897258" cy="6226629"/>
          </a:xfrm>
        </p:spPr>
      </p:pic>
      <p:sp>
        <p:nvSpPr>
          <p:cNvPr id="2" name="Rubrik 1"/>
          <p:cNvSpPr>
            <a:spLocks noGrp="1"/>
          </p:cNvSpPr>
          <p:nvPr>
            <p:ph type="title"/>
          </p:nvPr>
        </p:nvSpPr>
        <p:spPr>
          <a:xfrm>
            <a:off x="1008000" y="509387"/>
            <a:ext cx="10176000" cy="1696783"/>
          </a:xfrm>
        </p:spPr>
        <p:txBody>
          <a:bodyPr/>
          <a:lstStyle/>
          <a:p>
            <a:r>
              <a:rPr lang="sv-SE" sz="6600" dirty="0" smtClean="0"/>
              <a:t/>
            </a:r>
            <a:br>
              <a:rPr lang="sv-SE" sz="6600" dirty="0" smtClean="0"/>
            </a:br>
            <a:r>
              <a:rPr lang="sv-SE" sz="6600" dirty="0"/>
              <a:t/>
            </a:r>
            <a:br>
              <a:rPr lang="sv-SE" sz="6600" dirty="0"/>
            </a:br>
            <a:r>
              <a:rPr lang="sv-SE" sz="6600" dirty="0" smtClean="0"/>
              <a:t/>
            </a:r>
            <a:br>
              <a:rPr lang="sv-SE" sz="6600" dirty="0" smtClean="0"/>
            </a:br>
            <a:r>
              <a:rPr lang="sv-SE" sz="6600" dirty="0"/>
              <a:t/>
            </a:r>
            <a:br>
              <a:rPr lang="sv-SE" sz="6600" dirty="0"/>
            </a:br>
            <a:r>
              <a:rPr lang="sv-SE" sz="6600" dirty="0" smtClean="0"/>
              <a:t/>
            </a:r>
            <a:br>
              <a:rPr lang="sv-SE" sz="6600" dirty="0" smtClean="0"/>
            </a:br>
            <a:r>
              <a:rPr lang="sv-SE" sz="6600" dirty="0" smtClean="0"/>
              <a:t>  Tack!</a:t>
            </a:r>
            <a:endParaRPr lang="sv-SE" sz="6600" dirty="0"/>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30903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Till er hjälp: ordförandepärmen</a:t>
            </a:r>
            <a:endParaRPr lang="sv-SE" dirty="0"/>
          </a:p>
        </p:txBody>
      </p:sp>
      <p:sp>
        <p:nvSpPr>
          <p:cNvPr id="3" name="Platshållare för innehåll 2"/>
          <p:cNvSpPr>
            <a:spLocks noGrp="1"/>
          </p:cNvSpPr>
          <p:nvPr>
            <p:ph idx="1"/>
          </p:nvPr>
        </p:nvSpPr>
        <p:spPr/>
        <p:txBody>
          <a:bodyPr/>
          <a:lstStyle/>
          <a:p>
            <a:pPr marL="0" indent="0">
              <a:buNone/>
            </a:pPr>
            <a:r>
              <a:rPr lang="sv-SE" dirty="0" smtClean="0"/>
              <a:t>Innehåller:</a:t>
            </a:r>
          </a:p>
          <a:p>
            <a:pPr>
              <a:buFont typeface="Arial" panose="020B0604020202020204" pitchFamily="34" charset="0"/>
              <a:buChar char="•"/>
            </a:pPr>
            <a:r>
              <a:rPr lang="sv-SE" dirty="0" smtClean="0"/>
              <a:t>Kopia </a:t>
            </a:r>
            <a:r>
              <a:rPr lang="sv-SE" dirty="0"/>
              <a:t>av röstlängden</a:t>
            </a:r>
          </a:p>
          <a:p>
            <a:pPr>
              <a:buFont typeface="Arial" panose="020B0604020202020204" pitchFamily="34" charset="0"/>
              <a:buChar char="•"/>
            </a:pPr>
            <a:r>
              <a:rPr lang="sv-SE" dirty="0" smtClean="0"/>
              <a:t>Regelsamling</a:t>
            </a:r>
            <a:endParaRPr lang="sv-SE" dirty="0"/>
          </a:p>
          <a:p>
            <a:pPr>
              <a:buFont typeface="Arial" panose="020B0604020202020204" pitchFamily="34" charset="0"/>
              <a:buChar char="•"/>
            </a:pPr>
            <a:r>
              <a:rPr lang="sv-SE" dirty="0" smtClean="0"/>
              <a:t>Instruktioner </a:t>
            </a:r>
            <a:r>
              <a:rPr lang="sv-SE" dirty="0"/>
              <a:t>för röstmottagning </a:t>
            </a:r>
            <a:endParaRPr lang="sv-SE" dirty="0" smtClean="0"/>
          </a:p>
          <a:p>
            <a:pPr>
              <a:buFont typeface="Arial" panose="020B0604020202020204" pitchFamily="34" charset="0"/>
              <a:buChar char="•"/>
            </a:pPr>
            <a:r>
              <a:rPr lang="sv-SE" dirty="0" smtClean="0"/>
              <a:t>Handledningen för ordförande</a:t>
            </a:r>
          </a:p>
          <a:p>
            <a:pPr>
              <a:buFont typeface="Arial" panose="020B0604020202020204" pitchFamily="34" charset="0"/>
              <a:buChar char="•"/>
            </a:pPr>
            <a:r>
              <a:rPr lang="sv-SE" dirty="0" smtClean="0"/>
              <a:t>Blankett för incidentrapportering</a:t>
            </a:r>
            <a:endParaRPr lang="sv-SE" dirty="0"/>
          </a:p>
          <a:p>
            <a:endParaRPr lang="sv-SE" dirty="0"/>
          </a:p>
        </p:txBody>
      </p:sp>
    </p:spTree>
    <p:extLst>
      <p:ext uri="{BB962C8B-B14F-4D97-AF65-F5344CB8AC3E}">
        <p14:creationId xmlns:p14="http://schemas.microsoft.com/office/powerpoint/2010/main" val="2603067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       Utbildningens delar               </a:t>
            </a:r>
            <a:endParaRPr lang="sv-SE" dirty="0"/>
          </a:p>
        </p:txBody>
      </p:sp>
      <p:sp>
        <p:nvSpPr>
          <p:cNvPr id="4" name="Platshållare för innehåll 3"/>
          <p:cNvSpPr>
            <a:spLocks noGrp="1"/>
          </p:cNvSpPr>
          <p:nvPr>
            <p:ph sz="half" idx="2"/>
          </p:nvPr>
        </p:nvSpPr>
        <p:spPr/>
        <p:txBody>
          <a:bodyPr/>
          <a:lstStyle/>
          <a:p>
            <a:r>
              <a:rPr lang="sv-SE" dirty="0" smtClean="0"/>
              <a:t>Vallokal, valsedlar och valhemligheten</a:t>
            </a:r>
            <a:endParaRPr lang="sv-SE" dirty="0"/>
          </a:p>
          <a:p>
            <a:r>
              <a:rPr lang="sv-SE" dirty="0" smtClean="0"/>
              <a:t>Röstmottagning – rösträtt, röstkort/ytterkuvert, väljarförteckning</a:t>
            </a:r>
            <a:endParaRPr lang="sv-SE" dirty="0"/>
          </a:p>
          <a:p>
            <a:r>
              <a:rPr lang="sv-SE" dirty="0" smtClean="0"/>
              <a:t>Säkerhet</a:t>
            </a:r>
            <a:endParaRPr lang="sv-SE" dirty="0"/>
          </a:p>
          <a:p>
            <a:r>
              <a:rPr lang="sv-SE" dirty="0" smtClean="0"/>
              <a:t>Avslut på valdagen</a:t>
            </a:r>
            <a:endParaRPr lang="sv-SE" dirty="0"/>
          </a:p>
          <a:p>
            <a:endParaRPr lang="sv-SE" dirty="0"/>
          </a:p>
        </p:txBody>
      </p:sp>
      <p:sp>
        <p:nvSpPr>
          <p:cNvPr id="2" name="Platshållare för bild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8" name="Platshållare för innehåll 7"/>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493224" y="1530217"/>
            <a:ext cx="4891761" cy="3511023"/>
          </a:xfrm>
        </p:spPr>
      </p:pic>
    </p:spTree>
    <p:extLst>
      <p:ext uri="{BB962C8B-B14F-4D97-AF65-F5344CB8AC3E}">
        <p14:creationId xmlns:p14="http://schemas.microsoft.com/office/powerpoint/2010/main" val="77200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2580816" y="1478604"/>
            <a:ext cx="6370622" cy="1741251"/>
          </a:xfrm>
        </p:spPr>
        <p:txBody>
          <a:bodyPr/>
          <a:lstStyle/>
          <a:p>
            <a:r>
              <a:rPr lang="sv-SE" dirty="0" smtClean="0"/>
              <a:t>Vallokalen, valsedlar </a:t>
            </a:r>
            <a:r>
              <a:rPr lang="sv-SE" dirty="0"/>
              <a:t>och </a:t>
            </a:r>
            <a:r>
              <a:rPr lang="sv-SE" dirty="0" smtClean="0"/>
              <a:t>valhemligheten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497" y="3557587"/>
            <a:ext cx="6848475" cy="1533525"/>
          </a:xfrm>
          <a:prstGeom prst="rect">
            <a:avLst/>
          </a:prstGeom>
        </p:spPr>
      </p:pic>
    </p:spTree>
    <p:extLst>
      <p:ext uri="{BB962C8B-B14F-4D97-AF65-F5344CB8AC3E}">
        <p14:creationId xmlns:p14="http://schemas.microsoft.com/office/powerpoint/2010/main" val="2479390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Förberedelser innan valdagen</a:t>
            </a:r>
            <a:endParaRPr lang="sv-SE" dirty="0"/>
          </a:p>
        </p:txBody>
      </p:sp>
      <p:sp>
        <p:nvSpPr>
          <p:cNvPr id="3" name="Platshållare för innehåll 2"/>
          <p:cNvSpPr>
            <a:spLocks noGrp="1"/>
          </p:cNvSpPr>
          <p:nvPr>
            <p:ph idx="1"/>
          </p:nvPr>
        </p:nvSpPr>
        <p:spPr/>
        <p:txBody>
          <a:bodyPr/>
          <a:lstStyle/>
          <a:p>
            <a:pPr marL="0" indent="0">
              <a:buNone/>
            </a:pPr>
            <a:r>
              <a:rPr lang="sv-SE" dirty="0" smtClean="0"/>
              <a:t>Besök vallokalen innan valdagen</a:t>
            </a:r>
            <a:r>
              <a:rPr lang="sv-SE" dirty="0"/>
              <a:t> </a:t>
            </a:r>
            <a:r>
              <a:rPr lang="sv-SE" dirty="0" smtClean="0"/>
              <a:t>och stäm av:</a:t>
            </a:r>
          </a:p>
          <a:p>
            <a:r>
              <a:rPr lang="sv-SE" dirty="0" smtClean="0"/>
              <a:t>att dörrar till vallokalen kommer vara upplåsta i god tid innan röstmottagningen ska starta och fram tills dess att hanteringen av rösterna är klar</a:t>
            </a:r>
          </a:p>
          <a:p>
            <a:r>
              <a:rPr lang="sv-SE" dirty="0"/>
              <a:t>v</a:t>
            </a:r>
            <a:r>
              <a:rPr lang="sv-SE" dirty="0" smtClean="0"/>
              <a:t>ar och när nyckel till </a:t>
            </a:r>
            <a:r>
              <a:rPr lang="sv-SE" dirty="0"/>
              <a:t>lokalen kan </a:t>
            </a:r>
            <a:r>
              <a:rPr lang="sv-SE" dirty="0" smtClean="0"/>
              <a:t>hämtas </a:t>
            </a:r>
            <a:endParaRPr lang="sv-SE" dirty="0"/>
          </a:p>
          <a:p>
            <a:r>
              <a:rPr lang="sv-SE" dirty="0"/>
              <a:t>n</a:t>
            </a:r>
            <a:r>
              <a:rPr lang="sv-SE" dirty="0" smtClean="0"/>
              <a:t>ödutgångar </a:t>
            </a:r>
            <a:r>
              <a:rPr lang="sv-SE" dirty="0"/>
              <a:t>samt in- och </a:t>
            </a:r>
            <a:r>
              <a:rPr lang="sv-SE" dirty="0" smtClean="0"/>
              <a:t>utrymningsvägar</a:t>
            </a:r>
          </a:p>
          <a:p>
            <a:r>
              <a:rPr lang="sv-SE" dirty="0"/>
              <a:t>p</a:t>
            </a:r>
            <a:r>
              <a:rPr lang="sv-SE" dirty="0" smtClean="0"/>
              <a:t>ausrum </a:t>
            </a:r>
            <a:r>
              <a:rPr lang="sv-SE" dirty="0"/>
              <a:t>eller lunchrum för </a:t>
            </a:r>
            <a:r>
              <a:rPr lang="sv-SE" dirty="0" smtClean="0"/>
              <a:t>röstmottagarna</a:t>
            </a:r>
          </a:p>
          <a:p>
            <a:r>
              <a:rPr lang="sv-SE" dirty="0"/>
              <a:t>å</a:t>
            </a:r>
            <a:r>
              <a:rPr lang="sv-SE" dirty="0" smtClean="0"/>
              <a:t>terställande av lokal </a:t>
            </a:r>
            <a:r>
              <a:rPr lang="sv-SE" dirty="0"/>
              <a:t>och </a:t>
            </a:r>
            <a:r>
              <a:rPr lang="sv-SE" dirty="0" smtClean="0"/>
              <a:t>hantering av sopor</a:t>
            </a:r>
          </a:p>
          <a:p>
            <a:pPr marL="324000" lvl="1" indent="0">
              <a:buNone/>
            </a:pP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0661" y="3101182"/>
            <a:ext cx="2140736" cy="1535213"/>
          </a:xfrm>
          <a:prstGeom prst="rect">
            <a:avLst/>
          </a:prstGeom>
        </p:spPr>
      </p:pic>
    </p:spTree>
    <p:extLst>
      <p:ext uri="{BB962C8B-B14F-4D97-AF65-F5344CB8AC3E}">
        <p14:creationId xmlns:p14="http://schemas.microsoft.com/office/powerpoint/2010/main" val="3189672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t>
            </a:r>
            <a:r>
              <a:rPr lang="sv-SE" dirty="0" smtClean="0"/>
              <a:t>allokalen</a:t>
            </a:r>
            <a:endParaRPr lang="sv-SE" dirty="0"/>
          </a:p>
        </p:txBody>
      </p:sp>
      <p:pic>
        <p:nvPicPr>
          <p:cNvPr id="5" name="Platshållare för innehåll 4">
            <a:extLst>
              <a:ext uri="{C183D7F6-B498-43B3-948B-1728B52AA6E4}">
                <adec:decorative xmlns=""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10228" y="1281579"/>
            <a:ext cx="6981772" cy="5011112"/>
          </a:xfrm>
          <a:prstGeom prst="rect">
            <a:avLst/>
          </a:prstGeom>
          <a:ln>
            <a:noFill/>
          </a:ln>
          <a:effectLst/>
        </p:spPr>
      </p:pic>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A28D3-22CF-4FB0-80FD-EC473B325B38}"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tshållare för innehåll 2"/>
          <p:cNvSpPr>
            <a:spLocks noGrp="1"/>
          </p:cNvSpPr>
          <p:nvPr>
            <p:ph sz="half" idx="1"/>
          </p:nvPr>
        </p:nvSpPr>
        <p:spPr>
          <a:xfrm>
            <a:off x="1008063" y="1398588"/>
            <a:ext cx="5486400" cy="4614862"/>
          </a:xfrm>
        </p:spPr>
        <p:txBody>
          <a:bodyPr/>
          <a:lstStyle/>
          <a:p>
            <a:pPr lvl="0"/>
            <a:r>
              <a:rPr lang="sv-SE" dirty="0" smtClean="0"/>
              <a:t>Lokalen tillgänglig </a:t>
            </a:r>
            <a:r>
              <a:rPr lang="sv-SE" dirty="0"/>
              <a:t>för </a:t>
            </a:r>
            <a:r>
              <a:rPr lang="sv-SE" dirty="0" smtClean="0"/>
              <a:t>alla</a:t>
            </a:r>
            <a:endParaRPr lang="sv-SE" dirty="0"/>
          </a:p>
          <a:p>
            <a:pPr lvl="0"/>
            <a:r>
              <a:rPr lang="sv-SE" dirty="0" smtClean="0"/>
              <a:t>Röstmottagningen är offentlig</a:t>
            </a:r>
            <a:endParaRPr lang="sv-SE" dirty="0"/>
          </a:p>
          <a:p>
            <a:pPr lvl="0"/>
            <a:r>
              <a:rPr lang="sv-SE" dirty="0" smtClean="0"/>
              <a:t>Uppsamlingslådan är synlig </a:t>
            </a:r>
            <a:r>
              <a:rPr lang="sv-SE" dirty="0"/>
              <a:t>och under </a:t>
            </a:r>
            <a:r>
              <a:rPr lang="sv-SE" dirty="0" smtClean="0"/>
              <a:t>uppsikt</a:t>
            </a:r>
            <a:endParaRPr lang="sv-SE" dirty="0"/>
          </a:p>
          <a:p>
            <a:pPr lvl="0"/>
            <a:r>
              <a:rPr lang="sv-SE" dirty="0"/>
              <a:t>Köer </a:t>
            </a:r>
            <a:r>
              <a:rPr lang="sv-SE" dirty="0" smtClean="0"/>
              <a:t>dirigeras</a:t>
            </a:r>
          </a:p>
          <a:p>
            <a:pPr lvl="0"/>
            <a:r>
              <a:rPr lang="sv-SE" dirty="0" smtClean="0"/>
              <a:t>Reservlokaler</a:t>
            </a:r>
            <a:endParaRPr lang="sv-SE" dirty="0"/>
          </a:p>
          <a:p>
            <a:pPr marL="0" indent="0">
              <a:buNone/>
            </a:pPr>
            <a:endParaRPr lang="sv-SE" dirty="0"/>
          </a:p>
        </p:txBody>
      </p:sp>
    </p:spTree>
    <p:extLst>
      <p:ext uri="{BB962C8B-B14F-4D97-AF65-F5344CB8AC3E}">
        <p14:creationId xmlns:p14="http://schemas.microsoft.com/office/powerpoint/2010/main" val="4212372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Möblera vallokalen</a:t>
            </a:r>
            <a:endParaRPr lang="sv-SE" dirty="0"/>
          </a:p>
        </p:txBody>
      </p:sp>
      <p:sp>
        <p:nvSpPr>
          <p:cNvPr id="3" name="Platshållare för innehåll 2"/>
          <p:cNvSpPr>
            <a:spLocks noGrp="1"/>
          </p:cNvSpPr>
          <p:nvPr>
            <p:ph sz="half" idx="1"/>
          </p:nvPr>
        </p:nvSpPr>
        <p:spPr/>
        <p:txBody>
          <a:bodyPr/>
          <a:lstStyle/>
          <a:p>
            <a:r>
              <a:rPr lang="sv-SE" dirty="0"/>
              <a:t>Två grundläggande principer att ha med dig i </a:t>
            </a:r>
            <a:r>
              <a:rPr lang="sv-SE" dirty="0" smtClean="0"/>
              <a:t>möblerandet:</a:t>
            </a:r>
          </a:p>
          <a:p>
            <a:pPr lvl="1"/>
            <a:r>
              <a:rPr lang="sv-SE" dirty="0" smtClean="0"/>
              <a:t>Det </a:t>
            </a:r>
            <a:r>
              <a:rPr lang="sv-SE" dirty="0"/>
              <a:t>ska vara tillgängligt för alla </a:t>
            </a:r>
            <a:r>
              <a:rPr lang="sv-SE" dirty="0" smtClean="0"/>
              <a:t>väljare.</a:t>
            </a:r>
          </a:p>
          <a:p>
            <a:pPr lvl="1"/>
            <a:r>
              <a:rPr lang="sv-SE" dirty="0" smtClean="0"/>
              <a:t>Väljaren </a:t>
            </a:r>
            <a:r>
              <a:rPr lang="sv-SE" dirty="0"/>
              <a:t>ska känna sig trygg att kunna rösta utan insyn.</a:t>
            </a:r>
          </a:p>
          <a:p>
            <a:r>
              <a:rPr lang="sv-SE" dirty="0" smtClean="0"/>
              <a:t>Överblick över </a:t>
            </a:r>
            <a:r>
              <a:rPr lang="sv-SE" dirty="0"/>
              <a:t>hur många väljare som befinner sig i </a:t>
            </a:r>
            <a:r>
              <a:rPr lang="sv-SE" dirty="0" smtClean="0"/>
              <a:t>lokalen</a:t>
            </a:r>
            <a:endParaRPr lang="sv-SE" dirty="0"/>
          </a:p>
          <a:p>
            <a:r>
              <a:rPr lang="sv-SE" dirty="0" smtClean="0"/>
              <a:t>Tydligt för </a:t>
            </a:r>
            <a:r>
              <a:rPr lang="sv-SE" dirty="0"/>
              <a:t>väljaren hur flödet är tänkt att </a:t>
            </a:r>
            <a:r>
              <a:rPr lang="sv-SE" dirty="0" smtClean="0"/>
              <a:t>fungera</a:t>
            </a:r>
            <a:endParaRPr lang="sv-SE" dirty="0"/>
          </a:p>
          <a:p>
            <a:endParaRPr lang="sv-SE" dirty="0"/>
          </a:p>
        </p:txBody>
      </p:sp>
      <p:pic>
        <p:nvPicPr>
          <p:cNvPr id="5" name="Platshållare för innehåll 4"/>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546677" y="870841"/>
            <a:ext cx="5505450" cy="5216793"/>
          </a:xfrm>
          <a:prstGeom prst="rect">
            <a:avLst/>
          </a:prstGeom>
        </p:spPr>
      </p:pic>
    </p:spTree>
    <p:extLst>
      <p:ext uri="{BB962C8B-B14F-4D97-AF65-F5344CB8AC3E}">
        <p14:creationId xmlns:p14="http://schemas.microsoft.com/office/powerpoint/2010/main" val="3399801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225511A2-C623-485A-AE24-635B34C570F7}" vid="{2F06A8F7-A356-4C1D-A7E9-FAF0152E1DB9}"/>
    </a:ext>
  </a:extLst>
</a:theme>
</file>

<file path=ppt/theme/theme2.xml><?xml version="1.0" encoding="utf-8"?>
<a:theme xmlns:a="http://schemas.openxmlformats.org/drawingml/2006/main" name="2_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2BFFFFA2-C83F-4695-BD3D-ACF8AC535243}" vid="{7B2C69DB-E231-48AE-BB30-AED9DDBD4DB3}"/>
    </a:ext>
  </a:extLst>
</a:theme>
</file>

<file path=ppt/theme/theme3.xml><?xml version="1.0" encoding="utf-8"?>
<a:theme xmlns:a="http://schemas.openxmlformats.org/drawingml/2006/main" name="1_Office-tema">
  <a:themeElements>
    <a:clrScheme name="Valmyndigheten">
      <a:dk1>
        <a:sysClr val="windowText" lastClr="000000"/>
      </a:dk1>
      <a:lt1>
        <a:sysClr val="window" lastClr="FFFFFF"/>
      </a:lt1>
      <a:dk2>
        <a:srgbClr val="5F6F7E"/>
      </a:dk2>
      <a:lt2>
        <a:srgbClr val="DDDEE1"/>
      </a:lt2>
      <a:accent1>
        <a:srgbClr val="A71979"/>
      </a:accent1>
      <a:accent2>
        <a:srgbClr val="008BD2"/>
      </a:accent2>
      <a:accent3>
        <a:srgbClr val="F39325"/>
      </a:accent3>
      <a:accent4>
        <a:srgbClr val="00918E"/>
      </a:accent4>
      <a:accent5>
        <a:srgbClr val="E83278"/>
      </a:accent5>
      <a:accent6>
        <a:srgbClr val="164194"/>
      </a:accent6>
      <a:hlink>
        <a:srgbClr val="3069A1"/>
      </a:hlink>
      <a:folHlink>
        <a:srgbClr val="800080"/>
      </a:folHlink>
    </a:clrScheme>
    <a:fontScheme name="Skatteverket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myndigheten.potx" id="{2BFFFFA2-C83F-4695-BD3D-ACF8AC535243}" vid="{7B2C69DB-E231-48AE-BB30-AED9DDBD4DB3}"/>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9A29DE7435B954099E2438A39E6B8B3" ma:contentTypeVersion="3" ma:contentTypeDescription="Skapa ett nytt dokument." ma:contentTypeScope="" ma:versionID="efc10e569b1f4971b44e65fe36c5d7c9">
  <xsd:schema xmlns:xsd="http://www.w3.org/2001/XMLSchema" xmlns:xs="http://www.w3.org/2001/XMLSchema" xmlns:p="http://schemas.microsoft.com/office/2006/metadata/properties" xmlns:ns2="149b23fd-37a4-4564-a434-92ef54724056" xmlns:ns3="b72620a0-a132-4d24-afd4-031d088dc980" targetNamespace="http://schemas.microsoft.com/office/2006/metadata/properties" ma:root="true" ma:fieldsID="2a1a496cb84089a32fae26624c0fc68b" ns2:_="" ns3:_="">
    <xsd:import namespace="149b23fd-37a4-4564-a434-92ef54724056"/>
    <xsd:import namespace="b72620a0-a132-4d24-afd4-031d088dc980"/>
    <xsd:element name="properties">
      <xsd:complexType>
        <xsd:sequence>
          <xsd:element name="documentManagement">
            <xsd:complexType>
              <xsd:all>
                <xsd:element ref="ns2:Omr_x00e5_de"/>
                <xsd:element ref="ns3:SharedWithUsers" minOccurs="0"/>
                <xsd:element ref="ns2:Dokumenttyp"/>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9b23fd-37a4-4564-a434-92ef54724056" elementFormDefault="qualified">
    <xsd:import namespace="http://schemas.microsoft.com/office/2006/documentManagement/types"/>
    <xsd:import namespace="http://schemas.microsoft.com/office/infopath/2007/PartnerControls"/>
    <xsd:element name="Omr_x00e5_de" ma:index="8" ma:displayName="Område" ma:default="S-Aktörer" ma:format="RadioButtons" ma:internalName="Omr_x00e5_de">
      <xsd:simpleType>
        <xsd:restriction base="dms:Choice">
          <xsd:enumeration value="0.Rutiner och planering"/>
          <xsd:enumeration value="S-Aktörer"/>
          <xsd:enumeration value="S-Valid"/>
          <xsd:enumeration value="S-Röstlängd och röstkort"/>
          <xsd:enumeration value="S-Valmaterial"/>
          <xsd:enumeration value="S-Röstmottagning"/>
          <xsd:enumeration value="L-Aktörer"/>
          <xsd:enumeration value="L-Valid"/>
          <xsd:enumeration value="L-Röstlängd och röstkort"/>
          <xsd:enumeration value="L-Rösthantering"/>
          <xsd:enumeration value="L-Rösträkning och valresultat"/>
          <xsd:enumeration value="Lagar och vägledande ställningstaganden"/>
        </xsd:restriction>
      </xsd:simpleType>
    </xsd:element>
    <xsd:element name="Dokumenttyp" ma:index="10" ma:displayName="Dokumenttyp" ma:default="Övrigt" ma:format="RadioButtons" ma:internalName="Dokumenttyp">
      <xsd:simpleType>
        <xsd:restriction base="dms:Choice">
          <xsd:enumeration value="Webbtext"/>
          <xsd:enumeration value="Mall"/>
          <xsd:enumeration value="Planering"/>
          <xsd:enumeration value="Övrigt"/>
        </xsd:restriction>
      </xsd:simpleType>
    </xsd:element>
  </xsd:schema>
  <xsd:schema xmlns:xsd="http://www.w3.org/2001/XMLSchema" xmlns:xs="http://www.w3.org/2001/XMLSchema" xmlns:dms="http://schemas.microsoft.com/office/2006/documentManagement/types" xmlns:pc="http://schemas.microsoft.com/office/infopath/2007/PartnerControls" targetNamespace="b72620a0-a132-4d24-afd4-031d088dc980" elementFormDefault="qualified">
    <xsd:import namespace="http://schemas.microsoft.com/office/2006/documentManagement/types"/>
    <xsd:import namespace="http://schemas.microsoft.com/office/infopath/2007/PartnerControls"/>
    <xsd:element name="SharedWithUsers" ma:index="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mr_x00e5_de xmlns="149b23fd-37a4-4564-a434-92ef54724056">S-Röstmottagning</Omr_x00e5_de>
    <Dokumenttyp xmlns="149b23fd-37a4-4564-a434-92ef54724056">Övrigt</Dokumenttyp>
    <SharedWithUsers xmlns="b72620a0-a132-4d24-afd4-031d088dc980">
      <UserInfo>
        <DisplayName>Maja Wixenius</DisplayName>
        <AccountId>136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BDD5E8-C1BF-4B2C-B052-5DC9825A96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9b23fd-37a4-4564-a434-92ef54724056"/>
    <ds:schemaRef ds:uri="b72620a0-a132-4d24-afd4-031d088dc9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AE118D-2263-4063-929B-777A685A56AD}">
  <ds:schemaRefs>
    <ds:schemaRef ds:uri="b72620a0-a132-4d24-afd4-031d088dc98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49b23fd-37a4-4564-a434-92ef54724056"/>
    <ds:schemaRef ds:uri="http://www.w3.org/XML/1998/namespace"/>
    <ds:schemaRef ds:uri="http://purl.org/dc/dcmitype/"/>
  </ds:schemaRefs>
</ds:datastoreItem>
</file>

<file path=customXml/itemProps3.xml><?xml version="1.0" encoding="utf-8"?>
<ds:datastoreItem xmlns:ds="http://schemas.openxmlformats.org/officeDocument/2006/customXml" ds:itemID="{9DCA041E-1AA7-4362-AFBB-C0A03C3EF1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Valmyndigheten</Template>
  <TotalTime>2818</TotalTime>
  <Words>4639</Words>
  <Application>Microsoft Office PowerPoint</Application>
  <PresentationFormat>Bredbild</PresentationFormat>
  <Paragraphs>445</Paragraphs>
  <Slides>34</Slides>
  <Notes>32</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34</vt:i4>
      </vt:variant>
    </vt:vector>
  </HeadingPairs>
  <TitlesOfParts>
    <vt:vector size="42" baseType="lpstr">
      <vt:lpstr>Arial</vt:lpstr>
      <vt:lpstr>Calibri</vt:lpstr>
      <vt:lpstr>Garamond</vt:lpstr>
      <vt:lpstr>Times New Roman</vt:lpstr>
      <vt:lpstr>Wingdings</vt:lpstr>
      <vt:lpstr>Office-tema</vt:lpstr>
      <vt:lpstr>2_Office-tema</vt:lpstr>
      <vt:lpstr>1_Office-tema</vt:lpstr>
      <vt:lpstr>Instruktion till dig som utbildar</vt:lpstr>
      <vt:lpstr>Ordförandeutbildning</vt:lpstr>
      <vt:lpstr>Din roll som ordförande</vt:lpstr>
      <vt:lpstr>Till er hjälp: ordförandepärmen</vt:lpstr>
      <vt:lpstr>       Utbildningens delar               </vt:lpstr>
      <vt:lpstr>Vallokalen, valsedlar och valhemligheten</vt:lpstr>
      <vt:lpstr>Förberedelser innan valdagen</vt:lpstr>
      <vt:lpstr>Vallokalen</vt:lpstr>
      <vt:lpstr>Möblera vallokalen</vt:lpstr>
      <vt:lpstr>Övning</vt:lpstr>
      <vt:lpstr>Valsedlar</vt:lpstr>
      <vt:lpstr>Valmaterial</vt:lpstr>
      <vt:lpstr>Röstmottagning</vt:lpstr>
      <vt:lpstr>Rösträtt</vt:lpstr>
      <vt:lpstr>Röstkort/ytterkuvert</vt:lpstr>
      <vt:lpstr>Väljare kommer med igenklistrat röstkort/ytterkuvert</vt:lpstr>
      <vt:lpstr>Övning</vt:lpstr>
      <vt:lpstr>Väljarförteckning</vt:lpstr>
      <vt:lpstr>Styrka identitet - specialfall</vt:lpstr>
      <vt:lpstr>Om en väljare röstar flera gånger</vt:lpstr>
      <vt:lpstr>Valdagen</vt:lpstr>
      <vt:lpstr>Inför öppning</vt:lpstr>
      <vt:lpstr>Öppet för allmänheten</vt:lpstr>
      <vt:lpstr>Propaganda</vt:lpstr>
      <vt:lpstr>Protokollet</vt:lpstr>
      <vt:lpstr>Avvikelser som alltid antecknas i protokollet</vt:lpstr>
      <vt:lpstr>Valhemlighet och hjälp att rösta</vt:lpstr>
      <vt:lpstr>Övning</vt:lpstr>
      <vt:lpstr>Avslut röstmottagning</vt:lpstr>
      <vt:lpstr>Efter avslutad röstmottagning</vt:lpstr>
      <vt:lpstr>Övning</vt:lpstr>
      <vt:lpstr>Återställa lokalen och hantera överblivet material</vt:lpstr>
      <vt:lpstr>Förvara och skicka rösterna</vt:lpstr>
      <vt:lpstr>       Tack!</vt:lpstr>
    </vt:vector>
  </TitlesOfParts>
  <Company>Skatteverket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Ordförandeutbildning</dc:title>
  <dc:creator>Maja Wixenius</dc:creator>
  <cp:lastModifiedBy>Anna Whitcombe</cp:lastModifiedBy>
  <cp:revision>147</cp:revision>
  <dcterms:created xsi:type="dcterms:W3CDTF">2024-11-19T07:52:12Z</dcterms:created>
  <dcterms:modified xsi:type="dcterms:W3CDTF">2025-04-08T11:27:50Z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0x01010089A29DE7435B954099E2438A39E6B8B3</vt:lpwstr>
  </property>
</Properties>
</file>