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89" r:id="rId6"/>
  </p:sldMasterIdLst>
  <p:notesMasterIdLst>
    <p:notesMasterId r:id="rId39"/>
  </p:notesMasterIdLst>
  <p:sldIdLst>
    <p:sldId id="309" r:id="rId7"/>
    <p:sldId id="256" r:id="rId8"/>
    <p:sldId id="271" r:id="rId9"/>
    <p:sldId id="258" r:id="rId10"/>
    <p:sldId id="289" r:id="rId11"/>
    <p:sldId id="259" r:id="rId12"/>
    <p:sldId id="290" r:id="rId13"/>
    <p:sldId id="260" r:id="rId14"/>
    <p:sldId id="261" r:id="rId15"/>
    <p:sldId id="291" r:id="rId16"/>
    <p:sldId id="272" r:id="rId17"/>
    <p:sldId id="276" r:id="rId18"/>
    <p:sldId id="303" r:id="rId19"/>
    <p:sldId id="313" r:id="rId20"/>
    <p:sldId id="314" r:id="rId21"/>
    <p:sldId id="298" r:id="rId22"/>
    <p:sldId id="279" r:id="rId23"/>
    <p:sldId id="311" r:id="rId24"/>
    <p:sldId id="305" r:id="rId25"/>
    <p:sldId id="306" r:id="rId26"/>
    <p:sldId id="307" r:id="rId27"/>
    <p:sldId id="308" r:id="rId28"/>
    <p:sldId id="264" r:id="rId29"/>
    <p:sldId id="299" r:id="rId30"/>
    <p:sldId id="281" r:id="rId31"/>
    <p:sldId id="300" r:id="rId32"/>
    <p:sldId id="267" r:id="rId33"/>
    <p:sldId id="270" r:id="rId34"/>
    <p:sldId id="283" r:id="rId35"/>
    <p:sldId id="284" r:id="rId36"/>
    <p:sldId id="312" r:id="rId37"/>
    <p:sldId id="301"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a Wixenius" initials="MW" lastIdx="22" clrIdx="0"/>
  <p:cmAuthor id="2" name="Max Andersson" initials="MAX" lastIdx="9" clrIdx="1"/>
  <p:cmAuthor id="3" name="Magnus Lagercrantz" initials="ML" lastIdx="1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12"/>
    <a:srgbClr val="81CFF4"/>
    <a:srgbClr val="003366"/>
    <a:srgbClr val="E6E6E6"/>
    <a:srgbClr val="FFCC00"/>
    <a:srgbClr val="A1C2E3"/>
    <a:srgbClr val="8A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02" autoAdjust="0"/>
  </p:normalViewPr>
  <p:slideViewPr>
    <p:cSldViewPr snapToGrid="0">
      <p:cViewPr varScale="1">
        <p:scale>
          <a:sx n="43" d="100"/>
          <a:sy n="43" d="100"/>
        </p:scale>
        <p:origin x="123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56A9A-9813-47B1-8379-9F2450990F09}" type="datetimeFigureOut">
              <a:rPr lang="sv-SE" smtClean="0"/>
              <a:t>2025-04-08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8991-D57F-4F57-99D8-D1041714389F}" type="slidenum">
              <a:rPr lang="sv-SE" smtClean="0"/>
              <a:t>‹#›</a:t>
            </a:fld>
            <a:endParaRPr lang="sv-SE"/>
          </a:p>
        </p:txBody>
      </p:sp>
    </p:spTree>
    <p:extLst>
      <p:ext uri="{BB962C8B-B14F-4D97-AF65-F5344CB8AC3E}">
        <p14:creationId xmlns:p14="http://schemas.microsoft.com/office/powerpoint/2010/main" val="17798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VÄLKOMMEN!</a:t>
            </a:r>
          </a:p>
          <a:p>
            <a:endParaRPr lang="sv-SE" dirty="0" smtClean="0"/>
          </a:p>
          <a:p>
            <a:r>
              <a:rPr lang="sv-SE" dirty="0" smtClean="0"/>
              <a:t>Den här utbildningen ger dig kunskap som du behöver i din roll som röstmottagare. Utbildningen beräknas ta ca två timmar. Agendan följer en arbetsdag någorlunda kronologiskt</a:t>
            </a:r>
          </a:p>
          <a:p>
            <a:r>
              <a:rPr lang="sv-SE" dirty="0" smtClean="0"/>
              <a:t>Vi kommer att gå igenom alla delar av röstmottagningen och ha några små övningar och kunskapstest.</a:t>
            </a:r>
          </a:p>
          <a:p>
            <a:endParaRPr lang="sv-SE" dirty="0" smtClean="0"/>
          </a:p>
          <a:p>
            <a:endParaRPr lang="sv-SE" dirty="0" smtClean="0"/>
          </a:p>
          <a:p>
            <a:r>
              <a:rPr lang="sv-SE" dirty="0" smtClean="0"/>
              <a:t>I stort ser era arbetsuppgifter som röstmottagare såhär:</a:t>
            </a:r>
          </a:p>
          <a:p>
            <a:r>
              <a:rPr lang="sv-SE" dirty="0" smtClean="0"/>
              <a:t>1. hålla ordning i valsedelställen och bakom valskärmarna, ta emot och lägga ut valsedlar samt se över ordningen i valsedelställen, hålla ordning generellt och styra eventuell kö</a:t>
            </a:r>
          </a:p>
          <a:p>
            <a:r>
              <a:rPr lang="sv-SE" dirty="0" smtClean="0"/>
              <a:t>2. hjälpa väljare att rösta men också svara på frågor</a:t>
            </a:r>
          </a:p>
          <a:p>
            <a:endParaRPr lang="sv-SE" dirty="0" smtClean="0"/>
          </a:p>
          <a:p>
            <a:r>
              <a:rPr lang="sv-SE" dirty="0" smtClean="0"/>
              <a:t>Vi kommer bland annat gå igenom krav och regler som du behöver känna till för att genomföra dit uppdrag på ett rättssäkert sätt. Du är nu del av en stolt tradition i demokratins tjänst!</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a:t>
            </a:fld>
            <a:endParaRPr lang="sv-SE"/>
          </a:p>
        </p:txBody>
      </p:sp>
    </p:spTree>
    <p:extLst>
      <p:ext uri="{BB962C8B-B14F-4D97-AF65-F5344CB8AC3E}">
        <p14:creationId xmlns:p14="http://schemas.microsoft.com/office/powerpoint/2010/main" val="144975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200"/>
              </a:lnSpc>
              <a:spcAft>
                <a:spcPts val="800"/>
              </a:spcAf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Rösträtt </a:t>
            </a:r>
          </a:p>
          <a:p>
            <a:pPr>
              <a:lnSpc>
                <a:spcPts val="1200"/>
              </a:lnSpc>
              <a:spcAft>
                <a:spcPts val="800"/>
              </a:spcAft>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a:lnSpc>
                <a:spcPts val="1200"/>
              </a:lnSpc>
              <a:spcAft>
                <a:spcPts val="800"/>
              </a:spcAf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Vem får rösta?</a:t>
            </a:r>
          </a:p>
          <a:p>
            <a:pPr>
              <a:lnSpc>
                <a:spcPts val="1200"/>
              </a:lnSpc>
              <a:spcAft>
                <a:spcPts val="800"/>
              </a:spcAf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Väljaren är 18 år senast på den samiska valdagen.</a:t>
            </a:r>
          </a:p>
          <a:p>
            <a:pPr>
              <a:lnSpc>
                <a:spcPts val="1200"/>
              </a:lnSpc>
              <a:spcAft>
                <a:spcPts val="800"/>
              </a:spcAft>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a:lnSpc>
                <a:spcPts val="1200"/>
              </a:lnSpc>
              <a:spcAft>
                <a:spcPts val="800"/>
              </a:spcAf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 </a:t>
            </a: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Vara</a:t>
            </a:r>
            <a:r>
              <a:rPr lang="sv-SE" sz="1200" b="1" baseline="0" dirty="0" smtClean="0">
                <a:effectLst/>
                <a:latin typeface="Garamond" panose="02020404030301010803" pitchFamily="18" charset="0"/>
                <a:ea typeface="Garamond" panose="02020404030301010803" pitchFamily="18" charset="0"/>
                <a:cs typeface="Times New Roman" panose="02020603050405020304" pitchFamily="18" charset="0"/>
              </a:rPr>
              <a:t> </a:t>
            </a: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svensk medborgare eller har varit folkbokförd i Sverige minst tre år.</a:t>
            </a:r>
          </a:p>
          <a:p>
            <a:pPr>
              <a:lnSpc>
                <a:spcPts val="1200"/>
              </a:lnSpc>
              <a:spcAft>
                <a:spcPts val="800"/>
              </a:spcAft>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a:lnSpc>
                <a:spcPts val="1200"/>
              </a:lnSpc>
              <a:spcAft>
                <a:spcPts val="800"/>
              </a:spcAf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Vara same och</a:t>
            </a:r>
          </a:p>
          <a:p>
            <a:pPr>
              <a:lnSpc>
                <a:spcPts val="1200"/>
              </a:lnSpc>
              <a:spcAft>
                <a:spcPts val="800"/>
              </a:spcAf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 ha eller har haft samiska som språk i hemmet, eller</a:t>
            </a:r>
          </a:p>
          <a:p>
            <a:pPr>
              <a:lnSpc>
                <a:spcPts val="1200"/>
              </a:lnSpc>
              <a:spcAft>
                <a:spcPts val="800"/>
              </a:spcAf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 någon av föräldrar, far- eller morföräldrar har eller har haft samiska som språk i hemmet, eller</a:t>
            </a:r>
          </a:p>
          <a:p>
            <a:pPr>
              <a:lnSpc>
                <a:spcPts val="1200"/>
              </a:lnSpc>
              <a:spcAft>
                <a:spcPts val="800"/>
              </a:spcAf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 Ha</a:t>
            </a:r>
            <a:r>
              <a:rPr lang="sv-SE" sz="1200" b="1" baseline="0" dirty="0" smtClean="0">
                <a:effectLst/>
                <a:latin typeface="Garamond" panose="02020404030301010803" pitchFamily="18" charset="0"/>
                <a:ea typeface="Garamond" panose="02020404030301010803" pitchFamily="18" charset="0"/>
                <a:cs typeface="Times New Roman" panose="02020603050405020304" pitchFamily="18" charset="0"/>
              </a:rPr>
              <a:t> </a:t>
            </a: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en förälder som är eller har varit upptagen i röstlängden till Sametinget.</a:t>
            </a:r>
          </a:p>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2022-01-15</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662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Baserat på den slutliga röstlängden skickar Valmyndigheten ut röstkort/ytterkuvert till alla röstberättigade. På röstkortet/ytterkuvertet finns namn och nummer i röstlängden förtryckt. </a:t>
            </a:r>
            <a:r>
              <a:rPr lang="sv-SE" dirty="0" smtClean="0"/>
              <a:t>Tillsammans med röstkortet/ytterkuvertet skickas också alla olika namnvalsedlar, brevröstningsmaterial och information om hur röstningen går till.</a:t>
            </a:r>
          </a:p>
          <a:p>
            <a:endParaRPr lang="sv-SE" dirty="0" smtClean="0"/>
          </a:p>
          <a:p>
            <a:r>
              <a:rPr lang="sv-SE" b="1" dirty="0" smtClean="0"/>
              <a:t>Röstkortet vid val till Sametinget är ett kuvert som väljaren lägger sin röst i, både vid brevröstning och vid röstning i vallokal.</a:t>
            </a:r>
          </a:p>
          <a:p>
            <a:endParaRPr lang="sv-SE" dirty="0" smtClean="0"/>
          </a:p>
          <a:p>
            <a:r>
              <a:rPr lang="sv-SE" dirty="0" smtClean="0"/>
              <a:t>Såhär ser röstkort/ytterkuvertet ut och det kommer nu träffa på flera stycken under valdagen. </a:t>
            </a:r>
          </a:p>
          <a:p>
            <a:r>
              <a:rPr lang="sv-SE" dirty="0" smtClean="0"/>
              <a:t>I den vita rutan står det: Ska du rösta i vallokal? Klistra inte igen detta kuvert, utan ta med det öppet till vallokalen. Du behöver inte heller fylla i några uppgifter nedan. </a:t>
            </a:r>
          </a:p>
          <a:p>
            <a:endParaRPr lang="sv-SE" dirty="0" smtClean="0"/>
          </a:p>
          <a:p>
            <a:r>
              <a:rPr lang="sv-SE" dirty="0" smtClean="0"/>
              <a:t>Om en väljare kommer in i vallokalen med ett igenklistrat kuvert, vad händer då?</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915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Ja vad händer då? </a:t>
            </a:r>
          </a:p>
          <a:p>
            <a:r>
              <a:rPr lang="sv-SE" dirty="0" smtClean="0"/>
              <a:t>Till</a:t>
            </a:r>
            <a:r>
              <a:rPr lang="sv-SE" baseline="0" dirty="0" smtClean="0"/>
              <a:t> er hjälp på valdagen kommer ni ha</a:t>
            </a:r>
            <a:r>
              <a:rPr lang="sv-SE" dirty="0" smtClean="0"/>
              <a:t> utskrivna instruktioner till er hjälp.</a:t>
            </a:r>
            <a:r>
              <a:rPr lang="sv-SE" baseline="0" dirty="0" smtClean="0"/>
              <a:t> Här är en av dessa instruktioner</a:t>
            </a:r>
            <a:r>
              <a:rPr lang="sv-SE" dirty="0" smtClean="0"/>
              <a:t>. Och här är punkterna</a:t>
            </a:r>
            <a:r>
              <a:rPr lang="sv-SE" baseline="0" dirty="0" smtClean="0"/>
              <a:t> hur ni ska göra om en väljare kommer till er med ett igenklistrat röstkort/ytterkuvert.</a:t>
            </a:r>
          </a:p>
          <a:p>
            <a:endParaRPr lang="sv-SE" baseline="0" dirty="0" smtClean="0"/>
          </a:p>
          <a:p>
            <a:r>
              <a:rPr lang="sv-SE" b="1" baseline="0" dirty="0" smtClean="0"/>
              <a:t>1 Informera väljaren om att du måste öppna röstkortet/ytterkuvertet för att kontrollera att valkuvertet är korrekt iordninggjort. </a:t>
            </a:r>
          </a:p>
          <a:p>
            <a:r>
              <a:rPr lang="sv-SE" b="1" baseline="0" dirty="0" smtClean="0"/>
              <a:t>2 Öppna röstkortet/ytterkuvertet och ta ut valkuvertet. </a:t>
            </a:r>
          </a:p>
          <a:p>
            <a:r>
              <a:rPr lang="sv-SE" b="1" baseline="0" dirty="0" smtClean="0"/>
              <a:t>3 Riv itu det öppnade röstkortet/ytterkuvertet och lämna det till ordförande.</a:t>
            </a:r>
          </a:p>
          <a:p>
            <a:r>
              <a:rPr lang="sv-SE" b="1" baseline="0" dirty="0" smtClean="0"/>
              <a:t>4 Ordföranden eller vice ordföranden skriver ett dubblettröstkort åt väljaren och ger detta till dig.</a:t>
            </a:r>
          </a:p>
          <a:p>
            <a:r>
              <a:rPr lang="sv-SE" b="1" baseline="0" dirty="0" smtClean="0"/>
              <a:t>5 Följ stegen i instruktion 1 ”Ta emot en röst” </a:t>
            </a:r>
          </a:p>
          <a:p>
            <a:endParaRPr lang="sv-SE" b="1" baseline="0" dirty="0" smtClean="0"/>
          </a:p>
          <a:p>
            <a:r>
              <a:rPr lang="sv-SE" b="0" baseline="0" dirty="0" smtClean="0"/>
              <a:t>– den instruktionen kommer vi alldeles strax gå igenom men först vill jag uppmärksamma er på ytterligare ett scenario som kan komma att dyka upp. </a:t>
            </a:r>
          </a:p>
          <a:p>
            <a:endParaRPr lang="sv-SE" baseline="0" dirty="0" smtClean="0"/>
          </a:p>
          <a:p>
            <a:endParaRPr lang="sv-SE" dirty="0" smtClean="0"/>
          </a:p>
        </p:txBody>
      </p:sp>
      <p:sp>
        <p:nvSpPr>
          <p:cNvPr id="4" name="Platshållare för bildnummer 3"/>
          <p:cNvSpPr>
            <a:spLocks noGrp="1"/>
          </p:cNvSpPr>
          <p:nvPr>
            <p:ph type="sldNum" sz="quarter" idx="10"/>
          </p:nvPr>
        </p:nvSpPr>
        <p:spPr/>
        <p:txBody>
          <a:bodyPr/>
          <a:lstStyle/>
          <a:p>
            <a:fld id="{FE5C8991-D57F-4F57-99D8-D1041714389F}" type="slidenum">
              <a:rPr lang="sv-SE" smtClean="0"/>
              <a:t>13</a:t>
            </a:fld>
            <a:endParaRPr lang="sv-SE"/>
          </a:p>
        </p:txBody>
      </p:sp>
    </p:spTree>
    <p:extLst>
      <p:ext uri="{BB962C8B-B14F-4D97-AF65-F5344CB8AC3E}">
        <p14:creationId xmlns:p14="http://schemas.microsoft.com/office/powerpoint/2010/main" val="3418239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Om det kommer in en väljare med en färdig brevröst så ligger röstkort/ytterkuvertet i själva omslagskuvertet. </a:t>
            </a:r>
          </a:p>
          <a:p>
            <a:r>
              <a:rPr lang="sv-SE" b="1" dirty="0" smtClean="0"/>
              <a:t>Om detta sker måste ni informera väljaren om att hen har två val: </a:t>
            </a:r>
          </a:p>
          <a:p>
            <a:r>
              <a:rPr lang="sv-SE" b="1" dirty="0" smtClean="0"/>
              <a:t>Väljaren kan posta brevrösten själv om hen bedömer att rösten hinner fram till länsstyrelsen innan rösträkningen börjar. Detta sker en vecka efter valdagen. </a:t>
            </a:r>
          </a:p>
          <a:p>
            <a:r>
              <a:rPr lang="sv-SE" b="1" dirty="0" smtClean="0"/>
              <a:t>Väljaren kan rösta på plats i vallokalen. Då behöver du som röstmottagare öppna omslagskuvertet och röstkortet/</a:t>
            </a:r>
            <a:r>
              <a:rPr lang="sv-SE" b="1" dirty="0" err="1" smtClean="0"/>
              <a:t>ytterkuvertetet</a:t>
            </a:r>
            <a:r>
              <a:rPr lang="sv-SE" b="1" dirty="0" smtClean="0"/>
              <a:t> för att kontrollera valkuvertet. </a:t>
            </a:r>
          </a:p>
          <a:p>
            <a:endParaRPr lang="sv-SE" b="1" dirty="0" smtClean="0"/>
          </a:p>
          <a:p>
            <a:r>
              <a:rPr lang="sv-SE" b="0" dirty="0" smtClean="0"/>
              <a:t>Om väljaren vill rösta i vallokalen får ni följa</a:t>
            </a:r>
            <a:r>
              <a:rPr lang="sv-SE" b="0" baseline="0" dirty="0" smtClean="0"/>
              <a:t> följande steg. </a:t>
            </a:r>
          </a:p>
          <a:p>
            <a:r>
              <a:rPr lang="sv-SE" b="0" i="1" baseline="0" dirty="0" smtClean="0"/>
              <a:t>Växla till nästa bild.</a:t>
            </a:r>
            <a:endParaRPr lang="sv-SE" b="0" i="1"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14</a:t>
            </a:fld>
            <a:endParaRPr lang="sv-SE"/>
          </a:p>
        </p:txBody>
      </p:sp>
    </p:spTree>
    <p:extLst>
      <p:ext uri="{BB962C8B-B14F-4D97-AF65-F5344CB8AC3E}">
        <p14:creationId xmlns:p14="http://schemas.microsoft.com/office/powerpoint/2010/main" val="164275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lain"/>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Informera väljaren om att du måste öppna omslagskuvertet och röstkortet/ytterkuvertet för att kontrollera att valkuvertet är korrekt iordninggjort.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2   Öppna både omslagskuvertet och röstkort/ytterkuvertet och ta ut valkuvertet ur röstkortet/ytterkuvertet.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3   Riv itu det öppnade röstkortet/ytterkuvertet och lämna det till ordförande. Släng det öppnade omslagskuvertet.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4   Ordföranden eller vice ordföranden skriver ett nytt röstkort/ytterkuvert åt väljaren och ger det till dig.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5   Följ stegen i instruktion 1 ”Ta emot en röst” </a:t>
            </a:r>
            <a:r>
              <a:rPr kumimoji="0" lang="sv-SE" sz="1200" b="0" i="0" u="none" strike="noStrike" kern="1200" cap="none" spc="0" normalizeH="0" baseline="0" noProof="0" dirty="0" smtClean="0">
                <a:ln>
                  <a:noFill/>
                </a:ln>
                <a:solidFill>
                  <a:prstClr val="black"/>
                </a:solidFill>
                <a:effectLst/>
                <a:uLnTx/>
                <a:uFillTx/>
                <a:latin typeface="+mn-lt"/>
                <a:ea typeface="+mn-ea"/>
                <a:cs typeface="+mn-cs"/>
              </a:rPr>
              <a:t>Den kommer vi strax gå igenom!</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15</a:t>
            </a:fld>
            <a:endParaRPr lang="sv-SE"/>
          </a:p>
        </p:txBody>
      </p:sp>
    </p:spTree>
    <p:extLst>
      <p:ext uri="{BB962C8B-B14F-4D97-AF65-F5344CB8AC3E}">
        <p14:creationId xmlns:p14="http://schemas.microsoft.com/office/powerpoint/2010/main" val="679738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Omslagskuvert</a:t>
            </a:r>
          </a:p>
          <a:p>
            <a:r>
              <a:rPr lang="sv-SE" dirty="0" smtClean="0"/>
              <a:t>Såhär ser omslagskuvertet ut och som ni</a:t>
            </a:r>
            <a:r>
              <a:rPr lang="sv-SE" baseline="0" dirty="0" smtClean="0"/>
              <a:t> ser är det adresserat till Länsstyrelsen och ska alltså gå direkt dit. Men det är ju inte orimligt att tro att ni också kommer stöta på dessa under valdagen. </a:t>
            </a:r>
          </a:p>
          <a:p>
            <a:endParaRPr lang="sv-SE" baseline="0" dirty="0" smtClean="0"/>
          </a:p>
          <a:p>
            <a:r>
              <a:rPr lang="sv-SE" b="1" baseline="0" dirty="0" smtClean="0"/>
              <a:t>Dubblettröstkort/ytterkuvert</a:t>
            </a:r>
          </a:p>
          <a:p>
            <a:r>
              <a:rPr lang="sv-SE" dirty="0" smtClean="0"/>
              <a:t>I vallokalen finns tomma röstkort/ytterkuvert och här kan ordföranden fylla i manuellt personens namn och nummer i röstlängden i de avsedda rutorna.</a:t>
            </a:r>
          </a:p>
          <a:p>
            <a:endParaRPr lang="sv-SE" dirty="0" smtClean="0"/>
          </a:p>
          <a:p>
            <a:r>
              <a:rPr lang="sv-SE" dirty="0" smtClean="0"/>
              <a:t>Dubblettröstkorten/ytterkuverten används också om någon förlorat sitt röstkort/ytterkuvert och kan då få ett nytt av valnämnden, Valmyndigheten eller länsstyrelsen.  Det går också att få ett i vallokalen på valdagen.</a:t>
            </a:r>
          </a:p>
          <a:p>
            <a:endParaRPr lang="sv-SE" dirty="0" smtClean="0"/>
          </a:p>
          <a:p>
            <a:r>
              <a:rPr lang="sv-SE" dirty="0" smtClean="0"/>
              <a:t>I vallokalen kan röstmottagarna använda en kopia av den slutliga röstlängden för att se om personen kan få ett dubblettröstkort/dubblettytterkuvert. En kopia av den slutliga röstlängden ska finnas i ordförandepärmen. </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16</a:t>
            </a:fld>
            <a:endParaRPr lang="sv-SE"/>
          </a:p>
        </p:txBody>
      </p:sp>
    </p:spTree>
    <p:extLst>
      <p:ext uri="{BB962C8B-B14F-4D97-AF65-F5344CB8AC3E}">
        <p14:creationId xmlns:p14="http://schemas.microsoft.com/office/powerpoint/2010/main" val="1658865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Väljarförteckningen</a:t>
            </a:r>
          </a:p>
          <a:p>
            <a:endParaRPr lang="sv-SE" dirty="0" smtClean="0"/>
          </a:p>
          <a:p>
            <a:r>
              <a:rPr lang="sv-SE" b="1" dirty="0" smtClean="0"/>
              <a:t>Väljarförteckningen är en förteckning över de som har röstat i lokalen.</a:t>
            </a:r>
          </a:p>
          <a:p>
            <a:endParaRPr lang="sv-SE" dirty="0" smtClean="0"/>
          </a:p>
          <a:p>
            <a:r>
              <a:rPr lang="sv-SE" dirty="0" smtClean="0"/>
              <a:t>Antal markeringar i väljarförteckningen ska stämma överens med antal röstkort/ytterkuvert i uppsamlingslådan vid röstmottagningens slut. </a:t>
            </a:r>
          </a:p>
          <a:p>
            <a:endParaRPr lang="sv-SE" dirty="0" smtClean="0"/>
          </a:p>
          <a:p>
            <a:r>
              <a:rPr lang="sv-SE" dirty="0" smtClean="0"/>
              <a:t>Om du råkar skriva fel i väljarförteckningen kan du stryka över den raden och använda nästa istället. </a:t>
            </a:r>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17</a:t>
            </a:fld>
            <a:endParaRPr lang="sv-SE"/>
          </a:p>
        </p:txBody>
      </p:sp>
    </p:spTree>
    <p:extLst>
      <p:ext uri="{BB962C8B-B14F-4D97-AF65-F5344CB8AC3E}">
        <p14:creationId xmlns:p14="http://schemas.microsoft.com/office/powerpoint/2010/main" val="94246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Här ser ni instruktionen hur ni ska markera i väljarförteckningen hur väljaren styrkt sin identitet. En instruktion som kommer att finnas utskriven i vallokalen.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Det finns</a:t>
            </a:r>
            <a:r>
              <a:rPr kumimoji="0" lang="sv-SE" sz="1200" b="1" i="0" u="none" strike="noStrike" kern="1200" cap="none" spc="0" normalizeH="0" baseline="0" noProof="0" dirty="0" smtClean="0">
                <a:ln>
                  <a:noFill/>
                </a:ln>
                <a:solidFill>
                  <a:prstClr val="black"/>
                </a:solidFill>
                <a:effectLst/>
                <a:uLnTx/>
                <a:uFillTx/>
                <a:latin typeface="+mn-lt"/>
                <a:ea typeface="+mn-ea"/>
                <a:cs typeface="+mn-cs"/>
              </a:rPr>
              <a:t> tre </a:t>
            </a:r>
            <a:r>
              <a:rPr kumimoji="0" lang="sv-SE" sz="1200" b="0" i="0" u="none" strike="noStrike" kern="1200" cap="none" spc="0" normalizeH="0" baseline="0" noProof="0" dirty="0" smtClean="0">
                <a:ln>
                  <a:noFill/>
                </a:ln>
                <a:solidFill>
                  <a:prstClr val="black"/>
                </a:solidFill>
                <a:effectLst/>
                <a:uLnTx/>
                <a:uFillTx/>
                <a:latin typeface="+mn-lt"/>
                <a:ea typeface="+mn-ea"/>
                <a:cs typeface="+mn-cs"/>
              </a:rPr>
              <a:t>sätt för väljaren att styrka sin identitet vid röstning.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Väljaren visar en id-handling, fysisk eller digital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Markera i väljarförteckningen genom att sätta ett kryss i rutan ”legitimation”: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Vid osäkerhet kring en id-handling, prata med ordföranden. Ordföranden har även instruktioner för hur digitala id-handlingar kan verifieras.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Du eller någon annan röstmottagare känner väljaren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Den röstmottagare som känner väljaren går i god för väljaren och skriver sina initialer i rutan under ”Intygar”.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Markera i väljarförteckningen genom att sätta ett kryss i rutan ”känd”: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 </a:t>
            </a:r>
            <a:endParaRPr kumimoji="0" lang="sv-S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Väljaren låter någon annan person i lokalen gå i god för sin identitet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Personen som intygar väljarens identitet visar sin id-handling. Anteckna denna persons personnummer eller födelsedatum i rutan under ”Intygar”: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18</a:t>
            </a:fld>
            <a:endParaRPr lang="sv-SE"/>
          </a:p>
        </p:txBody>
      </p:sp>
    </p:spTree>
    <p:extLst>
      <p:ext uri="{BB962C8B-B14F-4D97-AF65-F5344CB8AC3E}">
        <p14:creationId xmlns:p14="http://schemas.microsoft.com/office/powerpoint/2010/main" val="322764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Kunskapstest</a:t>
            </a:r>
          </a:p>
          <a:p>
            <a:endParaRPr lang="sv-SE" dirty="0" smtClean="0"/>
          </a:p>
          <a:p>
            <a:r>
              <a:rPr lang="sv-SE" dirty="0" smtClean="0"/>
              <a:t>Här kommer ett kort kunskapstest på</a:t>
            </a:r>
            <a:r>
              <a:rPr lang="sv-SE" baseline="0" dirty="0" smtClean="0"/>
              <a:t> något av det vi har gått igenom.</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smtClean="0"/>
              <a:t>Övningen är att  skriva nummer i röstlängden, löpnummer och lokalens nummer på rätt ställen i väljarförteckning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smtClean="0"/>
              <a:t>Samt hur väljaren har identifierat sig.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smtClean="0"/>
              <a:t>Övningen kommer på nästa sida.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smtClean="0"/>
          </a:p>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2022-01-15</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289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Övning - markera i väljarförteckningen</a:t>
            </a:r>
          </a:p>
          <a:p>
            <a:endParaRPr lang="sv-SE" dirty="0" smtClean="0"/>
          </a:p>
          <a:p>
            <a:pPr marL="0" marR="0" lvl="0" indent="0" algn="l" defTabSz="914400" rtl="0" eaLnBrk="1" fontAlgn="auto" latinLnBrk="0" hangingPunct="1">
              <a:lnSpc>
                <a:spcPct val="100000"/>
              </a:lnSpc>
              <a:spcBef>
                <a:spcPts val="1000"/>
              </a:spcBef>
              <a:spcAft>
                <a:spcPts val="0"/>
              </a:spcAft>
              <a:buClr>
                <a:srgbClr val="E83278"/>
              </a:buClr>
              <a:buSzTx/>
              <a:buFont typeface="Wingdings" panose="05000000000000000000" pitchFamily="2" charset="2"/>
              <a:buNone/>
              <a:tabLst/>
              <a:defRPr/>
            </a:pPr>
            <a:r>
              <a:rPr kumimoji="0" lang="sv-SE" sz="2400" b="1" i="0" u="none" strike="noStrike" kern="1200" cap="none" spc="0" normalizeH="0" baseline="0" noProof="0" dirty="0" smtClean="0">
                <a:ln>
                  <a:noFill/>
                </a:ln>
                <a:solidFill>
                  <a:prstClr val="black"/>
                </a:solidFill>
                <a:effectLst/>
                <a:uLnTx/>
                <a:uFillTx/>
                <a:latin typeface="Arial"/>
                <a:ea typeface="+mn-ea"/>
                <a:cs typeface="+mn-cs"/>
              </a:rPr>
              <a:t>Väljaren kommer in, visar upp detta röstkort och legitimerar sig med giltig id-handling.</a:t>
            </a:r>
          </a:p>
          <a:p>
            <a:pPr marL="0" marR="0" lvl="0" indent="0" algn="l" defTabSz="914400" rtl="0" eaLnBrk="1" fontAlgn="auto" latinLnBrk="0" hangingPunct="1">
              <a:lnSpc>
                <a:spcPct val="100000"/>
              </a:lnSpc>
              <a:spcBef>
                <a:spcPts val="1000"/>
              </a:spcBef>
              <a:spcAft>
                <a:spcPts val="0"/>
              </a:spcAft>
              <a:buClr>
                <a:srgbClr val="E83278"/>
              </a:buClr>
              <a:buSzTx/>
              <a:buFont typeface="Wingdings" panose="05000000000000000000" pitchFamily="2" charset="2"/>
              <a:buNone/>
              <a:tabLst/>
              <a:defRPr/>
            </a:pPr>
            <a:r>
              <a:rPr kumimoji="0" lang="sv-SE" sz="2400" b="1" i="0" u="none" strike="noStrike" kern="1200" cap="none" spc="0" normalizeH="0" baseline="0" noProof="0" dirty="0" smtClean="0">
                <a:ln>
                  <a:noFill/>
                </a:ln>
                <a:solidFill>
                  <a:prstClr val="black"/>
                </a:solidFill>
                <a:effectLst/>
                <a:uLnTx/>
                <a:uFillTx/>
                <a:latin typeface="Arial"/>
                <a:ea typeface="+mn-ea"/>
                <a:cs typeface="+mn-cs"/>
              </a:rPr>
              <a:t>Väljaren är den första för dagen som röstar.</a:t>
            </a:r>
          </a:p>
          <a:p>
            <a:pPr marL="324000" marR="0" lvl="0" indent="-324000" algn="l" defTabSz="914400" rtl="0" eaLnBrk="1" fontAlgn="auto" latinLnBrk="0" hangingPunct="1">
              <a:lnSpc>
                <a:spcPct val="100000"/>
              </a:lnSpc>
              <a:spcBef>
                <a:spcPts val="1000"/>
              </a:spcBef>
              <a:spcAft>
                <a:spcPts val="0"/>
              </a:spcAft>
              <a:buClr>
                <a:srgbClr val="E83278"/>
              </a:buClr>
              <a:buSzTx/>
              <a:buFont typeface="Wingdings" panose="05000000000000000000" pitchFamily="2" charset="2"/>
              <a:buChar char="§"/>
              <a:tabLst/>
              <a:defRPr/>
            </a:pPr>
            <a:r>
              <a:rPr kumimoji="0" lang="sv-SE" sz="2400" b="1" i="0" u="none" strike="noStrike" kern="1200" cap="none" spc="0" normalizeH="0" baseline="0" noProof="0" dirty="0" smtClean="0">
                <a:ln>
                  <a:noFill/>
                </a:ln>
                <a:solidFill>
                  <a:prstClr val="black"/>
                </a:solidFill>
                <a:effectLst/>
                <a:uLnTx/>
                <a:uFillTx/>
                <a:latin typeface="Arial"/>
                <a:ea typeface="+mn-ea"/>
                <a:cs typeface="+mn-cs"/>
              </a:rPr>
              <a:t>Hur markerar du i väljarförteckning?</a:t>
            </a:r>
          </a:p>
          <a:p>
            <a:pPr marL="324000" marR="0" lvl="0" indent="-324000" algn="l" defTabSz="914400" rtl="0" eaLnBrk="1" fontAlgn="auto" latinLnBrk="0" hangingPunct="1">
              <a:lnSpc>
                <a:spcPct val="100000"/>
              </a:lnSpc>
              <a:spcBef>
                <a:spcPts val="1000"/>
              </a:spcBef>
              <a:spcAft>
                <a:spcPts val="0"/>
              </a:spcAft>
              <a:buClr>
                <a:srgbClr val="E83278"/>
              </a:buClr>
              <a:buSzTx/>
              <a:buFont typeface="Wingdings" panose="05000000000000000000" pitchFamily="2" charset="2"/>
              <a:buChar char="§"/>
              <a:tabLst/>
              <a:defRPr/>
            </a:pPr>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1000"/>
              </a:spcBef>
              <a:spcAft>
                <a:spcPts val="0"/>
              </a:spcAft>
              <a:buClr>
                <a:srgbClr val="E83278"/>
              </a:buClr>
              <a:buSzTx/>
              <a:buFont typeface="Wingdings" panose="05000000000000000000" pitchFamily="2" charset="2"/>
              <a:buNone/>
              <a:tabLst/>
              <a:defRPr/>
            </a:pPr>
            <a:r>
              <a:rPr lang="sv-SE" sz="2400" i="1" baseline="0" dirty="0" smtClean="0"/>
              <a:t>Väljarförteckningen kommer på nästa sida </a:t>
            </a:r>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2022-01-14</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41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Till att</a:t>
            </a:r>
            <a:r>
              <a:rPr lang="sv-SE" baseline="0" dirty="0" smtClean="0"/>
              <a:t> börja med…</a:t>
            </a:r>
            <a:r>
              <a:rPr lang="sv-SE" dirty="0" smtClean="0"/>
              <a:t> Du som röstmottagare är</a:t>
            </a:r>
            <a:r>
              <a:rPr lang="sv-SE" baseline="0" dirty="0" smtClean="0"/>
              <a:t> viktig</a:t>
            </a:r>
            <a:r>
              <a:rPr lang="sv-SE" dirty="0" smtClean="0"/>
              <a:t>!</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Röstmottagarens bemötande och korrekta hantering i röstmottagningen skapar förtroende för att valet går korrekt till. </a:t>
            </a:r>
            <a:r>
              <a:rPr lang="sv-SE" dirty="0" smtClean="0"/>
              <a:t>Det förtroendet</a:t>
            </a:r>
            <a:r>
              <a:rPr lang="sv-SE" baseline="0" dirty="0" smtClean="0"/>
              <a:t> är värdefullt. </a:t>
            </a:r>
            <a:r>
              <a:rPr lang="sv-SE" sz="1200" kern="1200" dirty="0" smtClean="0">
                <a:solidFill>
                  <a:schemeClr val="tx1"/>
                </a:solidFill>
                <a:effectLst/>
                <a:latin typeface="+mn-lt"/>
                <a:ea typeface="+mn-ea"/>
                <a:cs typeface="+mn-cs"/>
              </a:rPr>
              <a:t>Att vara röstmottagare är ett ärofyllt och ofta </a:t>
            </a:r>
            <a:r>
              <a:rPr lang="sv-SE" sz="1200" kern="1200" baseline="0" dirty="0" smtClean="0">
                <a:solidFill>
                  <a:schemeClr val="tx1"/>
                </a:solidFill>
                <a:effectLst/>
                <a:latin typeface="+mn-lt"/>
                <a:ea typeface="+mn-ea"/>
                <a:cs typeface="+mn-cs"/>
              </a:rPr>
              <a:t>givande </a:t>
            </a:r>
            <a:r>
              <a:rPr lang="sv-SE" sz="1200" kern="1200" dirty="0" smtClean="0">
                <a:solidFill>
                  <a:schemeClr val="tx1"/>
                </a:solidFill>
                <a:effectLst/>
                <a:latin typeface="+mn-lt"/>
                <a:ea typeface="+mn-ea"/>
                <a:cs typeface="+mn-cs"/>
              </a:rPr>
              <a:t>uppdrag i demokratins tjänst.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2022-01-15</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990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smtClean="0"/>
              <a:t>Här har vi alltså väljarförteckningen. </a:t>
            </a:r>
          </a:p>
          <a:p>
            <a:r>
              <a:rPr lang="sv-SE" i="0" dirty="0" smtClean="0"/>
              <a:t>Vad säger ni? Hur ska den fyllas i? Är det något annat som ska fyllas i</a:t>
            </a:r>
            <a:r>
              <a:rPr lang="sv-SE" i="0" baseline="0" dirty="0" smtClean="0"/>
              <a:t> här?</a:t>
            </a:r>
            <a:endParaRPr lang="sv-SE" i="0" dirty="0" smtClean="0"/>
          </a:p>
          <a:p>
            <a:endParaRPr lang="sv-SE" i="1" dirty="0" smtClean="0"/>
          </a:p>
          <a:p>
            <a:r>
              <a:rPr lang="sv-SE" i="1" dirty="0" smtClean="0"/>
              <a:t>Facit kommer på nästa sida - klicka inte fram den för fort.</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21</a:t>
            </a:fld>
            <a:endParaRPr lang="sv-SE"/>
          </a:p>
        </p:txBody>
      </p:sp>
    </p:spTree>
    <p:extLst>
      <p:ext uri="{BB962C8B-B14F-4D97-AF65-F5344CB8AC3E}">
        <p14:creationId xmlns:p14="http://schemas.microsoft.com/office/powerpoint/2010/main" val="312496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ser ni facit.</a:t>
            </a:r>
            <a:r>
              <a:rPr lang="sv-SE" baseline="0" dirty="0" smtClean="0"/>
              <a:t> </a:t>
            </a:r>
          </a:p>
          <a:p>
            <a:r>
              <a:rPr lang="sv-SE" baseline="0" dirty="0" smtClean="0"/>
              <a:t>Medan vi höll på att diskutera hur och vad vi skulle skriva så hann både Maj och Karin gå och rösta. Men återkommer till det strax.</a:t>
            </a:r>
          </a:p>
          <a:p>
            <a:r>
              <a:rPr lang="sv-SE" baseline="0" dirty="0" smtClean="0"/>
              <a:t>Håller ni med att det är såhär det skulle fyllas i för Gustav? Utöver ”väljarens nummer i röstlängden” ska det alltså fyllas i namn och hur identiteten kontrolleras.</a:t>
            </a:r>
          </a:p>
          <a:p>
            <a:r>
              <a:rPr lang="sv-SE" baseline="0" dirty="0" smtClean="0"/>
              <a:t>Det är också viktigt att datum och i vilken vallokal vi befinner oss som ska fyllas i. </a:t>
            </a:r>
          </a:p>
          <a:p>
            <a:endParaRPr lang="sv-SE" baseline="0" dirty="0" smtClean="0"/>
          </a:p>
          <a:p>
            <a:r>
              <a:rPr lang="sv-SE" baseline="0" dirty="0" smtClean="0"/>
              <a:t>Jag vill även passa på att nämna Maj, som alltså har nr 75 i röstlängden och är känd av dig som röstmottagare.</a:t>
            </a:r>
          </a:p>
          <a:p>
            <a:r>
              <a:rPr lang="sv-SE" baseline="0" dirty="0" smtClean="0"/>
              <a:t>Och Karin, med röstlängdsnummer 2341 som har haft någon annan som intygar att Karin är Karin i vallokalen.</a:t>
            </a:r>
          </a:p>
          <a:p>
            <a:endParaRPr lang="sv-SE" baseline="0" dirty="0" smtClean="0"/>
          </a:p>
          <a:p>
            <a:r>
              <a:rPr lang="sv-SE" baseline="0" dirty="0" smtClean="0"/>
              <a:t>Är det något ni funderar på? </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22</a:t>
            </a:fld>
            <a:endParaRPr lang="sv-SE"/>
          </a:p>
        </p:txBody>
      </p:sp>
    </p:spTree>
    <p:extLst>
      <p:ext uri="{BB962C8B-B14F-4D97-AF65-F5344CB8AC3E}">
        <p14:creationId xmlns:p14="http://schemas.microsoft.com/office/powerpoint/2010/main" val="653456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b="1" dirty="0" smtClean="0"/>
              <a:t>Röstning – steg för steg</a:t>
            </a:r>
          </a:p>
          <a:p>
            <a:pPr marL="0" indent="0">
              <a:buFont typeface="+mj-lt"/>
              <a:buNone/>
            </a:pPr>
            <a:r>
              <a:rPr lang="sv-SE" b="1" dirty="0" smtClean="0"/>
              <a:t>Hur går själva röstningen till? </a:t>
            </a:r>
          </a:p>
          <a:p>
            <a:pPr marL="0" indent="0">
              <a:buFont typeface="+mj-lt"/>
              <a:buNone/>
            </a:pPr>
            <a:endParaRPr lang="sv-SE" b="1" dirty="0" smtClean="0"/>
          </a:p>
          <a:p>
            <a:pPr marL="0" indent="0">
              <a:buFont typeface="+mj-lt"/>
              <a:buNone/>
            </a:pPr>
            <a:r>
              <a:rPr lang="sv-SE" b="0" i="1" dirty="0" smtClean="0"/>
              <a:t>Klicka fram:</a:t>
            </a:r>
          </a:p>
          <a:p>
            <a:pPr marL="0" indent="0">
              <a:buFont typeface="+mj-lt"/>
              <a:buNone/>
            </a:pPr>
            <a:endParaRPr lang="sv-SE" b="1" dirty="0" smtClean="0"/>
          </a:p>
          <a:p>
            <a:pPr marL="457200" indent="-457200">
              <a:buFont typeface="+mj-lt"/>
              <a:buAutoNum type="arabicPeriod"/>
            </a:pPr>
            <a:r>
              <a:rPr lang="sv-SE" sz="1200" b="1" dirty="0" smtClean="0"/>
              <a:t>I dörren: Välkomna väljaren och</a:t>
            </a:r>
            <a:r>
              <a:rPr lang="sv-SE" sz="1200" b="1" baseline="0" dirty="0" smtClean="0"/>
              <a:t> hänvisa till valsedelsstället</a:t>
            </a:r>
            <a:r>
              <a:rPr lang="sv-SE" sz="1200" b="1" dirty="0" smtClean="0"/>
              <a:t>. </a:t>
            </a:r>
            <a:r>
              <a:rPr lang="sv-SE" sz="1200" b="0" dirty="0" smtClean="0"/>
              <a:t>Röstningen påminner om förtidsröstningen vid allmänna val. Väljarna tillhör inte en särskild vallokal utan får gå till vilken de vill. Om väljaren kommer</a:t>
            </a:r>
            <a:r>
              <a:rPr lang="sv-SE" sz="1200" b="0" baseline="0" dirty="0" smtClean="0"/>
              <a:t> med ett igenklistrat röstkort/ytterkuvert ta kontakt med ordföranden.</a:t>
            </a:r>
            <a:endParaRPr lang="sv-SE" sz="1200" b="0" dirty="0" smtClean="0"/>
          </a:p>
          <a:p>
            <a:pPr marL="457200" indent="-457200">
              <a:buFont typeface="+mj-lt"/>
              <a:buAutoNum type="arabicPeriod"/>
            </a:pPr>
            <a:r>
              <a:rPr lang="sv-SE" sz="1200" b="1" dirty="0" smtClean="0"/>
              <a:t>Väljaren tar ensam valsedel vid avskärmat valsedelställ. </a:t>
            </a:r>
            <a:r>
              <a:rPr lang="sv-SE" sz="1200" b="0" dirty="0" smtClean="0"/>
              <a:t>Detta</a:t>
            </a:r>
            <a:r>
              <a:rPr lang="sv-SE" sz="1200" b="0" baseline="0" dirty="0" smtClean="0"/>
              <a:t> ska hen göra utan insyn. </a:t>
            </a:r>
            <a:endParaRPr lang="sv-SE" sz="1200" b="1" dirty="0" smtClean="0"/>
          </a:p>
          <a:p>
            <a:pPr marL="457200" indent="-457200">
              <a:buFont typeface="+mj-lt"/>
              <a:buAutoNum type="arabicPeriod"/>
            </a:pPr>
            <a:r>
              <a:rPr lang="sv-SE" sz="1200" b="1" dirty="0" smtClean="0"/>
              <a:t>Väljaren tar eller får valkuvert. </a:t>
            </a:r>
          </a:p>
          <a:p>
            <a:pPr marL="457200" indent="-457200">
              <a:buFont typeface="+mj-lt"/>
              <a:buAutoNum type="arabicPeriod"/>
            </a:pPr>
            <a:r>
              <a:rPr lang="sv-SE" sz="1200" b="1" dirty="0" smtClean="0"/>
              <a:t>Väljaren gör i ordning rösten bakom en ledig valskärm. </a:t>
            </a:r>
            <a:r>
              <a:rPr lang="sv-SE" sz="1200" b="0" dirty="0" smtClean="0"/>
              <a:t>Precis</a:t>
            </a:r>
            <a:r>
              <a:rPr lang="sv-SE" sz="1200" b="0" baseline="0" dirty="0" smtClean="0"/>
              <a:t> som vid valsedelställ så är det viktigt att väljaren kan göra iordning sin röst utan insyn. </a:t>
            </a:r>
            <a:endParaRPr lang="sv-SE" sz="1200" b="0" dirty="0" smtClean="0"/>
          </a:p>
          <a:p>
            <a:pPr marL="457200" indent="-457200">
              <a:buFont typeface="+mj-lt"/>
              <a:buAutoNum type="arabicPeriod"/>
            </a:pPr>
            <a:r>
              <a:rPr lang="sv-SE" sz="1200" b="1" dirty="0" smtClean="0"/>
              <a:t>Väljaren lämnar det iordninggjorda valkuvertet och </a:t>
            </a:r>
            <a:r>
              <a:rPr lang="sv-SE" b="1" i="0" dirty="0" smtClean="0">
                <a:solidFill>
                  <a:srgbClr val="000000"/>
                </a:solidFill>
                <a:effectLst/>
                <a:latin typeface="Open Sans" panose="020B0606030504020204" pitchFamily="34" charset="0"/>
              </a:rPr>
              <a:t>röstkort/ytterkuvert</a:t>
            </a:r>
            <a:r>
              <a:rPr lang="sv-SE" sz="1200" b="1" dirty="0" smtClean="0"/>
              <a:t> till röstmottagarna.</a:t>
            </a:r>
          </a:p>
          <a:p>
            <a:pPr marL="457200" indent="-457200">
              <a:buFont typeface="+mj-lt"/>
              <a:buAutoNum type="arabicPeriod"/>
            </a:pPr>
            <a:r>
              <a:rPr lang="sv-SE" sz="1200" b="1" dirty="0" smtClean="0"/>
              <a:t>Följ instruktionen: Ta emot en</a:t>
            </a:r>
            <a:r>
              <a:rPr lang="sv-SE" sz="1200" b="1" baseline="0" dirty="0" smtClean="0"/>
              <a:t> röst. – </a:t>
            </a:r>
            <a:r>
              <a:rPr lang="sv-SE" sz="1200" b="0" baseline="0" dirty="0" smtClean="0"/>
              <a:t>Och den ska vi titta på nu!</a:t>
            </a:r>
            <a:endParaRPr lang="sv-SE" b="0"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23</a:t>
            </a:fld>
            <a:endParaRPr lang="sv-SE" dirty="0"/>
          </a:p>
        </p:txBody>
      </p:sp>
      <p:sp>
        <p:nvSpPr>
          <p:cNvPr id="5" name="Platshållare för datum 4"/>
          <p:cNvSpPr>
            <a:spLocks noGrp="1"/>
          </p:cNvSpPr>
          <p:nvPr>
            <p:ph type="dt" idx="11"/>
          </p:nvPr>
        </p:nvSpPr>
        <p:spPr/>
        <p:txBody>
          <a:bodyPr/>
          <a:lstStyle/>
          <a:p>
            <a:r>
              <a:rPr lang="sv-SE" dirty="0"/>
              <a:t>2022-01-15</a:t>
            </a:r>
          </a:p>
        </p:txBody>
      </p:sp>
    </p:spTree>
    <p:extLst>
      <p:ext uri="{BB962C8B-B14F-4D97-AF65-F5344CB8AC3E}">
        <p14:creationId xmlns:p14="http://schemas.microsoft.com/office/powerpoint/2010/main" val="1169228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a:t>
            </a:r>
            <a:r>
              <a:rPr lang="sv-SE" baseline="0" dirty="0" smtClean="0"/>
              <a:t> är den instruktion som ni kommer använda er av mest den 18 maj, den kommer finnas i vallokalen:</a:t>
            </a:r>
            <a:endParaRPr lang="sv-SE" dirty="0" smtClean="0"/>
          </a:p>
          <a:p>
            <a:endParaRPr lang="sv-SE" dirty="0" smtClean="0"/>
          </a:p>
          <a:p>
            <a:r>
              <a:rPr lang="sv-SE" dirty="0" smtClean="0"/>
              <a:t>	</a:t>
            </a:r>
            <a:r>
              <a:rPr lang="sv-SE" b="1" dirty="0" smtClean="0"/>
              <a:t>Ta emot en röst </a:t>
            </a:r>
          </a:p>
          <a:p>
            <a:r>
              <a:rPr lang="sv-SE" dirty="0" smtClean="0"/>
              <a:t>Var alltid två vid röstmottagningsbordet när ni tar emot röster från väljare. </a:t>
            </a:r>
          </a:p>
          <a:p>
            <a:endParaRPr lang="sv-SE" dirty="0" smtClean="0"/>
          </a:p>
          <a:p>
            <a:r>
              <a:rPr lang="sv-SE" dirty="0" smtClean="0"/>
              <a:t>1</a:t>
            </a:r>
            <a:r>
              <a:rPr lang="sv-SE" baseline="0" dirty="0" smtClean="0"/>
              <a:t>    </a:t>
            </a:r>
            <a:r>
              <a:rPr lang="sv-SE" dirty="0" smtClean="0"/>
              <a:t>Ta emot väljarens röstkort/ytterkuvert och valkuvert. </a:t>
            </a:r>
          </a:p>
          <a:p>
            <a:pPr marL="228600" indent="-228600">
              <a:buAutoNum type="arabicPlain" startAt="2"/>
            </a:pPr>
            <a:r>
              <a:rPr lang="sv-SE" dirty="0" smtClean="0"/>
              <a:t>Kontrollera väljarens identitet och markera hur </a:t>
            </a:r>
            <a:r>
              <a:rPr lang="sv-SE" dirty="0" err="1" smtClean="0"/>
              <a:t>id-kontroll</a:t>
            </a:r>
            <a:r>
              <a:rPr lang="sv-SE" dirty="0" smtClean="0"/>
              <a:t> skett i väljarförteckningen.</a:t>
            </a:r>
          </a:p>
          <a:p>
            <a:pPr marL="228600" indent="-228600">
              <a:buAutoNum type="arabicPlain" startAt="2"/>
            </a:pPr>
            <a:r>
              <a:rPr lang="sv-SE" dirty="0" smtClean="0"/>
              <a:t>Kontrollera att väljaren enbart gjort i ordning ett valkuvert och att valkuvertet är </a:t>
            </a:r>
            <a:r>
              <a:rPr lang="sv-SE" b="1" dirty="0" smtClean="0"/>
              <a:t>korrekt iordninggjort:</a:t>
            </a:r>
          </a:p>
          <a:p>
            <a:r>
              <a:rPr lang="sv-SE" dirty="0" smtClean="0"/>
              <a:t>•	Valkuvertet är igenklistrat eller fliken på kuvertet är invikt.</a:t>
            </a:r>
          </a:p>
          <a:p>
            <a:r>
              <a:rPr lang="sv-SE" dirty="0" smtClean="0"/>
              <a:t>•	Valkuvertet har inga märkningar som kan identifiera väljaren på något sätt.</a:t>
            </a:r>
          </a:p>
          <a:p>
            <a:r>
              <a:rPr lang="sv-SE" dirty="0" smtClean="0"/>
              <a:t>•	Det bara ligger en (1) ovikt valsedel i kuvertet. Ta hjälp av halvcirkeln i botten av valkuvertet.</a:t>
            </a:r>
          </a:p>
          <a:p>
            <a:r>
              <a:rPr lang="sv-SE" b="1" dirty="0" smtClean="0"/>
              <a:t>Om valkuvertet inte är korrekt iordninggjort måste väljaren göra om rösten innan du tar emot den. </a:t>
            </a:r>
          </a:p>
          <a:p>
            <a:pPr marL="228600" indent="-228600">
              <a:buAutoNum type="arabicPlain" startAt="4"/>
            </a:pPr>
            <a:r>
              <a:rPr lang="sv-SE" dirty="0" smtClean="0"/>
              <a:t>Lägg ner valkuvertet i väljarens röstkort/ytterkuvert.</a:t>
            </a:r>
          </a:p>
          <a:p>
            <a:pPr marL="228600" indent="-228600">
              <a:buAutoNum type="arabicPlain" startAt="4"/>
            </a:pPr>
            <a:r>
              <a:rPr lang="sv-SE" dirty="0" smtClean="0"/>
              <a:t>Anteckna i väljarförteckningen både väljarens namn och nummer i röstlängden. </a:t>
            </a:r>
          </a:p>
          <a:p>
            <a:pPr marL="228600" indent="-228600">
              <a:buAutoNum type="arabicPlain" startAt="6"/>
            </a:pPr>
            <a:r>
              <a:rPr lang="sv-SE" dirty="0" smtClean="0"/>
              <a:t>Klistra igen röstkortet/ytterkuvertet ordentligt. </a:t>
            </a:r>
          </a:p>
          <a:p>
            <a:pPr marL="228600" indent="-228600">
              <a:buAutoNum type="arabicPlain" startAt="6"/>
            </a:pPr>
            <a:r>
              <a:rPr lang="sv-SE" dirty="0" smtClean="0"/>
              <a:t>Lägg det igenklistrade röstkortet/ytterkuvertet i uppsamlingslådan. </a:t>
            </a:r>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24</a:t>
            </a:fld>
            <a:endParaRPr lang="sv-SE"/>
          </a:p>
        </p:txBody>
      </p:sp>
    </p:spTree>
    <p:extLst>
      <p:ext uri="{BB962C8B-B14F-4D97-AF65-F5344CB8AC3E}">
        <p14:creationId xmlns:p14="http://schemas.microsoft.com/office/powerpoint/2010/main" val="3151012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Vid valen till riksdag, kommun och region kan man</a:t>
            </a:r>
            <a:r>
              <a:rPr lang="sv-SE" baseline="0" dirty="0" smtClean="0"/>
              <a:t> välja att ångerrösta på valdagen, men vid valet till Sametinget är det inte möjligt. </a:t>
            </a:r>
          </a:p>
          <a:p>
            <a:r>
              <a:rPr lang="sv-SE" b="1" baseline="0" dirty="0" smtClean="0"/>
              <a:t>Men</a:t>
            </a:r>
            <a:r>
              <a:rPr lang="sv-SE" baseline="0" dirty="0" smtClean="0"/>
              <a:t> om ni får frågor från en väljare kan det vara bra att känna till: </a:t>
            </a:r>
            <a:endParaRPr lang="sv-SE" dirty="0" smtClean="0"/>
          </a:p>
          <a:p>
            <a:r>
              <a:rPr lang="sv-SE" dirty="0" smtClean="0"/>
              <a:t>Det finns inget i Sametingslagen som kallas ångerröstning. Däremot granskar Länsstyrelsen i Norrbotten rösterna från vallokalerna först. Det innebär att om väljaren både röstat i vallokal och brevröstat så är det rösten i vallokalen som läggs i valurnan. Därmed finns det ett möjligt sätt att ångra en brevröst. </a:t>
            </a:r>
          </a:p>
          <a:p>
            <a:endParaRPr lang="sv-SE" dirty="0" smtClean="0"/>
          </a:p>
          <a:p>
            <a:r>
              <a:rPr lang="sv-SE" dirty="0" smtClean="0"/>
              <a:t>Observera att om väljaren röstar fler gånger i vallokal kommer samtliga röster att bli underkända. Likaså om väljaren inte röstat i vallokal men skickat in fler än en brevröst</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793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none" dirty="0" smtClean="0"/>
              <a:t>Då kommer vi in på bemötande och säkerhet.</a:t>
            </a:r>
            <a:endParaRPr lang="sv-SE" u="non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2022-01-14</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008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rPr lang="sv-SE" dirty="0" smtClean="0"/>
              <a:t>Bemötande och säkerhet vid röstmottagning</a:t>
            </a:r>
          </a:p>
          <a:p>
            <a:endParaRPr lang="sv-SE" dirty="0" smtClean="0"/>
          </a:p>
          <a:p>
            <a:r>
              <a:rPr lang="sv-SE" sz="1200" b="0" i="1" kern="1200" dirty="0" smtClean="0">
                <a:solidFill>
                  <a:schemeClr val="tx1"/>
                </a:solidFill>
                <a:effectLst/>
                <a:latin typeface="+mn-lt"/>
                <a:ea typeface="+mn-ea"/>
                <a:cs typeface="+mn-cs"/>
              </a:rPr>
              <a:t>Detta moment är huvudsakligen till för att väcka intresse för frågor kring säkerhet och bemötande. En mer djupgående information</a:t>
            </a:r>
            <a:r>
              <a:rPr lang="sv-SE" sz="1200" b="0" i="1" kern="1200" baseline="0" dirty="0" smtClean="0">
                <a:solidFill>
                  <a:schemeClr val="tx1"/>
                </a:solidFill>
                <a:effectLst/>
                <a:latin typeface="+mn-lt"/>
                <a:ea typeface="+mn-ea"/>
                <a:cs typeface="+mn-cs"/>
              </a:rPr>
              <a:t> finns i den</a:t>
            </a:r>
            <a:r>
              <a:rPr lang="sv-SE" sz="1200" b="0" i="1" kern="1200" dirty="0" smtClean="0">
                <a:solidFill>
                  <a:schemeClr val="tx1"/>
                </a:solidFill>
                <a:effectLst/>
                <a:latin typeface="+mn-lt"/>
                <a:ea typeface="+mn-ea"/>
                <a:cs typeface="+mn-cs"/>
              </a:rPr>
              <a:t> digitala utbildningen</a:t>
            </a:r>
          </a:p>
          <a:p>
            <a:endParaRPr lang="sv-SE" sz="1200" b="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b="1" dirty="0" smtClean="0"/>
              <a:t>Det sker få incidenter med trakasserier och hot.</a:t>
            </a:r>
          </a:p>
          <a:p>
            <a:pPr marL="171450" indent="-171450">
              <a:buFont typeface="Arial" panose="020B0604020202020204" pitchFamily="34" charset="0"/>
              <a:buChar char="•"/>
            </a:pPr>
            <a:r>
              <a:rPr lang="sv-SE" b="1" dirty="0" smtClean="0"/>
              <a:t>Röstmottagaren möjliggör röstningen genom professionellt bemötande och tydlig information.</a:t>
            </a:r>
          </a:p>
          <a:p>
            <a:pPr marL="171450" indent="-171450">
              <a:buFont typeface="Arial" panose="020B0604020202020204" pitchFamily="34" charset="0"/>
              <a:buChar char="•"/>
            </a:pPr>
            <a:r>
              <a:rPr lang="sv-SE" b="1" dirty="0" smtClean="0"/>
              <a:t>Kunskap ökar tryggheten och förebygger svåra situationer.</a:t>
            </a:r>
          </a:p>
          <a:p>
            <a:r>
              <a:rPr lang="sv-SE" dirty="0" smtClean="0"/>
              <a:t>Ibland</a:t>
            </a:r>
            <a:r>
              <a:rPr lang="sv-SE" baseline="0" dirty="0" smtClean="0"/>
              <a:t> måste man göra avbrott i röstningen. </a:t>
            </a:r>
            <a:r>
              <a:rPr lang="sv-SE" dirty="0" smtClean="0"/>
              <a:t>Det behöver inte vara </a:t>
            </a:r>
            <a:r>
              <a:rPr lang="sv-SE" baseline="0" dirty="0" smtClean="0"/>
              <a:t>dramatiska händelser. Även sjukdomsfall och liknande kan leda till att ordningen i lokalen inte kan upprätthållas. Beslut om avbrott tas av ordföranden. </a:t>
            </a:r>
            <a:r>
              <a:rPr lang="sv-SE" sz="1200" dirty="0" smtClean="0"/>
              <a:t>Urnan och röstlängderna ska alltid vara under uppsikt och tas med vid utrymning av lokalen. Kontakta valnämnden så fort som möjligt och larma vid behov. Anteckna händelsen i protokollet. När röstmottagningen återupptas, kontrollera att förseglingen på urnan är obruten och att numret på förseglingen stämmer med det som antecknats i protokollet.</a:t>
            </a:r>
          </a:p>
          <a:p>
            <a:endParaRPr lang="sv-SE" sz="1200" dirty="0" smtClean="0"/>
          </a:p>
          <a:p>
            <a:r>
              <a:rPr lang="sv-SE" sz="1200" i="1" dirty="0" smtClean="0"/>
              <a:t>Klicka fram punkterna.</a:t>
            </a:r>
          </a:p>
          <a:p>
            <a:endParaRPr lang="sv-SE" sz="1200" dirty="0" smtClean="0"/>
          </a:p>
          <a:p>
            <a:r>
              <a:rPr lang="sv-SE" sz="1200" dirty="0" smtClean="0"/>
              <a:t>Kom</a:t>
            </a:r>
            <a:r>
              <a:rPr lang="sv-SE" sz="1200" baseline="0" dirty="0" smtClean="0"/>
              <a:t> ihåg att:</a:t>
            </a:r>
            <a:endParaRPr lang="sv-SE" sz="1200" dirty="0" smtClean="0"/>
          </a:p>
          <a:p>
            <a:pPr marL="171450" indent="-171450">
              <a:buFont typeface="Wingdings" panose="05000000000000000000" pitchFamily="2" charset="2"/>
              <a:buChar char="§"/>
            </a:pPr>
            <a:r>
              <a:rPr lang="sv-SE" dirty="0" smtClean="0"/>
              <a:t>Det sker få incidenter med trakasserier och hot.</a:t>
            </a:r>
          </a:p>
          <a:p>
            <a:pPr marL="171450" indent="-171450">
              <a:buFont typeface="Wingdings" panose="05000000000000000000" pitchFamily="2" charset="2"/>
              <a:buChar char="§"/>
            </a:pPr>
            <a:r>
              <a:rPr lang="sv-SE" dirty="0" smtClean="0"/>
              <a:t>Röstmottagaren möjliggör röstningen genom professionellt bemötande och tydlig information.</a:t>
            </a:r>
          </a:p>
          <a:p>
            <a:pPr marL="171450" indent="-171450">
              <a:buFont typeface="Wingdings" panose="05000000000000000000" pitchFamily="2" charset="2"/>
              <a:buChar char="§"/>
            </a:pPr>
            <a:r>
              <a:rPr lang="sv-SE" dirty="0" smtClean="0"/>
              <a:t>Kunskap ökar tryggheten och förebygger svåra situationer.</a:t>
            </a:r>
          </a:p>
          <a:p>
            <a:endParaRPr lang="sv-SE" sz="1200" dirty="0" smtClean="0"/>
          </a:p>
          <a:p>
            <a:endParaRPr lang="sv-SE" sz="1200" kern="1200" dirty="0" smtClean="0">
              <a:solidFill>
                <a:schemeClr val="tx1"/>
              </a:solidFill>
              <a:effectLst/>
              <a:latin typeface="+mn-lt"/>
              <a:ea typeface="+mn-ea"/>
              <a:cs typeface="+mn-cs"/>
            </a:endParaRPr>
          </a:p>
          <a:p>
            <a:pPr marL="0" indent="0">
              <a:buSzPct val="100000"/>
              <a:buNone/>
            </a:pPr>
            <a:endParaRPr dirty="0"/>
          </a:p>
        </p:txBody>
      </p:sp>
    </p:spTree>
    <p:extLst>
      <p:ext uri="{BB962C8B-B14F-4D97-AF65-F5344CB8AC3E}">
        <p14:creationId xmlns:p14="http://schemas.microsoft.com/office/powerpoint/2010/main" val="903116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Avbrott i röstmottagningen</a:t>
            </a:r>
          </a:p>
          <a:p>
            <a:endParaRPr lang="sv-SE" b="0" dirty="0" smtClean="0"/>
          </a:p>
          <a:p>
            <a:pPr marL="0" indent="0">
              <a:buFont typeface="Wingdings" panose="05000000000000000000" pitchFamily="2" charset="2"/>
              <a:buNone/>
            </a:pPr>
            <a:r>
              <a:rPr kumimoji="0" lang="sv-SE" sz="2400" b="0" i="0" u="none" strike="noStrike" kern="1200" cap="none" spc="0" normalizeH="0" baseline="0" noProof="0" dirty="0" smtClean="0">
                <a:ln>
                  <a:noFill/>
                </a:ln>
                <a:solidFill>
                  <a:prstClr val="black"/>
                </a:solidFill>
                <a:effectLst/>
                <a:uLnTx/>
                <a:uFillTx/>
                <a:latin typeface="Arial"/>
                <a:ea typeface="+mn-ea"/>
                <a:cs typeface="+mn-cs"/>
              </a:rPr>
              <a:t>Om röstmottagningen inte kan genomföras ordnat på grund av till exempel brandlarm, sjukdomsfall eller stökiga situationer behöver röstmottagningen tillfälligt avbrytas. Det är röstmottagarna som ansvarar för ordningen i och i angränsade utrymmen till vallokalen. Väljare ska följa anvisningarna röstmottagarna ger och röstmottagarna har rätt att uppmana en person att tillfälligt lämna vallokalen om personen hindrar röstmottagningen att ske på ett ordnat sätt. </a:t>
            </a:r>
          </a:p>
          <a:p>
            <a:pPr marL="0" indent="0">
              <a:buFont typeface="Wingdings" panose="05000000000000000000" pitchFamily="2" charset="2"/>
              <a:buNone/>
            </a:pPr>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pPr marL="0" indent="0">
              <a:buFont typeface="Wingdings" panose="05000000000000000000" pitchFamily="2" charset="2"/>
              <a:buNone/>
            </a:pPr>
            <a:r>
              <a:rPr lang="sv-SE" sz="2400" b="0" i="1" dirty="0" smtClean="0"/>
              <a:t>Klicka fram punkterna.</a:t>
            </a:r>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pPr marL="0" indent="0">
              <a:buFont typeface="Wingdings" panose="05000000000000000000" pitchFamily="2" charset="2"/>
              <a:buNone/>
            </a:pPr>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1000"/>
              </a:spcBef>
              <a:spcAft>
                <a:spcPts val="0"/>
              </a:spcAft>
              <a:buClr>
                <a:srgbClr val="E83278"/>
              </a:buClr>
              <a:buSzTx/>
              <a:buFont typeface="Wingdings" panose="05000000000000000000" pitchFamily="2" charset="2"/>
              <a:buChar char="§"/>
              <a:tabLst/>
              <a:defRPr/>
            </a:pPr>
            <a:r>
              <a:rPr kumimoji="0" lang="sv-SE" sz="2400" b="0" i="0" u="none" strike="noStrike" kern="1200" cap="none" spc="0" normalizeH="0" baseline="0" noProof="0" dirty="0" smtClean="0">
                <a:ln>
                  <a:noFill/>
                </a:ln>
                <a:solidFill>
                  <a:prstClr val="black"/>
                </a:solidFill>
                <a:effectLst/>
                <a:uLnTx/>
                <a:uFillTx/>
                <a:latin typeface="Arial"/>
                <a:ea typeface="+mn-ea"/>
                <a:cs typeface="+mn-cs"/>
              </a:rPr>
              <a:t>Vid en sådan händelse är det viktigt att säkerställa att </a:t>
            </a:r>
            <a:r>
              <a:rPr kumimoji="0" lang="sv-SE" sz="2400" b="1" i="0" u="none" strike="noStrike" kern="1200" cap="none" spc="0" normalizeH="0" baseline="0" noProof="0" dirty="0" smtClean="0">
                <a:ln>
                  <a:noFill/>
                </a:ln>
                <a:solidFill>
                  <a:prstClr val="black"/>
                </a:solidFill>
                <a:effectLst/>
                <a:uLnTx/>
                <a:uFillTx/>
                <a:latin typeface="Arial"/>
                <a:ea typeface="+mn-ea"/>
                <a:cs typeface="+mn-cs"/>
              </a:rPr>
              <a:t>uppsamlingslådan</a:t>
            </a:r>
            <a:r>
              <a:rPr kumimoji="0" lang="sv-SE" sz="2400" b="0" i="0" u="none" strike="noStrike" kern="1200" cap="none" spc="0" normalizeH="0" baseline="0" noProof="0" dirty="0" smtClean="0">
                <a:ln>
                  <a:noFill/>
                </a:ln>
                <a:solidFill>
                  <a:prstClr val="black"/>
                </a:solidFill>
                <a:effectLst/>
                <a:uLnTx/>
                <a:uFillTx/>
                <a:latin typeface="Arial"/>
                <a:ea typeface="+mn-ea"/>
                <a:cs typeface="+mn-cs"/>
              </a:rPr>
              <a:t> </a:t>
            </a:r>
            <a:r>
              <a:rPr kumimoji="0" lang="sv-SE" sz="2400" b="1" i="0" u="none" strike="noStrike" kern="1200" cap="none" spc="0" normalizeH="0" baseline="0" noProof="0" dirty="0" smtClean="0">
                <a:ln>
                  <a:noFill/>
                </a:ln>
                <a:solidFill>
                  <a:prstClr val="black"/>
                </a:solidFill>
                <a:effectLst/>
                <a:uLnTx/>
                <a:uFillTx/>
                <a:latin typeface="Arial"/>
                <a:ea typeface="+mn-ea"/>
                <a:cs typeface="+mn-cs"/>
              </a:rPr>
              <a:t>är under uppsikt och försluts.</a:t>
            </a:r>
          </a:p>
          <a:p>
            <a:pPr marL="342900" marR="0" lvl="0" indent="-342900" algn="l" defTabSz="914400" rtl="0" eaLnBrk="1" fontAlgn="auto" latinLnBrk="0" hangingPunct="1">
              <a:lnSpc>
                <a:spcPct val="100000"/>
              </a:lnSpc>
              <a:spcBef>
                <a:spcPts val="1000"/>
              </a:spcBef>
              <a:spcAft>
                <a:spcPts val="0"/>
              </a:spcAft>
              <a:buClr>
                <a:srgbClr val="E83278"/>
              </a:buClr>
              <a:buSzTx/>
              <a:buFont typeface="Wingdings" panose="05000000000000000000" pitchFamily="2" charset="2"/>
              <a:buChar char="§"/>
              <a:tabLst/>
              <a:defRPr/>
            </a:pPr>
            <a:r>
              <a:rPr kumimoji="0" lang="sv-SE" sz="2400" b="1" i="0" u="none" strike="noStrike" kern="1200" cap="none" spc="0" normalizeH="0" baseline="0" noProof="0" dirty="0" smtClean="0">
                <a:ln>
                  <a:noFill/>
                </a:ln>
                <a:solidFill>
                  <a:prstClr val="black"/>
                </a:solidFill>
                <a:effectLst/>
                <a:uLnTx/>
                <a:uFillTx/>
                <a:latin typeface="Arial"/>
                <a:ea typeface="+mn-ea"/>
                <a:cs typeface="+mn-cs"/>
              </a:rPr>
              <a:t>Väljarförteckningen och rösterna är skyddsvärda.</a:t>
            </a:r>
          </a:p>
          <a:p>
            <a:pPr marL="324000" marR="0" lvl="0" indent="-324000" algn="l" defTabSz="914400" rtl="0" eaLnBrk="1" fontAlgn="auto" latinLnBrk="0" hangingPunct="1">
              <a:lnSpc>
                <a:spcPct val="100000"/>
              </a:lnSpc>
              <a:spcBef>
                <a:spcPts val="1000"/>
              </a:spcBef>
              <a:spcAft>
                <a:spcPts val="0"/>
              </a:spcAft>
              <a:buClr>
                <a:srgbClr val="E83278"/>
              </a:buClr>
              <a:buSzTx/>
              <a:buFont typeface="Wingdings" panose="05000000000000000000" pitchFamily="2" charset="2"/>
              <a:buChar char="§"/>
              <a:tabLst/>
              <a:defRPr/>
            </a:pPr>
            <a:r>
              <a:rPr kumimoji="0" lang="sv-SE" sz="2400" b="1" i="0" u="none" strike="noStrike" kern="1200" cap="none" spc="0" normalizeH="0" baseline="0" noProof="0" dirty="0" smtClean="0">
                <a:ln>
                  <a:noFill/>
                </a:ln>
                <a:solidFill>
                  <a:prstClr val="black"/>
                </a:solidFill>
                <a:effectLst/>
                <a:uLnTx/>
                <a:uFillTx/>
                <a:latin typeface="Arial"/>
                <a:ea typeface="+mn-ea"/>
                <a:cs typeface="+mn-cs"/>
              </a:rPr>
              <a:t>Beroende på situationen, kalla på den hjälp som behövs och meddela valkansliet. </a:t>
            </a:r>
            <a:r>
              <a:rPr kumimoji="0" lang="sv-SE" sz="2400" b="0" i="0" u="none" strike="noStrike" kern="1200" cap="none" spc="0" normalizeH="0" baseline="0" noProof="0" dirty="0" smtClean="0">
                <a:ln>
                  <a:noFill/>
                </a:ln>
                <a:solidFill>
                  <a:prstClr val="black"/>
                </a:solidFill>
                <a:effectLst/>
                <a:uLnTx/>
                <a:uFillTx/>
                <a:latin typeface="Arial"/>
                <a:ea typeface="+mn-ea"/>
                <a:cs typeface="+mn-cs"/>
              </a:rPr>
              <a:t>Först och främst prata med ordföranden, det faller under hens roll. </a:t>
            </a:r>
          </a:p>
          <a:p>
            <a:pPr marL="342900" marR="0" lvl="0" indent="-342900" algn="l" defTabSz="914400" rtl="0" eaLnBrk="1" fontAlgn="auto" latinLnBrk="0" hangingPunct="1">
              <a:lnSpc>
                <a:spcPct val="100000"/>
              </a:lnSpc>
              <a:spcBef>
                <a:spcPts val="1000"/>
              </a:spcBef>
              <a:spcAft>
                <a:spcPts val="0"/>
              </a:spcAft>
              <a:buClr>
                <a:srgbClr val="E83278"/>
              </a:buClr>
              <a:buSzTx/>
              <a:buFont typeface="Wingdings" panose="05000000000000000000" pitchFamily="2" charset="2"/>
              <a:buChar char="§"/>
              <a:tabLst/>
              <a:defRPr/>
            </a:pPr>
            <a:endParaRPr kumimoji="0" lang="sv-SE" sz="2400" b="1" i="0" u="none" strike="noStrike" kern="1200" cap="none" spc="0" normalizeH="0" baseline="0" noProof="0" dirty="0" smtClean="0">
              <a:ln>
                <a:noFill/>
              </a:ln>
              <a:solidFill>
                <a:prstClr val="black"/>
              </a:solidFill>
              <a:effectLst/>
              <a:uLnTx/>
              <a:uFillTx/>
              <a:latin typeface="Arial"/>
              <a:ea typeface="+mn-ea"/>
              <a:cs typeface="+mn-cs"/>
            </a:endParaRPr>
          </a:p>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2022-01-15</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67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Då har</a:t>
            </a:r>
            <a:r>
              <a:rPr lang="sv-SE" baseline="0" dirty="0" smtClean="0"/>
              <a:t> det blivit dags att avsluta röstmottagningen och vi ska se vad ni ska göra innan ni får gå hem på valdagen. </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29</a:t>
            </a:fld>
            <a:endParaRPr lang="sv-SE"/>
          </a:p>
        </p:txBody>
      </p:sp>
    </p:spTree>
    <p:extLst>
      <p:ext uri="{BB962C8B-B14F-4D97-AF65-F5344CB8AC3E}">
        <p14:creationId xmlns:p14="http://schemas.microsoft.com/office/powerpoint/2010/main" val="2993762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Vallokalen stänger kl. 20.00,  alla väljare som kommit in eller ställt sig i kö kl. 20:00 ska få rösta!</a:t>
            </a:r>
          </a:p>
          <a:p>
            <a:endParaRPr lang="sv-SE" dirty="0" smtClean="0"/>
          </a:p>
          <a:p>
            <a:r>
              <a:rPr lang="sv-SE" dirty="0" smtClean="0"/>
              <a:t>Efter avslutad röstmottagning räknas antalet ytterkuvert och antalet namn i väljarförteckningen och därefter läggs rösterna i säkerhetspåsar som försluts. </a:t>
            </a:r>
          </a:p>
          <a:p>
            <a:endParaRPr lang="sv-SE" dirty="0" smtClean="0"/>
          </a:p>
          <a:p>
            <a:r>
              <a:rPr lang="sv-SE" dirty="0" smtClean="0"/>
              <a:t>Ordföranden ansvarar för att rösterna, väljarförteckning, protokoll och kopia av röstlängden skickas med rekommenderat brev till Länsstyrelsen i Norrbotten.</a:t>
            </a:r>
            <a:r>
              <a:rPr lang="sv-SE" baseline="0" dirty="0" smtClean="0"/>
              <a:t> Detta sker antingen på valkvällen eller </a:t>
            </a:r>
            <a:r>
              <a:rPr lang="sv-SE" baseline="0" smtClean="0"/>
              <a:t>dagen efter.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80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baseline="0" dirty="0" smtClean="0"/>
          </a:p>
          <a:p>
            <a:pPr marL="0" indent="0">
              <a:buNone/>
            </a:pPr>
            <a:r>
              <a:rPr lang="sv-SE" baseline="0" dirty="0" smtClean="0"/>
              <a:t>Här på bilden ser ni dagens utbildnings delar: </a:t>
            </a:r>
          </a:p>
          <a:p>
            <a:r>
              <a:rPr lang="sv-SE" b="1" dirty="0" smtClean="0"/>
              <a:t>Vallokal, valsedelställ och valhemligheten</a:t>
            </a:r>
          </a:p>
          <a:p>
            <a:r>
              <a:rPr lang="sv-SE" b="1" dirty="0" smtClean="0"/>
              <a:t>Röstmottagning – rösträtt, röstkort/ytterkuvert, väljarförteckning, valsedlar</a:t>
            </a:r>
          </a:p>
          <a:p>
            <a:r>
              <a:rPr lang="sv-SE" b="1" dirty="0" smtClean="0"/>
              <a:t>Bemötande och säkerhet</a:t>
            </a:r>
          </a:p>
          <a:p>
            <a:r>
              <a:rPr lang="sv-SE" b="1" dirty="0" smtClean="0"/>
              <a:t>Avslut</a:t>
            </a:r>
            <a:r>
              <a:rPr lang="sv-SE" b="1" baseline="0" dirty="0" smtClean="0"/>
              <a:t> på valdagen</a:t>
            </a:r>
            <a:endParaRPr 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indent="0">
              <a:buFontTx/>
              <a:buNone/>
            </a:pPr>
            <a:endParaRPr lang="sv-SE" dirty="0" smtClean="0"/>
          </a:p>
        </p:txBody>
      </p:sp>
      <p:sp>
        <p:nvSpPr>
          <p:cNvPr id="4" name="Platshållare för datum 3"/>
          <p:cNvSpPr>
            <a:spLocks noGrp="1"/>
          </p:cNvSpPr>
          <p:nvPr>
            <p:ph type="dt" idx="10"/>
          </p:nvPr>
        </p:nvSpPr>
        <p:spPr/>
        <p:txBody>
          <a:bodyPr/>
          <a:lstStyle/>
          <a:p>
            <a:r>
              <a:rPr lang="sv-SE" smtClean="0"/>
              <a:t>2022-01-15</a:t>
            </a:r>
            <a:endParaRPr lang="sv-SE"/>
          </a:p>
        </p:txBody>
      </p:sp>
      <p:sp>
        <p:nvSpPr>
          <p:cNvPr id="5" name="Platshållare för bildnummer 4"/>
          <p:cNvSpPr>
            <a:spLocks noGrp="1"/>
          </p:cNvSpPr>
          <p:nvPr>
            <p:ph type="sldNum" sz="quarter" idx="11"/>
          </p:nvPr>
        </p:nvSpPr>
        <p:spPr/>
        <p:txBody>
          <a:bodyPr/>
          <a:lstStyle/>
          <a:p>
            <a:fld id="{FE5C8991-D57F-4F57-99D8-D1041714389F}" type="slidenum">
              <a:rPr lang="sv-SE" smtClean="0"/>
              <a:t>4</a:t>
            </a:fld>
            <a:endParaRPr lang="sv-SE"/>
          </a:p>
        </p:txBody>
      </p:sp>
    </p:spTree>
    <p:extLst>
      <p:ext uri="{BB962C8B-B14F-4D97-AF65-F5344CB8AC3E}">
        <p14:creationId xmlns:p14="http://schemas.microsoft.com/office/powerpoint/2010/main" val="2313613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Nu har vi</a:t>
            </a:r>
            <a:r>
              <a:rPr lang="sv-SE" baseline="0" dirty="0" smtClean="0"/>
              <a:t> gått igenom din roll, flödet i vallokalen, hur röstmottagningen går till, hur du fyller i en väljarförteckning och vad som händer när ni avslutat röstmottagningen.</a:t>
            </a:r>
          </a:p>
          <a:p>
            <a:endParaRPr lang="sv-SE" baseline="0" dirty="0" smtClean="0"/>
          </a:p>
          <a:p>
            <a:r>
              <a:rPr lang="sv-SE" dirty="0" smtClean="0"/>
              <a:t>Är det något du </a:t>
            </a:r>
            <a:r>
              <a:rPr lang="sv-SE" smtClean="0"/>
              <a:t>undrar över</a:t>
            </a:r>
            <a:r>
              <a:rPr lang="sv-SE" baseline="0" smtClean="0"/>
              <a:t>? </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31</a:t>
            </a:fld>
            <a:endParaRPr lang="sv-SE"/>
          </a:p>
        </p:txBody>
      </p:sp>
    </p:spTree>
    <p:extLst>
      <p:ext uri="{BB962C8B-B14F-4D97-AF65-F5344CB8AC3E}">
        <p14:creationId xmlns:p14="http://schemas.microsoft.com/office/powerpoint/2010/main" val="1441795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Tack</a:t>
            </a:r>
            <a:r>
              <a:rPr lang="sv-SE" dirty="0" smtClean="0"/>
              <a:t> för att du har tagit del av utbildningen. </a:t>
            </a:r>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2022-01-15</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20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Då kommer vi till förberedelser för röstmottagning, som handlar om </a:t>
            </a:r>
            <a:r>
              <a:rPr kumimoji="0" lang="sv-SE" sz="1200" b="1" i="0" u="none" strike="noStrike" kern="1200" cap="none" spc="0" normalizeH="0" baseline="0" noProof="0" dirty="0" smtClean="0">
                <a:ln>
                  <a:noFill/>
                </a:ln>
                <a:solidFill>
                  <a:prstClr val="black"/>
                </a:solidFill>
                <a:effectLst/>
                <a:uLnTx/>
                <a:uFillTx/>
                <a:latin typeface="+mn-lt"/>
                <a:ea typeface="+mn-ea"/>
                <a:cs typeface="+mn-cs"/>
              </a:rPr>
              <a:t>vallokalen, valsedlar och valhemligheten.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Då befinner vi oss här på tidslinjen. Det mesta av detta arbetet ligger på ordföranden i vallokalen men det finns vissa saker som du som röstmottagare behöver känna till. </a:t>
            </a:r>
          </a:p>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2022-01-14</a:t>
            </a:r>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06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Wingdings" panose="05000000000000000000" pitchFamily="2" charset="2"/>
              <a:buNone/>
            </a:pPr>
            <a:r>
              <a:rPr lang="sv-SE" sz="1200" b="0" kern="1200" dirty="0" smtClean="0">
                <a:solidFill>
                  <a:schemeClr val="tx1"/>
                </a:solidFill>
                <a:effectLst/>
                <a:latin typeface="+mn-lt"/>
                <a:ea typeface="+mn-ea"/>
                <a:cs typeface="+mn-cs"/>
              </a:rPr>
              <a:t>Vallokalen </a:t>
            </a:r>
          </a:p>
          <a:p>
            <a:pPr marL="0" lvl="0" indent="0">
              <a:buFont typeface="Wingdings" panose="05000000000000000000" pitchFamily="2" charset="2"/>
              <a:buNone/>
            </a:pPr>
            <a:endParaRPr lang="sv-SE" sz="1200" b="0" i="1" kern="1200" dirty="0" smtClean="0">
              <a:solidFill>
                <a:schemeClr val="tx1"/>
              </a:solidFill>
              <a:effectLst/>
              <a:latin typeface="+mn-lt"/>
              <a:ea typeface="+mn-ea"/>
              <a:cs typeface="+mn-cs"/>
            </a:endParaRPr>
          </a:p>
          <a:p>
            <a:pPr marL="0" lvl="0" indent="0">
              <a:buFont typeface="Wingdings" panose="05000000000000000000" pitchFamily="2" charset="2"/>
              <a:buNone/>
            </a:pPr>
            <a:endParaRPr lang="sv-SE" sz="1200" b="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sv-SE" sz="1200" b="1" kern="1200" dirty="0" smtClean="0">
                <a:solidFill>
                  <a:schemeClr val="tx1"/>
                </a:solidFill>
                <a:effectLst/>
                <a:latin typeface="+mn-lt"/>
                <a:ea typeface="+mn-ea"/>
                <a:cs typeface="+mn-cs"/>
              </a:rPr>
              <a:t>Vallokalen ska</a:t>
            </a:r>
            <a:r>
              <a:rPr lang="sv-SE" sz="1200" b="1" kern="1200" baseline="0" dirty="0" smtClean="0">
                <a:solidFill>
                  <a:schemeClr val="tx1"/>
                </a:solidFill>
                <a:effectLst/>
                <a:latin typeface="+mn-lt"/>
                <a:ea typeface="+mn-ea"/>
                <a:cs typeface="+mn-cs"/>
              </a:rPr>
              <a:t> vara</a:t>
            </a:r>
            <a:r>
              <a:rPr lang="sv-SE" sz="1200" b="1" kern="1200" dirty="0" smtClean="0">
                <a:solidFill>
                  <a:schemeClr val="tx1"/>
                </a:solidFill>
                <a:effectLst/>
                <a:latin typeface="+mn-lt"/>
                <a:ea typeface="+mn-ea"/>
                <a:cs typeface="+mn-cs"/>
              </a:rPr>
              <a:t> tillgänglig för alla</a:t>
            </a:r>
            <a:r>
              <a:rPr lang="sv-SE" sz="1200" kern="1200" dirty="0" smtClean="0">
                <a:solidFill>
                  <a:schemeClr val="tx1"/>
                </a:solidFill>
                <a:effectLst/>
                <a:latin typeface="+mn-lt"/>
                <a:ea typeface="+mn-ea"/>
                <a:cs typeface="+mn-cs"/>
              </a:rPr>
              <a:t>. Möbleringen behöver vara tillgänglighetsanpassad;</a:t>
            </a:r>
            <a:r>
              <a:rPr lang="sv-SE" sz="1200" kern="1200" baseline="0" dirty="0" smtClean="0">
                <a:solidFill>
                  <a:schemeClr val="tx1"/>
                </a:solidFill>
                <a:effectLst/>
                <a:latin typeface="+mn-lt"/>
                <a:ea typeface="+mn-ea"/>
                <a:cs typeface="+mn-cs"/>
              </a:rPr>
              <a:t> a</a:t>
            </a:r>
            <a:r>
              <a:rPr lang="sv-SE" sz="1200" kern="1200" dirty="0" smtClean="0">
                <a:solidFill>
                  <a:schemeClr val="tx1"/>
                </a:solidFill>
                <a:effectLst/>
                <a:latin typeface="+mn-lt"/>
                <a:ea typeface="+mn-ea"/>
                <a:cs typeface="+mn-cs"/>
              </a:rPr>
              <a:t>lla ska kunna rösta. Vallokalen ska också vara fri från politisk propaganda. Var uppmärksam på flödet i lokalen och se till att alla kan komma fram dit de behöver. Ta väljarens perspektiv. Jämför med känslan av att komma in i en välordnad matvarubutik och uppleva att personalen ger dig kunniga svar och arbetar för att du aldrig ska behöva vänta i onödan. Så vill vi också ha det.</a:t>
            </a:r>
          </a:p>
          <a:p>
            <a:pPr marL="171450" lvl="0" indent="-171450">
              <a:buFont typeface="Wingdings" panose="05000000000000000000" pitchFamily="2" charset="2"/>
              <a:buChar char="§"/>
            </a:pPr>
            <a:r>
              <a:rPr lang="sv-SE" sz="1200" b="1" kern="1200" dirty="0" smtClean="0">
                <a:solidFill>
                  <a:schemeClr val="tx1"/>
                </a:solidFill>
                <a:effectLst/>
                <a:latin typeface="+mn-lt"/>
                <a:ea typeface="+mn-ea"/>
                <a:cs typeface="+mn-cs"/>
              </a:rPr>
              <a:t>Röstmottagningen är offentliga.</a:t>
            </a:r>
            <a:r>
              <a:rPr lang="sv-SE" sz="1200" kern="1200" dirty="0" smtClean="0">
                <a:solidFill>
                  <a:schemeClr val="tx1"/>
                </a:solidFill>
                <a:effectLst/>
                <a:latin typeface="+mn-lt"/>
                <a:ea typeface="+mn-ea"/>
                <a:cs typeface="+mn-cs"/>
              </a:rPr>
              <a:t> De betyder att vem som helst har rätt att komma och se på.</a:t>
            </a:r>
          </a:p>
          <a:p>
            <a:pPr marL="171450" lvl="0" indent="-171450">
              <a:buFont typeface="Wingdings" panose="05000000000000000000" pitchFamily="2" charset="2"/>
              <a:buChar char="§"/>
            </a:pPr>
            <a:r>
              <a:rPr lang="sv-SE" sz="1200" b="1" kern="1200" dirty="0" smtClean="0">
                <a:solidFill>
                  <a:schemeClr val="tx1"/>
                </a:solidFill>
                <a:effectLst/>
                <a:latin typeface="+mn-lt"/>
                <a:ea typeface="+mn-ea"/>
                <a:cs typeface="+mn-cs"/>
              </a:rPr>
              <a:t>Både uppsamlingslådan och väljarförteckningen är under ständig uppsikt</a:t>
            </a:r>
            <a:r>
              <a:rPr lang="sv-SE" sz="1200" kern="1200" dirty="0" smtClean="0">
                <a:solidFill>
                  <a:schemeClr val="tx1"/>
                </a:solidFill>
                <a:effectLst/>
                <a:latin typeface="+mn-lt"/>
                <a:ea typeface="+mn-ea"/>
                <a:cs typeface="+mn-cs"/>
              </a:rPr>
              <a:t> av er röstmottagare och ska samtidigt vara synliga för väljaren. Uppsamlingslådan ska inte vara tillgänglig för väljarna, utan enbart röstmottagarna ska kunna nå den. </a:t>
            </a:r>
          </a:p>
          <a:p>
            <a:pPr marL="171450" lvl="0" indent="-171450">
              <a:buFont typeface="Wingdings" panose="05000000000000000000" pitchFamily="2" charset="2"/>
              <a:buChar char="§"/>
            </a:pPr>
            <a:r>
              <a:rPr lang="sv-SE" sz="1200" b="1" kern="1200" dirty="0" smtClean="0">
                <a:solidFill>
                  <a:schemeClr val="tx1"/>
                </a:solidFill>
                <a:effectLst/>
                <a:latin typeface="+mn-lt"/>
                <a:ea typeface="+mn-ea"/>
                <a:cs typeface="+mn-cs"/>
              </a:rPr>
              <a:t>Köer dirigeras av er som röstmottagare. </a:t>
            </a:r>
            <a:r>
              <a:rPr lang="sv-SE" sz="1200" kern="1200" dirty="0" smtClean="0">
                <a:solidFill>
                  <a:schemeClr val="tx1"/>
                </a:solidFill>
                <a:effectLst/>
                <a:latin typeface="+mn-lt"/>
                <a:ea typeface="+mn-ea"/>
                <a:cs typeface="+mn-cs"/>
              </a:rPr>
              <a:t>För flödets skull hålls eventuella köer helst utanför vallokalen. Styr köer så att alla moment kan göras utan insyn. Placera gärna en röstmottagare som ett slags entrévärd som kan informera och se att väljaren har gått rätt.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6</a:t>
            </a:fld>
            <a:endParaRPr lang="sv-SE" dirty="0"/>
          </a:p>
        </p:txBody>
      </p:sp>
      <p:sp>
        <p:nvSpPr>
          <p:cNvPr id="5" name="Platshållare för datum 4"/>
          <p:cNvSpPr>
            <a:spLocks noGrp="1"/>
          </p:cNvSpPr>
          <p:nvPr>
            <p:ph type="dt" idx="11"/>
          </p:nvPr>
        </p:nvSpPr>
        <p:spPr/>
        <p:txBody>
          <a:bodyPr/>
          <a:lstStyle/>
          <a:p>
            <a:r>
              <a:rPr lang="sv-SE" dirty="0"/>
              <a:t>2022-01-14</a:t>
            </a:r>
          </a:p>
        </p:txBody>
      </p:sp>
    </p:spTree>
    <p:extLst>
      <p:ext uri="{BB962C8B-B14F-4D97-AF65-F5344CB8AC3E}">
        <p14:creationId xmlns:p14="http://schemas.microsoft.com/office/powerpoint/2010/main" val="143842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Nu</a:t>
            </a:r>
            <a:r>
              <a:rPr lang="sv-SE" baseline="0" dirty="0" smtClean="0"/>
              <a:t> när vi besökt vallokalen så tänkte jag att vi skulle gå igenom det material som ni kommer stöta på under er arbetsdag.</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sv-SE" sz="1200" b="0" i="1" u="none" strike="noStrike" kern="1200" cap="none" spc="0" normalizeH="0" baseline="0" noProof="0" dirty="0" smtClean="0">
                <a:ln>
                  <a:noFill/>
                </a:ln>
                <a:solidFill>
                  <a:prstClr val="black"/>
                </a:solidFill>
                <a:effectLst/>
                <a:uLnTx/>
                <a:uFillTx/>
                <a:latin typeface="+mn-lt"/>
                <a:ea typeface="+mn-ea"/>
                <a:cs typeface="+mn-cs"/>
              </a:rPr>
              <a:t>Visa upp valmaterial för kameran och fråga om någon vet vad det är och vad det används till. T ex valkuvert, röstkort/ytterkuvert, väljarförteckning och de nya säkerhetspåsarna… försök att hålla det kronologiskt till när det ska användas under dagen. </a:t>
            </a:r>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2022-01-15</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87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ts val="1200"/>
              </a:lnSpc>
              <a:spcAft>
                <a:spcPts val="800"/>
              </a:spcAft>
              <a:buFont typeface="Wingdings" panose="05000000000000000000" pitchFamily="2" charset="2"/>
              <a:buNone/>
              <a:tabLst>
                <a:tab pos="457200" algn="l"/>
              </a:tabLs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Valhemligheten och hjälp att rösta</a:t>
            </a:r>
          </a:p>
          <a:p>
            <a:pPr marL="0" lvl="0" indent="0">
              <a:lnSpc>
                <a:spcPts val="1200"/>
              </a:lnSpc>
              <a:spcAft>
                <a:spcPts val="800"/>
              </a:spcAft>
              <a:buFont typeface="Wingdings" panose="05000000000000000000" pitchFamily="2" charset="2"/>
              <a:buNone/>
              <a:tabLst>
                <a:tab pos="457200" algn="l"/>
              </a:tabLst>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0" lvl="0" indent="0">
              <a:lnSpc>
                <a:spcPts val="1200"/>
              </a:lnSpc>
              <a:spcAft>
                <a:spcPts val="800"/>
              </a:spcAft>
              <a:buFont typeface="Wingdings" panose="05000000000000000000" pitchFamily="2" charset="2"/>
              <a:buNone/>
              <a:tabLst>
                <a:tab pos="457200" algn="l"/>
              </a:tabLs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Röstmottagarens roll är förstås att ta emot röster, men också att ge bra service</a:t>
            </a:r>
            <a:r>
              <a:rPr lang="sv-SE" sz="1200" baseline="0" dirty="0" smtClean="0">
                <a:effectLst/>
                <a:latin typeface="Garamond" panose="02020404030301010803" pitchFamily="18" charset="0"/>
                <a:ea typeface="Garamond" panose="02020404030301010803" pitchFamily="18" charset="0"/>
                <a:cs typeface="Times New Roman" panose="02020603050405020304" pitchFamily="18" charset="0"/>
              </a:rPr>
              <a:t> och ha ett gott bemötande. </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
            </a:r>
            <a:b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b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171450" lvl="0" indent="-171450">
              <a:lnSpc>
                <a:spcPts val="1200"/>
              </a:lnSpc>
              <a:spcAft>
                <a:spcPts val="800"/>
              </a:spcAft>
              <a:buFont typeface="Wingdings" panose="05000000000000000000" pitchFamily="2" charset="2"/>
              <a:buChar char="§"/>
              <a:tabLst>
                <a:tab pos="457200" algn="l"/>
              </a:tabLs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Väljaren ska göra i ordning sin röst i avskildhet</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 Det</a:t>
            </a:r>
            <a:r>
              <a:rPr lang="sv-SE" sz="1200" baseline="0" dirty="0" smtClean="0">
                <a:effectLst/>
                <a:latin typeface="Garamond" panose="02020404030301010803" pitchFamily="18" charset="0"/>
                <a:ea typeface="Garamond" panose="02020404030301010803" pitchFamily="18" charset="0"/>
                <a:cs typeface="Times New Roman" panose="02020603050405020304" pitchFamily="18" charset="0"/>
              </a:rPr>
              <a:t> betyder att man ska vara ensam när man tar valsedlar och ensam när man gör i ordning sin röst bakom valskärmen. Det är huvudregeln enligt vallagen. Men det finns undantag. </a:t>
            </a:r>
            <a:br>
              <a:rPr lang="sv-SE" sz="1200" baseline="0" dirty="0" smtClean="0">
                <a:effectLst/>
                <a:latin typeface="Garamond" panose="02020404030301010803" pitchFamily="18" charset="0"/>
                <a:ea typeface="Garamond" panose="02020404030301010803" pitchFamily="18" charset="0"/>
                <a:cs typeface="Times New Roman" panose="02020603050405020304" pitchFamily="18" charset="0"/>
              </a:rPr>
            </a:b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171450" lvl="0" indent="-171450">
              <a:lnSpc>
                <a:spcPts val="1200"/>
              </a:lnSpc>
              <a:spcAft>
                <a:spcPts val="800"/>
              </a:spcAft>
              <a:buFont typeface="Wingdings" panose="05000000000000000000" pitchFamily="2" charset="2"/>
              <a:buChar char="§"/>
              <a:tabLst>
                <a:tab pos="457200" algn="l"/>
              </a:tabLs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Endast om väljaren behöver hjälp är det tillåtet att vara två bakom valsedelstället och valskärmen.</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 </a:t>
            </a:r>
            <a:r>
              <a:rPr lang="sv-SE" sz="1200" kern="1200" dirty="0" smtClean="0">
                <a:solidFill>
                  <a:schemeClr val="tx1"/>
                </a:solidFill>
                <a:effectLst/>
                <a:latin typeface="+mn-lt"/>
                <a:ea typeface="+mn-ea"/>
                <a:cs typeface="+mn-cs"/>
              </a:rPr>
              <a:t>Väljare</a:t>
            </a:r>
            <a:r>
              <a:rPr lang="sv-SE" sz="1200" kern="1200" baseline="0" dirty="0" smtClean="0">
                <a:solidFill>
                  <a:schemeClr val="tx1"/>
                </a:solidFill>
                <a:effectLst/>
                <a:latin typeface="+mn-lt"/>
                <a:ea typeface="+mn-ea"/>
                <a:cs typeface="+mn-cs"/>
              </a:rPr>
              <a:t> som på grund av funktionsnedsättning, sjukdom, ålder eller liknande</a:t>
            </a:r>
            <a:r>
              <a:rPr lang="sv-SE" sz="1200" kern="1200" dirty="0" smtClean="0">
                <a:solidFill>
                  <a:schemeClr val="tx1"/>
                </a:solidFill>
                <a:effectLst/>
                <a:latin typeface="+mn-lt"/>
                <a:ea typeface="+mn-ea"/>
                <a:cs typeface="+mn-cs"/>
              </a:rPr>
              <a:t> behöver hjälp kan få det av en röstmottagare eller en annan person.</a:t>
            </a:r>
            <a:r>
              <a:rPr lang="sv-SE" sz="1200" kern="1200" baseline="0" dirty="0" smtClean="0">
                <a:solidFill>
                  <a:schemeClr val="tx1"/>
                </a:solidFill>
                <a:effectLst/>
                <a:latin typeface="+mn-lt"/>
                <a:ea typeface="+mn-ea"/>
                <a:cs typeface="+mn-cs"/>
              </a:rPr>
              <a:t> Väljaren bestämmer själv vilka moment som hen behöver hjälp med. </a:t>
            </a:r>
          </a:p>
          <a:p>
            <a:pPr marL="171450" marR="0" lvl="0" indent="-171450" algn="l" defTabSz="914400" rtl="0" eaLnBrk="1" fontAlgn="auto" latinLnBrk="0" hangingPunct="1">
              <a:lnSpc>
                <a:spcPts val="1200"/>
              </a:lnSpc>
              <a:spcBef>
                <a:spcPts val="0"/>
              </a:spcBef>
              <a:spcAft>
                <a:spcPts val="800"/>
              </a:spcAft>
              <a:buClrTx/>
              <a:buSzTx/>
              <a:buFont typeface="Wingdings" panose="05000000000000000000" pitchFamily="2" charset="2"/>
              <a:buChar char="§"/>
              <a:tabLst>
                <a:tab pos="457200" algn="l"/>
              </a:tabLst>
              <a:defRPr/>
            </a:pPr>
            <a:r>
              <a:rPr lang="sv-SE" sz="1200" kern="1200" baseline="0" dirty="0" smtClean="0">
                <a:solidFill>
                  <a:schemeClr val="tx1"/>
                </a:solidFill>
                <a:effectLst/>
                <a:latin typeface="+mn-lt"/>
                <a:ea typeface="+mn-ea"/>
                <a:cs typeface="+mn-cs"/>
              </a:rPr>
              <a:t>Om du som röstmottagare blir ombedd att hjälpa till – </a:t>
            </a:r>
            <a:r>
              <a:rPr lang="sv-SE" sz="1200" b="1" kern="1200" baseline="0" dirty="0" smtClean="0">
                <a:solidFill>
                  <a:schemeClr val="tx1"/>
                </a:solidFill>
                <a:effectLst/>
                <a:latin typeface="+mn-lt"/>
                <a:ea typeface="+mn-ea"/>
                <a:cs typeface="+mn-cs"/>
              </a:rPr>
              <a:t>berätta att du har tystnadsplikt och inte får berätta för någon vad väljaren har röstat på.  </a:t>
            </a:r>
            <a:endParaRPr lang="sv-SE" sz="1200" kern="1200" baseline="0" dirty="0" smtClean="0">
              <a:solidFill>
                <a:schemeClr val="tx1"/>
              </a:solidFill>
              <a:effectLst/>
              <a:latin typeface="+mn-lt"/>
              <a:ea typeface="+mn-ea"/>
              <a:cs typeface="+mn-cs"/>
            </a:endParaRPr>
          </a:p>
          <a:p>
            <a:pPr marL="0" lvl="0" indent="0">
              <a:lnSpc>
                <a:spcPts val="1200"/>
              </a:lnSpc>
              <a:spcAft>
                <a:spcPts val="800"/>
              </a:spcAft>
              <a:buFont typeface="Wingdings" panose="05000000000000000000" pitchFamily="2" charset="2"/>
              <a:buNone/>
              <a:tabLst>
                <a:tab pos="457200" algn="l"/>
              </a:tabLst>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0" lvl="0" indent="0">
              <a:lnSpc>
                <a:spcPts val="1200"/>
              </a:lnSpc>
              <a:spcAft>
                <a:spcPts val="800"/>
              </a:spcAft>
              <a:buFont typeface="Wingdings" panose="05000000000000000000" pitchFamily="2" charset="2"/>
              <a:buNone/>
              <a:tabLst>
                <a:tab pos="457200" algn="l"/>
              </a:tabLs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Om man inte har en funktionsnedsättning</a:t>
            </a:r>
            <a:r>
              <a:rPr lang="sv-SE" sz="1200" baseline="0" dirty="0" smtClean="0">
                <a:effectLst/>
                <a:latin typeface="Garamond" panose="02020404030301010803" pitchFamily="18" charset="0"/>
                <a:ea typeface="Garamond" panose="02020404030301010803" pitchFamily="18" charset="0"/>
                <a:cs typeface="Times New Roman" panose="02020603050405020304" pitchFamily="18" charset="0"/>
              </a:rPr>
              <a:t> eller liknande </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är man alltid ensam bakom valsedelsavskärmningen och valskärmen. Om du ser att man är flera där, gå fram och erbjud din hjälp. Prata direkt med väljaren, inte med den medföljande. Ifrågasätt inte väljarens behov av hjälp, funktionsnedsättningar kan vara synliga eller osynliga. </a:t>
            </a:r>
          </a:p>
          <a:p>
            <a:pPr marL="0" lvl="0" indent="0">
              <a:lnSpc>
                <a:spcPts val="1200"/>
              </a:lnSpc>
              <a:spcAft>
                <a:spcPts val="800"/>
              </a:spcAft>
              <a:buFont typeface="Wingdings" panose="05000000000000000000" pitchFamily="2" charset="2"/>
              <a:buNone/>
              <a:tabLst>
                <a:tab pos="457200" algn="l"/>
              </a:tabLst>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0" lvl="0" indent="0">
              <a:lnSpc>
                <a:spcPts val="1200"/>
              </a:lnSpc>
              <a:spcAft>
                <a:spcPts val="800"/>
              </a:spcAft>
              <a:buFont typeface="Wingdings" panose="05000000000000000000" pitchFamily="2" charset="2"/>
              <a:buNone/>
              <a:tabLst>
                <a:tab pos="457200" algn="l"/>
              </a:tabLs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Att man inte kan språket motiverar inte att man är två bakom skärmarna. Om väljaren inte vet hur man röstar eller inte kan språket, hänvisa till den affisch om hur du röstar som finns i varje lokal. </a:t>
            </a:r>
          </a:p>
          <a:p>
            <a:endParaRPr lang="sv-SE" dirty="0" smtClean="0"/>
          </a:p>
          <a:p>
            <a:endParaRPr lang="sv-SE" dirty="0"/>
          </a:p>
        </p:txBody>
      </p:sp>
      <p:sp>
        <p:nvSpPr>
          <p:cNvPr id="4" name="Platshållare för datum 3"/>
          <p:cNvSpPr>
            <a:spLocks noGrp="1"/>
          </p:cNvSpPr>
          <p:nvPr>
            <p:ph type="dt" idx="10"/>
          </p:nvPr>
        </p:nvSpPr>
        <p:spPr/>
        <p:txBody>
          <a:bodyPr/>
          <a:lstStyle/>
          <a:p>
            <a:r>
              <a:rPr lang="sv-SE" smtClean="0"/>
              <a:t>2022-01-15</a:t>
            </a:r>
            <a:endParaRPr lang="sv-SE"/>
          </a:p>
        </p:txBody>
      </p:sp>
      <p:sp>
        <p:nvSpPr>
          <p:cNvPr id="5" name="Platshållare för bildnummer 4"/>
          <p:cNvSpPr>
            <a:spLocks noGrp="1"/>
          </p:cNvSpPr>
          <p:nvPr>
            <p:ph type="sldNum" sz="quarter" idx="11"/>
          </p:nvPr>
        </p:nvSpPr>
        <p:spPr/>
        <p:txBody>
          <a:bodyPr/>
          <a:lstStyle/>
          <a:p>
            <a:fld id="{FE5C8991-D57F-4F57-99D8-D1041714389F}" type="slidenum">
              <a:rPr lang="sv-SE" smtClean="0"/>
              <a:t>8</a:t>
            </a:fld>
            <a:endParaRPr lang="sv-SE"/>
          </a:p>
        </p:txBody>
      </p:sp>
    </p:spTree>
    <p:extLst>
      <p:ext uri="{BB962C8B-B14F-4D97-AF65-F5344CB8AC3E}">
        <p14:creationId xmlns:p14="http://schemas.microsoft.com/office/powerpoint/2010/main" val="278410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ts val="1200"/>
              </a:lnSpc>
              <a:spcAft>
                <a:spcPts val="800"/>
              </a:spcAft>
              <a:buFont typeface="Wingdings" panose="05000000000000000000" pitchFamily="2" charset="2"/>
              <a:buNone/>
              <a:tabLst>
                <a:tab pos="457200" algn="l"/>
              </a:tabLst>
            </a:pPr>
            <a:r>
              <a:rPr lang="sv-SE" sz="1200" b="0" dirty="0" smtClean="0">
                <a:effectLst/>
                <a:latin typeface="Garamond" panose="02020404030301010803" pitchFamily="18" charset="0"/>
                <a:ea typeface="Garamond" panose="02020404030301010803" pitchFamily="18" charset="0"/>
                <a:cs typeface="Times New Roman" panose="02020603050405020304" pitchFamily="18" charset="0"/>
              </a:rPr>
              <a:t>Valsedelstället </a:t>
            </a:r>
          </a:p>
          <a:p>
            <a:pPr marL="0" lvl="0" indent="0">
              <a:lnSpc>
                <a:spcPts val="1200"/>
              </a:lnSpc>
              <a:spcAft>
                <a:spcPts val="800"/>
              </a:spcAft>
              <a:buFont typeface="Wingdings" panose="05000000000000000000" pitchFamily="2" charset="2"/>
              <a:buNone/>
              <a:tabLst>
                <a:tab pos="457200" algn="l"/>
              </a:tabLst>
            </a:pPr>
            <a:endParaRPr lang="sv-SE" sz="1200" b="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171450" lvl="0" indent="-171450">
              <a:lnSpc>
                <a:spcPts val="1200"/>
              </a:lnSpc>
              <a:spcAft>
                <a:spcPts val="800"/>
              </a:spcAft>
              <a:buFont typeface="Wingdings" panose="05000000000000000000" pitchFamily="2" charset="2"/>
              <a:buChar char="§"/>
              <a:tabLst>
                <a:tab pos="457200" algn="l"/>
              </a:tabLs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Röstmottagaren ska säkerställa ordningen i valsedelstället</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 genom att kontrollera detta kontinuerligt och ofta. Det är viktigt att valsedlarna presenteras likformigt. Det betyder helt enkelt att alla valsedlar ska ligga likadant i valsedelstället. Partirepresentanter har rätt att kontrollera ordningen i valsedelställen men först efter att röstmottagaren har gjort bedömningen att det inte påverkar väljarflödet till lokalen.</a:t>
            </a:r>
          </a:p>
          <a:p>
            <a:pPr marL="171450" lvl="0" indent="-171450">
              <a:lnSpc>
                <a:spcPts val="1200"/>
              </a:lnSpc>
              <a:spcAft>
                <a:spcPts val="800"/>
              </a:spcAft>
              <a:buFont typeface="Wingdings" panose="05000000000000000000" pitchFamily="2" charset="2"/>
              <a:buChar char="§"/>
              <a:tabLst>
                <a:tab pos="457200" algn="l"/>
              </a:tabLs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Valsedelstället ska alltid vara påfyllt med de obligatoriska valsedlarna. </a:t>
            </a:r>
            <a:r>
              <a:rPr lang="sv-SE" sz="1200" u="none" baseline="0" dirty="0" smtClean="0">
                <a:effectLst/>
                <a:latin typeface="Garamond" panose="02020404030301010803" pitchFamily="18" charset="0"/>
                <a:ea typeface="Garamond" panose="02020404030301010803" pitchFamily="18" charset="0"/>
                <a:cs typeface="Times New Roman" panose="02020603050405020304" pitchFamily="18" charset="0"/>
              </a:rPr>
              <a:t>Om någon av dessa valsedlar tar slut ska ni omedelbart kontakta valnämnden. </a:t>
            </a:r>
            <a:endParaRPr lang="sv-SE" sz="1200" b="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171450" lvl="0" indent="-171450">
              <a:lnSpc>
                <a:spcPts val="1200"/>
              </a:lnSpc>
              <a:spcAft>
                <a:spcPts val="800"/>
              </a:spcAft>
              <a:buFont typeface="Wingdings" panose="05000000000000000000" pitchFamily="2" charset="2"/>
              <a:buChar char="§"/>
              <a:tabLst>
                <a:tab pos="457200" algn="l"/>
              </a:tabLs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Endast röstmottagare får lägga ut valsedlar i valsedelstället.</a:t>
            </a:r>
            <a:r>
              <a:rPr lang="sv-SE" sz="1200" b="1" u="none" baseline="0" dirty="0" smtClean="0">
                <a:effectLst/>
                <a:latin typeface="Garamond" panose="02020404030301010803" pitchFamily="18" charset="0"/>
                <a:ea typeface="Garamond" panose="02020404030301010803" pitchFamily="18" charset="0"/>
                <a:cs typeface="Times New Roman" panose="02020603050405020304" pitchFamily="18" charset="0"/>
              </a:rPr>
              <a:t> </a:t>
            </a:r>
            <a:r>
              <a:rPr lang="sv-SE" sz="1200" b="0" i="0" u="none" baseline="0" dirty="0" smtClean="0">
                <a:effectLst/>
                <a:latin typeface="Garamond" panose="02020404030301010803" pitchFamily="18" charset="0"/>
                <a:ea typeface="Garamond" panose="02020404030301010803" pitchFamily="18" charset="0"/>
                <a:cs typeface="Times New Roman" panose="02020603050405020304" pitchFamily="18" charset="0"/>
              </a:rPr>
              <a:t>Partiföreträdare får kontrollera ordningen i valsedelstället. </a:t>
            </a:r>
            <a:endParaRPr lang="sv-SE" sz="1200" b="0" i="0" u="none" dirty="0" smtClean="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r>
              <a:rPr lang="sv-SE" smtClean="0"/>
              <a:t>2022-01-15</a:t>
            </a:r>
            <a:endParaRPr lang="sv-SE"/>
          </a:p>
        </p:txBody>
      </p:sp>
      <p:sp>
        <p:nvSpPr>
          <p:cNvPr id="5" name="Platshållare för bildnummer 4"/>
          <p:cNvSpPr>
            <a:spLocks noGrp="1"/>
          </p:cNvSpPr>
          <p:nvPr>
            <p:ph type="sldNum" sz="quarter" idx="11"/>
          </p:nvPr>
        </p:nvSpPr>
        <p:spPr/>
        <p:txBody>
          <a:bodyPr/>
          <a:lstStyle/>
          <a:p>
            <a:fld id="{FE5C8991-D57F-4F57-99D8-D1041714389F}" type="slidenum">
              <a:rPr lang="sv-SE" smtClean="0"/>
              <a:t>9</a:t>
            </a:fld>
            <a:endParaRPr lang="sv-SE"/>
          </a:p>
        </p:txBody>
      </p:sp>
    </p:spTree>
    <p:extLst>
      <p:ext uri="{BB962C8B-B14F-4D97-AF65-F5344CB8AC3E}">
        <p14:creationId xmlns:p14="http://schemas.microsoft.com/office/powerpoint/2010/main" val="5103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Nu har det blivit valdag och förutom att vi ska prata om vem som får rösta vi ska se lite mer på vad ni kan tänkas ha för arbetsuppgifter under dagen och hur själva röstmottagningen kommer gå till.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Då kommer vi in på själva </a:t>
            </a:r>
            <a:r>
              <a:rPr lang="sv-SE" b="1" dirty="0" smtClean="0"/>
              <a:t>röstmottagning – rösträtt, röstkort, och röstlängd.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smtClean="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2022-01-14</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508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smtClean="0"/>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C3CAB3A1-2D40-4BA9-A61B-AFD14D1D0A73}" type="datetimeFigureOut">
              <a:rPr lang="sv-SE" smtClean="0"/>
              <a:pPr/>
              <a:t>2025-04-08</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692663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xmlns="" val="1"/>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253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xmlns="" val="1"/>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3997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xmlns="" val="1"/>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7955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xmlns="" val="1"/>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0441854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xmlns="" val="1"/>
              </a:ext>
            </a:extLst>
          </p:cNvPr>
          <p:cNvSpPr>
            <a:spLocks noGrp="1"/>
          </p:cNvSpPr>
          <p:nvPr>
            <p:ph type="pic" sz="quarter" idx="13" hasCustomPrompt="1"/>
          </p:nvPr>
        </p:nvSpPr>
        <p:spPr>
          <a:xfrm>
            <a:off x="0" y="-1"/>
            <a:ext cx="12192000" cy="5903089"/>
          </a:xfrm>
          <a:solidFill>
            <a:schemeClr val="bg2"/>
          </a:solidFill>
        </p:spPr>
        <p:txBody>
          <a:bodyPr/>
          <a:lstStyle>
            <a:lvl1pPr>
              <a:defRPr/>
            </a:lvl1pPr>
          </a:lstStyle>
          <a:p>
            <a:r>
              <a:rPr lang="sv-SE" dirty="0"/>
              <a:t>Klicka på knappen Infoga bild under fliken Infoga för att infoga en bild.</a:t>
            </a:r>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63780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bild 2">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3416300" y="6020544"/>
            <a:ext cx="8591550" cy="720000"/>
          </a:xfrm>
        </p:spPr>
        <p:txBody>
          <a:bodyPr anchor="b">
            <a:noAutofit/>
          </a:bodyPr>
          <a:lstStyle>
            <a:lvl1pPr algn="l">
              <a:defRPr sz="3600">
                <a:solidFill>
                  <a:schemeClr val="tx1"/>
                </a:solidFill>
                <a:effectLst/>
              </a:defRPr>
            </a:lvl1pPr>
          </a:lstStyle>
          <a:p>
            <a:r>
              <a:rPr lang="sv-SE" smtClean="0"/>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xmlns="" val="1"/>
              </a:ext>
            </a:extLst>
          </p:cNvPr>
          <p:cNvSpPr>
            <a:spLocks noGrp="1"/>
          </p:cNvSpPr>
          <p:nvPr>
            <p:ph type="pic" sz="quarter" idx="13"/>
          </p:nvPr>
        </p:nvSpPr>
        <p:spPr>
          <a:xfrm>
            <a:off x="0" y="-1"/>
            <a:ext cx="12192000" cy="5903089"/>
          </a:xfrm>
          <a:solidFill>
            <a:schemeClr val="bg2"/>
          </a:solidFill>
        </p:spPr>
        <p:txBody>
          <a:bodyPr/>
          <a:lstStyle/>
          <a:p>
            <a:r>
              <a:rPr lang="sv-SE" smtClean="0"/>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Tree>
    <p:extLst>
      <p:ext uri="{BB962C8B-B14F-4D97-AF65-F5344CB8AC3E}">
        <p14:creationId xmlns:p14="http://schemas.microsoft.com/office/powerpoint/2010/main" val="2503213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 bild 3">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4802735" y="272555"/>
            <a:ext cx="7005034" cy="1193359"/>
          </a:xfrm>
        </p:spPr>
        <p:txBody>
          <a:bodyPr anchor="ctr">
            <a:noAutofit/>
          </a:bodyPr>
          <a:lstStyle>
            <a:lvl1pPr algn="l">
              <a:defRPr sz="3600">
                <a:solidFill>
                  <a:schemeClr val="tx1"/>
                </a:solidFill>
                <a:effectLst/>
              </a:defRPr>
            </a:lvl1pPr>
          </a:lstStyle>
          <a:p>
            <a:r>
              <a:rPr lang="sv-SE" smtClean="0"/>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xmlns="" val="1"/>
              </a:ext>
            </a:extLst>
          </p:cNvPr>
          <p:cNvSpPr>
            <a:spLocks noGrp="1"/>
          </p:cNvSpPr>
          <p:nvPr>
            <p:ph type="pic" sz="quarter" idx="13"/>
          </p:nvPr>
        </p:nvSpPr>
        <p:spPr>
          <a:xfrm>
            <a:off x="0" y="1818000"/>
            <a:ext cx="12192000" cy="5040000"/>
          </a:xfrm>
          <a:solidFill>
            <a:schemeClr val="bg2"/>
          </a:solidFill>
        </p:spPr>
        <p:txBody>
          <a:bodyPr/>
          <a:lstStyle/>
          <a:p>
            <a:r>
              <a:rPr lang="sv-SE" smtClean="0"/>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pic>
        <p:nvPicPr>
          <p:cNvPr id="8" name="Bildobjekt 7">
            <a:extLst>
              <a:ext uri="{FF2B5EF4-FFF2-40B4-BE49-F238E27FC236}">
                <a16:creationId xmlns:a16="http://schemas.microsoft.com/office/drawing/2014/main" id="{45689AA9-2269-983B-A78A-C44F94BD29EB}"/>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921183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xmlns="" val="1"/>
              </a:ext>
            </a:extLst>
          </p:cNvPr>
          <p:cNvSpPr>
            <a:spLocks noGrp="1"/>
          </p:cNvSpPr>
          <p:nvPr>
            <p:ph type="pic" sz="quarter" idx="13"/>
          </p:nvPr>
        </p:nvSpPr>
        <p:spPr>
          <a:xfrm>
            <a:off x="0" y="0"/>
            <a:ext cx="12192000" cy="6858000"/>
          </a:xfrm>
          <a:solidFill>
            <a:schemeClr val="bg2"/>
          </a:solidFill>
        </p:spPr>
        <p:txBody>
          <a:bodyPr/>
          <a:lstStyle/>
          <a:p>
            <a:r>
              <a:rPr lang="sv-SE" smtClean="0"/>
              <a:t>Klicka på ikonen för att lägga till en bild</a:t>
            </a:r>
            <a:endParaRPr lang="sv-SE" dirty="0"/>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1008000" y="509388"/>
            <a:ext cx="10176000" cy="720000"/>
          </a:xfrm>
        </p:spPr>
        <p:txBody>
          <a:bodyPr anchor="ctr">
            <a:noAutofit/>
          </a:bodyPr>
          <a:lstStyle>
            <a:lvl1pPr algn="l">
              <a:defRPr sz="3600">
                <a:solidFill>
                  <a:schemeClr val="tx1"/>
                </a:solidFill>
                <a:effectLst/>
              </a:defRPr>
            </a:lvl1pPr>
          </a:lstStyle>
          <a:p>
            <a:r>
              <a:rPr lang="sv-SE" smtClean="0"/>
              <a:t>Klicka här för att ändra format</a:t>
            </a:r>
            <a:endParaRPr lang="sv-SE" dirty="0"/>
          </a:p>
        </p:txBody>
      </p:sp>
      <p:sp>
        <p:nvSpPr>
          <p:cNvPr id="5" name="Platshållare för text 4">
            <a:extLst>
              <a:ext uri="{FF2B5EF4-FFF2-40B4-BE49-F238E27FC236}">
                <a16:creationId xmlns:a16="http://schemas.microsoft.com/office/drawing/2014/main" id="{5747169D-F9DA-9DB0-B86B-EF9488178821}"/>
              </a:ext>
            </a:extLst>
          </p:cNvPr>
          <p:cNvSpPr>
            <a:spLocks noGrp="1"/>
          </p:cNvSpPr>
          <p:nvPr>
            <p:ph type="body" sz="quarter" idx="17" hasCustomPrompt="1"/>
          </p:nvPr>
        </p:nvSpPr>
        <p:spPr>
          <a:xfrm>
            <a:off x="1008000" y="1458293"/>
            <a:ext cx="10176000" cy="1325206"/>
          </a:xfrm>
        </p:spPr>
        <p:txBody>
          <a:bodyPr/>
          <a:lstStyle>
            <a:lvl1pPr marL="0" indent="0">
              <a:buNone/>
              <a:defRPr/>
            </a:lvl1pPr>
            <a:lvl2pPr marL="324000" indent="0">
              <a:buNone/>
              <a:defRPr/>
            </a:lvl2pPr>
            <a:lvl3pPr marL="648000" indent="0">
              <a:buNone/>
              <a:defRPr/>
            </a:lvl3pPr>
            <a:lvl4pPr marL="972000" indent="0">
              <a:buNone/>
              <a:defRPr/>
            </a:lvl4pPr>
            <a:lvl5pPr marL="1296000" indent="0">
              <a:buNone/>
              <a:defRPr/>
            </a:lvl5pPr>
          </a:lstStyle>
          <a:p>
            <a:pPr lvl="0"/>
            <a:r>
              <a:rPr lang="sv-SE" dirty="0"/>
              <a:t>Tänk på läsbarheten. Använd svart text mot ljus bild eller vit text mot mörk bild.</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
        <p:nvSpPr>
          <p:cNvPr id="7" name="Platshållare för text 9">
            <a:extLst>
              <a:ext uri="{FF2B5EF4-FFF2-40B4-BE49-F238E27FC236}">
                <a16:creationId xmlns:a16="http://schemas.microsoft.com/office/drawing/2014/main" id="{CA9C2E4F-DC08-63C9-3B19-0F65D0148FF9}"/>
              </a:ext>
              <a:ext uri="{C183D7F6-B498-43B3-948B-1728B52AA6E4}">
                <adec:decorative xmlns:adec="http://schemas.microsoft.com/office/drawing/2017/decorative" xmlns="" val="1"/>
              </a:ext>
            </a:extLst>
          </p:cNvPr>
          <p:cNvSpPr>
            <a:spLocks noGrp="1"/>
          </p:cNvSpPr>
          <p:nvPr>
            <p:ph type="body" sz="quarter" idx="14" hasCustomPrompt="1"/>
          </p:nvPr>
        </p:nvSpPr>
        <p:spPr>
          <a:xfrm>
            <a:off x="164119" y="5930451"/>
            <a:ext cx="3093616" cy="92754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496945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761880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4F19F50E-ED49-4BD4-BCA5-D994C60D404D}" type="datetime1">
              <a:rPr lang="sv-SE" smtClean="0"/>
              <a:t>2025-04-08</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0074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222148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99E693DD-8DAA-4EE7-AA34-A3C0978C535A}" type="datetime1">
              <a:rPr lang="sv-SE" smtClean="0"/>
              <a:t>2025-04-08</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9502570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D51525A2-8223-4F3C-911B-94D4154CF1AA}" type="datetime1">
              <a:rPr lang="sv-SE" smtClean="0"/>
              <a:t>2025-04-08</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048838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3A002369-3CCA-4733-9A0C-F074E3203E3F}" type="datetime1">
              <a:rPr lang="sv-SE" smtClean="0"/>
              <a:t>2025-04-08</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465903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F3658FBB-7E80-4D96-BEAD-FE1475B568F0}" type="datetime1">
              <a:rPr lang="sv-SE" smtClean="0"/>
              <a:t>2025-04-08</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a:t>Klicka här för att ändra format</a:t>
            </a:r>
            <a:endParaRPr lang="sv-SE" dirty="0"/>
          </a:p>
        </p:txBody>
      </p:sp>
    </p:spTree>
    <p:extLst>
      <p:ext uri="{BB962C8B-B14F-4D97-AF65-F5344CB8AC3E}">
        <p14:creationId xmlns:p14="http://schemas.microsoft.com/office/powerpoint/2010/main" val="1563114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BF6F6342-CAAA-424A-9FFA-756FFB295215}" type="datetime1">
              <a:rPr lang="sv-SE" smtClean="0"/>
              <a:t>2025-04-08</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814403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F0AA45AB-97B5-4E91-85E9-EFED402670A5}"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671323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BCBDAD45-ADC7-488C-927C-508588C44A4C}"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2732649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A106F1F5-58A2-47BB-ABAC-80E5785B2395}"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20531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7B0A0F6-85F8-476A-9EC1-AA21D54A0F7A}"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2511281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ED06FCD7-896F-4477-A04B-93DCB6BE7022}"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112285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smtClean="0"/>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C3CAB3A1-2D40-4BA9-A61B-AFD14D1D0A73}" type="datetimeFigureOut">
              <a:rPr lang="sv-SE" smtClean="0"/>
              <a:pPr/>
              <a:t>2025-04-08</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470094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Lst>
          </p:cNvPr>
          <p:cNvSpPr>
            <a:spLocks noGrp="1"/>
          </p:cNvSpPr>
          <p:nvPr>
            <p:ph type="pic" sz="quarter" idx="13"/>
          </p:nvPr>
        </p:nvSpPr>
        <p:spPr>
          <a:xfrm>
            <a:off x="0" y="-1"/>
            <a:ext cx="12192000" cy="5903089"/>
          </a:xfrm>
          <a:solidFill>
            <a:schemeClr val="bg2"/>
          </a:solidFill>
        </p:spPr>
        <p:txBody>
          <a:bodyPr/>
          <a:lstStyle/>
          <a:p>
            <a:r>
              <a:rPr lang="sv-SE"/>
              <a:t>Klicka på ikonen för att lägga till en bild</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3E608ECF-3894-45F6-9ECB-663E8121F342}"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4222867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70521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79573409-41BF-4E30-A8FF-683CDADE77BE}" type="datetime1">
              <a:rPr lang="sv-SE" smtClean="0"/>
              <a:t>2025-04-08</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592056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D3A0F978-8EFE-4004-8B91-03395946689A}" type="datetime1">
              <a:rPr lang="sv-SE" smtClean="0"/>
              <a:t>2025-04-08</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704508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7D834B13-E5F8-4813-AA28-BDEAD720A2B3}" type="datetime1">
              <a:rPr lang="sv-SE" smtClean="0"/>
              <a:t>2025-04-08</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1955424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65CAE576-2BD8-4FB6-9E38-6AC819DA3B6A}" type="datetime1">
              <a:rPr lang="sv-SE" smtClean="0"/>
              <a:t>2025-04-08</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740762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70F115C4-6F5E-43BD-AF52-7A7C5B030FE1}" type="datetime1">
              <a:rPr lang="sv-SE" smtClean="0"/>
              <a:t>2025-04-08</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a:t>Klicka här för att ändra format</a:t>
            </a:r>
            <a:endParaRPr lang="sv-SE" dirty="0"/>
          </a:p>
        </p:txBody>
      </p:sp>
    </p:spTree>
    <p:extLst>
      <p:ext uri="{BB962C8B-B14F-4D97-AF65-F5344CB8AC3E}">
        <p14:creationId xmlns:p14="http://schemas.microsoft.com/office/powerpoint/2010/main" val="1415275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F0186FD9-D277-4E2F-919E-C6CF14F43D26}" type="datetime1">
              <a:rPr lang="sv-SE" smtClean="0"/>
              <a:t>2025-04-08</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029464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A1255765-4421-4709-9C42-61DE2C0CC806}"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787513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0CB036C2-3201-49D0-B8D0-8FA059C8D0ED}"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346702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910192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D3EE91C8-70CB-4697-8F8C-95BB7D7A0FFF}"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2717305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884C1162-C05B-4379-A1D8-BB0E015AAAD9}"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3540004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A6A0E852-20B8-4C8C-A226-48BD51180B89}"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2827996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Lst>
          </p:cNvPr>
          <p:cNvSpPr>
            <a:spLocks noGrp="1"/>
          </p:cNvSpPr>
          <p:nvPr>
            <p:ph type="pic" sz="quarter" idx="13"/>
          </p:nvPr>
        </p:nvSpPr>
        <p:spPr>
          <a:xfrm>
            <a:off x="0" y="-1"/>
            <a:ext cx="12192000" cy="5903089"/>
          </a:xfrm>
          <a:solidFill>
            <a:schemeClr val="bg2"/>
          </a:solidFill>
        </p:spPr>
        <p:txBody>
          <a:bodyPr/>
          <a:lstStyle/>
          <a:p>
            <a:r>
              <a:rPr lang="sv-SE"/>
              <a:t>Klicka på ikonen för att lägga till en bild</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22C737E-1B86-417F-B81B-5416CB14E478}"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1074900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909855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Här kan du röst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B0E315-9671-4D2B-8CA7-5722F3F8B157}" type="datetime1">
              <a:rPr lang="sv-SE" smtClean="0"/>
              <a:t>2025-04-08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BA58896-F957-4679-B27C-D3F428AB3815}" type="slidenum">
              <a:rPr lang="sv-SE" smtClean="0"/>
              <a:t>‹#›</a:t>
            </a:fld>
            <a:endParaRPr lang="sv-SE"/>
          </a:p>
        </p:txBody>
      </p:sp>
      <p:sp>
        <p:nvSpPr>
          <p:cNvPr id="10" name="Rektangel 9">
            <a:extLst>
              <a:ext uri="{FF2B5EF4-FFF2-40B4-BE49-F238E27FC236}">
                <a16:creationId xmlns:a16="http://schemas.microsoft.com/office/drawing/2014/main" id="{A9158827-08CD-4EE8-9573-3E74E767743B}"/>
              </a:ext>
            </a:extLst>
          </p:cNvPr>
          <p:cNvSpPr/>
          <p:nvPr userDrawn="1"/>
        </p:nvSpPr>
        <p:spPr>
          <a:xfrm>
            <a:off x="1" y="1947764"/>
            <a:ext cx="2223795" cy="985546"/>
          </a:xfrm>
          <a:prstGeom prst="rect">
            <a:avLst/>
          </a:prstGeom>
          <a:solidFill>
            <a:srgbClr val="A71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86"/>
          </a:p>
        </p:txBody>
      </p:sp>
      <p:pic>
        <p:nvPicPr>
          <p:cNvPr id="13" name="Bild 12">
            <a:extLst>
              <a:ext uri="{FF2B5EF4-FFF2-40B4-BE49-F238E27FC236}">
                <a16:creationId xmlns:a16="http://schemas.microsoft.com/office/drawing/2014/main" id="{4EA4B829-0274-427B-9F5D-BABCE1FFE19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783633" y="1884590"/>
            <a:ext cx="6473249" cy="2314186"/>
          </a:xfrm>
          <a:prstGeom prst="rect">
            <a:avLst/>
          </a:prstGeom>
        </p:spPr>
      </p:pic>
      <p:pic>
        <p:nvPicPr>
          <p:cNvPr id="16" name="Bild 15">
            <a:extLst>
              <a:ext uri="{FF2B5EF4-FFF2-40B4-BE49-F238E27FC236}">
                <a16:creationId xmlns:a16="http://schemas.microsoft.com/office/drawing/2014/main" id="{14F2EF8D-60CE-4EA7-A875-F62C4EA33C20}"/>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87062" y="5649933"/>
            <a:ext cx="2640000" cy="162296"/>
          </a:xfrm>
          <a:prstGeom prst="rect">
            <a:avLst/>
          </a:prstGeom>
        </p:spPr>
      </p:pic>
      <p:pic>
        <p:nvPicPr>
          <p:cNvPr id="17" name="Platshållare för innehåll 7">
            <a:extLst>
              <a:ext uri="{FF2B5EF4-FFF2-40B4-BE49-F238E27FC236}">
                <a16:creationId xmlns:a16="http://schemas.microsoft.com/office/drawing/2014/main" id="{8B890C51-2164-4FF0-B3EC-C6B9A46473F5}"/>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945922" y="5642106"/>
            <a:ext cx="1748571" cy="130331"/>
          </a:xfrm>
          <a:prstGeom prst="rect">
            <a:avLst/>
          </a:prstGeom>
          <a:noFill/>
        </p:spPr>
      </p:pic>
      <p:pic>
        <p:nvPicPr>
          <p:cNvPr id="20" name="Bildobjekt 19">
            <a:extLst>
              <a:ext uri="{FF2B5EF4-FFF2-40B4-BE49-F238E27FC236}">
                <a16:creationId xmlns:a16="http://schemas.microsoft.com/office/drawing/2014/main" id="{B3E2E7FC-A376-4EFB-8380-A11FB193526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0435" y="5753569"/>
            <a:ext cx="3497143" cy="786402"/>
          </a:xfrm>
          <a:prstGeom prst="rect">
            <a:avLst/>
          </a:prstGeom>
        </p:spPr>
      </p:pic>
      <p:sp>
        <p:nvSpPr>
          <p:cNvPr id="22" name="Platshållare för innehåll 21">
            <a:extLst>
              <a:ext uri="{FF2B5EF4-FFF2-40B4-BE49-F238E27FC236}">
                <a16:creationId xmlns:a16="http://schemas.microsoft.com/office/drawing/2014/main" id="{259BB59C-8162-4FD4-8520-E78EFB5599A1}"/>
              </a:ext>
            </a:extLst>
          </p:cNvPr>
          <p:cNvSpPr>
            <a:spLocks noGrp="1"/>
          </p:cNvSpPr>
          <p:nvPr>
            <p:ph sz="quarter" idx="13" hasCustomPrompt="1"/>
          </p:nvPr>
        </p:nvSpPr>
        <p:spPr>
          <a:xfrm>
            <a:off x="1111897" y="5897094"/>
            <a:ext cx="6021049" cy="499351"/>
          </a:xfrm>
        </p:spPr>
        <p:txBody>
          <a:bodyPr anchor="ctr"/>
          <a:lstStyle>
            <a:lvl1pPr marL="0" indent="0">
              <a:buNone/>
              <a:defRPr/>
            </a:lvl1pPr>
            <a:lvl2pPr marL="457209" indent="0">
              <a:buNone/>
              <a:defRPr/>
            </a:lvl2pPr>
            <a:lvl3pPr marL="914418" indent="0">
              <a:buNone/>
              <a:defRPr/>
            </a:lvl3pPr>
            <a:lvl4pPr marL="1371627" indent="0">
              <a:buNone/>
              <a:defRPr/>
            </a:lvl4pPr>
            <a:lvl5pPr marL="1828837" indent="0">
              <a:buNone/>
              <a:defRPr/>
            </a:lvl5pPr>
          </a:lstStyle>
          <a:p>
            <a:pPr lvl="0"/>
            <a:r>
              <a:rPr lang="sv-SE" dirty="0"/>
              <a:t>Skriv avsändare här, alt. infoga logotyp</a:t>
            </a:r>
          </a:p>
        </p:txBody>
      </p:sp>
    </p:spTree>
    <p:extLst>
      <p:ext uri="{BB962C8B-B14F-4D97-AF65-F5344CB8AC3E}">
        <p14:creationId xmlns:p14="http://schemas.microsoft.com/office/powerpoint/2010/main" val="2071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5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9548233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196677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v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1008000" y="509388"/>
            <a:ext cx="4994400" cy="720000"/>
          </a:xfrm>
        </p:spPr>
        <p:txBody>
          <a:bodyPr>
            <a:noAutofit/>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bild 3">
            <a:extLst>
              <a:ext uri="{FF2B5EF4-FFF2-40B4-BE49-F238E27FC236}">
                <a16:creationId xmlns:a16="http://schemas.microsoft.com/office/drawing/2014/main" id="{27603766-483D-D886-DC1D-5C23F71ECBC6}"/>
              </a:ext>
              <a:ext uri="{C183D7F6-B498-43B3-948B-1728B52AA6E4}">
                <adec:decorative xmlns:adec="http://schemas.microsoft.com/office/drawing/2017/decorative" xmlns="" val="1"/>
              </a:ext>
            </a:extLst>
          </p:cNvPr>
          <p:cNvSpPr>
            <a:spLocks noGrp="1"/>
          </p:cNvSpPr>
          <p:nvPr>
            <p:ph type="pic" sz="quarter" idx="13"/>
          </p:nvPr>
        </p:nvSpPr>
        <p:spPr>
          <a:xfrm>
            <a:off x="7015200" y="0"/>
            <a:ext cx="5176800" cy="6858000"/>
          </a:xfrm>
        </p:spPr>
        <p:txBody>
          <a:bodyPr/>
          <a:lstStyle/>
          <a:p>
            <a:r>
              <a:rPr lang="sv-SE" smtClean="0"/>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651279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v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6189598" y="509388"/>
            <a:ext cx="4994402" cy="720000"/>
          </a:xfrm>
        </p:spPr>
        <p:txBody>
          <a:bodyPr>
            <a:noAutofit/>
          </a:bodyPr>
          <a:lstStyle/>
          <a:p>
            <a:r>
              <a:rPr lang="sv-SE" smtClean="0"/>
              <a:t>Klicka här för att ändra format</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bild 3">
            <a:extLst>
              <a:ext uri="{FF2B5EF4-FFF2-40B4-BE49-F238E27FC236}">
                <a16:creationId xmlns:a16="http://schemas.microsoft.com/office/drawing/2014/main" id="{78766863-56BF-ED1E-FDF2-2AA72B1B5AEA}"/>
              </a:ext>
              <a:ext uri="{C183D7F6-B498-43B3-948B-1728B52AA6E4}">
                <adec:decorative xmlns:adec="http://schemas.microsoft.com/office/drawing/2017/decorative" xmlns="" val="1"/>
              </a:ext>
            </a:extLst>
          </p:cNvPr>
          <p:cNvSpPr>
            <a:spLocks noGrp="1"/>
          </p:cNvSpPr>
          <p:nvPr>
            <p:ph type="pic" sz="quarter" idx="13"/>
          </p:nvPr>
        </p:nvSpPr>
        <p:spPr>
          <a:xfrm>
            <a:off x="0" y="-8546"/>
            <a:ext cx="5176800" cy="6858000"/>
          </a:xfrm>
        </p:spPr>
        <p:txBody>
          <a:bodyPr/>
          <a:lstStyle/>
          <a:p>
            <a:r>
              <a:rPr lang="sv-SE" smtClean="0"/>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0" name="Platshållare för text 9">
            <a:extLst>
              <a:ext uri="{FF2B5EF4-FFF2-40B4-BE49-F238E27FC236}">
                <a16:creationId xmlns:a16="http://schemas.microsoft.com/office/drawing/2014/main" id="{ACF927FD-62CA-DC82-9393-851FF4E9A5CC}"/>
              </a:ext>
            </a:extLst>
          </p:cNvPr>
          <p:cNvSpPr>
            <a:spLocks noGrp="1"/>
          </p:cNvSpPr>
          <p:nvPr>
            <p:ph type="body" sz="quarter" idx="14" hasCustomPrompt="1"/>
          </p:nvPr>
        </p:nvSpPr>
        <p:spPr>
          <a:xfrm>
            <a:off x="164119" y="5930451"/>
            <a:ext cx="3093616" cy="92754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2765934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 uri="{C183D7F6-B498-43B3-948B-1728B52AA6E4}">
                <adec:decorative xmlns:adec="http://schemas.microsoft.com/office/drawing/2017/decorative" xmlns="" val="1"/>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C3CAB3A1-2D40-4BA9-A61B-AFD14D1D0A73}" type="datetimeFigureOut">
              <a:rPr lang="sv-SE" smtClean="0"/>
              <a:pPr/>
              <a:t>2025-04-08</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17335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1" r:id="rId8"/>
    <p:sldLayoutId id="2147483672" r:id="rId9"/>
    <p:sldLayoutId id="2147483665" r:id="rId10"/>
    <p:sldLayoutId id="2147483666" r:id="rId11"/>
    <p:sldLayoutId id="2147483667" r:id="rId12"/>
    <p:sldLayoutId id="2147483668" r:id="rId13"/>
    <p:sldLayoutId id="2147483669" r:id="rId14"/>
    <p:sldLayoutId id="2147483670" r:id="rId15"/>
    <p:sldLayoutId id="2147483673" r:id="rId16"/>
    <p:sldLayoutId id="2147483674" r:id="rId17"/>
    <p:sldLayoutId id="2147483664" r:id="rId18"/>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9AC16CF9-3869-4F82-A90D-615245D58BDC}" type="datetime1">
              <a:rPr lang="sv-SE" smtClean="0"/>
              <a:t>2025-04-08</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2153703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F1B592DC-9A4C-4BF4-9F72-4C3C2C3DD76E}" type="datetime1">
              <a:rPr lang="sv-SE" smtClean="0"/>
              <a:t>2025-04-08</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11001038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8000" y="304851"/>
            <a:ext cx="10176000" cy="720000"/>
          </a:xfrm>
        </p:spPr>
        <p:txBody>
          <a:bodyPr/>
          <a:lstStyle/>
          <a:p>
            <a:r>
              <a:rPr lang="sv-SE" dirty="0" smtClean="0"/>
              <a:t>Instruktion till dig som utbildar</a:t>
            </a:r>
            <a:endParaRPr lang="sv-SE" dirty="0"/>
          </a:p>
        </p:txBody>
      </p:sp>
      <p:sp>
        <p:nvSpPr>
          <p:cNvPr id="3" name="Platshållare för innehåll 2"/>
          <p:cNvSpPr>
            <a:spLocks noGrp="1"/>
          </p:cNvSpPr>
          <p:nvPr>
            <p:ph idx="1"/>
          </p:nvPr>
        </p:nvSpPr>
        <p:spPr>
          <a:xfrm>
            <a:off x="1008000" y="1328196"/>
            <a:ext cx="10176001" cy="4661150"/>
          </a:xfrm>
        </p:spPr>
        <p:txBody>
          <a:bodyPr/>
          <a:lstStyle/>
          <a:p>
            <a:pPr marL="0" indent="0">
              <a:buNone/>
            </a:pPr>
            <a:r>
              <a:rPr lang="sv-SE" dirty="0" smtClean="0"/>
              <a:t>Det här bildspelet är en översikt över vad röstmottagarna behöver kunna. Detaljerad information finns på Valcentralen samt en digital utbildning.</a:t>
            </a:r>
          </a:p>
          <a:p>
            <a:pPr marL="0" indent="0">
              <a:buNone/>
            </a:pPr>
            <a:r>
              <a:rPr lang="sv-SE" dirty="0" smtClean="0"/>
              <a:t>Strukturen i bildspelet följer arbetsmomenten under röstmottagningen kronologiskt.</a:t>
            </a:r>
          </a:p>
          <a:p>
            <a:pPr marL="0" indent="0">
              <a:buNone/>
            </a:pPr>
            <a:r>
              <a:rPr lang="sv-SE" dirty="0" smtClean="0"/>
              <a:t>Manus finns i anteckningsfältet. Manuset innehåller den text </a:t>
            </a:r>
            <a:r>
              <a:rPr lang="sv-SE" b="1" dirty="0" smtClean="0"/>
              <a:t>i fetstil </a:t>
            </a:r>
            <a:r>
              <a:rPr lang="sv-SE" dirty="0" smtClean="0"/>
              <a:t>som syns i bild, samt text som fördjupar, förklarar eller utvecklar ämnet.</a:t>
            </a:r>
          </a:p>
          <a:p>
            <a:pPr marL="0" indent="0">
              <a:buNone/>
            </a:pPr>
            <a:r>
              <a:rPr lang="sv-SE" i="1" dirty="0" smtClean="0"/>
              <a:t>Kursiv text i manuset är korta instruktioner direkt till dig som utbildar.</a:t>
            </a:r>
          </a:p>
          <a:p>
            <a:pPr marL="0" indent="0">
              <a:buNone/>
            </a:pPr>
            <a:r>
              <a:rPr lang="sv-SE" dirty="0" smtClean="0"/>
              <a:t>På några ställen (efter bild med uppsträckta händer) förekommer övningar. Kika gärna lite extra på dessa </a:t>
            </a:r>
            <a:r>
              <a:rPr lang="sv-SE" smtClean="0"/>
              <a:t>på förhand. </a:t>
            </a:r>
            <a:endParaRPr lang="sv-SE" dirty="0"/>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18154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4"/>
          <p:cNvSpPr>
            <a:spLocks noGrp="1"/>
          </p:cNvSpPr>
          <p:nvPr>
            <p:ph type="ctrTitle"/>
          </p:nvPr>
        </p:nvSpPr>
        <p:spPr>
          <a:xfrm>
            <a:off x="2580816" y="1610139"/>
            <a:ext cx="6370622" cy="1674765"/>
          </a:xfrm>
        </p:spPr>
        <p:txBody>
          <a:bodyPr/>
          <a:lstStyle/>
          <a:p>
            <a:pPr algn="ctr"/>
            <a:r>
              <a:rPr lang="sv-SE" dirty="0" smtClean="0"/>
              <a:t>Röstmottagning</a:t>
            </a:r>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647" y="3455987"/>
            <a:ext cx="6848475" cy="1533525"/>
          </a:xfrm>
          <a:prstGeom prst="rect">
            <a:avLst/>
          </a:prstGeom>
        </p:spPr>
      </p:pic>
    </p:spTree>
    <p:extLst>
      <p:ext uri="{BB962C8B-B14F-4D97-AF65-F5344CB8AC3E}">
        <p14:creationId xmlns:p14="http://schemas.microsoft.com/office/powerpoint/2010/main" val="3983206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Rösträtt</a:t>
            </a:r>
          </a:p>
        </p:txBody>
      </p:sp>
      <p:sp>
        <p:nvSpPr>
          <p:cNvPr id="3" name="Platshållare för innehåll 2"/>
          <p:cNvSpPr>
            <a:spLocks noGrp="1"/>
          </p:cNvSpPr>
          <p:nvPr>
            <p:ph sz="half" idx="1"/>
          </p:nvPr>
        </p:nvSpPr>
        <p:spPr>
          <a:xfrm>
            <a:off x="1007999" y="1229388"/>
            <a:ext cx="5181664" cy="4657063"/>
          </a:xfrm>
        </p:spPr>
        <p:txBody>
          <a:bodyPr/>
          <a:lstStyle/>
          <a:p>
            <a:pPr marL="0" indent="0">
              <a:buNone/>
            </a:pPr>
            <a:r>
              <a:rPr lang="sv-SE" sz="1800" dirty="0" smtClean="0"/>
              <a:t>För att vara med i röstlängden och få rösta vid </a:t>
            </a:r>
            <a:r>
              <a:rPr lang="sv-SE" sz="1800" dirty="0"/>
              <a:t>val till </a:t>
            </a:r>
            <a:r>
              <a:rPr lang="sv-SE" sz="1800" dirty="0" smtClean="0"/>
              <a:t>Sametingsvalet </a:t>
            </a:r>
            <a:r>
              <a:rPr lang="sv-SE" sz="1800" dirty="0"/>
              <a:t>ska väljaren</a:t>
            </a:r>
          </a:p>
          <a:p>
            <a:pPr lvl="0"/>
            <a:r>
              <a:rPr lang="sv-SE" sz="1800" dirty="0" smtClean="0"/>
              <a:t>Vara 18 </a:t>
            </a:r>
            <a:r>
              <a:rPr lang="sv-SE" sz="1800" dirty="0"/>
              <a:t>år senast på den samiska valdagen</a:t>
            </a:r>
            <a:r>
              <a:rPr lang="sv-SE" sz="1800" dirty="0" smtClean="0"/>
              <a:t>.</a:t>
            </a:r>
            <a:endParaRPr lang="sv-SE" sz="1800" dirty="0"/>
          </a:p>
          <a:p>
            <a:pPr lvl="0"/>
            <a:r>
              <a:rPr lang="sv-SE" sz="1800" dirty="0" smtClean="0"/>
              <a:t>Vara svensk </a:t>
            </a:r>
            <a:r>
              <a:rPr lang="sv-SE" sz="1800" dirty="0"/>
              <a:t>medborgare eller har varit folkbokförd i Sverige minst tre år</a:t>
            </a:r>
            <a:r>
              <a:rPr lang="sv-SE" sz="1800" dirty="0" smtClean="0"/>
              <a:t>.</a:t>
            </a:r>
            <a:endParaRPr lang="sv-SE" sz="1800" dirty="0"/>
          </a:p>
          <a:p>
            <a:pPr lvl="0"/>
            <a:r>
              <a:rPr lang="sv-SE" sz="1800" dirty="0" smtClean="0"/>
              <a:t>vara </a:t>
            </a:r>
            <a:r>
              <a:rPr lang="sv-SE" sz="1800" dirty="0"/>
              <a:t>same och</a:t>
            </a:r>
          </a:p>
          <a:p>
            <a:pPr marL="0" lvl="0" indent="0">
              <a:buNone/>
            </a:pPr>
            <a:r>
              <a:rPr lang="sv-SE" sz="1800" dirty="0" smtClean="0"/>
              <a:t>	- ha </a:t>
            </a:r>
            <a:r>
              <a:rPr lang="sv-SE" sz="1800" dirty="0"/>
              <a:t>eller har haft samiska som språk i </a:t>
            </a:r>
            <a:r>
              <a:rPr lang="sv-SE" sz="1800" dirty="0" smtClean="0"/>
              <a:t>	hemmet</a:t>
            </a:r>
            <a:r>
              <a:rPr lang="sv-SE" sz="1800" dirty="0"/>
              <a:t>, eller</a:t>
            </a:r>
          </a:p>
          <a:p>
            <a:pPr marL="0" lvl="0" indent="0">
              <a:buNone/>
            </a:pPr>
            <a:r>
              <a:rPr lang="sv-SE" sz="1800" dirty="0" smtClean="0"/>
              <a:t>	- </a:t>
            </a:r>
            <a:r>
              <a:rPr lang="sv-SE" sz="1800" dirty="0"/>
              <a:t>någon </a:t>
            </a:r>
            <a:r>
              <a:rPr lang="sv-SE" sz="1800" dirty="0" smtClean="0"/>
              <a:t>av </a:t>
            </a:r>
            <a:r>
              <a:rPr lang="sv-SE" sz="1800" dirty="0"/>
              <a:t>föräldrar, far- eller </a:t>
            </a:r>
            <a:r>
              <a:rPr lang="sv-SE" sz="1800" dirty="0" smtClean="0"/>
              <a:t>	morföräldrar </a:t>
            </a:r>
            <a:r>
              <a:rPr lang="sv-SE" sz="1800" dirty="0"/>
              <a:t>har eller har haft samiska </a:t>
            </a:r>
            <a:r>
              <a:rPr lang="sv-SE" sz="1800" dirty="0" smtClean="0"/>
              <a:t>	som </a:t>
            </a:r>
            <a:r>
              <a:rPr lang="sv-SE" sz="1800" dirty="0"/>
              <a:t>språk i hemmet, eller</a:t>
            </a:r>
          </a:p>
          <a:p>
            <a:pPr marL="0" lvl="0" indent="0">
              <a:buNone/>
            </a:pPr>
            <a:r>
              <a:rPr lang="sv-SE" sz="1800" dirty="0" smtClean="0"/>
              <a:t>	- ha </a:t>
            </a:r>
            <a:r>
              <a:rPr lang="sv-SE" sz="1800" dirty="0"/>
              <a:t>en förälder som är eller har varit </a:t>
            </a:r>
            <a:r>
              <a:rPr lang="sv-SE" sz="1800" dirty="0" smtClean="0"/>
              <a:t>	upptagen </a:t>
            </a:r>
            <a:r>
              <a:rPr lang="sv-SE" sz="1800" dirty="0"/>
              <a:t>i röstlängden till Sametinget.</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6" name="Platshållare för innehåll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9663" y="2029537"/>
            <a:ext cx="4994275" cy="3352963"/>
          </a:xfrm>
        </p:spPr>
      </p:pic>
    </p:spTree>
    <p:extLst>
      <p:ext uri="{BB962C8B-B14F-4D97-AF65-F5344CB8AC3E}">
        <p14:creationId xmlns:p14="http://schemas.microsoft.com/office/powerpoint/2010/main" val="1640180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Röstkort/ytterkuvert</a:t>
            </a:r>
            <a:endParaRPr lang="sv-SE" dirty="0"/>
          </a:p>
        </p:txBody>
      </p:sp>
      <p:pic>
        <p:nvPicPr>
          <p:cNvPr id="6" name="Platshållare för innehåll 5"/>
          <p:cNvPicPr>
            <a:picLocks noGrp="1" noChangeAspect="1"/>
          </p:cNvPicPr>
          <p:nvPr>
            <p:ph sz="half" idx="1"/>
          </p:nvPr>
        </p:nvPicPr>
        <p:blipFill>
          <a:blip r:embed="rId3"/>
          <a:stretch>
            <a:fillRect/>
          </a:stretch>
        </p:blipFill>
        <p:spPr>
          <a:xfrm>
            <a:off x="364596" y="1697590"/>
            <a:ext cx="4994275" cy="3518382"/>
          </a:xfrm>
          <a:prstGeom prst="rect">
            <a:avLst/>
          </a:prstGeom>
        </p:spPr>
      </p:pic>
      <p:sp>
        <p:nvSpPr>
          <p:cNvPr id="4" name="Platshållare för innehåll 3"/>
          <p:cNvSpPr>
            <a:spLocks noGrp="1"/>
          </p:cNvSpPr>
          <p:nvPr>
            <p:ph sz="half" idx="2"/>
          </p:nvPr>
        </p:nvSpPr>
        <p:spPr>
          <a:xfrm>
            <a:off x="6189598" y="1229388"/>
            <a:ext cx="4994402" cy="4652167"/>
          </a:xfrm>
        </p:spPr>
        <p:txBody>
          <a:bodyPr/>
          <a:lstStyle/>
          <a:p>
            <a:r>
              <a:rPr lang="sv-SE" dirty="0"/>
              <a:t>Baserat på den slutliga röstlängden skickar Valmyndigheten ut röstkort/ytterkuvert till alla röstberättigade. På röstkortet/ytterkuvertet finns namn och nummer i röstlängden förtryckt. </a:t>
            </a:r>
          </a:p>
          <a:p>
            <a:r>
              <a:rPr lang="sv-SE" dirty="0"/>
              <a:t>Röstkortet vid val till Sametinget är ett kuvert som väljaren lägger sin röst i, både vid brevröstning och vid </a:t>
            </a:r>
            <a:r>
              <a:rPr lang="sv-SE" b="1" dirty="0"/>
              <a:t>röstning i vallokal.</a:t>
            </a:r>
          </a:p>
          <a:p>
            <a:endParaRPr lang="sv-SE" dirty="0"/>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94524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541867" y="509388"/>
            <a:ext cx="10642133" cy="720000"/>
          </a:xfrm>
        </p:spPr>
        <p:txBody>
          <a:bodyPr/>
          <a:lstStyle/>
          <a:p>
            <a:r>
              <a:rPr lang="sv-SE" dirty="0"/>
              <a:t>Väljare kommer med igenklistrat röstkort/ytterkuvert</a:t>
            </a:r>
          </a:p>
        </p:txBody>
      </p:sp>
      <p:sp>
        <p:nvSpPr>
          <p:cNvPr id="7" name="Platshållare för innehåll 6"/>
          <p:cNvSpPr>
            <a:spLocks noGrp="1"/>
          </p:cNvSpPr>
          <p:nvPr>
            <p:ph idx="1"/>
          </p:nvPr>
        </p:nvSpPr>
        <p:spPr/>
        <p:txBody>
          <a:bodyPr/>
          <a:lstStyle/>
          <a:p>
            <a:pPr marL="0" indent="0">
              <a:buNone/>
            </a:pPr>
            <a:r>
              <a:rPr lang="sv-SE" dirty="0"/>
              <a:t>1	Informera väljaren om att du måste öppna röstkortet/ytterkuvertet </a:t>
            </a:r>
            <a:r>
              <a:rPr lang="sv-SE" dirty="0" smtClean="0"/>
              <a:t>	för </a:t>
            </a:r>
            <a:r>
              <a:rPr lang="sv-SE" dirty="0"/>
              <a:t>att kontrollera att valkuvertet är korrekt iordninggjort. </a:t>
            </a:r>
          </a:p>
          <a:p>
            <a:pPr marL="0" indent="0">
              <a:buNone/>
            </a:pPr>
            <a:r>
              <a:rPr lang="sv-SE" dirty="0"/>
              <a:t>2	Öppna röstkortet/ytterkuvertet och ta ut valkuvertet. </a:t>
            </a:r>
          </a:p>
          <a:p>
            <a:pPr marL="0" indent="0">
              <a:buNone/>
            </a:pPr>
            <a:r>
              <a:rPr lang="sv-SE" dirty="0"/>
              <a:t>3	Riv itu det öppnade röstkortet/ytterkuvertet och lämna det till </a:t>
            </a:r>
            <a:r>
              <a:rPr lang="sv-SE" dirty="0" smtClean="0"/>
              <a:t>	ordförande</a:t>
            </a:r>
            <a:r>
              <a:rPr lang="sv-SE" dirty="0"/>
              <a:t>.</a:t>
            </a:r>
          </a:p>
          <a:p>
            <a:pPr marL="0" indent="0">
              <a:buNone/>
            </a:pPr>
            <a:r>
              <a:rPr lang="sv-SE" dirty="0"/>
              <a:t>4	Ordföranden eller vice ordföranden skriver ett dubblettröstkort åt </a:t>
            </a:r>
            <a:r>
              <a:rPr lang="sv-SE" dirty="0" smtClean="0"/>
              <a:t>	väljaren </a:t>
            </a:r>
            <a:r>
              <a:rPr lang="sv-SE" dirty="0"/>
              <a:t>och ger detta till dig.</a:t>
            </a:r>
          </a:p>
          <a:p>
            <a:pPr marL="0" indent="0">
              <a:buNone/>
            </a:pPr>
            <a:r>
              <a:rPr lang="sv-SE" dirty="0"/>
              <a:t>5	Följ stegen i instruktion 1 ”Ta emot en röst”</a:t>
            </a:r>
          </a:p>
          <a:p>
            <a:endParaRPr lang="sv-SE" dirty="0"/>
          </a:p>
        </p:txBody>
      </p:sp>
      <p:sp>
        <p:nvSpPr>
          <p:cNvPr id="5" name="Platshållare för bildnummer 4"/>
          <p:cNvSpPr>
            <a:spLocks noGrp="1"/>
          </p:cNvSpPr>
          <p:nvPr>
            <p:ph type="sldNum" sz="quarter" idx="12"/>
          </p:nvPr>
        </p:nvSpPr>
        <p:spPr/>
        <p:txBody>
          <a:bodyPr/>
          <a:lstStyle/>
          <a:p>
            <a:fld id="{696A28D3-22CF-4FB0-80FD-EC473B325B38}" type="slidenum">
              <a:rPr lang="sv-SE" smtClean="0"/>
              <a:t>13</a:t>
            </a:fld>
            <a:endParaRPr lang="sv-SE"/>
          </a:p>
        </p:txBody>
      </p:sp>
    </p:spTree>
    <p:extLst>
      <p:ext uri="{BB962C8B-B14F-4D97-AF65-F5344CB8AC3E}">
        <p14:creationId xmlns:p14="http://schemas.microsoft.com/office/powerpoint/2010/main" val="2391844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Instruktion: Väljare kommer med igenklistrat omslagskuvert</a:t>
            </a:r>
            <a:endParaRPr lang="sv-SE" dirty="0"/>
          </a:p>
        </p:txBody>
      </p:sp>
      <p:sp>
        <p:nvSpPr>
          <p:cNvPr id="3" name="Platshållare för innehåll 2"/>
          <p:cNvSpPr>
            <a:spLocks noGrp="1"/>
          </p:cNvSpPr>
          <p:nvPr>
            <p:ph sz="half" idx="1"/>
          </p:nvPr>
        </p:nvSpPr>
        <p:spPr/>
        <p:txBody>
          <a:bodyPr/>
          <a:lstStyle/>
          <a:p>
            <a:r>
              <a:rPr lang="sv-SE" sz="1800" dirty="0" smtClean="0"/>
              <a:t>Om </a:t>
            </a:r>
            <a:r>
              <a:rPr lang="sv-SE" sz="1800" dirty="0"/>
              <a:t>det kommer in en väljare med en färdig brevröst så ligger röstkort/ytterkuvertet i själva omslagskuvertet. </a:t>
            </a:r>
          </a:p>
          <a:p>
            <a:r>
              <a:rPr lang="sv-SE" sz="1800" dirty="0"/>
              <a:t>Om detta sker måste </a:t>
            </a:r>
            <a:r>
              <a:rPr lang="sv-SE" sz="1800" dirty="0" smtClean="0"/>
              <a:t>ni informera </a:t>
            </a:r>
            <a:r>
              <a:rPr lang="sv-SE" sz="1800" dirty="0"/>
              <a:t>väljaren om att hen har två val: </a:t>
            </a:r>
            <a:endParaRPr lang="sv-SE" sz="1800" dirty="0" smtClean="0"/>
          </a:p>
          <a:p>
            <a:pPr lvl="1"/>
            <a:r>
              <a:rPr lang="sv-SE" dirty="0" smtClean="0"/>
              <a:t>Väljaren </a:t>
            </a:r>
            <a:r>
              <a:rPr lang="sv-SE" dirty="0"/>
              <a:t>kan posta brevrösten själv om </a:t>
            </a:r>
            <a:r>
              <a:rPr lang="sv-SE" dirty="0" smtClean="0"/>
              <a:t>hen bedömer </a:t>
            </a:r>
            <a:r>
              <a:rPr lang="sv-SE" dirty="0"/>
              <a:t>att rösten hinner fram till </a:t>
            </a:r>
            <a:r>
              <a:rPr lang="sv-SE" dirty="0" smtClean="0"/>
              <a:t>länsstyrelsen </a:t>
            </a:r>
            <a:r>
              <a:rPr lang="sv-SE" dirty="0"/>
              <a:t>innan rösträkningen </a:t>
            </a:r>
            <a:r>
              <a:rPr lang="sv-SE" dirty="0" smtClean="0"/>
              <a:t>börjar</a:t>
            </a:r>
            <a:r>
              <a:rPr lang="sv-SE" dirty="0"/>
              <a:t>. Detta sker en vecka efter valdagen. </a:t>
            </a:r>
            <a:endParaRPr lang="sv-SE" dirty="0" smtClean="0"/>
          </a:p>
          <a:p>
            <a:pPr lvl="1"/>
            <a:r>
              <a:rPr lang="sv-SE" dirty="0" smtClean="0"/>
              <a:t>Väljaren </a:t>
            </a:r>
            <a:r>
              <a:rPr lang="sv-SE" dirty="0"/>
              <a:t>kan rösta på plats i vallokalen. Då behöver du som röstmottagare öppna omslagskuvertet och </a:t>
            </a:r>
            <a:r>
              <a:rPr lang="sv-SE" dirty="0" smtClean="0"/>
              <a:t>röstkortet/ytterkuvertet </a:t>
            </a:r>
            <a:r>
              <a:rPr lang="sv-SE" dirty="0"/>
              <a:t>för att kontrollera valkuvertet. </a:t>
            </a:r>
          </a:p>
          <a:p>
            <a:endParaRPr lang="sv-SE" sz="1800" dirty="0"/>
          </a:p>
        </p:txBody>
      </p:sp>
      <p:pic>
        <p:nvPicPr>
          <p:cNvPr id="6" name="Platshållare för innehåll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51258" y="1341613"/>
            <a:ext cx="3500000" cy="2515000"/>
          </a:xfrm>
        </p:spPr>
      </p:pic>
      <p:sp>
        <p:nvSpPr>
          <p:cNvPr id="5" name="Platshållare för bildnummer 4"/>
          <p:cNvSpPr>
            <a:spLocks noGrp="1"/>
          </p:cNvSpPr>
          <p:nvPr>
            <p:ph type="sldNum" sz="quarter" idx="12"/>
          </p:nvPr>
        </p:nvSpPr>
        <p:spPr/>
        <p:txBody>
          <a:bodyPr/>
          <a:lstStyle/>
          <a:p>
            <a:fld id="{696A28D3-22CF-4FB0-80FD-EC473B325B38}" type="slidenum">
              <a:rPr lang="sv-SE" smtClean="0"/>
              <a:t>14</a:t>
            </a:fld>
            <a:endParaRPr lang="sv-SE"/>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9148" y="4142816"/>
            <a:ext cx="3500000" cy="2515000"/>
          </a:xfrm>
          <a:prstGeom prst="rect">
            <a:avLst/>
          </a:prstGeom>
        </p:spPr>
      </p:pic>
    </p:spTree>
    <p:extLst>
      <p:ext uri="{BB962C8B-B14F-4D97-AF65-F5344CB8AC3E}">
        <p14:creationId xmlns:p14="http://schemas.microsoft.com/office/powerpoint/2010/main" val="265634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Instruktion: Väljare kommer med igenklistrat omslagskuvert</a:t>
            </a:r>
            <a:endParaRPr lang="sv-SE" dirty="0"/>
          </a:p>
        </p:txBody>
      </p:sp>
      <p:sp>
        <p:nvSpPr>
          <p:cNvPr id="3" name="Platshållare för innehåll 2"/>
          <p:cNvSpPr>
            <a:spLocks noGrp="1"/>
          </p:cNvSpPr>
          <p:nvPr>
            <p:ph idx="1"/>
          </p:nvPr>
        </p:nvSpPr>
        <p:spPr>
          <a:xfrm>
            <a:off x="923778" y="1318545"/>
            <a:ext cx="10176001" cy="4351338"/>
          </a:xfrm>
        </p:spPr>
        <p:txBody>
          <a:bodyPr/>
          <a:lstStyle/>
          <a:p>
            <a:r>
              <a:rPr lang="sv-SE" dirty="0"/>
              <a:t>Följ nedan steg om väljaren vill rösta i lokalen:</a:t>
            </a:r>
          </a:p>
          <a:p>
            <a:pPr marL="0" indent="0">
              <a:buNone/>
            </a:pPr>
            <a:r>
              <a:rPr lang="sv-SE" dirty="0"/>
              <a:t>1 Informera väljaren om att du måste öppna omslagskuvertet och röstkortet/ytterkuvertet för att kontrollera att valkuvertet är korrekt iordninggjort. </a:t>
            </a:r>
          </a:p>
          <a:p>
            <a:pPr marL="0" indent="0">
              <a:buNone/>
            </a:pPr>
            <a:r>
              <a:rPr lang="sv-SE" dirty="0"/>
              <a:t>2 Öppna både omslagskuvertet och röstkort/ytterkuvertet och ta ut valkuvertet ur röstkortet/ytterkuvertet.</a:t>
            </a:r>
          </a:p>
          <a:p>
            <a:pPr marL="0" indent="0">
              <a:buNone/>
            </a:pPr>
            <a:r>
              <a:rPr lang="sv-SE" dirty="0"/>
              <a:t>3 Riv itu det öppnade röstkortet/ytterkuvertet och lämna det till ordförande. Släng det öppnade omslagskuvertet.</a:t>
            </a:r>
          </a:p>
          <a:p>
            <a:pPr marL="0" indent="0">
              <a:buNone/>
            </a:pPr>
            <a:r>
              <a:rPr lang="sv-SE" dirty="0"/>
              <a:t>4 Ordföranden eller vice ordföranden skriver ett nytt röstkort/ytterkuvert åt väljaren och ger det till dig. </a:t>
            </a:r>
          </a:p>
          <a:p>
            <a:pPr marL="0" indent="0">
              <a:buNone/>
            </a:pPr>
            <a:r>
              <a:rPr lang="sv-SE" dirty="0"/>
              <a:t>5 Följ stegen i instruktion 1 ”Ta emot en röst”</a:t>
            </a:r>
          </a:p>
          <a:p>
            <a:pPr marL="0" indent="0">
              <a:buNone/>
            </a:pPr>
            <a:endParaRPr lang="sv-SE" sz="1800" dirty="0"/>
          </a:p>
        </p:txBody>
      </p:sp>
      <p:sp>
        <p:nvSpPr>
          <p:cNvPr id="5" name="Platshållare för bildnummer 4"/>
          <p:cNvSpPr>
            <a:spLocks noGrp="1"/>
          </p:cNvSpPr>
          <p:nvPr>
            <p:ph type="sldNum" sz="quarter" idx="12"/>
          </p:nvPr>
        </p:nvSpPr>
        <p:spPr/>
        <p:txBody>
          <a:bodyPr/>
          <a:lstStyle/>
          <a:p>
            <a:fld id="{696A28D3-22CF-4FB0-80FD-EC473B325B38}" type="slidenum">
              <a:rPr lang="sv-SE" smtClean="0"/>
              <a:t>15</a:t>
            </a:fld>
            <a:endParaRPr lang="sv-SE"/>
          </a:p>
        </p:txBody>
      </p:sp>
    </p:spTree>
    <p:extLst>
      <p:ext uri="{BB962C8B-B14F-4D97-AF65-F5344CB8AC3E}">
        <p14:creationId xmlns:p14="http://schemas.microsoft.com/office/powerpoint/2010/main" val="354906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Omslagskuvert och dubblettröstkort/ytterkuvert</a:t>
            </a:r>
            <a:endParaRPr lang="sv-SE" dirty="0"/>
          </a:p>
        </p:txBody>
      </p:sp>
      <p:pic>
        <p:nvPicPr>
          <p:cNvPr id="7" name="Platshållare för innehåll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08063" y="1944057"/>
            <a:ext cx="4994275" cy="3533449"/>
          </a:xfrm>
        </p:spPr>
      </p:pic>
      <p:pic>
        <p:nvPicPr>
          <p:cNvPr id="6" name="Platshållare för innehåll 5"/>
          <p:cNvPicPr>
            <a:picLocks noGrp="1" noChangeAspect="1"/>
          </p:cNvPicPr>
          <p:nvPr>
            <p:ph sz="half" idx="2"/>
          </p:nvPr>
        </p:nvPicPr>
        <p:blipFill>
          <a:blip r:embed="rId4"/>
          <a:stretch>
            <a:fillRect/>
          </a:stretch>
        </p:blipFill>
        <p:spPr>
          <a:xfrm>
            <a:off x="6189663" y="1945842"/>
            <a:ext cx="4994275" cy="3520354"/>
          </a:xfrm>
          <a:prstGeom prst="rect">
            <a:avLst/>
          </a:prstGeom>
        </p:spPr>
      </p:pic>
      <p:sp>
        <p:nvSpPr>
          <p:cNvPr id="5" name="Platshållare för bildnummer 4"/>
          <p:cNvSpPr>
            <a:spLocks noGrp="1"/>
          </p:cNvSpPr>
          <p:nvPr>
            <p:ph type="sldNum" sz="quarter" idx="12"/>
          </p:nvPr>
        </p:nvSpPr>
        <p:spPr/>
        <p:txBody>
          <a:bodyPr/>
          <a:lstStyle/>
          <a:p>
            <a:fld id="{696A28D3-22CF-4FB0-80FD-EC473B325B38}" type="slidenum">
              <a:rPr lang="sv-SE" smtClean="0"/>
              <a:t>16</a:t>
            </a:fld>
            <a:endParaRPr lang="sv-SE"/>
          </a:p>
        </p:txBody>
      </p:sp>
    </p:spTree>
    <p:extLst>
      <p:ext uri="{BB962C8B-B14F-4D97-AF65-F5344CB8AC3E}">
        <p14:creationId xmlns:p14="http://schemas.microsoft.com/office/powerpoint/2010/main" val="776144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Väljarförteckning</a:t>
            </a:r>
            <a:endParaRPr lang="sv-SE" dirty="0"/>
          </a:p>
        </p:txBody>
      </p:sp>
      <p:pic>
        <p:nvPicPr>
          <p:cNvPr id="6" name="Platshållare för innehåll 5"/>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612959" y="1348847"/>
            <a:ext cx="3075149" cy="4351337"/>
          </a:xfrm>
        </p:spPr>
      </p:pic>
      <p:sp>
        <p:nvSpPr>
          <p:cNvPr id="5" name="Platshållare för innehåll 4"/>
          <p:cNvSpPr>
            <a:spLocks noGrp="1"/>
          </p:cNvSpPr>
          <p:nvPr>
            <p:ph sz="half" idx="2"/>
          </p:nvPr>
        </p:nvSpPr>
        <p:spPr/>
        <p:txBody>
          <a:bodyPr/>
          <a:lstStyle/>
          <a:p>
            <a:r>
              <a:rPr lang="sv-SE" dirty="0" smtClean="0"/>
              <a:t>Väljarförteckningen är en förteckning </a:t>
            </a:r>
            <a:r>
              <a:rPr lang="sv-SE" dirty="0"/>
              <a:t>över de som röstat i lokalen.</a:t>
            </a:r>
          </a:p>
          <a:p>
            <a:pPr marL="0" indent="0">
              <a:buNone/>
            </a:pPr>
            <a:endParaRPr lang="sv-SE" dirty="0"/>
          </a:p>
        </p:txBody>
      </p:sp>
    </p:spTree>
    <p:extLst>
      <p:ext uri="{BB962C8B-B14F-4D97-AF65-F5344CB8AC3E}">
        <p14:creationId xmlns:p14="http://schemas.microsoft.com/office/powerpoint/2010/main" val="2070684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Markera hur </a:t>
            </a:r>
            <a:r>
              <a:rPr lang="sv-SE" dirty="0" smtClean="0"/>
              <a:t>väljaren styrkt sin identitet</a:t>
            </a:r>
            <a:endParaRPr lang="sv-SE" dirty="0"/>
          </a:p>
        </p:txBody>
      </p:sp>
      <p:sp>
        <p:nvSpPr>
          <p:cNvPr id="6" name="Platshållare för innehåll 5"/>
          <p:cNvSpPr>
            <a:spLocks noGrp="1"/>
          </p:cNvSpPr>
          <p:nvPr>
            <p:ph sz="half" idx="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96A28D3-22CF-4FB0-80FD-EC473B325B38}" type="slidenum">
              <a:rPr lang="sv-SE" smtClean="0"/>
              <a:t>18</a:t>
            </a:fld>
            <a:endParaRPr lang="sv-SE"/>
          </a:p>
        </p:txBody>
      </p:sp>
      <p:pic>
        <p:nvPicPr>
          <p:cNvPr id="12" name="Platshållare för bild 1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060" r="1060"/>
          <a:stretch>
            <a:fillRect/>
          </a:stretch>
        </p:blipFill>
        <p:spPr>
          <a:xfrm>
            <a:off x="6494798" y="100013"/>
            <a:ext cx="5025690" cy="6657816"/>
          </a:xfrm>
        </p:spPr>
      </p:pic>
      <p:sp>
        <p:nvSpPr>
          <p:cNvPr id="13" name="Rektangel med rundade hörn 12"/>
          <p:cNvSpPr/>
          <p:nvPr/>
        </p:nvSpPr>
        <p:spPr>
          <a:xfrm>
            <a:off x="1200150" y="2528888"/>
            <a:ext cx="4543425" cy="2071687"/>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p:cNvSpPr txBox="1"/>
          <p:nvPr/>
        </p:nvSpPr>
        <p:spPr>
          <a:xfrm>
            <a:off x="1414463" y="2928938"/>
            <a:ext cx="4114800" cy="1477328"/>
          </a:xfrm>
          <a:prstGeom prst="rect">
            <a:avLst/>
          </a:prstGeom>
          <a:noFill/>
        </p:spPr>
        <p:txBody>
          <a:bodyPr wrap="square" rtlCol="0">
            <a:spAutoFit/>
          </a:bodyPr>
          <a:lstStyle/>
          <a:p>
            <a:pPr lvl="0">
              <a:spcBef>
                <a:spcPts val="1000"/>
              </a:spcBef>
              <a:buClr>
                <a:srgbClr val="E83278"/>
              </a:buClr>
            </a:pPr>
            <a:r>
              <a:rPr lang="sv-SE" sz="2400" dirty="0" smtClean="0">
                <a:solidFill>
                  <a:prstClr val="black"/>
                </a:solidFill>
              </a:rPr>
              <a:t>Det </a:t>
            </a:r>
            <a:r>
              <a:rPr lang="sv-SE" sz="2400" dirty="0">
                <a:solidFill>
                  <a:prstClr val="black"/>
                </a:solidFill>
              </a:rPr>
              <a:t>finns tre sätt för väljaren att styrka sin identitet vid röstning. </a:t>
            </a:r>
          </a:p>
          <a:p>
            <a:r>
              <a:rPr lang="sv-SE" dirty="0" smtClean="0"/>
              <a:t> </a:t>
            </a:r>
            <a:endParaRPr lang="sv-SE" dirty="0"/>
          </a:p>
        </p:txBody>
      </p:sp>
    </p:spTree>
    <p:extLst>
      <p:ext uri="{BB962C8B-B14F-4D97-AF65-F5344CB8AC3E}">
        <p14:creationId xmlns:p14="http://schemas.microsoft.com/office/powerpoint/2010/main" val="191654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 </a:t>
            </a:r>
            <a:br>
              <a:rPr lang="sv-SE" dirty="0" smtClean="0"/>
            </a:br>
            <a:r>
              <a:rPr lang="sv-SE" dirty="0" smtClean="0"/>
              <a:t>Kunskapstest</a:t>
            </a:r>
            <a:endParaRPr lang="sv-SE" dirty="0"/>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599984" y="1871502"/>
            <a:ext cx="4992033" cy="3678559"/>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0586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B1FEA4-7962-48A8-BBA7-0BC9F959657A}"/>
              </a:ext>
            </a:extLst>
          </p:cNvPr>
          <p:cNvSpPr>
            <a:spLocks noGrp="1"/>
          </p:cNvSpPr>
          <p:nvPr>
            <p:ph type="ctrTitle"/>
          </p:nvPr>
        </p:nvSpPr>
        <p:spPr/>
        <p:txBody>
          <a:bodyPr/>
          <a:lstStyle/>
          <a:p>
            <a:r>
              <a:rPr lang="sv-SE" dirty="0" smtClean="0"/>
              <a:t>Röstmottagarutbildning</a:t>
            </a:r>
            <a:endParaRPr lang="sv-SE" dirty="0"/>
          </a:p>
        </p:txBody>
      </p:sp>
      <p:sp>
        <p:nvSpPr>
          <p:cNvPr id="3" name="Underrubrik 2">
            <a:extLst>
              <a:ext uri="{FF2B5EF4-FFF2-40B4-BE49-F238E27FC236}">
                <a16:creationId xmlns:a16="http://schemas.microsoft.com/office/drawing/2014/main" id="{719C8F1F-66BD-456D-B7FF-51D10143161D}"/>
              </a:ext>
            </a:extLst>
          </p:cNvPr>
          <p:cNvSpPr>
            <a:spLocks noGrp="1"/>
          </p:cNvSpPr>
          <p:nvPr>
            <p:ph type="subTitle" idx="1"/>
          </p:nvPr>
        </p:nvSpPr>
        <p:spPr/>
        <p:txBody>
          <a:bodyPr/>
          <a:lstStyle/>
          <a:p>
            <a:r>
              <a:rPr lang="sv-SE" smtClean="0"/>
              <a:t>Sametingsvalet 2025</a:t>
            </a:r>
            <a:endParaRPr lang="sv-SE" dirty="0"/>
          </a:p>
        </p:txBody>
      </p:sp>
      <p:pic>
        <p:nvPicPr>
          <p:cNvPr id="4" name="Bildobjekt 3" descr="Valmyndigheten">
            <a:extLst>
              <a:ext uri="{FF2B5EF4-FFF2-40B4-BE49-F238E27FC236}">
                <a16:creationId xmlns:a16="http://schemas.microsoft.com/office/drawing/2014/main" id="{18A619C3-B071-0D4A-8F1A-3EF6A03E0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5" name="Rektangel 4"/>
          <p:cNvSpPr/>
          <p:nvPr/>
        </p:nvSpPr>
        <p:spPr>
          <a:xfrm>
            <a:off x="294376" y="5447599"/>
            <a:ext cx="1947969" cy="246221"/>
          </a:xfrm>
          <a:prstGeom prst="rect">
            <a:avLst/>
          </a:prstGeom>
        </p:spPr>
        <p:txBody>
          <a:bodyPr wrap="none">
            <a:spAutoFit/>
          </a:bodyPr>
          <a:lstStyle/>
          <a:p>
            <a:pPr algn="ctr"/>
            <a:r>
              <a:rPr lang="sv-SE" sz="1000" dirty="0">
                <a:solidFill>
                  <a:schemeClr val="bg1"/>
                </a:solidFill>
              </a:rPr>
              <a:t>Produktnummer VAL </a:t>
            </a:r>
            <a:r>
              <a:rPr lang="sv-SE" sz="1000" dirty="0" smtClean="0">
                <a:solidFill>
                  <a:schemeClr val="bg1"/>
                </a:solidFill>
              </a:rPr>
              <a:t>V0965 01</a:t>
            </a:r>
            <a:endParaRPr lang="sv-SE" sz="1000" dirty="0">
              <a:solidFill>
                <a:schemeClr val="bg1"/>
              </a:solidFill>
            </a:endParaRPr>
          </a:p>
        </p:txBody>
      </p:sp>
    </p:spTree>
    <p:extLst>
      <p:ext uri="{BB962C8B-B14F-4D97-AF65-F5344CB8AC3E}">
        <p14:creationId xmlns:p14="http://schemas.microsoft.com/office/powerpoint/2010/main" val="1277969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Övning - </a:t>
            </a:r>
            <a:r>
              <a:rPr lang="sv-SE" dirty="0"/>
              <a:t>markera i </a:t>
            </a:r>
            <a:r>
              <a:rPr lang="sv-SE" dirty="0" smtClean="0"/>
              <a:t>väljarförteckningen</a:t>
            </a:r>
            <a:endParaRPr lang="sv-SE" dirty="0"/>
          </a:p>
        </p:txBody>
      </p:sp>
      <p:sp>
        <p:nvSpPr>
          <p:cNvPr id="3" name="Platshållare för innehåll 2"/>
          <p:cNvSpPr>
            <a:spLocks noGrp="1"/>
          </p:cNvSpPr>
          <p:nvPr>
            <p:ph idx="1"/>
          </p:nvPr>
        </p:nvSpPr>
        <p:spPr>
          <a:xfrm>
            <a:off x="1008000" y="1535113"/>
            <a:ext cx="4395274" cy="4351338"/>
          </a:xfrm>
        </p:spPr>
        <p:txBody>
          <a:bodyPr/>
          <a:lstStyle/>
          <a:p>
            <a:pPr marL="0" indent="0">
              <a:buNone/>
            </a:pPr>
            <a:r>
              <a:rPr lang="sv-SE" dirty="0"/>
              <a:t>Väljaren kommer in, visar upp detta röstkort och legitimerar sig med giltig </a:t>
            </a:r>
            <a:r>
              <a:rPr lang="sv-SE" dirty="0" smtClean="0"/>
              <a:t>id-handling.</a:t>
            </a:r>
          </a:p>
          <a:p>
            <a:pPr marL="0" indent="0">
              <a:buNone/>
            </a:pPr>
            <a:r>
              <a:rPr lang="sv-SE" dirty="0"/>
              <a:t>Väljaren är den första för dagen som röstar</a:t>
            </a:r>
            <a:r>
              <a:rPr lang="sv-SE" dirty="0" smtClean="0"/>
              <a:t>.</a:t>
            </a:r>
            <a:endParaRPr lang="sv-SE" dirty="0"/>
          </a:p>
          <a:p>
            <a:r>
              <a:rPr lang="sv-SE" dirty="0" smtClean="0"/>
              <a:t>Hur </a:t>
            </a:r>
            <a:r>
              <a:rPr lang="sv-SE" dirty="0"/>
              <a:t>markerar du i </a:t>
            </a:r>
            <a:r>
              <a:rPr lang="sv-SE" dirty="0" smtClean="0"/>
              <a:t>väljarförteckning?</a:t>
            </a:r>
            <a:endParaRPr lang="sv-SE"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201" y="1535113"/>
            <a:ext cx="5377580" cy="3794570"/>
          </a:xfrm>
          <a:prstGeom prst="rect">
            <a:avLst/>
          </a:prstGeom>
        </p:spPr>
      </p:pic>
    </p:spTree>
    <p:extLst>
      <p:ext uri="{BB962C8B-B14F-4D97-AF65-F5344CB8AC3E}">
        <p14:creationId xmlns:p14="http://schemas.microsoft.com/office/powerpoint/2010/main" val="144316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Väljarförteckning</a:t>
            </a:r>
            <a:endParaRPr lang="sv-SE" dirty="0"/>
          </a:p>
        </p:txBody>
      </p:sp>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02000" y="1450447"/>
            <a:ext cx="7328775" cy="10370219"/>
          </a:xfrm>
        </p:spPr>
      </p:pic>
    </p:spTree>
    <p:extLst>
      <p:ext uri="{BB962C8B-B14F-4D97-AF65-F5344CB8AC3E}">
        <p14:creationId xmlns:p14="http://schemas.microsoft.com/office/powerpoint/2010/main" val="921195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Facit</a:t>
            </a:r>
            <a:endParaRPr lang="sv-SE" dirty="0"/>
          </a:p>
        </p:txBody>
      </p:sp>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98591" y="278415"/>
            <a:ext cx="6537813" cy="9251008"/>
          </a:xfrm>
        </p:spPr>
      </p:pic>
    </p:spTree>
    <p:extLst>
      <p:ext uri="{BB962C8B-B14F-4D97-AF65-F5344CB8AC3E}">
        <p14:creationId xmlns:p14="http://schemas.microsoft.com/office/powerpoint/2010/main" val="3553033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Röstning – steg för </a:t>
            </a:r>
            <a:r>
              <a:rPr lang="sv-SE" dirty="0" smtClean="0"/>
              <a:t>steg för väljaren</a:t>
            </a:r>
            <a:endParaRPr lang="sv-SE" dirty="0">
              <a:solidFill>
                <a:srgbClr val="FF0000"/>
              </a:solidFill>
            </a:endParaRPr>
          </a:p>
        </p:txBody>
      </p:sp>
      <p:sp>
        <p:nvSpPr>
          <p:cNvPr id="3" name="Platshållare för innehåll 2"/>
          <p:cNvSpPr>
            <a:spLocks noGrp="1"/>
          </p:cNvSpPr>
          <p:nvPr>
            <p:ph sz="half" idx="1"/>
          </p:nvPr>
        </p:nvSpPr>
        <p:spPr/>
        <p:txBody>
          <a:bodyPr/>
          <a:lstStyle/>
          <a:p>
            <a:pPr marL="457200" indent="-457200">
              <a:buClrTx/>
              <a:buFont typeface="+mj-lt"/>
              <a:buAutoNum type="arabicPeriod"/>
            </a:pPr>
            <a:r>
              <a:rPr lang="sv-SE" sz="2000" dirty="0" smtClean="0"/>
              <a:t>I dörren: Välkomna väljaren, se så att hen har med sig röstkort/ytterkuvertet (öppet) och hänvisa till valsedelsstället. </a:t>
            </a:r>
            <a:endParaRPr lang="sv-SE" sz="2000" dirty="0"/>
          </a:p>
          <a:p>
            <a:pPr marL="457200" indent="-457200">
              <a:buClrTx/>
              <a:buFont typeface="+mj-lt"/>
              <a:buAutoNum type="arabicPeriod"/>
            </a:pPr>
            <a:r>
              <a:rPr lang="sv-SE" sz="2000" dirty="0"/>
              <a:t>Väljaren tar </a:t>
            </a:r>
            <a:r>
              <a:rPr lang="sv-SE" sz="2000" dirty="0" smtClean="0"/>
              <a:t>ensam valsedel vid </a:t>
            </a:r>
            <a:r>
              <a:rPr lang="sv-SE" sz="2000" dirty="0"/>
              <a:t>avskärmat </a:t>
            </a:r>
            <a:r>
              <a:rPr lang="sv-SE" sz="2000" dirty="0" smtClean="0"/>
              <a:t>valsedelställ.</a:t>
            </a:r>
            <a:endParaRPr lang="sv-SE" sz="2000" dirty="0"/>
          </a:p>
          <a:p>
            <a:pPr marL="457200" indent="-457200">
              <a:buClrTx/>
              <a:buFont typeface="+mj-lt"/>
              <a:buAutoNum type="arabicPeriod"/>
            </a:pPr>
            <a:r>
              <a:rPr lang="sv-SE" sz="2000" dirty="0"/>
              <a:t>Väljaren tar eller får valkuvert. </a:t>
            </a:r>
            <a:endParaRPr lang="sv-SE" sz="2000" dirty="0" smtClean="0"/>
          </a:p>
          <a:p>
            <a:pPr marL="457200" indent="-457200">
              <a:buClrTx/>
              <a:buFont typeface="+mj-lt"/>
              <a:buAutoNum type="arabicPeriod"/>
            </a:pPr>
            <a:r>
              <a:rPr lang="sv-SE" sz="2000" dirty="0" smtClean="0"/>
              <a:t>Väljaren </a:t>
            </a:r>
            <a:r>
              <a:rPr lang="sv-SE" sz="2000" dirty="0"/>
              <a:t>gör i ordning rösten bakom en ledig </a:t>
            </a:r>
            <a:r>
              <a:rPr lang="sv-SE" sz="2000" dirty="0" smtClean="0"/>
              <a:t>valskärm.</a:t>
            </a:r>
            <a:endParaRPr lang="sv-SE" sz="2000" dirty="0"/>
          </a:p>
          <a:p>
            <a:pPr marL="457200" indent="-457200">
              <a:buClrTx/>
              <a:buFont typeface="+mj-lt"/>
              <a:buAutoNum type="arabicPeriod"/>
            </a:pPr>
            <a:r>
              <a:rPr lang="sv-SE" sz="2000" dirty="0"/>
              <a:t>Väljaren lämnar </a:t>
            </a:r>
            <a:r>
              <a:rPr lang="sv-SE" sz="2000" dirty="0" smtClean="0"/>
              <a:t>valkuvertet och röstkort/ytterkuvert till röstmottagarna.</a:t>
            </a:r>
          </a:p>
          <a:p>
            <a:pPr marL="457200" indent="-457200">
              <a:buClrTx/>
              <a:buFont typeface="+mj-lt"/>
              <a:buAutoNum type="arabicPeriod"/>
            </a:pPr>
            <a:r>
              <a:rPr lang="sv-SE" sz="2000" dirty="0" smtClean="0"/>
              <a:t>Följ instruktionen: Ta emot en röst</a:t>
            </a:r>
            <a:endParaRPr lang="sv-SE" sz="2000" dirty="0"/>
          </a:p>
        </p:txBody>
      </p:sp>
      <p:pic>
        <p:nvPicPr>
          <p:cNvPr id="6" name="Platshållare för innehåll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55883" y="2065431"/>
            <a:ext cx="5328117" cy="3821020"/>
          </a:xfrm>
        </p:spPr>
      </p:pic>
      <p:sp>
        <p:nvSpPr>
          <p:cNvPr id="4" name="Platshållare för bildnummer 3"/>
          <p:cNvSpPr>
            <a:spLocks noGrp="1"/>
          </p:cNvSpPr>
          <p:nvPr>
            <p:ph type="sldNum" sz="quarter" idx="12"/>
          </p:nvPr>
        </p:nvSpPr>
        <p:spPr/>
        <p:txBody>
          <a:bodyPr/>
          <a:lstStyle/>
          <a:p>
            <a:fld id="{696A28D3-22CF-4FB0-80FD-EC473B325B38}" type="slidenum">
              <a:rPr lang="sv-SE" smtClean="0"/>
              <a:t>23</a:t>
            </a:fld>
            <a:endParaRPr lang="sv-SE" dirty="0"/>
          </a:p>
        </p:txBody>
      </p:sp>
    </p:spTree>
    <p:extLst>
      <p:ext uri="{BB962C8B-B14F-4D97-AF65-F5344CB8AC3E}">
        <p14:creationId xmlns:p14="http://schemas.microsoft.com/office/powerpoint/2010/main" val="312589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8000" y="280788"/>
            <a:ext cx="10176000" cy="720000"/>
          </a:xfrm>
        </p:spPr>
        <p:txBody>
          <a:bodyPr/>
          <a:lstStyle/>
          <a:p>
            <a:r>
              <a:rPr lang="sv-SE" dirty="0" smtClean="0"/>
              <a:t>Instruktion: Ta emot en röst</a:t>
            </a:r>
            <a:endParaRPr lang="sv-SE" dirty="0"/>
          </a:p>
        </p:txBody>
      </p:sp>
      <p:sp>
        <p:nvSpPr>
          <p:cNvPr id="3" name="Platshållare för innehåll 2"/>
          <p:cNvSpPr>
            <a:spLocks noGrp="1"/>
          </p:cNvSpPr>
          <p:nvPr>
            <p:ph idx="1"/>
          </p:nvPr>
        </p:nvSpPr>
        <p:spPr>
          <a:xfrm>
            <a:off x="328613" y="1000788"/>
            <a:ext cx="10855387" cy="4351338"/>
          </a:xfrm>
        </p:spPr>
        <p:txBody>
          <a:bodyPr/>
          <a:lstStyle/>
          <a:p>
            <a:pPr marL="0" indent="0">
              <a:buNone/>
            </a:pPr>
            <a:r>
              <a:rPr lang="sv-SE" sz="1900" dirty="0" smtClean="0"/>
              <a:t>1	Ta </a:t>
            </a:r>
            <a:r>
              <a:rPr lang="sv-SE" sz="1900" dirty="0"/>
              <a:t>emot väljarens röstkort/ytterkuvert och valkuvert. </a:t>
            </a:r>
          </a:p>
          <a:p>
            <a:pPr marL="0" indent="0">
              <a:buNone/>
            </a:pPr>
            <a:r>
              <a:rPr lang="sv-SE" sz="1900" dirty="0" smtClean="0"/>
              <a:t>2	Kontrollera </a:t>
            </a:r>
            <a:r>
              <a:rPr lang="sv-SE" sz="1900" dirty="0"/>
              <a:t>väljarens identitet och markera hur </a:t>
            </a:r>
            <a:r>
              <a:rPr lang="sv-SE" sz="1900" dirty="0" err="1"/>
              <a:t>id-kontroll</a:t>
            </a:r>
            <a:r>
              <a:rPr lang="sv-SE" sz="1900" dirty="0"/>
              <a:t> skett i väljarförteckningen.</a:t>
            </a:r>
          </a:p>
          <a:p>
            <a:pPr marL="0" indent="0">
              <a:buNone/>
            </a:pPr>
            <a:r>
              <a:rPr lang="sv-SE" sz="1900" dirty="0" smtClean="0"/>
              <a:t>3	Kontrollera </a:t>
            </a:r>
            <a:r>
              <a:rPr lang="sv-SE" sz="1900" dirty="0"/>
              <a:t>att väljaren enbart gjort i ordning ett valkuvert och att valkuvertet är korrekt </a:t>
            </a:r>
            <a:r>
              <a:rPr lang="sv-SE" sz="1900" dirty="0" smtClean="0"/>
              <a:t>	iordninggjort</a:t>
            </a:r>
            <a:r>
              <a:rPr lang="sv-SE" sz="1900" dirty="0"/>
              <a:t>:</a:t>
            </a:r>
          </a:p>
          <a:p>
            <a:pPr marL="0" indent="0">
              <a:buNone/>
            </a:pPr>
            <a:r>
              <a:rPr lang="sv-SE" sz="1900" dirty="0" smtClean="0"/>
              <a:t>	● Valkuvertet </a:t>
            </a:r>
            <a:r>
              <a:rPr lang="sv-SE" sz="1900" dirty="0"/>
              <a:t>är igenklistrat eller fliken på kuvertet är invikt.</a:t>
            </a:r>
          </a:p>
          <a:p>
            <a:pPr marL="0" indent="0">
              <a:buNone/>
            </a:pPr>
            <a:r>
              <a:rPr lang="sv-SE" sz="1900" dirty="0" smtClean="0"/>
              <a:t>	● Valkuvertet </a:t>
            </a:r>
            <a:r>
              <a:rPr lang="sv-SE" sz="1900" dirty="0"/>
              <a:t>har inga märkningar som kan identifiera väljaren på något sätt.</a:t>
            </a:r>
          </a:p>
          <a:p>
            <a:pPr marL="0" indent="0">
              <a:buNone/>
            </a:pPr>
            <a:r>
              <a:rPr lang="sv-SE" sz="1900" dirty="0" smtClean="0"/>
              <a:t>	● Det </a:t>
            </a:r>
            <a:r>
              <a:rPr lang="sv-SE" sz="1900" dirty="0"/>
              <a:t>bara ligger en (1) ovikt valsedel i kuvertet. Ta hjälp av halvcirkeln i botten av </a:t>
            </a:r>
            <a:r>
              <a:rPr lang="sv-SE" sz="1900" dirty="0" smtClean="0"/>
              <a:t>	valkuvertet</a:t>
            </a:r>
            <a:r>
              <a:rPr lang="sv-SE" sz="1900" dirty="0"/>
              <a:t>.</a:t>
            </a:r>
          </a:p>
          <a:p>
            <a:pPr marL="0" indent="0">
              <a:buNone/>
            </a:pPr>
            <a:r>
              <a:rPr lang="sv-SE" sz="1900" dirty="0"/>
              <a:t>Om valkuvertet inte är korrekt iordninggjort måste väljaren göra om rösten innan du tar emot den. </a:t>
            </a:r>
          </a:p>
          <a:p>
            <a:pPr marL="0" indent="0">
              <a:buNone/>
            </a:pPr>
            <a:r>
              <a:rPr lang="sv-SE" sz="1900" dirty="0" smtClean="0"/>
              <a:t>4	Lägg </a:t>
            </a:r>
            <a:r>
              <a:rPr lang="sv-SE" sz="1900" dirty="0"/>
              <a:t>ner valkuvertet i väljarens röstkort/ytterkuvert.</a:t>
            </a:r>
          </a:p>
          <a:p>
            <a:pPr marL="0" indent="0">
              <a:buNone/>
            </a:pPr>
            <a:r>
              <a:rPr lang="sv-SE" sz="1900" dirty="0" smtClean="0"/>
              <a:t>5	Anteckna </a:t>
            </a:r>
            <a:r>
              <a:rPr lang="sv-SE" sz="1900" dirty="0"/>
              <a:t>i väljarförteckningen både väljarens namn och nummer i röstlängden. </a:t>
            </a:r>
          </a:p>
          <a:p>
            <a:pPr marL="0" indent="0">
              <a:buNone/>
            </a:pPr>
            <a:r>
              <a:rPr lang="sv-SE" sz="1900" dirty="0" smtClean="0"/>
              <a:t>6	Klistra </a:t>
            </a:r>
            <a:r>
              <a:rPr lang="sv-SE" sz="1900" dirty="0"/>
              <a:t>igen röstkortet/ytterkuvertet ordentligt. </a:t>
            </a:r>
          </a:p>
          <a:p>
            <a:pPr marL="0" indent="0">
              <a:buNone/>
            </a:pPr>
            <a:r>
              <a:rPr lang="sv-SE" sz="1900" dirty="0"/>
              <a:t>7	Lägg det igenklistrade röstkortet/ytterkuvertet i uppsamlingslådan. </a:t>
            </a:r>
          </a:p>
          <a:p>
            <a:endParaRPr lang="sv-SE" dirty="0"/>
          </a:p>
        </p:txBody>
      </p:sp>
    </p:spTree>
    <p:extLst>
      <p:ext uri="{BB962C8B-B14F-4D97-AF65-F5344CB8AC3E}">
        <p14:creationId xmlns:p14="http://schemas.microsoft.com/office/powerpoint/2010/main" val="2493096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Det finns inget som kallas ångerröstning i Sametingslagen</a:t>
            </a:r>
            <a:endParaRPr lang="sv-SE" dirty="0"/>
          </a:p>
        </p:txBody>
      </p:sp>
      <p:sp>
        <p:nvSpPr>
          <p:cNvPr id="6" name="Platshållare för innehåll 5"/>
          <p:cNvSpPr>
            <a:spLocks noGrp="1"/>
          </p:cNvSpPr>
          <p:nvPr>
            <p:ph sz="half" idx="2"/>
          </p:nvPr>
        </p:nvSpPr>
        <p:spPr>
          <a:xfrm>
            <a:off x="4368800" y="1530217"/>
            <a:ext cx="6815199" cy="4351338"/>
          </a:xfrm>
        </p:spPr>
        <p:txBody>
          <a:bodyPr/>
          <a:lstStyle/>
          <a:p>
            <a:r>
              <a:rPr lang="sv-SE" dirty="0"/>
              <a:t>Det finns inget i Sametingslagen som kallas ångerröstning. Däremot granskar Länsstyrelsen i Norrbotten rösterna från vallokalerna först. Det innebär att om väljaren både röstat i vallokal och brevröstat så är det rösten i vallokalen som läggs i valurnan. Därmed finns det ett möjligt sätt att ångra en brevröst. </a:t>
            </a:r>
          </a:p>
          <a:p>
            <a:r>
              <a:rPr lang="sv-SE" dirty="0"/>
              <a:t>Observera att om väljaren röstar fler gånger i vallokal kommer samtliga röster att bli underkända. Likaså om väljaren inte röstat i vallokal men skickat in fler än en brevröst.</a:t>
            </a: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7" name="Platshållare för innehåll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4109" y="1229389"/>
            <a:ext cx="3870408" cy="2885412"/>
          </a:xfrm>
        </p:spPr>
      </p:pic>
    </p:spTree>
    <p:extLst>
      <p:ext uri="{BB962C8B-B14F-4D97-AF65-F5344CB8AC3E}">
        <p14:creationId xmlns:p14="http://schemas.microsoft.com/office/powerpoint/2010/main" val="238133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smtClean="0"/>
              <a:t>Bemötande och säkerhet</a:t>
            </a:r>
            <a:endParaRPr lang="sv-SE" dirty="0"/>
          </a:p>
        </p:txBody>
      </p:sp>
      <p:sp>
        <p:nvSpPr>
          <p:cNvPr id="6" name="Underrubrik 5"/>
          <p:cNvSpPr>
            <a:spLocks noGrp="1"/>
          </p:cNvSpPr>
          <p:nvPr>
            <p:ph type="subTitle" idx="1"/>
          </p:nvPr>
        </p:nvSpPr>
        <p:spPr/>
        <p:txBody>
          <a:bodyPr/>
          <a:lstStyle/>
          <a:p>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647" y="3455987"/>
            <a:ext cx="6848475" cy="1533525"/>
          </a:xfrm>
          <a:prstGeom prst="rect">
            <a:avLst/>
          </a:prstGeom>
        </p:spPr>
      </p:pic>
    </p:spTree>
    <p:extLst>
      <p:ext uri="{BB962C8B-B14F-4D97-AF65-F5344CB8AC3E}">
        <p14:creationId xmlns:p14="http://schemas.microsoft.com/office/powerpoint/2010/main" val="2374406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ubrik 1"/>
          <p:cNvSpPr txBox="1">
            <a:spLocks noGrp="1"/>
          </p:cNvSpPr>
          <p:nvPr>
            <p:ph type="title"/>
          </p:nvPr>
        </p:nvSpPr>
        <p:spPr>
          <a:prstGeom prst="rect">
            <a:avLst/>
          </a:prstGeom>
        </p:spPr>
        <p:txBody>
          <a:bodyPr/>
          <a:lstStyle/>
          <a:p>
            <a:r>
              <a:rPr dirty="0" err="1" smtClean="0"/>
              <a:t>Bemötande</a:t>
            </a:r>
            <a:r>
              <a:rPr dirty="0" smtClean="0"/>
              <a:t> </a:t>
            </a:r>
            <a:r>
              <a:rPr dirty="0" err="1" smtClean="0"/>
              <a:t>och</a:t>
            </a:r>
            <a:r>
              <a:rPr dirty="0" smtClean="0"/>
              <a:t> </a:t>
            </a:r>
            <a:r>
              <a:rPr dirty="0" err="1" smtClean="0"/>
              <a:t>säkerhet</a:t>
            </a:r>
            <a:r>
              <a:rPr dirty="0" smtClean="0"/>
              <a:t> vid </a:t>
            </a:r>
            <a:r>
              <a:rPr dirty="0" err="1" smtClean="0"/>
              <a:t>röstmottag</a:t>
            </a:r>
            <a:r>
              <a:rPr lang="sv-SE" dirty="0" err="1" smtClean="0"/>
              <a:t>ning</a:t>
            </a:r>
            <a:endParaRPr dirty="0"/>
          </a:p>
        </p:txBody>
      </p:sp>
      <p:sp>
        <p:nvSpPr>
          <p:cNvPr id="151" name="Platshållare för text 2"/>
          <p:cNvSpPr txBox="1">
            <a:spLocks noGrp="1"/>
          </p:cNvSpPr>
          <p:nvPr>
            <p:ph idx="1"/>
          </p:nvPr>
        </p:nvSpPr>
        <p:spPr>
          <a:prstGeom prst="rect">
            <a:avLst/>
          </a:prstGeom>
        </p:spPr>
        <p:txBody>
          <a:bodyPr/>
          <a:lstStyle/>
          <a:p>
            <a:r>
              <a:rPr lang="sv-SE" dirty="0"/>
              <a:t>Det sker få incidenter med trakasserier och hot.</a:t>
            </a:r>
          </a:p>
          <a:p>
            <a:r>
              <a:rPr lang="sv-SE" dirty="0" smtClean="0"/>
              <a:t>Röstmottagaren </a:t>
            </a:r>
            <a:r>
              <a:rPr lang="sv-SE" dirty="0"/>
              <a:t>möjliggör </a:t>
            </a:r>
            <a:r>
              <a:rPr lang="sv-SE" dirty="0" smtClean="0"/>
              <a:t>röstningen </a:t>
            </a:r>
            <a:r>
              <a:rPr lang="sv-SE" dirty="0"/>
              <a:t>genom professionellt bemötande och tydlig </a:t>
            </a:r>
            <a:r>
              <a:rPr lang="sv-SE" dirty="0" smtClean="0"/>
              <a:t>information.</a:t>
            </a:r>
            <a:endParaRPr lang="sv-SE" dirty="0"/>
          </a:p>
          <a:p>
            <a:r>
              <a:rPr lang="sv-SE" dirty="0" smtClean="0"/>
              <a:t>Kunskap ökar</a:t>
            </a:r>
            <a:r>
              <a:rPr dirty="0"/>
              <a:t> </a:t>
            </a:r>
            <a:r>
              <a:rPr dirty="0" err="1" smtClean="0"/>
              <a:t>trygghet</a:t>
            </a:r>
            <a:r>
              <a:rPr lang="sv-SE" dirty="0" smtClean="0"/>
              <a:t>en</a:t>
            </a:r>
            <a:r>
              <a:rPr dirty="0"/>
              <a:t> </a:t>
            </a:r>
            <a:r>
              <a:rPr lang="sv-SE" dirty="0" smtClean="0"/>
              <a:t>och</a:t>
            </a:r>
            <a:r>
              <a:rPr dirty="0"/>
              <a:t> </a:t>
            </a:r>
            <a:r>
              <a:rPr dirty="0" err="1" smtClean="0"/>
              <a:t>förebygg</a:t>
            </a:r>
            <a:r>
              <a:rPr lang="sv-SE" dirty="0" smtClean="0"/>
              <a:t>er</a:t>
            </a:r>
            <a:r>
              <a:rPr dirty="0"/>
              <a:t> </a:t>
            </a:r>
            <a:r>
              <a:rPr dirty="0" err="1"/>
              <a:t>svåra</a:t>
            </a:r>
            <a:r>
              <a:rPr dirty="0"/>
              <a:t> </a:t>
            </a:r>
            <a:r>
              <a:rPr dirty="0" err="1"/>
              <a:t>situationer</a:t>
            </a:r>
            <a:r>
              <a:rPr dirty="0" smtClean="0"/>
              <a:t>.</a:t>
            </a:r>
            <a:endParaRPr lang="sv-SE" dirty="0" smtClean="0"/>
          </a:p>
          <a:p>
            <a:pPr marL="0" indent="0">
              <a:buNone/>
            </a:pPr>
            <a:endParaRPr lang="sv-SE" dirty="0"/>
          </a:p>
          <a:p>
            <a:endParaRPr dirty="0"/>
          </a:p>
        </p:txBody>
      </p:sp>
    </p:spTree>
    <p:extLst>
      <p:ext uri="{BB962C8B-B14F-4D97-AF65-F5344CB8AC3E}">
        <p14:creationId xmlns:p14="http://schemas.microsoft.com/office/powerpoint/2010/main" val="2491077431"/>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Avbrott i röstmottagningen</a:t>
            </a:r>
            <a:endParaRPr lang="sv-SE" dirty="0"/>
          </a:p>
        </p:txBody>
      </p:sp>
      <p:sp>
        <p:nvSpPr>
          <p:cNvPr id="3" name="Platshållare för innehåll 2"/>
          <p:cNvSpPr>
            <a:spLocks noGrp="1"/>
          </p:cNvSpPr>
          <p:nvPr>
            <p:ph idx="1"/>
          </p:nvPr>
        </p:nvSpPr>
        <p:spPr/>
        <p:txBody>
          <a:bodyPr/>
          <a:lstStyle/>
          <a:p>
            <a:pPr marL="342900" lvl="0" indent="-342900">
              <a:buClr>
                <a:srgbClr val="E83278"/>
              </a:buClr>
              <a:defRPr/>
            </a:pPr>
            <a:r>
              <a:rPr lang="sv-SE" dirty="0" smtClean="0">
                <a:solidFill>
                  <a:prstClr val="black"/>
                </a:solidFill>
              </a:rPr>
              <a:t>I sällsynta fall behöver röstmottagningen avbrytas.</a:t>
            </a:r>
          </a:p>
          <a:p>
            <a:pPr marL="342900" lvl="0" indent="-342900">
              <a:buClr>
                <a:srgbClr val="E83278"/>
              </a:buClr>
              <a:defRPr/>
            </a:pPr>
            <a:r>
              <a:rPr lang="sv-SE" dirty="0" smtClean="0">
                <a:solidFill>
                  <a:prstClr val="black"/>
                </a:solidFill>
              </a:rPr>
              <a:t>Viktigt </a:t>
            </a:r>
            <a:r>
              <a:rPr lang="sv-SE" dirty="0">
                <a:solidFill>
                  <a:prstClr val="black"/>
                </a:solidFill>
              </a:rPr>
              <a:t>att säkerställa att </a:t>
            </a:r>
            <a:r>
              <a:rPr lang="sv-SE" dirty="0" smtClean="0">
                <a:solidFill>
                  <a:prstClr val="black"/>
                </a:solidFill>
              </a:rPr>
              <a:t>uppsamlingslådan </a:t>
            </a:r>
            <a:r>
              <a:rPr lang="sv-SE" dirty="0">
                <a:solidFill>
                  <a:prstClr val="black"/>
                </a:solidFill>
              </a:rPr>
              <a:t>är under uppsikt och </a:t>
            </a:r>
            <a:r>
              <a:rPr lang="sv-SE" dirty="0" smtClean="0">
                <a:solidFill>
                  <a:prstClr val="black"/>
                </a:solidFill>
              </a:rPr>
              <a:t>försluts. </a:t>
            </a:r>
            <a:endParaRPr lang="sv-SE" dirty="0">
              <a:solidFill>
                <a:prstClr val="black"/>
              </a:solidFill>
            </a:endParaRPr>
          </a:p>
          <a:p>
            <a:pPr marL="342900" lvl="0" indent="-342900">
              <a:buClr>
                <a:srgbClr val="E83278"/>
              </a:buClr>
              <a:defRPr/>
            </a:pPr>
            <a:r>
              <a:rPr lang="sv-SE" dirty="0" smtClean="0">
                <a:solidFill>
                  <a:prstClr val="black"/>
                </a:solidFill>
              </a:rPr>
              <a:t>Tänk på att väljarförteckningen, protokollet, kopian av röstlängden och </a:t>
            </a:r>
            <a:r>
              <a:rPr lang="sv-SE" dirty="0">
                <a:solidFill>
                  <a:prstClr val="black"/>
                </a:solidFill>
              </a:rPr>
              <a:t>rösterna är </a:t>
            </a:r>
            <a:r>
              <a:rPr lang="sv-SE" dirty="0" smtClean="0">
                <a:solidFill>
                  <a:prstClr val="black"/>
                </a:solidFill>
              </a:rPr>
              <a:t>skyddsvärda.</a:t>
            </a:r>
            <a:endParaRPr lang="sv-SE" dirty="0">
              <a:solidFill>
                <a:prstClr val="black"/>
              </a:solidFill>
            </a:endParaRPr>
          </a:p>
          <a:p>
            <a:r>
              <a:rPr lang="sv-SE" dirty="0" smtClean="0"/>
              <a:t>Beroende på situation, kalla på den hjälp som behövs och meddela valkansliet. </a:t>
            </a: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1156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46400" y="2151922"/>
            <a:ext cx="10176000" cy="720000"/>
          </a:xfrm>
        </p:spPr>
        <p:txBody>
          <a:bodyPr/>
          <a:lstStyle/>
          <a:p>
            <a:r>
              <a:rPr lang="sv-SE" dirty="0" smtClean="0"/>
              <a:t>Avslut röstmottagning</a:t>
            </a:r>
            <a:endParaRPr lang="sv-SE" dirty="0"/>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9987" y="2713604"/>
            <a:ext cx="8892026" cy="1994354"/>
          </a:xfrm>
        </p:spPr>
      </p:pic>
    </p:spTree>
    <p:extLst>
      <p:ext uri="{BB962C8B-B14F-4D97-AF65-F5344CB8AC3E}">
        <p14:creationId xmlns:p14="http://schemas.microsoft.com/office/powerpoint/2010/main" val="101359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18743" y="1535113"/>
            <a:ext cx="6836228" cy="4351338"/>
          </a:xfrm>
        </p:spPr>
      </p:pic>
      <p:sp>
        <p:nvSpPr>
          <p:cNvPr id="2" name="Rubrik 1"/>
          <p:cNvSpPr>
            <a:spLocks noGrp="1"/>
          </p:cNvSpPr>
          <p:nvPr>
            <p:ph type="title"/>
          </p:nvPr>
        </p:nvSpPr>
        <p:spPr/>
        <p:txBody>
          <a:bodyPr/>
          <a:lstStyle/>
          <a:p>
            <a:r>
              <a:rPr lang="sv-SE" dirty="0" smtClean="0"/>
              <a:t>Du som röstmottagare är viktig!</a:t>
            </a:r>
            <a:endParaRPr lang="sv-SE" dirty="0"/>
          </a:p>
        </p:txBody>
      </p:sp>
      <p:sp>
        <p:nvSpPr>
          <p:cNvPr id="3" name="Platshållare för innehåll 2"/>
          <p:cNvSpPr>
            <a:spLocks noGrp="1"/>
          </p:cNvSpPr>
          <p:nvPr>
            <p:ph sz="half" idx="1"/>
          </p:nvPr>
        </p:nvSpPr>
        <p:spPr/>
        <p:txBody>
          <a:bodyPr/>
          <a:lstStyle/>
          <a:p>
            <a:pPr marL="0" indent="0">
              <a:buNone/>
            </a:pPr>
            <a:r>
              <a:rPr lang="sv-SE" dirty="0"/>
              <a:t>Röstmottagarens bemötande och korrekta hantering i </a:t>
            </a:r>
            <a:r>
              <a:rPr lang="sv-SE" dirty="0" smtClean="0"/>
              <a:t>röstmottagningen skapar </a:t>
            </a:r>
            <a:r>
              <a:rPr lang="sv-SE" dirty="0"/>
              <a:t>förtroende för att valet går korrekt till. </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93830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Avsluta röstmottagningen</a:t>
            </a:r>
            <a:endParaRPr lang="sv-SE" dirty="0"/>
          </a:p>
        </p:txBody>
      </p:sp>
      <p:sp>
        <p:nvSpPr>
          <p:cNvPr id="3" name="Platshållare för innehåll 2"/>
          <p:cNvSpPr>
            <a:spLocks noGrp="1"/>
          </p:cNvSpPr>
          <p:nvPr>
            <p:ph idx="1"/>
          </p:nvPr>
        </p:nvSpPr>
        <p:spPr/>
        <p:txBody>
          <a:bodyPr/>
          <a:lstStyle/>
          <a:p>
            <a:r>
              <a:rPr lang="sv-SE" dirty="0" smtClean="0"/>
              <a:t>Vallokalen stänger kl. </a:t>
            </a:r>
            <a:r>
              <a:rPr lang="sv-SE" dirty="0"/>
              <a:t>20.00, </a:t>
            </a:r>
            <a:r>
              <a:rPr lang="sv-SE" dirty="0" smtClean="0"/>
              <a:t> alla </a:t>
            </a:r>
            <a:r>
              <a:rPr lang="sv-SE" dirty="0"/>
              <a:t>väljare som kommit in eller ställt sig i kö kl. </a:t>
            </a:r>
            <a:r>
              <a:rPr lang="sv-SE" dirty="0" smtClean="0"/>
              <a:t>20:00 </a:t>
            </a:r>
            <a:r>
              <a:rPr lang="sv-SE" dirty="0"/>
              <a:t>ska få </a:t>
            </a:r>
            <a:r>
              <a:rPr lang="sv-SE" dirty="0" smtClean="0"/>
              <a:t>rösta!</a:t>
            </a:r>
          </a:p>
          <a:p>
            <a:pPr marL="0" indent="0">
              <a:buNone/>
            </a:pPr>
            <a:endParaRPr lang="sv-SE" dirty="0"/>
          </a:p>
          <a:p>
            <a:r>
              <a:rPr lang="sv-SE" dirty="0" smtClean="0"/>
              <a:t>Efter </a:t>
            </a:r>
            <a:r>
              <a:rPr lang="sv-SE" dirty="0"/>
              <a:t>avslutad röstmottagning räknas antalet ytterkuvert och antalet namn i väljarförteckningen och därefter läggs rösterna i </a:t>
            </a:r>
            <a:r>
              <a:rPr lang="sv-SE" dirty="0" smtClean="0"/>
              <a:t>säkerhetspåsar </a:t>
            </a:r>
            <a:r>
              <a:rPr lang="sv-SE" dirty="0"/>
              <a:t>som försluts. </a:t>
            </a:r>
          </a:p>
          <a:p>
            <a:endParaRPr lang="sv-SE" dirty="0"/>
          </a:p>
          <a:p>
            <a:r>
              <a:rPr lang="sv-SE" dirty="0"/>
              <a:t>Ordföranden ansvarar för att rösterna, väljarförteckning, protokoll och kopia av röstlängden skickas med rekommenderat brev till Länsstyrelsen i </a:t>
            </a:r>
            <a:r>
              <a:rPr lang="sv-SE" dirty="0" smtClean="0"/>
              <a:t>Norrbotten.</a:t>
            </a:r>
            <a:endParaRPr lang="sv-SE" dirty="0"/>
          </a:p>
        </p:txBody>
      </p:sp>
    </p:spTree>
    <p:extLst>
      <p:ext uri="{BB962C8B-B14F-4D97-AF65-F5344CB8AC3E}">
        <p14:creationId xmlns:p14="http://schemas.microsoft.com/office/powerpoint/2010/main" val="3076116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57400" y="509387"/>
            <a:ext cx="3600451" cy="2448126"/>
          </a:xfrm>
        </p:spPr>
        <p:txBody>
          <a:bodyPr/>
          <a:lstStyle/>
          <a:p>
            <a:r>
              <a:rPr lang="sv-SE" sz="5000" dirty="0" smtClean="0"/>
              <a:t>Frågor?</a:t>
            </a:r>
            <a:endParaRPr lang="sv-SE" sz="5000" dirty="0"/>
          </a:p>
        </p:txBody>
      </p:sp>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61746" y="2570382"/>
            <a:ext cx="4895850" cy="3511023"/>
          </a:xfrm>
        </p:spPr>
      </p:pic>
    </p:spTree>
    <p:extLst>
      <p:ext uri="{BB962C8B-B14F-4D97-AF65-F5344CB8AC3E}">
        <p14:creationId xmlns:p14="http://schemas.microsoft.com/office/powerpoint/2010/main" val="2132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94742" y="431187"/>
            <a:ext cx="8897258" cy="6226629"/>
          </a:xfrm>
        </p:spPr>
      </p:pic>
      <p:sp>
        <p:nvSpPr>
          <p:cNvPr id="2" name="Rubrik 1"/>
          <p:cNvSpPr>
            <a:spLocks noGrp="1"/>
          </p:cNvSpPr>
          <p:nvPr>
            <p:ph type="title"/>
          </p:nvPr>
        </p:nvSpPr>
        <p:spPr>
          <a:xfrm>
            <a:off x="1008000" y="509387"/>
            <a:ext cx="10176000" cy="1696783"/>
          </a:xfrm>
        </p:spPr>
        <p:txBody>
          <a:bodyPr/>
          <a:lstStyle/>
          <a:p>
            <a:r>
              <a:rPr lang="sv-SE" sz="6600" dirty="0" smtClean="0"/>
              <a:t/>
            </a:r>
            <a:br>
              <a:rPr lang="sv-SE" sz="6600" dirty="0" smtClean="0"/>
            </a:br>
            <a:r>
              <a:rPr lang="sv-SE" sz="6600" dirty="0"/>
              <a:t/>
            </a:r>
            <a:br>
              <a:rPr lang="sv-SE" sz="6600" dirty="0"/>
            </a:br>
            <a:r>
              <a:rPr lang="sv-SE" sz="6600" dirty="0" smtClean="0"/>
              <a:t/>
            </a:r>
            <a:br>
              <a:rPr lang="sv-SE" sz="6600" dirty="0" smtClean="0"/>
            </a:br>
            <a:r>
              <a:rPr lang="sv-SE" sz="6600" dirty="0"/>
              <a:t/>
            </a:r>
            <a:br>
              <a:rPr lang="sv-SE" sz="6600" dirty="0"/>
            </a:br>
            <a:r>
              <a:rPr lang="sv-SE" sz="6600" dirty="0" smtClean="0"/>
              <a:t/>
            </a:r>
            <a:br>
              <a:rPr lang="sv-SE" sz="6600" dirty="0" smtClean="0"/>
            </a:br>
            <a:r>
              <a:rPr lang="sv-SE" sz="6600" dirty="0" smtClean="0"/>
              <a:t>  Tack!</a:t>
            </a:r>
            <a:endParaRPr lang="sv-SE" sz="6600" dirty="0"/>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1769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       Utbildningens delar               </a:t>
            </a:r>
            <a:endParaRPr lang="sv-SE" dirty="0"/>
          </a:p>
        </p:txBody>
      </p:sp>
      <p:sp>
        <p:nvSpPr>
          <p:cNvPr id="4" name="Platshållare för innehåll 3"/>
          <p:cNvSpPr>
            <a:spLocks noGrp="1"/>
          </p:cNvSpPr>
          <p:nvPr>
            <p:ph sz="half" idx="2"/>
          </p:nvPr>
        </p:nvSpPr>
        <p:spPr/>
        <p:txBody>
          <a:bodyPr/>
          <a:lstStyle/>
          <a:p>
            <a:r>
              <a:rPr lang="sv-SE" dirty="0" smtClean="0"/>
              <a:t>Vallokal, valsedlar och valhemligheten.</a:t>
            </a:r>
            <a:endParaRPr lang="sv-SE" dirty="0"/>
          </a:p>
          <a:p>
            <a:r>
              <a:rPr lang="sv-SE" dirty="0" smtClean="0"/>
              <a:t>Röstmottagning – rösträtt, röstkort/ytterkuvert, väljarförteckning.</a:t>
            </a:r>
            <a:endParaRPr lang="sv-SE" dirty="0"/>
          </a:p>
          <a:p>
            <a:r>
              <a:rPr lang="sv-SE" dirty="0"/>
              <a:t>Bemötande och </a:t>
            </a:r>
            <a:r>
              <a:rPr lang="sv-SE" dirty="0" smtClean="0"/>
              <a:t>säkerhet.</a:t>
            </a:r>
            <a:endParaRPr lang="sv-SE" dirty="0"/>
          </a:p>
          <a:p>
            <a:r>
              <a:rPr lang="sv-SE" dirty="0" smtClean="0"/>
              <a:t>Avslut </a:t>
            </a:r>
            <a:r>
              <a:rPr lang="sv-SE" smtClean="0"/>
              <a:t>på valdagen.</a:t>
            </a:r>
            <a:endParaRPr lang="sv-SE" dirty="0"/>
          </a:p>
          <a:p>
            <a:endParaRPr lang="sv-SE" dirty="0"/>
          </a:p>
        </p:txBody>
      </p:sp>
      <p:sp>
        <p:nvSpPr>
          <p:cNvPr id="2" name="Platshållare för bildnummer 1"/>
          <p:cNvSpPr>
            <a:spLocks noGrp="1"/>
          </p:cNvSpPr>
          <p:nvPr>
            <p:ph type="sldNum" sz="quarter" idx="12"/>
          </p:nvPr>
        </p:nvSpPr>
        <p:spPr/>
        <p:txBody>
          <a:bodyPr/>
          <a:lstStyle/>
          <a:p>
            <a:fld id="{696A28D3-22CF-4FB0-80FD-EC473B325B38}" type="slidenum">
              <a:rPr lang="sv-SE" smtClean="0"/>
              <a:t>4</a:t>
            </a:fld>
            <a:endParaRPr lang="sv-SE"/>
          </a:p>
        </p:txBody>
      </p:sp>
      <p:pic>
        <p:nvPicPr>
          <p:cNvPr id="6" name="Platshållare för innehåll 5"/>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725714" y="1669144"/>
            <a:ext cx="5167086" cy="3669274"/>
          </a:xfrm>
        </p:spPr>
      </p:pic>
    </p:spTree>
    <p:extLst>
      <p:ext uri="{BB962C8B-B14F-4D97-AF65-F5344CB8AC3E}">
        <p14:creationId xmlns:p14="http://schemas.microsoft.com/office/powerpoint/2010/main" val="747220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2580816" y="1478604"/>
            <a:ext cx="6370622" cy="1741251"/>
          </a:xfrm>
        </p:spPr>
        <p:txBody>
          <a:bodyPr/>
          <a:lstStyle/>
          <a:p>
            <a:r>
              <a:rPr lang="sv-SE" dirty="0" smtClean="0"/>
              <a:t>Vallokalen, valsedlar </a:t>
            </a:r>
            <a:r>
              <a:rPr lang="sv-SE" dirty="0"/>
              <a:t>och </a:t>
            </a:r>
            <a:r>
              <a:rPr lang="sv-SE" dirty="0" smtClean="0"/>
              <a:t>valhemligheten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497" y="3557587"/>
            <a:ext cx="6848475" cy="1533525"/>
          </a:xfrm>
          <a:prstGeom prst="rect">
            <a:avLst/>
          </a:prstGeom>
        </p:spPr>
      </p:pic>
    </p:spTree>
    <p:extLst>
      <p:ext uri="{BB962C8B-B14F-4D97-AF65-F5344CB8AC3E}">
        <p14:creationId xmlns:p14="http://schemas.microsoft.com/office/powerpoint/2010/main" val="1619039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t>
            </a:r>
            <a:r>
              <a:rPr lang="sv-SE" dirty="0" smtClean="0"/>
              <a:t>allokalen</a:t>
            </a:r>
            <a:endParaRPr lang="sv-SE" dirty="0"/>
          </a:p>
        </p:txBody>
      </p:sp>
      <p:pic>
        <p:nvPicPr>
          <p:cNvPr id="5" name="Platshållare för innehåll 4">
            <a:extLst>
              <a:ext uri="{C183D7F6-B498-43B3-948B-1728B52AA6E4}">
                <adec:decorative xmlns:adec="http://schemas.microsoft.com/office/drawing/2017/decorative" xmlns=""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10228" y="1281579"/>
            <a:ext cx="6981772" cy="5011112"/>
          </a:xfrm>
          <a:prstGeom prst="rect">
            <a:avLst/>
          </a:prstGeom>
          <a:ln>
            <a:noFill/>
          </a:ln>
          <a:effectLst/>
        </p:spPr>
      </p:pic>
      <p:sp>
        <p:nvSpPr>
          <p:cNvPr id="6" name="Platshållare för bildnummer 5"/>
          <p:cNvSpPr>
            <a:spLocks noGrp="1"/>
          </p:cNvSpPr>
          <p:nvPr>
            <p:ph type="sldNum" sz="quarter" idx="12"/>
          </p:nvPr>
        </p:nvSpPr>
        <p:spPr/>
        <p:txBody>
          <a:bodyPr/>
          <a:lstStyle/>
          <a:p>
            <a:fld id="{696A28D3-22CF-4FB0-80FD-EC473B325B38}" type="slidenum">
              <a:rPr lang="sv-SE" smtClean="0"/>
              <a:t>6</a:t>
            </a:fld>
            <a:endParaRPr lang="sv-SE" dirty="0"/>
          </a:p>
        </p:txBody>
      </p:sp>
      <p:sp>
        <p:nvSpPr>
          <p:cNvPr id="7" name="Platshållare för innehåll 2"/>
          <p:cNvSpPr>
            <a:spLocks noGrp="1"/>
          </p:cNvSpPr>
          <p:nvPr>
            <p:ph sz="half" idx="1"/>
          </p:nvPr>
        </p:nvSpPr>
        <p:spPr>
          <a:xfrm>
            <a:off x="1008063" y="1398588"/>
            <a:ext cx="5486400" cy="4614862"/>
          </a:xfrm>
        </p:spPr>
        <p:txBody>
          <a:bodyPr/>
          <a:lstStyle/>
          <a:p>
            <a:pPr lvl="0"/>
            <a:r>
              <a:rPr lang="sv-SE" dirty="0"/>
              <a:t>Lokalen tillgänglig för </a:t>
            </a:r>
            <a:r>
              <a:rPr lang="sv-SE" dirty="0" smtClean="0"/>
              <a:t>alla.</a:t>
            </a:r>
            <a:endParaRPr lang="sv-SE" dirty="0"/>
          </a:p>
          <a:p>
            <a:pPr lvl="0"/>
            <a:r>
              <a:rPr lang="sv-SE" dirty="0"/>
              <a:t>Röstmottagningen </a:t>
            </a:r>
            <a:r>
              <a:rPr lang="sv-SE" dirty="0" smtClean="0"/>
              <a:t>är offentlig.</a:t>
            </a:r>
            <a:endParaRPr lang="sv-SE" dirty="0"/>
          </a:p>
          <a:p>
            <a:pPr lvl="0"/>
            <a:r>
              <a:rPr lang="sv-SE" dirty="0" smtClean="0"/>
              <a:t>Uppsamlingslådan är synlig </a:t>
            </a:r>
            <a:r>
              <a:rPr lang="sv-SE" dirty="0"/>
              <a:t>och under </a:t>
            </a:r>
            <a:r>
              <a:rPr lang="sv-SE" dirty="0" smtClean="0"/>
              <a:t>uppsikt. </a:t>
            </a:r>
            <a:endParaRPr lang="sv-SE" dirty="0"/>
          </a:p>
          <a:p>
            <a:pPr lvl="0"/>
            <a:r>
              <a:rPr lang="sv-SE" dirty="0"/>
              <a:t>Köer </a:t>
            </a:r>
            <a:r>
              <a:rPr lang="sv-SE" dirty="0" smtClean="0"/>
              <a:t>dirigeras.</a:t>
            </a:r>
            <a:endParaRPr lang="sv-SE" dirty="0"/>
          </a:p>
          <a:p>
            <a:pPr marL="0" indent="0">
              <a:buNone/>
            </a:pPr>
            <a:endParaRPr lang="sv-SE" dirty="0"/>
          </a:p>
        </p:txBody>
      </p:sp>
    </p:spTree>
    <p:extLst>
      <p:ext uri="{BB962C8B-B14F-4D97-AF65-F5344CB8AC3E}">
        <p14:creationId xmlns:p14="http://schemas.microsoft.com/office/powerpoint/2010/main" val="3140975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8000" y="356988"/>
            <a:ext cx="10176000" cy="720000"/>
          </a:xfrm>
        </p:spPr>
        <p:txBody>
          <a:bodyPr/>
          <a:lstStyle/>
          <a:p>
            <a:pPr algn="ctr"/>
            <a:r>
              <a:rPr lang="sv-SE" dirty="0" smtClean="0"/>
              <a:t> </a:t>
            </a:r>
            <a:br>
              <a:rPr lang="sv-SE" dirty="0" smtClean="0"/>
            </a:br>
            <a:r>
              <a:rPr lang="sv-SE" dirty="0" smtClean="0"/>
              <a:t>Övning</a:t>
            </a:r>
            <a:endParaRPr lang="sv-SE" dirty="0"/>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599984" y="1871502"/>
            <a:ext cx="4992033" cy="3678559"/>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07034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Valhemlighet och hjälp att rösta</a:t>
            </a:r>
            <a:endParaRPr lang="sv-SE" dirty="0"/>
          </a:p>
        </p:txBody>
      </p:sp>
      <p:sp>
        <p:nvSpPr>
          <p:cNvPr id="8" name="Platshållare för innehåll 7"/>
          <p:cNvSpPr>
            <a:spLocks noGrp="1"/>
          </p:cNvSpPr>
          <p:nvPr>
            <p:ph sz="half" idx="1"/>
          </p:nvPr>
        </p:nvSpPr>
        <p:spPr/>
        <p:txBody>
          <a:bodyPr/>
          <a:lstStyle/>
          <a:p>
            <a:pPr lvl="0"/>
            <a:r>
              <a:rPr lang="sv-SE" dirty="0"/>
              <a:t>Väljaren ska göra i ordning sin röst i avskildhet. </a:t>
            </a:r>
          </a:p>
          <a:p>
            <a:pPr lvl="0"/>
            <a:r>
              <a:rPr lang="sv-SE" dirty="0"/>
              <a:t>Endast om väljaren behöver hjälp är det tillåtet att vara </a:t>
            </a:r>
            <a:r>
              <a:rPr lang="sv-SE" dirty="0" smtClean="0"/>
              <a:t>två vid röstningen.</a:t>
            </a:r>
          </a:p>
          <a:p>
            <a:pPr lvl="0"/>
            <a:r>
              <a:rPr lang="sv-SE" dirty="0" smtClean="0"/>
              <a:t>Röstmottagare har tystnadsplikt och får inte berätta för någon vad väljaren har röstat på. </a:t>
            </a:r>
            <a:endParaRPr lang="sv-SE" dirty="0"/>
          </a:p>
          <a:p>
            <a:pPr marL="324000" lvl="2" indent="0">
              <a:spcBef>
                <a:spcPts val="1000"/>
              </a:spcBef>
              <a:buClr>
                <a:schemeClr val="accent5"/>
              </a:buClr>
              <a:buNone/>
            </a:pPr>
            <a:endParaRPr lang="sv-SE" sz="2400" dirty="0"/>
          </a:p>
          <a:p>
            <a:pPr marL="648000" lvl="2">
              <a:spcBef>
                <a:spcPts val="1000"/>
              </a:spcBef>
              <a:buClr>
                <a:schemeClr val="accent5"/>
              </a:buClr>
              <a:buFont typeface="Wingdings" panose="05000000000000000000" pitchFamily="2" charset="2"/>
              <a:buChar char="§"/>
            </a:pPr>
            <a:endParaRPr lang="sv-SE" sz="2400" dirty="0"/>
          </a:p>
          <a:p>
            <a:endParaRPr lang="sv-SE" dirty="0"/>
          </a:p>
        </p:txBody>
      </p:sp>
      <p:sp>
        <p:nvSpPr>
          <p:cNvPr id="5" name="Platshållare för bildnummer 4"/>
          <p:cNvSpPr>
            <a:spLocks noGrp="1"/>
          </p:cNvSpPr>
          <p:nvPr>
            <p:ph type="sldNum" sz="quarter" idx="12"/>
          </p:nvPr>
        </p:nvSpPr>
        <p:spPr/>
        <p:txBody>
          <a:bodyPr/>
          <a:lstStyle/>
          <a:p>
            <a:fld id="{696A28D3-22CF-4FB0-80FD-EC473B325B38}" type="slidenum">
              <a:rPr lang="sv-SE" smtClean="0"/>
              <a:t>8</a:t>
            </a:fld>
            <a:endParaRPr lang="sv-SE"/>
          </a:p>
        </p:txBody>
      </p:sp>
      <p:pic>
        <p:nvPicPr>
          <p:cNvPr id="3" name="Platshållare för innehåll 2"/>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002400" y="1535113"/>
            <a:ext cx="5181600" cy="3798541"/>
          </a:xfrm>
        </p:spPr>
      </p:pic>
    </p:spTree>
    <p:extLst>
      <p:ext uri="{BB962C8B-B14F-4D97-AF65-F5344CB8AC3E}">
        <p14:creationId xmlns:p14="http://schemas.microsoft.com/office/powerpoint/2010/main" val="1624730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Valsedelstället</a:t>
            </a:r>
          </a:p>
        </p:txBody>
      </p:sp>
      <p:sp>
        <p:nvSpPr>
          <p:cNvPr id="6" name="Platshållare för innehåll 5"/>
          <p:cNvSpPr>
            <a:spLocks noGrp="1"/>
          </p:cNvSpPr>
          <p:nvPr>
            <p:ph sz="half" idx="1"/>
          </p:nvPr>
        </p:nvSpPr>
        <p:spPr/>
        <p:txBody>
          <a:bodyPr/>
          <a:lstStyle/>
          <a:p>
            <a:pPr lvl="0"/>
            <a:r>
              <a:rPr lang="sv-SE" dirty="0"/>
              <a:t>Röstmottagaren ska säkerställa ordningen i valsedelstället.</a:t>
            </a:r>
          </a:p>
          <a:p>
            <a:pPr lvl="0"/>
            <a:r>
              <a:rPr lang="sv-SE" dirty="0"/>
              <a:t>Valsedelstället ska </a:t>
            </a:r>
            <a:r>
              <a:rPr lang="sv-SE" dirty="0" smtClean="0"/>
              <a:t>vara påfyllt.</a:t>
            </a:r>
          </a:p>
          <a:p>
            <a:pPr lvl="0"/>
            <a:r>
              <a:rPr lang="sv-SE" dirty="0" smtClean="0"/>
              <a:t>Endast </a:t>
            </a:r>
            <a:r>
              <a:rPr lang="sv-SE" dirty="0"/>
              <a:t>röstmottagare får lägga </a:t>
            </a:r>
            <a:r>
              <a:rPr lang="sv-SE" dirty="0" smtClean="0"/>
              <a:t>ut valsedlar.</a:t>
            </a:r>
            <a:endParaRPr lang="sv-SE" dirty="0"/>
          </a:p>
          <a:p>
            <a:pPr marL="0" indent="0">
              <a:buNone/>
            </a:pPr>
            <a:endParaRPr lang="sv-SE" sz="1800" dirty="0"/>
          </a:p>
        </p:txBody>
      </p:sp>
      <p:sp>
        <p:nvSpPr>
          <p:cNvPr id="4" name="Platshållare för bildnummer 3"/>
          <p:cNvSpPr>
            <a:spLocks noGrp="1"/>
          </p:cNvSpPr>
          <p:nvPr>
            <p:ph type="sldNum" sz="quarter" idx="12"/>
          </p:nvPr>
        </p:nvSpPr>
        <p:spPr/>
        <p:txBody>
          <a:bodyPr/>
          <a:lstStyle/>
          <a:p>
            <a:fld id="{696A28D3-22CF-4FB0-80FD-EC473B325B38}" type="slidenum">
              <a:rPr lang="sv-SE" smtClean="0"/>
              <a:t>9</a:t>
            </a:fld>
            <a:endParaRPr lang="sv-SE"/>
          </a:p>
        </p:txBody>
      </p:sp>
      <p:pic>
        <p:nvPicPr>
          <p:cNvPr id="8" name="Platshållare för innehåll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56252" y="1530217"/>
            <a:ext cx="4995683" cy="3748210"/>
          </a:xfrm>
          <a:prstGeom prst="rect">
            <a:avLst/>
          </a:prstGeom>
        </p:spPr>
      </p:pic>
    </p:spTree>
    <p:extLst>
      <p:ext uri="{BB962C8B-B14F-4D97-AF65-F5344CB8AC3E}">
        <p14:creationId xmlns:p14="http://schemas.microsoft.com/office/powerpoint/2010/main" val="3569457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225511A2-C623-485A-AE24-635B34C570F7}" vid="{2F06A8F7-A356-4C1D-A7E9-FAF0152E1DB9}"/>
    </a:ext>
  </a:extLst>
</a:theme>
</file>

<file path=ppt/theme/theme2.xml><?xml version="1.0" encoding="utf-8"?>
<a:theme xmlns:a="http://schemas.openxmlformats.org/drawingml/2006/main" name="1_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2BFFFFA2-C83F-4695-BD3D-ACF8AC535243}" vid="{7B2C69DB-E231-48AE-BB30-AED9DDBD4DB3}"/>
    </a:ext>
  </a:extLst>
</a:theme>
</file>

<file path=ppt/theme/theme3.xml><?xml version="1.0" encoding="utf-8"?>
<a:theme xmlns:a="http://schemas.openxmlformats.org/drawingml/2006/main" name="2_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2BFFFFA2-C83F-4695-BD3D-ACF8AC535243}" vid="{7B2C69DB-E231-48AE-BB30-AED9DDBD4DB3}"/>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mr_x00e5_de xmlns="149b23fd-37a4-4564-a434-92ef54724056">S-Röstmottagning</Omr_x00e5_de>
    <Dokumenttyp xmlns="149b23fd-37a4-4564-a434-92ef54724056">Övrigt</Dokumenttyp>
    <SharedWithUsers xmlns="b72620a0-a132-4d24-afd4-031d088dc980">
      <UserInfo>
        <DisplayName>Maja Wixenius</DisplayName>
        <AccountId>136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9A29DE7435B954099E2438A39E6B8B3" ma:contentTypeVersion="3" ma:contentTypeDescription="Skapa ett nytt dokument." ma:contentTypeScope="" ma:versionID="efc10e569b1f4971b44e65fe36c5d7c9">
  <xsd:schema xmlns:xsd="http://www.w3.org/2001/XMLSchema" xmlns:xs="http://www.w3.org/2001/XMLSchema" xmlns:p="http://schemas.microsoft.com/office/2006/metadata/properties" xmlns:ns2="149b23fd-37a4-4564-a434-92ef54724056" xmlns:ns3="b72620a0-a132-4d24-afd4-031d088dc980" targetNamespace="http://schemas.microsoft.com/office/2006/metadata/properties" ma:root="true" ma:fieldsID="2a1a496cb84089a32fae26624c0fc68b" ns2:_="" ns3:_="">
    <xsd:import namespace="149b23fd-37a4-4564-a434-92ef54724056"/>
    <xsd:import namespace="b72620a0-a132-4d24-afd4-031d088dc980"/>
    <xsd:element name="properties">
      <xsd:complexType>
        <xsd:sequence>
          <xsd:element name="documentManagement">
            <xsd:complexType>
              <xsd:all>
                <xsd:element ref="ns2:Omr_x00e5_de"/>
                <xsd:element ref="ns3:SharedWithUsers" minOccurs="0"/>
                <xsd:element ref="ns2:Dokumenttyp"/>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9b23fd-37a4-4564-a434-92ef54724056" elementFormDefault="qualified">
    <xsd:import namespace="http://schemas.microsoft.com/office/2006/documentManagement/types"/>
    <xsd:import namespace="http://schemas.microsoft.com/office/infopath/2007/PartnerControls"/>
    <xsd:element name="Omr_x00e5_de" ma:index="8" ma:displayName="Område" ma:default="S-Aktörer" ma:format="RadioButtons" ma:internalName="Omr_x00e5_de">
      <xsd:simpleType>
        <xsd:restriction base="dms:Choice">
          <xsd:enumeration value="0.Rutiner och planering"/>
          <xsd:enumeration value="S-Aktörer"/>
          <xsd:enumeration value="S-Valid"/>
          <xsd:enumeration value="S-Röstlängd och röstkort"/>
          <xsd:enumeration value="S-Valmaterial"/>
          <xsd:enumeration value="S-Röstmottagning"/>
          <xsd:enumeration value="L-Aktörer"/>
          <xsd:enumeration value="L-Valid"/>
          <xsd:enumeration value="L-Röstlängd och röstkort"/>
          <xsd:enumeration value="L-Rösthantering"/>
          <xsd:enumeration value="L-Rösträkning och valresultat"/>
          <xsd:enumeration value="Lagar och vägledande ställningstaganden"/>
        </xsd:restriction>
      </xsd:simpleType>
    </xsd:element>
    <xsd:element name="Dokumenttyp" ma:index="10" ma:displayName="Dokumenttyp" ma:default="Övrigt" ma:format="RadioButtons" ma:internalName="Dokumenttyp">
      <xsd:simpleType>
        <xsd:restriction base="dms:Choice">
          <xsd:enumeration value="Webbtext"/>
          <xsd:enumeration value="Mall"/>
          <xsd:enumeration value="Planering"/>
          <xsd:enumeration value="Övrigt"/>
        </xsd:restriction>
      </xsd:simpleType>
    </xsd:element>
  </xsd:schema>
  <xsd:schema xmlns:xsd="http://www.w3.org/2001/XMLSchema" xmlns:xs="http://www.w3.org/2001/XMLSchema" xmlns:dms="http://schemas.microsoft.com/office/2006/documentManagement/types" xmlns:pc="http://schemas.microsoft.com/office/infopath/2007/PartnerControls" targetNamespace="b72620a0-a132-4d24-afd4-031d088dc980" elementFormDefault="qualified">
    <xsd:import namespace="http://schemas.microsoft.com/office/2006/documentManagement/types"/>
    <xsd:import namespace="http://schemas.microsoft.com/office/infopath/2007/PartnerControls"/>
    <xsd:element name="SharedWithUsers" ma:index="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CA041E-1AA7-4362-AFBB-C0A03C3EF10A}">
  <ds:schemaRefs>
    <ds:schemaRef ds:uri="http://schemas.microsoft.com/sharepoint/v3/contenttype/forms"/>
  </ds:schemaRefs>
</ds:datastoreItem>
</file>

<file path=customXml/itemProps2.xml><?xml version="1.0" encoding="utf-8"?>
<ds:datastoreItem xmlns:ds="http://schemas.openxmlformats.org/officeDocument/2006/customXml" ds:itemID="{DEAE118D-2263-4063-929B-777A685A56AD}">
  <ds:schemaRefs>
    <ds:schemaRef ds:uri="149b23fd-37a4-4564-a434-92ef54724056"/>
    <ds:schemaRef ds:uri="http://purl.org/dc/elements/1.1/"/>
    <ds:schemaRef ds:uri="b72620a0-a132-4d24-afd4-031d088dc980"/>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3E9221E-12D0-4071-B3D1-168AF27C4E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9b23fd-37a4-4564-a434-92ef54724056"/>
    <ds:schemaRef ds:uri="b72620a0-a132-4d24-afd4-031d088dc9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Valmyndigheten</Template>
  <TotalTime>1405</TotalTime>
  <Words>4218</Words>
  <Application>Microsoft Office PowerPoint</Application>
  <PresentationFormat>Bredbild</PresentationFormat>
  <Paragraphs>403</Paragraphs>
  <Slides>32</Slides>
  <Notes>31</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32</vt:i4>
      </vt:variant>
    </vt:vector>
  </HeadingPairs>
  <TitlesOfParts>
    <vt:vector size="41" baseType="lpstr">
      <vt:lpstr>Arial</vt:lpstr>
      <vt:lpstr>Calibri</vt:lpstr>
      <vt:lpstr>Garamond</vt:lpstr>
      <vt:lpstr>Open Sans</vt:lpstr>
      <vt:lpstr>Times New Roman</vt:lpstr>
      <vt:lpstr>Wingdings</vt:lpstr>
      <vt:lpstr>Office-tema</vt:lpstr>
      <vt:lpstr>1_Office-tema</vt:lpstr>
      <vt:lpstr>2_Office-tema</vt:lpstr>
      <vt:lpstr>Instruktion till dig som utbildar</vt:lpstr>
      <vt:lpstr>Röstmottagarutbildning</vt:lpstr>
      <vt:lpstr>Du som röstmottagare är viktig!</vt:lpstr>
      <vt:lpstr>       Utbildningens delar               </vt:lpstr>
      <vt:lpstr>Vallokalen, valsedlar och valhemligheten</vt:lpstr>
      <vt:lpstr>Vallokalen</vt:lpstr>
      <vt:lpstr>  Övning</vt:lpstr>
      <vt:lpstr>Valhemlighet och hjälp att rösta</vt:lpstr>
      <vt:lpstr>Valsedelstället</vt:lpstr>
      <vt:lpstr>Röstmottagning</vt:lpstr>
      <vt:lpstr>Rösträtt</vt:lpstr>
      <vt:lpstr>Röstkort/ytterkuvert</vt:lpstr>
      <vt:lpstr>Väljare kommer med igenklistrat röstkort/ytterkuvert</vt:lpstr>
      <vt:lpstr>Instruktion: Väljare kommer med igenklistrat omslagskuvert</vt:lpstr>
      <vt:lpstr>Instruktion: Väljare kommer med igenklistrat omslagskuvert</vt:lpstr>
      <vt:lpstr>Omslagskuvert och dubblettröstkort/ytterkuvert</vt:lpstr>
      <vt:lpstr>Väljarförteckning</vt:lpstr>
      <vt:lpstr>Markera hur väljaren styrkt sin identitet</vt:lpstr>
      <vt:lpstr>  Kunskapstest</vt:lpstr>
      <vt:lpstr>Övning - markera i väljarförteckningen</vt:lpstr>
      <vt:lpstr>Väljarförteckning</vt:lpstr>
      <vt:lpstr>Facit</vt:lpstr>
      <vt:lpstr>Röstning – steg för steg för väljaren</vt:lpstr>
      <vt:lpstr>Instruktion: Ta emot en röst</vt:lpstr>
      <vt:lpstr>Det finns inget som kallas ångerröstning i Sametingslagen</vt:lpstr>
      <vt:lpstr>Bemötande och säkerhet</vt:lpstr>
      <vt:lpstr>Bemötande och säkerhet vid röstmottagning</vt:lpstr>
      <vt:lpstr>Avbrott i röstmottagningen</vt:lpstr>
      <vt:lpstr>Avslut röstmottagning</vt:lpstr>
      <vt:lpstr>Avsluta röstmottagningen</vt:lpstr>
      <vt:lpstr>Frågor?</vt:lpstr>
      <vt:lpstr>       Tack!</vt:lpstr>
    </vt:vector>
  </TitlesOfParts>
  <Company>Skatteverket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Röstmottagarutbildning</dc:title>
  <dc:creator>Maja Wixenius</dc:creator>
  <cp:lastModifiedBy>Anna Whitcombe</cp:lastModifiedBy>
  <cp:revision>77</cp:revision>
  <dcterms:created xsi:type="dcterms:W3CDTF">2024-11-19T07:53:48Z</dcterms:created>
  <dcterms:modified xsi:type="dcterms:W3CDTF">2025-04-08T11:28:35Z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0x01010089A29DE7435B954099E2438A39E6B8B3</vt:lpwstr>
  </property>
</Properties>
</file>