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651" r:id="rId5"/>
    <p:sldId id="313" r:id="rId6"/>
    <p:sldId id="268" r:id="rId7"/>
    <p:sldId id="273" r:id="rId8"/>
    <p:sldId id="315" r:id="rId9"/>
    <p:sldId id="266" r:id="rId10"/>
    <p:sldId id="272" r:id="rId11"/>
    <p:sldId id="316" r:id="rId12"/>
    <p:sldId id="267" r:id="rId13"/>
    <p:sldId id="277" r:id="rId14"/>
    <p:sldId id="490" r:id="rId15"/>
    <p:sldId id="257" r:id="rId16"/>
    <p:sldId id="649" r:id="rId17"/>
    <p:sldId id="494" r:id="rId18"/>
    <p:sldId id="497" r:id="rId19"/>
    <p:sldId id="647" r:id="rId20"/>
    <p:sldId id="498" r:id="rId21"/>
    <p:sldId id="312" r:id="rId22"/>
    <p:sldId id="632" r:id="rId23"/>
    <p:sldId id="633" r:id="rId24"/>
    <p:sldId id="646" r:id="rId25"/>
    <p:sldId id="648" r:id="rId26"/>
    <p:sldId id="492" r:id="rId27"/>
    <p:sldId id="314" r:id="rId28"/>
    <p:sldId id="265" r:id="rId29"/>
    <p:sldId id="271" r:id="rId30"/>
    <p:sldId id="643" r:id="rId31"/>
    <p:sldId id="644" r:id="rId3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0740A4-FA0A-1C0E-C96A-05AEBB4AEED9}" name="Corinne Johnson" initials="CJ" userId="S::corinne.johnson@val.se::af5f464d-d0b6-4186-be66-3851d85fec2f" providerId="AD"/>
  <p188:author id="{D51A22C1-A99C-2A85-D0FC-83F9338A4647}" name="Carolin Törnqvist" initials="CT" userId="S::carolin.tornqvist@val.se::1be4880d-dd66-403a-ad8b-1a2f8a93c7ae" providerId="AD"/>
  <p188:author id="{5C9B8FCB-FF60-5E67-3BBE-252980C5A48F}" name="Natalia Grbic" initials="NG" userId="S::natalia.grbic@val.se::911b67fc-5ccc-4b57-ba0d-1fac53064c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12"/>
    <a:srgbClr val="81CFF4"/>
    <a:srgbClr val="003366"/>
    <a:srgbClr val="E6E6E6"/>
    <a:srgbClr val="FFCC00"/>
    <a:srgbClr val="A1C2E3"/>
    <a:srgbClr val="8A7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94" autoAdjust="0"/>
    <p:restoredTop sz="80199" autoAdjust="0"/>
  </p:normalViewPr>
  <p:slideViewPr>
    <p:cSldViewPr snapToGrid="0">
      <p:cViewPr varScale="1">
        <p:scale>
          <a:sx n="50" d="100"/>
          <a:sy n="50" d="100"/>
        </p:scale>
        <p:origin x="10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56A9A-9813-47B1-8379-9F2450990F09}" type="datetimeFigureOut">
              <a:rPr lang="sv-SE" smtClean="0"/>
              <a:t>2026-04-23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C8991-D57F-4F57-99D8-D1041714389F}" type="slidenum">
              <a:rPr lang="sv-SE" smtClean="0"/>
              <a:t>‹#›</a:t>
            </a:fld>
            <a:endParaRPr lang="sv-SE"/>
          </a:p>
        </p:txBody>
      </p:sp>
    </p:spTree>
    <p:extLst>
      <p:ext uri="{BB962C8B-B14F-4D97-AF65-F5344CB8AC3E}">
        <p14:creationId xmlns:p14="http://schemas.microsoft.com/office/powerpoint/2010/main" val="177980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a:t>
            </a:fld>
            <a:endParaRPr lang="sv-SE"/>
          </a:p>
        </p:txBody>
      </p:sp>
    </p:spTree>
    <p:extLst>
      <p:ext uri="{BB962C8B-B14F-4D97-AF65-F5344CB8AC3E}">
        <p14:creationId xmlns:p14="http://schemas.microsoft.com/office/powerpoint/2010/main" val="962601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 att få igång diskussionen finns här även mer ledande fördjupningsfrågor till scenario 5</a:t>
            </a:r>
          </a:p>
          <a:p>
            <a:r>
              <a:rPr lang="sv-SE" dirty="0"/>
              <a:t>Ni som har röstmottagning utanför era egna lokaler – hur ordnar ni säker förvaring och transport?</a:t>
            </a:r>
          </a:p>
          <a:p>
            <a:r>
              <a:rPr lang="sv-SE" dirty="0"/>
              <a:t>Hur ser ni till säkerheten under röstmottagningen i lokaler där ni är inhyrda/fått låna? </a:t>
            </a:r>
          </a:p>
          <a:p>
            <a:r>
              <a:rPr lang="sv-SE" dirty="0"/>
              <a:t>Kommer ni ha ytor som inte är tillgängliga för väljarna vid dessa lokaler?</a:t>
            </a:r>
          </a:p>
          <a:p>
            <a:r>
              <a:rPr lang="sv-SE" dirty="0"/>
              <a:t>Vilken tid på dygnet är transport säkrast där ni befinner er och vem ska bemanna transporten? </a:t>
            </a:r>
          </a:p>
          <a:p>
            <a:r>
              <a:rPr lang="sv-SE" dirty="0"/>
              <a:t>Hur följer ni transporten?</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17</a:t>
            </a:fld>
            <a:endParaRPr lang="sv-SE"/>
          </a:p>
        </p:txBody>
      </p:sp>
    </p:spTree>
    <p:extLst>
      <p:ext uri="{BB962C8B-B14F-4D97-AF65-F5344CB8AC3E}">
        <p14:creationId xmlns:p14="http://schemas.microsoft.com/office/powerpoint/2010/main" val="3256582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F5D5E-A14B-BE01-F477-789A47F38B8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567ED2C-DDE5-5EDE-3F3B-BD20F6B76F0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DA8CC7C-5B79-B39D-87CC-51506D98F22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A319D5EF-C30E-036F-5192-0CF213A8FF91}"/>
              </a:ext>
            </a:extLst>
          </p:cNvPr>
          <p:cNvSpPr>
            <a:spLocks noGrp="1"/>
          </p:cNvSpPr>
          <p:nvPr>
            <p:ph type="sldNum" sz="quarter" idx="10"/>
          </p:nvPr>
        </p:nvSpPr>
        <p:spPr/>
        <p:txBody>
          <a:bodyPr/>
          <a:lstStyle/>
          <a:p>
            <a:fld id="{FE5C8991-D57F-4F57-99D8-D1041714389F}" type="slidenum">
              <a:rPr lang="sv-SE" smtClean="0"/>
              <a:t>19</a:t>
            </a:fld>
            <a:endParaRPr lang="sv-SE"/>
          </a:p>
        </p:txBody>
      </p:sp>
    </p:spTree>
    <p:extLst>
      <p:ext uri="{BB962C8B-B14F-4D97-AF65-F5344CB8AC3E}">
        <p14:creationId xmlns:p14="http://schemas.microsoft.com/office/powerpoint/2010/main" val="3397528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2D737-8CF7-F2EC-70F8-BAC543F9AB5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B668F72-1057-49F5-401A-F103F1901EE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9C1BF7C-7969-CC00-204C-FE04F2779FD2}"/>
              </a:ext>
            </a:extLst>
          </p:cNvPr>
          <p:cNvSpPr>
            <a:spLocks noGrp="1"/>
          </p:cNvSpPr>
          <p:nvPr>
            <p:ph type="body" idx="1"/>
          </p:nvPr>
        </p:nvSpPr>
        <p:spPr/>
        <p:txBody>
          <a:bodyPr/>
          <a:lstStyle/>
          <a:p>
            <a:r>
              <a:rPr lang="sv-SE" b="1" dirty="0"/>
              <a:t>För att få igång diskussionen finns här även mer ledande fördjupningsfrågor till scenario 6</a:t>
            </a:r>
          </a:p>
          <a:p>
            <a:r>
              <a:rPr lang="sv-SE" dirty="0"/>
              <a:t>Hur tänker ni kring bemanning inför valen?</a:t>
            </a:r>
          </a:p>
          <a:p>
            <a:r>
              <a:rPr lang="sv-SE" dirty="0"/>
              <a:t>Har ni erfarenheter sedan innan om liknande situationer? Hur löste ni det då? </a:t>
            </a:r>
          </a:p>
          <a:p>
            <a:r>
              <a:rPr lang="sv-SE" dirty="0"/>
              <a:t>Ser ni ett behov av att rekrytera röstmottagare externt?</a:t>
            </a:r>
          </a:p>
          <a:p>
            <a:r>
              <a:rPr lang="sv-SE" dirty="0"/>
              <a:t>Om scenariot inte är aktuellt nu när ni övar, kan det bli det vid andra tidpunkter?  </a:t>
            </a:r>
          </a:p>
          <a:p>
            <a:endParaRPr lang="sv-SE" dirty="0"/>
          </a:p>
        </p:txBody>
      </p:sp>
      <p:sp>
        <p:nvSpPr>
          <p:cNvPr id="4" name="Platshållare för bildnummer 3">
            <a:extLst>
              <a:ext uri="{FF2B5EF4-FFF2-40B4-BE49-F238E27FC236}">
                <a16:creationId xmlns:a16="http://schemas.microsoft.com/office/drawing/2014/main" id="{6D21CE59-D773-E605-DC79-BF3C012B6A48}"/>
              </a:ext>
            </a:extLst>
          </p:cNvPr>
          <p:cNvSpPr>
            <a:spLocks noGrp="1"/>
          </p:cNvSpPr>
          <p:nvPr>
            <p:ph type="sldNum" sz="quarter" idx="10"/>
          </p:nvPr>
        </p:nvSpPr>
        <p:spPr/>
        <p:txBody>
          <a:bodyPr/>
          <a:lstStyle/>
          <a:p>
            <a:fld id="{FE5C8991-D57F-4F57-99D8-D1041714389F}" type="slidenum">
              <a:rPr lang="sv-SE" smtClean="0"/>
              <a:t>20</a:t>
            </a:fld>
            <a:endParaRPr lang="sv-SE"/>
          </a:p>
        </p:txBody>
      </p:sp>
    </p:spTree>
    <p:extLst>
      <p:ext uri="{BB962C8B-B14F-4D97-AF65-F5344CB8AC3E}">
        <p14:creationId xmlns:p14="http://schemas.microsoft.com/office/powerpoint/2010/main" val="2762481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BB4D1-ACF5-843A-8619-A1D436BB9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1B14B-9263-67C1-18F3-498EAE4D9D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AEE21-8509-9F1A-4AD9-E8FEB44E2D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E63415-3674-23D2-203E-CFA7D705E849}"/>
              </a:ext>
            </a:extLst>
          </p:cNvPr>
          <p:cNvSpPr>
            <a:spLocks noGrp="1"/>
          </p:cNvSpPr>
          <p:nvPr>
            <p:ph type="sldNum" sz="quarter" idx="5"/>
          </p:nvPr>
        </p:nvSpPr>
        <p:spPr/>
        <p:txBody>
          <a:bodyPr/>
          <a:lstStyle/>
          <a:p>
            <a:fld id="{FE5C8991-D57F-4F57-99D8-D1041714389F}" type="slidenum">
              <a:rPr lang="sv-SE" smtClean="0"/>
              <a:t>22</a:t>
            </a:fld>
            <a:endParaRPr lang="sv-SE"/>
          </a:p>
        </p:txBody>
      </p:sp>
    </p:spTree>
    <p:extLst>
      <p:ext uri="{BB962C8B-B14F-4D97-AF65-F5344CB8AC3E}">
        <p14:creationId xmlns:p14="http://schemas.microsoft.com/office/powerpoint/2010/main" val="2394261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 att få igång diskussionen finns här även mer ledande fördjupningsfrågor till scenario 7</a:t>
            </a:r>
          </a:p>
          <a:p>
            <a:r>
              <a:rPr lang="sv-SE" dirty="0"/>
              <a:t>Hur ser redundansen ut för att kunna hantera dessa händelser/kriser samtidigt som ni genomför röstmottagning?</a:t>
            </a:r>
          </a:p>
          <a:p>
            <a:r>
              <a:rPr lang="sv-SE" dirty="0"/>
              <a:t>Är det några särskilda avvägningar ni behöver göra? </a:t>
            </a:r>
          </a:p>
          <a:p>
            <a:endParaRPr lang="sv-SE" dirty="0"/>
          </a:p>
        </p:txBody>
      </p:sp>
      <p:sp>
        <p:nvSpPr>
          <p:cNvPr id="4" name="Platshållare för bildnummer 3"/>
          <p:cNvSpPr>
            <a:spLocks noGrp="1"/>
          </p:cNvSpPr>
          <p:nvPr>
            <p:ph type="sldNum" sz="quarter" idx="5"/>
          </p:nvPr>
        </p:nvSpPr>
        <p:spPr/>
        <p:txBody>
          <a:bodyPr/>
          <a:lstStyle/>
          <a:p>
            <a:fld id="{FE5C8991-D57F-4F57-99D8-D1041714389F}" type="slidenum">
              <a:rPr lang="sv-SE" smtClean="0"/>
              <a:t>23</a:t>
            </a:fld>
            <a:endParaRPr lang="sv-SE"/>
          </a:p>
        </p:txBody>
      </p:sp>
    </p:spTree>
    <p:extLst>
      <p:ext uri="{BB962C8B-B14F-4D97-AF65-F5344CB8AC3E}">
        <p14:creationId xmlns:p14="http://schemas.microsoft.com/office/powerpoint/2010/main" val="2449270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C8991-D57F-4F57-99D8-D1041714389F}" type="slidenum">
              <a:rPr lang="sv-SE" smtClean="0"/>
              <a:t>25</a:t>
            </a:fld>
            <a:endParaRPr lang="sv-SE"/>
          </a:p>
        </p:txBody>
      </p:sp>
    </p:spTree>
    <p:extLst>
      <p:ext uri="{BB962C8B-B14F-4D97-AF65-F5344CB8AC3E}">
        <p14:creationId xmlns:p14="http://schemas.microsoft.com/office/powerpoint/2010/main" val="1611607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E5C8991-D57F-4F57-99D8-D1041714389F}" type="slidenum">
              <a:rPr lang="sv-SE" smtClean="0"/>
              <a:t>26</a:t>
            </a:fld>
            <a:endParaRPr lang="sv-SE"/>
          </a:p>
        </p:txBody>
      </p:sp>
    </p:spTree>
    <p:extLst>
      <p:ext uri="{BB962C8B-B14F-4D97-AF65-F5344CB8AC3E}">
        <p14:creationId xmlns:p14="http://schemas.microsoft.com/office/powerpoint/2010/main" val="2064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 att få igång diskussionen finns här även mer ledande fördjupningsfrågor till scenario 8</a:t>
            </a:r>
          </a:p>
          <a:p>
            <a:r>
              <a:rPr lang="sv-SE" dirty="0"/>
              <a:t>Hur bemöter ni oroliga väljare? I vilka kanaler?</a:t>
            </a:r>
          </a:p>
          <a:p>
            <a:r>
              <a:rPr lang="sv-SE" dirty="0"/>
              <a:t>Vilka kontakter behöver ni ta? Har ni kontaktuppgifter?</a:t>
            </a:r>
          </a:p>
          <a:p>
            <a:r>
              <a:rPr lang="sv-SE" dirty="0"/>
              <a:t>Hur hanterar ni hoten som cirkulerar? Hur bedömer ni säkerheten hos er?</a:t>
            </a:r>
          </a:p>
          <a:p>
            <a:r>
              <a:rPr lang="sv-SE" dirty="0"/>
              <a:t>Om ni bedömer att ni inte kan ha öppet, vad behöver ni göra då? Vilka behöver ni informera?</a:t>
            </a:r>
          </a:p>
          <a:p>
            <a:r>
              <a:rPr lang="sv-SE" dirty="0"/>
              <a:t>På vilka andra sätt kan väljarna rösta? </a:t>
            </a:r>
          </a:p>
          <a:p>
            <a:endParaRPr lang="sv-SE" dirty="0"/>
          </a:p>
        </p:txBody>
      </p:sp>
      <p:sp>
        <p:nvSpPr>
          <p:cNvPr id="4" name="Platshållare för bildnummer 3"/>
          <p:cNvSpPr>
            <a:spLocks noGrp="1"/>
          </p:cNvSpPr>
          <p:nvPr>
            <p:ph type="sldNum" sz="quarter" idx="5"/>
          </p:nvPr>
        </p:nvSpPr>
        <p:spPr/>
        <p:txBody>
          <a:bodyPr/>
          <a:lstStyle/>
          <a:p>
            <a:fld id="{FE5C8991-D57F-4F57-99D8-D1041714389F}" type="slidenum">
              <a:rPr lang="sv-SE" smtClean="0"/>
              <a:t>28</a:t>
            </a:fld>
            <a:endParaRPr lang="sv-SE"/>
          </a:p>
        </p:txBody>
      </p:sp>
    </p:spTree>
    <p:extLst>
      <p:ext uri="{BB962C8B-B14F-4D97-AF65-F5344CB8AC3E}">
        <p14:creationId xmlns:p14="http://schemas.microsoft.com/office/powerpoint/2010/main" val="306405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 att få igång diskussionen finns här även mer ledande fördjupningsfrågor till scenario 1</a:t>
            </a:r>
          </a:p>
          <a:p>
            <a:r>
              <a:rPr lang="sv-SE" dirty="0"/>
              <a:t>Kan ni ha röstmottagningen i tänkta lokaler eller behöver ni omlokalisera? </a:t>
            </a:r>
          </a:p>
          <a:p>
            <a:r>
              <a:rPr lang="sv-SE" dirty="0"/>
              <a:t>Hur påverkar avsaknad av el 						      lås för lokalen/säkerhet/larm/belysningen/ev. hiss och tillgänglighet?</a:t>
            </a:r>
          </a:p>
          <a:p>
            <a:r>
              <a:rPr lang="sv-SE" dirty="0"/>
              <a:t>Vad kan behöva göras om ni ska omlokalisera? Har ni en reservlokal i åtanke? Hur informerar ni väljarna?</a:t>
            </a:r>
          </a:p>
          <a:p>
            <a:r>
              <a:rPr lang="sv-SE" dirty="0"/>
              <a:t>Om ni stannar, vad behöver ni göra då för att kunna genomföra röstmottagning?</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a:t>
            </a:fld>
            <a:endParaRPr lang="sv-SE"/>
          </a:p>
        </p:txBody>
      </p:sp>
    </p:spTree>
    <p:extLst>
      <p:ext uri="{BB962C8B-B14F-4D97-AF65-F5344CB8AC3E}">
        <p14:creationId xmlns:p14="http://schemas.microsoft.com/office/powerpoint/2010/main" val="543827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C8991-D57F-4F57-99D8-D1041714389F}" type="slidenum">
              <a:rPr lang="sv-SE" smtClean="0"/>
              <a:t>6</a:t>
            </a:fld>
            <a:endParaRPr lang="sv-SE"/>
          </a:p>
        </p:txBody>
      </p:sp>
    </p:spTree>
    <p:extLst>
      <p:ext uri="{BB962C8B-B14F-4D97-AF65-F5344CB8AC3E}">
        <p14:creationId xmlns:p14="http://schemas.microsoft.com/office/powerpoint/2010/main" val="204734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 att få igång diskussionen finns här även mer ledande fördjupningsfrågor till scenario 2</a:t>
            </a:r>
          </a:p>
          <a:p>
            <a:r>
              <a:rPr lang="sv-SE" dirty="0"/>
              <a:t>Hur hanterar ni rykten och felaktigt innehåll? Går ni in och bemöter på något vis?</a:t>
            </a:r>
          </a:p>
          <a:p>
            <a:r>
              <a:rPr lang="sv-SE" dirty="0"/>
              <a:t>Skapar ni egna inlägg för att tydliggöra?</a:t>
            </a:r>
          </a:p>
          <a:p>
            <a:r>
              <a:rPr lang="sv-SE" dirty="0"/>
              <a:t>Påverkar det här bemanningen för den fortsatta röstmottagningen? </a:t>
            </a:r>
          </a:p>
          <a:p>
            <a:r>
              <a:rPr lang="sv-SE" dirty="0"/>
              <a:t>Ser ni ett behov av att rekrytera röstmottagare externt? </a:t>
            </a:r>
          </a:p>
          <a:p>
            <a:r>
              <a:rPr lang="sv-SE" dirty="0"/>
              <a:t>Vad ser ni för risker med hur detta påverkar väljarna och möjligheten att rösta?</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7</a:t>
            </a:fld>
            <a:endParaRPr lang="sv-SE"/>
          </a:p>
        </p:txBody>
      </p:sp>
    </p:spTree>
    <p:extLst>
      <p:ext uri="{BB962C8B-B14F-4D97-AF65-F5344CB8AC3E}">
        <p14:creationId xmlns:p14="http://schemas.microsoft.com/office/powerpoint/2010/main" val="312379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C8991-D57F-4F57-99D8-D1041714389F}" type="slidenum">
              <a:rPr lang="sv-SE" smtClean="0"/>
              <a:t>9</a:t>
            </a:fld>
            <a:endParaRPr lang="sv-SE"/>
          </a:p>
        </p:txBody>
      </p:sp>
    </p:spTree>
    <p:extLst>
      <p:ext uri="{BB962C8B-B14F-4D97-AF65-F5344CB8AC3E}">
        <p14:creationId xmlns:p14="http://schemas.microsoft.com/office/powerpoint/2010/main" val="1575855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 att få igång diskussionen finns här även mer ledande fördjupningsfrågor till scenario 3</a:t>
            </a:r>
          </a:p>
          <a:p>
            <a:r>
              <a:rPr lang="sv-SE" dirty="0"/>
              <a:t>Hur ser redundansen ut för att kunna hantera denna händelse/kris samtidigt som ni genomför röstmottagning?</a:t>
            </a:r>
          </a:p>
          <a:p>
            <a:r>
              <a:rPr lang="sv-SE" dirty="0"/>
              <a:t>Något ni inte får göra? Eller som ni blir tveksamma kring? </a:t>
            </a:r>
          </a:p>
          <a:p>
            <a:r>
              <a:rPr lang="sv-SE" dirty="0"/>
              <a:t>Vem hör ni av er till för att reda ut vad som gäller? Har ni kontaktuppgifterna?</a:t>
            </a:r>
          </a:p>
          <a:p>
            <a:endParaRPr lang="sv-SE" dirty="0"/>
          </a:p>
        </p:txBody>
      </p:sp>
      <p:sp>
        <p:nvSpPr>
          <p:cNvPr id="4" name="Platshållare för bildnummer 3"/>
          <p:cNvSpPr>
            <a:spLocks noGrp="1"/>
          </p:cNvSpPr>
          <p:nvPr>
            <p:ph type="sldNum" sz="quarter" idx="5"/>
          </p:nvPr>
        </p:nvSpPr>
        <p:spPr/>
        <p:txBody>
          <a:bodyPr/>
          <a:lstStyle/>
          <a:p>
            <a:fld id="{FE5C8991-D57F-4F57-99D8-D1041714389F}" type="slidenum">
              <a:rPr lang="sv-SE" smtClean="0"/>
              <a:t>10</a:t>
            </a:fld>
            <a:endParaRPr lang="sv-SE"/>
          </a:p>
        </p:txBody>
      </p:sp>
    </p:spTree>
    <p:extLst>
      <p:ext uri="{BB962C8B-B14F-4D97-AF65-F5344CB8AC3E}">
        <p14:creationId xmlns:p14="http://schemas.microsoft.com/office/powerpoint/2010/main" val="3676830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 att få igång diskussionen finns här även mer ledande fördjupningsfrågor till scenario 4</a:t>
            </a:r>
          </a:p>
          <a:p>
            <a:r>
              <a:rPr lang="sv-SE" dirty="0"/>
              <a:t>Hur ser redundansen ut för att kunna hantera denna händelse?</a:t>
            </a:r>
          </a:p>
          <a:p>
            <a:r>
              <a:rPr lang="sv-SE" dirty="0"/>
              <a:t>Är flera insatta i era lokala rutiner och har tillgång till t.ex. låsta utrymmen?</a:t>
            </a:r>
          </a:p>
          <a:p>
            <a:endParaRPr lang="sv-SE" dirty="0"/>
          </a:p>
        </p:txBody>
      </p:sp>
      <p:sp>
        <p:nvSpPr>
          <p:cNvPr id="4" name="Platshållare för bildnummer 3"/>
          <p:cNvSpPr>
            <a:spLocks noGrp="1"/>
          </p:cNvSpPr>
          <p:nvPr>
            <p:ph type="sldNum" sz="quarter" idx="5"/>
          </p:nvPr>
        </p:nvSpPr>
        <p:spPr/>
        <p:txBody>
          <a:bodyPr/>
          <a:lstStyle/>
          <a:p>
            <a:fld id="{FE5C8991-D57F-4F57-99D8-D1041714389F}" type="slidenum">
              <a:rPr lang="sv-SE" smtClean="0"/>
              <a:t>13</a:t>
            </a:fld>
            <a:endParaRPr lang="sv-SE"/>
          </a:p>
        </p:txBody>
      </p:sp>
    </p:spTree>
    <p:extLst>
      <p:ext uri="{BB962C8B-B14F-4D97-AF65-F5344CB8AC3E}">
        <p14:creationId xmlns:p14="http://schemas.microsoft.com/office/powerpoint/2010/main" val="370646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kan ni välja att utgå från posttransport eller om det är ni själva som transporterar rösterna från en plats till en annan. </a:t>
            </a:r>
          </a:p>
          <a:p>
            <a:endParaRPr lang="en-GB" dirty="0"/>
          </a:p>
        </p:txBody>
      </p:sp>
      <p:sp>
        <p:nvSpPr>
          <p:cNvPr id="4" name="Platshållare för bildnummer 3"/>
          <p:cNvSpPr>
            <a:spLocks noGrp="1"/>
          </p:cNvSpPr>
          <p:nvPr>
            <p:ph type="sldNum" sz="quarter" idx="5"/>
          </p:nvPr>
        </p:nvSpPr>
        <p:spPr/>
        <p:txBody>
          <a:bodyPr/>
          <a:lstStyle/>
          <a:p>
            <a:fld id="{FE5C8991-D57F-4F57-99D8-D1041714389F}" type="slidenum">
              <a:rPr lang="sv-SE" smtClean="0"/>
              <a:t>15</a:t>
            </a:fld>
            <a:endParaRPr lang="sv-SE"/>
          </a:p>
        </p:txBody>
      </p:sp>
    </p:spTree>
    <p:extLst>
      <p:ext uri="{BB962C8B-B14F-4D97-AF65-F5344CB8AC3E}">
        <p14:creationId xmlns:p14="http://schemas.microsoft.com/office/powerpoint/2010/main" val="2593994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kan ni välja att utgå från posttransport eller om det är ni själva som transporterar rösterna från en plats till en annan. </a:t>
            </a:r>
          </a:p>
        </p:txBody>
      </p:sp>
      <p:sp>
        <p:nvSpPr>
          <p:cNvPr id="4" name="Platshållare för bildnummer 3"/>
          <p:cNvSpPr>
            <a:spLocks noGrp="1"/>
          </p:cNvSpPr>
          <p:nvPr>
            <p:ph type="sldNum" sz="quarter" idx="5"/>
          </p:nvPr>
        </p:nvSpPr>
        <p:spPr/>
        <p:txBody>
          <a:bodyPr/>
          <a:lstStyle/>
          <a:p>
            <a:fld id="{FE5C8991-D57F-4F57-99D8-D1041714389F}" type="slidenum">
              <a:rPr lang="sv-SE" smtClean="0"/>
              <a:t>16</a:t>
            </a:fld>
            <a:endParaRPr lang="sv-SE"/>
          </a:p>
        </p:txBody>
      </p:sp>
    </p:spTree>
    <p:extLst>
      <p:ext uri="{BB962C8B-B14F-4D97-AF65-F5344CB8AC3E}">
        <p14:creationId xmlns:p14="http://schemas.microsoft.com/office/powerpoint/2010/main" val="3976878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4EF9B-6828-432D-B681-00F5AD205606}"/>
              </a:ext>
            </a:extLst>
          </p:cNvPr>
          <p:cNvSpPr>
            <a:spLocks noGrp="1"/>
          </p:cNvSpPr>
          <p:nvPr>
            <p:ph type="ctrTitle"/>
          </p:nvPr>
        </p:nvSpPr>
        <p:spPr>
          <a:xfrm>
            <a:off x="2580816" y="2564904"/>
            <a:ext cx="6370622" cy="720000"/>
          </a:xfrm>
        </p:spPr>
        <p:txBody>
          <a:bodyPr anchor="b">
            <a:noAutofit/>
          </a:bodyPr>
          <a:lstStyle>
            <a:lvl1pPr algn="l">
              <a:defRPr sz="38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533BFFE0-8FAF-4991-9C36-8F71F53337A0}"/>
              </a:ext>
            </a:extLst>
          </p:cNvPr>
          <p:cNvSpPr>
            <a:spLocks noGrp="1"/>
          </p:cNvSpPr>
          <p:nvPr>
            <p:ph type="subTitle" idx="1"/>
          </p:nvPr>
        </p:nvSpPr>
        <p:spPr>
          <a:xfrm>
            <a:off x="2580000" y="3329642"/>
            <a:ext cx="6370622" cy="36023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8" name="Bildobjekt 7">
            <a:extLst>
              <a:ext uri="{FF2B5EF4-FFF2-40B4-BE49-F238E27FC236}">
                <a16:creationId xmlns:a16="http://schemas.microsoft.com/office/drawing/2014/main" id="{7703E0DD-6A53-448C-8896-6947180EB14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231" y="272555"/>
            <a:ext cx="3980166" cy="1193360"/>
          </a:xfrm>
          <a:prstGeom prst="rect">
            <a:avLst/>
          </a:prstGeom>
        </p:spPr>
      </p:pic>
      <p:sp>
        <p:nvSpPr>
          <p:cNvPr id="7" name="Platshållare för datum 6">
            <a:extLst>
              <a:ext uri="{FF2B5EF4-FFF2-40B4-BE49-F238E27FC236}">
                <a16:creationId xmlns:a16="http://schemas.microsoft.com/office/drawing/2014/main" id="{A2C3B08F-7813-4431-8192-FF2BDEE659F4}"/>
              </a:ext>
            </a:extLst>
          </p:cNvPr>
          <p:cNvSpPr>
            <a:spLocks noGrp="1"/>
          </p:cNvSpPr>
          <p:nvPr>
            <p:ph type="dt" sz="half" idx="10"/>
          </p:nvPr>
        </p:nvSpPr>
        <p:spPr/>
        <p:txBody>
          <a:bodyPr/>
          <a:lstStyle/>
          <a:p>
            <a:fld id="{C3CAB3A1-2D40-4BA9-A61B-AFD14D1D0A73}" type="datetimeFigureOut">
              <a:rPr lang="sv-SE" smtClean="0"/>
              <a:pPr/>
              <a:t>2026-04-23</a:t>
            </a:fld>
            <a:endParaRPr lang="sv-SE"/>
          </a:p>
        </p:txBody>
      </p:sp>
      <p:sp>
        <p:nvSpPr>
          <p:cNvPr id="9" name="Platshållare för sidfot 8">
            <a:extLst>
              <a:ext uri="{FF2B5EF4-FFF2-40B4-BE49-F238E27FC236}">
                <a16:creationId xmlns:a16="http://schemas.microsoft.com/office/drawing/2014/main" id="{93A27371-4A72-4BC8-AAAC-3093D62CB281}"/>
              </a:ext>
            </a:extLst>
          </p:cNvPr>
          <p:cNvSpPr>
            <a:spLocks noGrp="1"/>
          </p:cNvSpPr>
          <p:nvPr>
            <p:ph type="ftr" sz="quarter" idx="11"/>
          </p:nvPr>
        </p:nvSpPr>
        <p:spPr/>
        <p:txBody>
          <a:bodyPr/>
          <a:lstStyle/>
          <a:p>
            <a:endParaRPr lang="sv-SE" dirty="0"/>
          </a:p>
        </p:txBody>
      </p:sp>
      <p:sp>
        <p:nvSpPr>
          <p:cNvPr id="10" name="Platshållare för bildnummer 9">
            <a:extLst>
              <a:ext uri="{FF2B5EF4-FFF2-40B4-BE49-F238E27FC236}">
                <a16:creationId xmlns:a16="http://schemas.microsoft.com/office/drawing/2014/main" id="{8EE03258-7CFC-49AC-AB3C-B3A5C5BA403A}"/>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3692663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 färg 1">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33E3BA1-AF99-464F-9B8A-EF75FF7D73E4}"/>
              </a:ext>
              <a:ext uri="{C183D7F6-B498-43B3-948B-1728B52AA6E4}">
                <adec:decorative xmlns:adec="http://schemas.microsoft.com/office/drawing/2017/decorative" val="1"/>
              </a:ext>
            </a:extLst>
          </p:cNvPr>
          <p:cNvSpPr/>
          <p:nvPr userDrawn="1"/>
        </p:nvSpPr>
        <p:spPr>
          <a:xfrm>
            <a:off x="0" y="-1"/>
            <a:ext cx="12192000" cy="5903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mall för rubrikformat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25355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 färg 2">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33E3BA1-AF99-464F-9B8A-EF75FF7D73E4}"/>
              </a:ext>
              <a:ext uri="{C183D7F6-B498-43B3-948B-1728B52AA6E4}">
                <adec:decorative xmlns:adec="http://schemas.microsoft.com/office/drawing/2017/decorative" val="1"/>
              </a:ext>
            </a:extLst>
          </p:cNvPr>
          <p:cNvSpPr/>
          <p:nvPr userDrawn="1"/>
        </p:nvSpPr>
        <p:spPr>
          <a:xfrm>
            <a:off x="0" y="-1"/>
            <a:ext cx="12192000" cy="59030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mall för rubrikformat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539972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färg 3">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33E3BA1-AF99-464F-9B8A-EF75FF7D73E4}"/>
              </a:ext>
              <a:ext uri="{C183D7F6-B498-43B3-948B-1728B52AA6E4}">
                <adec:decorative xmlns:adec="http://schemas.microsoft.com/office/drawing/2017/decorative" val="1"/>
              </a:ext>
            </a:extLst>
          </p:cNvPr>
          <p:cNvSpPr/>
          <p:nvPr userDrawn="1"/>
        </p:nvSpPr>
        <p:spPr>
          <a:xfrm>
            <a:off x="0" y="-1"/>
            <a:ext cx="12192000" cy="59030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mall för rubrikformat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579559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 färg 4">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33E3BA1-AF99-464F-9B8A-EF75FF7D73E4}"/>
              </a:ext>
              <a:ext uri="{C183D7F6-B498-43B3-948B-1728B52AA6E4}">
                <adec:decorative xmlns:adec="http://schemas.microsoft.com/office/drawing/2017/decorative" val="1"/>
              </a:ext>
            </a:extLst>
          </p:cNvPr>
          <p:cNvSpPr/>
          <p:nvPr userDrawn="1"/>
        </p:nvSpPr>
        <p:spPr>
          <a:xfrm>
            <a:off x="0" y="-1"/>
            <a:ext cx="12192000" cy="59030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mall för rubrikformat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0441854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8F310E5E-DA70-46AA-86F8-264D190A4B93}"/>
              </a:ext>
              <a:ext uri="{C183D7F6-B498-43B3-948B-1728B52AA6E4}">
                <adec:decorative xmlns:adec="http://schemas.microsoft.com/office/drawing/2017/decorative" val="1"/>
              </a:ext>
            </a:extLst>
          </p:cNvPr>
          <p:cNvSpPr>
            <a:spLocks noGrp="1"/>
          </p:cNvSpPr>
          <p:nvPr>
            <p:ph type="pic" sz="quarter" idx="13" hasCustomPrompt="1"/>
          </p:nvPr>
        </p:nvSpPr>
        <p:spPr>
          <a:xfrm>
            <a:off x="0" y="-1"/>
            <a:ext cx="12192000" cy="5903089"/>
          </a:xfrm>
          <a:solidFill>
            <a:schemeClr val="bg2"/>
          </a:solidFill>
        </p:spPr>
        <p:txBody>
          <a:bodyPr/>
          <a:lstStyle>
            <a:lvl1pPr>
              <a:defRPr/>
            </a:lvl1pPr>
          </a:lstStyle>
          <a:p>
            <a:r>
              <a:rPr lang="sv-SE" dirty="0"/>
              <a:t>Klicka på knappen Infoga bild under fliken Infoga för att infoga en bild.</a:t>
            </a:r>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69806" cy="720000"/>
          </a:xfrm>
        </p:spPr>
        <p:txBody>
          <a:bodyPr anchor="b">
            <a:noAutofit/>
          </a:bodyPr>
          <a:lstStyle>
            <a:lvl1pPr algn="l">
              <a:defRPr sz="3800">
                <a:solidFill>
                  <a:schemeClr val="bg1"/>
                </a:solidFill>
                <a:effectLst>
                  <a:outerShdw blurRad="50800" dist="38100" dir="2700000" algn="tl" rotWithShape="0">
                    <a:prstClr val="black">
                      <a:alpha val="40000"/>
                    </a:prstClr>
                  </a:outerShdw>
                </a:effectLst>
              </a:defRPr>
            </a:lvl1pPr>
          </a:lstStyle>
          <a:p>
            <a:r>
              <a:rPr lang="sv-SE"/>
              <a:t>Klicka här för att ändra mall för rubrikformat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effectLst>
                  <a:outerShdw blurRad="50800" dist="38100" dir="2700000" algn="tl"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35637807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 bild 2">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3416300" y="6020544"/>
            <a:ext cx="8591550" cy="720000"/>
          </a:xfrm>
        </p:spPr>
        <p:txBody>
          <a:bodyPr anchor="b">
            <a:noAutofit/>
          </a:bodyPr>
          <a:lstStyle>
            <a:lvl1pPr algn="l">
              <a:defRPr sz="3600">
                <a:solidFill>
                  <a:schemeClr val="tx1"/>
                </a:solidFill>
                <a:effectLst/>
              </a:defRPr>
            </a:lvl1pPr>
          </a:lstStyle>
          <a:p>
            <a:r>
              <a:rPr lang="sv-SE"/>
              <a:t>Klicka här för att ändra mall för rubrikformat</a:t>
            </a:r>
            <a:endParaRPr lang="sv-SE" dirty="0"/>
          </a:p>
        </p:txBody>
      </p:sp>
      <p:sp>
        <p:nvSpPr>
          <p:cNvPr id="9" name="Platshållare för bild 8">
            <a:extLst>
              <a:ext uri="{FF2B5EF4-FFF2-40B4-BE49-F238E27FC236}">
                <a16:creationId xmlns:a16="http://schemas.microsoft.com/office/drawing/2014/main" id="{8F310E5E-DA70-46AA-86F8-264D190A4B93}"/>
              </a:ext>
              <a:ext uri="{C183D7F6-B498-43B3-948B-1728B52AA6E4}">
                <adec:decorative xmlns:adec="http://schemas.microsoft.com/office/drawing/2017/decorative" val="1"/>
              </a:ext>
            </a:extLst>
          </p:cNvPr>
          <p:cNvSpPr>
            <a:spLocks noGrp="1"/>
          </p:cNvSpPr>
          <p:nvPr>
            <p:ph type="pic" sz="quarter" idx="13"/>
          </p:nvPr>
        </p:nvSpPr>
        <p:spPr>
          <a:xfrm>
            <a:off x="0" y="-1"/>
            <a:ext cx="12192000" cy="5903089"/>
          </a:xfrm>
          <a:solidFill>
            <a:schemeClr val="bg2"/>
          </a:solidFill>
        </p:spPr>
        <p:txBody>
          <a:bodyPr/>
          <a:lstStyle/>
          <a:p>
            <a:r>
              <a:rPr lang="sv-SE"/>
              <a:t>Klicka på ikonen för att lägga till en bild</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a:xfrm>
            <a:off x="0" y="6858001"/>
            <a:ext cx="910953" cy="45719"/>
          </a:xfrm>
        </p:spPr>
        <p:txBody>
          <a:bodyPr/>
          <a:lstStyle>
            <a:lvl1pPr>
              <a:defRPr sz="100"/>
            </a:lvl1pPr>
          </a:lstStyle>
          <a:p>
            <a:fld id="{C3CAB3A1-2D40-4BA9-A61B-AFD14D1D0A73}" type="datetimeFigureOut">
              <a:rPr lang="sv-SE" smtClean="0"/>
              <a:pPr/>
              <a:t>2026-04-23</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a:xfrm>
            <a:off x="985664" y="6858001"/>
            <a:ext cx="6336000" cy="45719"/>
          </a:xfrm>
        </p:spPr>
        <p:txBody>
          <a:bodyPr/>
          <a:lstStyle>
            <a:lvl1pPr>
              <a:defRPr sz="100"/>
            </a:lvl1p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a:xfrm>
            <a:off x="7359567" y="6858000"/>
            <a:ext cx="432742" cy="45719"/>
          </a:xfrm>
        </p:spPr>
        <p:txBody>
          <a:bodyPr/>
          <a:lstStyle>
            <a:lvl1pPr>
              <a:defRPr sz="100"/>
            </a:lvl1pPr>
          </a:lstStyle>
          <a:p>
            <a:fld id="{696A28D3-22CF-4FB0-80FD-EC473B325B38}" type="slidenum">
              <a:rPr lang="sv-SE" smtClean="0"/>
              <a:pPr/>
              <a:t>‹#›</a:t>
            </a:fld>
            <a:endParaRPr lang="sv-SE"/>
          </a:p>
        </p:txBody>
      </p:sp>
    </p:spTree>
    <p:extLst>
      <p:ext uri="{BB962C8B-B14F-4D97-AF65-F5344CB8AC3E}">
        <p14:creationId xmlns:p14="http://schemas.microsoft.com/office/powerpoint/2010/main" val="250321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apitel bild 3">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4802735" y="272555"/>
            <a:ext cx="7005034" cy="1193359"/>
          </a:xfrm>
        </p:spPr>
        <p:txBody>
          <a:bodyPr anchor="ctr">
            <a:noAutofit/>
          </a:bodyPr>
          <a:lstStyle>
            <a:lvl1pPr algn="l">
              <a:defRPr sz="3600">
                <a:solidFill>
                  <a:schemeClr val="tx1"/>
                </a:solidFill>
                <a:effectLst/>
              </a:defRPr>
            </a:lvl1pPr>
          </a:lstStyle>
          <a:p>
            <a:r>
              <a:rPr lang="sv-SE"/>
              <a:t>Klicka här för att ändra mall för rubrikformat</a:t>
            </a:r>
            <a:endParaRPr lang="sv-SE" dirty="0"/>
          </a:p>
        </p:txBody>
      </p:sp>
      <p:sp>
        <p:nvSpPr>
          <p:cNvPr id="9" name="Platshållare för bild 8">
            <a:extLst>
              <a:ext uri="{FF2B5EF4-FFF2-40B4-BE49-F238E27FC236}">
                <a16:creationId xmlns:a16="http://schemas.microsoft.com/office/drawing/2014/main" id="{8F310E5E-DA70-46AA-86F8-264D190A4B93}"/>
              </a:ext>
              <a:ext uri="{C183D7F6-B498-43B3-948B-1728B52AA6E4}">
                <adec:decorative xmlns:adec="http://schemas.microsoft.com/office/drawing/2017/decorative" val="1"/>
              </a:ext>
            </a:extLst>
          </p:cNvPr>
          <p:cNvSpPr>
            <a:spLocks noGrp="1"/>
          </p:cNvSpPr>
          <p:nvPr>
            <p:ph type="pic" sz="quarter" idx="13"/>
          </p:nvPr>
        </p:nvSpPr>
        <p:spPr>
          <a:xfrm>
            <a:off x="0" y="1818000"/>
            <a:ext cx="12192000" cy="5040000"/>
          </a:xfrm>
          <a:solidFill>
            <a:schemeClr val="bg2"/>
          </a:solidFill>
        </p:spPr>
        <p:txBody>
          <a:bodyPr/>
          <a:lstStyle/>
          <a:p>
            <a:r>
              <a:rPr lang="sv-SE"/>
              <a:t>Klicka på ikonen för att lägga till en bild</a:t>
            </a:r>
            <a:endParaRPr lang="sv-SE" dirty="0"/>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a:xfrm>
            <a:off x="0" y="6858001"/>
            <a:ext cx="910953" cy="45719"/>
          </a:xfrm>
        </p:spPr>
        <p:txBody>
          <a:bodyPr/>
          <a:lstStyle>
            <a:lvl1pPr>
              <a:defRPr sz="100"/>
            </a:lvl1pPr>
          </a:lstStyle>
          <a:p>
            <a:fld id="{C3CAB3A1-2D40-4BA9-A61B-AFD14D1D0A73}" type="datetimeFigureOut">
              <a:rPr lang="sv-SE" smtClean="0"/>
              <a:pPr/>
              <a:t>2026-04-23</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a:xfrm>
            <a:off x="985664" y="6858001"/>
            <a:ext cx="6336000" cy="45719"/>
          </a:xfrm>
        </p:spPr>
        <p:txBody>
          <a:bodyPr/>
          <a:lstStyle>
            <a:lvl1pPr>
              <a:defRPr sz="100"/>
            </a:lvl1p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a:xfrm>
            <a:off x="7359567" y="6858000"/>
            <a:ext cx="432742" cy="45719"/>
          </a:xfrm>
        </p:spPr>
        <p:txBody>
          <a:bodyPr/>
          <a:lstStyle>
            <a:lvl1pPr>
              <a:defRPr sz="100"/>
            </a:lvl1pPr>
          </a:lstStyle>
          <a:p>
            <a:fld id="{696A28D3-22CF-4FB0-80FD-EC473B325B38}" type="slidenum">
              <a:rPr lang="sv-SE" smtClean="0"/>
              <a:pPr/>
              <a:t>‹#›</a:t>
            </a:fld>
            <a:endParaRPr lang="sv-SE"/>
          </a:p>
        </p:txBody>
      </p:sp>
      <p:pic>
        <p:nvPicPr>
          <p:cNvPr id="8" name="Bildobjekt 7">
            <a:extLst>
              <a:ext uri="{FF2B5EF4-FFF2-40B4-BE49-F238E27FC236}">
                <a16:creationId xmlns:a16="http://schemas.microsoft.com/office/drawing/2014/main" id="{45689AA9-2269-983B-A78A-C44F94BD29E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231" y="272555"/>
            <a:ext cx="3980166" cy="1193360"/>
          </a:xfrm>
          <a:prstGeom prst="rect">
            <a:avLst/>
          </a:prstGeom>
        </p:spPr>
      </p:pic>
    </p:spTree>
    <p:extLst>
      <p:ext uri="{BB962C8B-B14F-4D97-AF65-F5344CB8AC3E}">
        <p14:creationId xmlns:p14="http://schemas.microsoft.com/office/powerpoint/2010/main" val="9211835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8F310E5E-DA70-46AA-86F8-264D190A4B93}"/>
              </a:ext>
              <a:ext uri="{C183D7F6-B498-43B3-948B-1728B52AA6E4}">
                <adec:decorative xmlns:adec="http://schemas.microsoft.com/office/drawing/2017/decorative" val="1"/>
              </a:ext>
            </a:extLst>
          </p:cNvPr>
          <p:cNvSpPr>
            <a:spLocks noGrp="1"/>
          </p:cNvSpPr>
          <p:nvPr>
            <p:ph type="pic" sz="quarter" idx="13"/>
          </p:nvPr>
        </p:nvSpPr>
        <p:spPr>
          <a:xfrm>
            <a:off x="0" y="0"/>
            <a:ext cx="12192000" cy="6858000"/>
          </a:xfrm>
          <a:solidFill>
            <a:schemeClr val="bg2"/>
          </a:solidFill>
        </p:spPr>
        <p:txBody>
          <a:bodyPr/>
          <a:lstStyle/>
          <a:p>
            <a:r>
              <a:rPr lang="sv-SE"/>
              <a:t>Klicka på ikonen för att lägga till en bild</a:t>
            </a:r>
            <a:endParaRPr lang="sv-SE" dirty="0"/>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1008000" y="509388"/>
            <a:ext cx="10176000" cy="720000"/>
          </a:xfrm>
        </p:spPr>
        <p:txBody>
          <a:bodyPr anchor="ctr">
            <a:noAutofit/>
          </a:bodyPr>
          <a:lstStyle>
            <a:lvl1pPr algn="l">
              <a:defRPr sz="3600">
                <a:solidFill>
                  <a:schemeClr val="tx1"/>
                </a:solidFill>
                <a:effectLst/>
              </a:defRPr>
            </a:lvl1pPr>
          </a:lstStyle>
          <a:p>
            <a:r>
              <a:rPr lang="sv-SE"/>
              <a:t>Klicka här för att ändra mall för rubrikformat</a:t>
            </a:r>
            <a:endParaRPr lang="sv-SE" dirty="0"/>
          </a:p>
        </p:txBody>
      </p:sp>
      <p:sp>
        <p:nvSpPr>
          <p:cNvPr id="5" name="Platshållare för text 4">
            <a:extLst>
              <a:ext uri="{FF2B5EF4-FFF2-40B4-BE49-F238E27FC236}">
                <a16:creationId xmlns:a16="http://schemas.microsoft.com/office/drawing/2014/main" id="{5747169D-F9DA-9DB0-B86B-EF9488178821}"/>
              </a:ext>
            </a:extLst>
          </p:cNvPr>
          <p:cNvSpPr>
            <a:spLocks noGrp="1"/>
          </p:cNvSpPr>
          <p:nvPr>
            <p:ph type="body" sz="quarter" idx="17" hasCustomPrompt="1"/>
          </p:nvPr>
        </p:nvSpPr>
        <p:spPr>
          <a:xfrm>
            <a:off x="1008000" y="1458293"/>
            <a:ext cx="10176000" cy="1325206"/>
          </a:xfrm>
        </p:spPr>
        <p:txBody>
          <a:bodyPr/>
          <a:lstStyle>
            <a:lvl1pPr marL="0" indent="0">
              <a:buNone/>
              <a:defRPr/>
            </a:lvl1pPr>
            <a:lvl2pPr marL="324000" indent="0">
              <a:buNone/>
              <a:defRPr/>
            </a:lvl2pPr>
            <a:lvl3pPr marL="648000" indent="0">
              <a:buNone/>
              <a:defRPr/>
            </a:lvl3pPr>
            <a:lvl4pPr marL="972000" indent="0">
              <a:buNone/>
              <a:defRPr/>
            </a:lvl4pPr>
            <a:lvl5pPr marL="1296000" indent="0">
              <a:buNone/>
              <a:defRPr/>
            </a:lvl5pPr>
          </a:lstStyle>
          <a:p>
            <a:pPr lvl="0"/>
            <a:r>
              <a:rPr lang="sv-SE" dirty="0"/>
              <a:t>Tänk på läsbarheten. Använd svart text mot ljus bild eller vit text mot mörk bild.</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a:xfrm>
            <a:off x="0" y="6858001"/>
            <a:ext cx="910953" cy="45719"/>
          </a:xfrm>
        </p:spPr>
        <p:txBody>
          <a:bodyPr/>
          <a:lstStyle>
            <a:lvl1pPr>
              <a:defRPr sz="100"/>
            </a:lvl1pPr>
          </a:lstStyle>
          <a:p>
            <a:fld id="{C3CAB3A1-2D40-4BA9-A61B-AFD14D1D0A73}" type="datetimeFigureOut">
              <a:rPr lang="sv-SE" smtClean="0"/>
              <a:pPr/>
              <a:t>2026-04-23</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a:xfrm>
            <a:off x="985664" y="6858001"/>
            <a:ext cx="6336000" cy="45719"/>
          </a:xfrm>
        </p:spPr>
        <p:txBody>
          <a:bodyPr/>
          <a:lstStyle>
            <a:lvl1pPr>
              <a:defRPr sz="100"/>
            </a:lvl1p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a:xfrm>
            <a:off x="7359567" y="6858000"/>
            <a:ext cx="432742" cy="45719"/>
          </a:xfrm>
        </p:spPr>
        <p:txBody>
          <a:bodyPr/>
          <a:lstStyle>
            <a:lvl1pPr>
              <a:defRPr sz="100"/>
            </a:lvl1pPr>
          </a:lstStyle>
          <a:p>
            <a:fld id="{696A28D3-22CF-4FB0-80FD-EC473B325B38}" type="slidenum">
              <a:rPr lang="sv-SE" smtClean="0"/>
              <a:pPr/>
              <a:t>‹#›</a:t>
            </a:fld>
            <a:endParaRPr lang="sv-SE"/>
          </a:p>
        </p:txBody>
      </p:sp>
      <p:sp>
        <p:nvSpPr>
          <p:cNvPr id="8" name="Platshållare för text 9">
            <a:extLst>
              <a:ext uri="{FF2B5EF4-FFF2-40B4-BE49-F238E27FC236}">
                <a16:creationId xmlns:a16="http://schemas.microsoft.com/office/drawing/2014/main" id="{F52E7896-DCEF-E460-E851-932A3376D996}"/>
              </a:ext>
            </a:extLst>
          </p:cNvPr>
          <p:cNvSpPr>
            <a:spLocks noGrp="1"/>
          </p:cNvSpPr>
          <p:nvPr>
            <p:ph type="body" sz="quarter" idx="14" hasCustomPrompt="1"/>
          </p:nvPr>
        </p:nvSpPr>
        <p:spPr>
          <a:xfrm>
            <a:off x="164119" y="5930451"/>
            <a:ext cx="3093616" cy="927549"/>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a:lvl1pPr>
          </a:lstStyle>
          <a:p>
            <a:pPr lvl="0"/>
            <a:r>
              <a:rPr lang="sv-SE" dirty="0"/>
              <a:t> </a:t>
            </a:r>
            <a:endParaRPr lang="en-GB" dirty="0"/>
          </a:p>
        </p:txBody>
      </p:sp>
    </p:spTree>
    <p:extLst>
      <p:ext uri="{BB962C8B-B14F-4D97-AF65-F5344CB8AC3E}">
        <p14:creationId xmlns:p14="http://schemas.microsoft.com/office/powerpoint/2010/main" val="496945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vslut">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925D998-0057-4F2D-B1FF-E18FADE7D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1861" y="2330393"/>
            <a:ext cx="7328277" cy="2197213"/>
          </a:xfrm>
          <a:prstGeom prst="rect">
            <a:avLst/>
          </a:prstGeom>
        </p:spPr>
      </p:pic>
    </p:spTree>
    <p:extLst>
      <p:ext uri="{BB962C8B-B14F-4D97-AF65-F5344CB8AC3E}">
        <p14:creationId xmlns:p14="http://schemas.microsoft.com/office/powerpoint/2010/main" val="276188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DB03D-A6D7-4606-9BE4-CE04FBE4495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BC6A3DC-AD5D-45E7-A458-75DD5D54551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2AD2FB97-0F6D-4CFC-9A04-6D63132E72BC}"/>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5" name="Platshållare för sidfot 4">
            <a:extLst>
              <a:ext uri="{FF2B5EF4-FFF2-40B4-BE49-F238E27FC236}">
                <a16:creationId xmlns:a16="http://schemas.microsoft.com/office/drawing/2014/main" id="{969EF2DC-A044-4F97-B0CD-431ABA5352C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7E2176-57E5-4456-A5A4-651722E60A2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222148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200"/>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7" name="Platshållare för datum 6">
            <a:extLst>
              <a:ext uri="{FF2B5EF4-FFF2-40B4-BE49-F238E27FC236}">
                <a16:creationId xmlns:a16="http://schemas.microsoft.com/office/drawing/2014/main" id="{026CA621-5FB0-485E-AD29-BCB7AC7366FB}"/>
              </a:ext>
            </a:extLst>
          </p:cNvPr>
          <p:cNvSpPr>
            <a:spLocks noGrp="1"/>
          </p:cNvSpPr>
          <p:nvPr>
            <p:ph type="dt" sz="half" idx="10"/>
          </p:nvPr>
        </p:nvSpPr>
        <p:spPr/>
        <p:txBody>
          <a:bodyPr/>
          <a:lstStyle/>
          <a:p>
            <a:fld id="{C3CAB3A1-2D40-4BA9-A61B-AFD14D1D0A73}" type="datetimeFigureOut">
              <a:rPr lang="sv-SE" smtClean="0"/>
              <a:pPr/>
              <a:t>2026-04-23</a:t>
            </a:fld>
            <a:endParaRPr lang="sv-SE"/>
          </a:p>
        </p:txBody>
      </p:sp>
      <p:sp>
        <p:nvSpPr>
          <p:cNvPr id="8" name="Platshållare för sidfot 7">
            <a:extLst>
              <a:ext uri="{FF2B5EF4-FFF2-40B4-BE49-F238E27FC236}">
                <a16:creationId xmlns:a16="http://schemas.microsoft.com/office/drawing/2014/main" id="{053A79EE-05AC-4963-8B0F-040053E1DDF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5FEBEACA-5626-42CF-9F84-0462330F2E57}"/>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247009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p:txBody>
          <a:bodyPr>
            <a:noAutofit/>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9101923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B6E6C1AE-FB17-4361-B576-BEA64F324FD2}"/>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BF63D6F9-84B0-4A5C-8E4B-BC68E6C6EF99}"/>
              </a:ext>
            </a:extLst>
          </p:cNvPr>
          <p:cNvSpPr>
            <a:spLocks noGrp="1"/>
          </p:cNvSpPr>
          <p:nvPr>
            <p:ph type="body" idx="1"/>
          </p:nvPr>
        </p:nvSpPr>
        <p:spPr>
          <a:xfrm>
            <a:off x="1007533" y="153511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952354B6-EA03-4633-BF8C-740DFABDCCD7}"/>
              </a:ext>
            </a:extLst>
          </p:cNvPr>
          <p:cNvSpPr>
            <a:spLocks noGrp="1"/>
          </p:cNvSpPr>
          <p:nvPr>
            <p:ph sz="half" idx="2"/>
          </p:nvPr>
        </p:nvSpPr>
        <p:spPr>
          <a:xfrm>
            <a:off x="1007533" y="2226392"/>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F649AF67-0586-4B82-B127-BCF1D142CD35}"/>
              </a:ext>
            </a:extLst>
          </p:cNvPr>
          <p:cNvSpPr>
            <a:spLocks noGrp="1"/>
          </p:cNvSpPr>
          <p:nvPr>
            <p:ph type="body" sz="quarter" idx="3"/>
          </p:nvPr>
        </p:nvSpPr>
        <p:spPr>
          <a:xfrm>
            <a:off x="6195485" y="152988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08B6D22-C9A1-4DC3-9391-6DE49E2DA559}"/>
              </a:ext>
            </a:extLst>
          </p:cNvPr>
          <p:cNvSpPr>
            <a:spLocks noGrp="1"/>
          </p:cNvSpPr>
          <p:nvPr>
            <p:ph sz="quarter" idx="4"/>
          </p:nvPr>
        </p:nvSpPr>
        <p:spPr>
          <a:xfrm>
            <a:off x="6195485" y="2226391"/>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E30EC6AC-22D3-4986-B75B-4A9C4E008D86}"/>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8" name="Platshållare för sidfot 7">
            <a:extLst>
              <a:ext uri="{FF2B5EF4-FFF2-40B4-BE49-F238E27FC236}">
                <a16:creationId xmlns:a16="http://schemas.microsoft.com/office/drawing/2014/main" id="{4CAA757E-6409-4B8A-9DCF-C2B973D9CB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F956D3A-FB10-4BC7-B775-EEC3B0F09BB9}"/>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3557892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02D4F-0565-4D94-B732-A81A7631CE88}"/>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29290BF0-624A-4FEB-AD73-4B87CFDED0C5}"/>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4" name="Platshållare för sidfot 3">
            <a:extLst>
              <a:ext uri="{FF2B5EF4-FFF2-40B4-BE49-F238E27FC236}">
                <a16:creationId xmlns:a16="http://schemas.microsoft.com/office/drawing/2014/main" id="{AA57C6F1-0C9D-4071-9328-1490E5D8E72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D3DB7D4-08D4-4FBD-BD00-F4ED9229D666}"/>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9548233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196677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vsida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a:xfrm>
            <a:off x="1008000" y="509388"/>
            <a:ext cx="4994400" cy="720000"/>
          </a:xfrm>
        </p:spPr>
        <p:txBody>
          <a:bodyPr>
            <a:noAutofit/>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3">
            <a:extLst>
              <a:ext uri="{FF2B5EF4-FFF2-40B4-BE49-F238E27FC236}">
                <a16:creationId xmlns:a16="http://schemas.microsoft.com/office/drawing/2014/main" id="{27603766-483D-D886-DC1D-5C23F71ECBC6}"/>
              </a:ext>
              <a:ext uri="{C183D7F6-B498-43B3-948B-1728B52AA6E4}">
                <adec:decorative xmlns:adec="http://schemas.microsoft.com/office/drawing/2017/decorative" val="1"/>
              </a:ext>
            </a:extLst>
          </p:cNvPr>
          <p:cNvSpPr>
            <a:spLocks noGrp="1"/>
          </p:cNvSpPr>
          <p:nvPr>
            <p:ph type="pic" sz="quarter" idx="13"/>
          </p:nvPr>
        </p:nvSpPr>
        <p:spPr>
          <a:xfrm>
            <a:off x="7015200" y="0"/>
            <a:ext cx="5176800" cy="6858000"/>
          </a:xfrm>
          <a:solidFill>
            <a:schemeClr val="bg2"/>
          </a:solidFill>
        </p:spPr>
        <p:txBody>
          <a:bodyPr/>
          <a:lstStyle/>
          <a:p>
            <a:r>
              <a:rPr lang="sv-SE"/>
              <a:t>Klicka på ikonen för att lägga till en bild</a:t>
            </a:r>
            <a:endParaRPr lang="en-GB"/>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651279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alvsida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a:xfrm>
            <a:off x="6189598" y="509388"/>
            <a:ext cx="4994402" cy="720000"/>
          </a:xfrm>
        </p:spPr>
        <p:txBody>
          <a:bodyPr>
            <a:noAutofit/>
          </a:body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3">
            <a:extLst>
              <a:ext uri="{FF2B5EF4-FFF2-40B4-BE49-F238E27FC236}">
                <a16:creationId xmlns:a16="http://schemas.microsoft.com/office/drawing/2014/main" id="{78766863-56BF-ED1E-FDF2-2AA72B1B5AEA}"/>
              </a:ext>
              <a:ext uri="{C183D7F6-B498-43B3-948B-1728B52AA6E4}">
                <adec:decorative xmlns:adec="http://schemas.microsoft.com/office/drawing/2017/decorative" val="1"/>
              </a:ext>
            </a:extLst>
          </p:cNvPr>
          <p:cNvSpPr>
            <a:spLocks noGrp="1"/>
          </p:cNvSpPr>
          <p:nvPr>
            <p:ph type="pic" sz="quarter" idx="13"/>
          </p:nvPr>
        </p:nvSpPr>
        <p:spPr>
          <a:xfrm>
            <a:off x="0" y="-8546"/>
            <a:ext cx="5176800" cy="6858000"/>
          </a:xfrm>
          <a:solidFill>
            <a:schemeClr val="bg2"/>
          </a:solidFill>
        </p:spPr>
        <p:txBody>
          <a:bodyPr/>
          <a:lstStyle/>
          <a:p>
            <a:r>
              <a:rPr lang="sv-SE"/>
              <a:t>Klicka på ikonen för att lägga till en bild</a:t>
            </a:r>
            <a:endParaRPr lang="en-GB"/>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2026-04-23</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10" name="Platshållare för text 9">
            <a:extLst>
              <a:ext uri="{FF2B5EF4-FFF2-40B4-BE49-F238E27FC236}">
                <a16:creationId xmlns:a16="http://schemas.microsoft.com/office/drawing/2014/main" id="{ACF927FD-62CA-DC82-9393-851FF4E9A5CC}"/>
              </a:ext>
            </a:extLst>
          </p:cNvPr>
          <p:cNvSpPr>
            <a:spLocks noGrp="1"/>
          </p:cNvSpPr>
          <p:nvPr>
            <p:ph type="body" sz="quarter" idx="14" hasCustomPrompt="1"/>
          </p:nvPr>
        </p:nvSpPr>
        <p:spPr>
          <a:xfrm>
            <a:off x="164119" y="5930451"/>
            <a:ext cx="3093616" cy="927549"/>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a:lvl1pPr>
          </a:lstStyle>
          <a:p>
            <a:pPr lvl="0"/>
            <a:r>
              <a:rPr lang="sv-SE" dirty="0"/>
              <a:t> </a:t>
            </a:r>
            <a:endParaRPr lang="en-GB" dirty="0"/>
          </a:p>
        </p:txBody>
      </p:sp>
    </p:spTree>
    <p:extLst>
      <p:ext uri="{BB962C8B-B14F-4D97-AF65-F5344CB8AC3E}">
        <p14:creationId xmlns:p14="http://schemas.microsoft.com/office/powerpoint/2010/main" val="2765934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C80472F-745D-4B34-BFEF-90E90E321C6F}"/>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64119" y="5930451"/>
            <a:ext cx="3093616" cy="927549"/>
          </a:xfrm>
          <a:prstGeom prst="rect">
            <a:avLst/>
          </a:prstGeom>
        </p:spPr>
      </p:pic>
      <p:sp>
        <p:nvSpPr>
          <p:cNvPr id="2" name="Platshållare för rubrik 1">
            <a:extLst>
              <a:ext uri="{FF2B5EF4-FFF2-40B4-BE49-F238E27FC236}">
                <a16:creationId xmlns:a16="http://schemas.microsoft.com/office/drawing/2014/main" id="{13407ACE-5946-4E40-AB1D-F335253EF054}"/>
              </a:ext>
            </a:extLst>
          </p:cNvPr>
          <p:cNvSpPr>
            <a:spLocks noGrp="1"/>
          </p:cNvSpPr>
          <p:nvPr>
            <p:ph type="title"/>
          </p:nvPr>
        </p:nvSpPr>
        <p:spPr>
          <a:xfrm>
            <a:off x="1008000" y="509388"/>
            <a:ext cx="10176000" cy="720000"/>
          </a:xfrm>
          <a:prstGeom prst="rect">
            <a:avLst/>
          </a:prstGeom>
        </p:spPr>
        <p:txBody>
          <a:bodyPr vert="horz" lIns="91440" tIns="45720" rIns="91440" bIns="4572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F9D02A5-F05D-4D5E-A212-8B5C16FCE436}"/>
              </a:ext>
            </a:extLst>
          </p:cNvPr>
          <p:cNvSpPr>
            <a:spLocks noGrp="1"/>
          </p:cNvSpPr>
          <p:nvPr>
            <p:ph type="body" idx="1"/>
          </p:nvPr>
        </p:nvSpPr>
        <p:spPr>
          <a:xfrm>
            <a:off x="1007999" y="1535113"/>
            <a:ext cx="10176001"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EFF7142-315F-44E7-A42C-DA2DC5B6F7D1}"/>
              </a:ext>
            </a:extLst>
          </p:cNvPr>
          <p:cNvSpPr>
            <a:spLocks noGrp="1"/>
          </p:cNvSpPr>
          <p:nvPr>
            <p:ph type="dt" sz="half" idx="2"/>
          </p:nvPr>
        </p:nvSpPr>
        <p:spPr>
          <a:xfrm>
            <a:off x="3391691" y="6292692"/>
            <a:ext cx="910953" cy="365125"/>
          </a:xfrm>
          <a:prstGeom prst="rect">
            <a:avLst/>
          </a:prstGeom>
        </p:spPr>
        <p:txBody>
          <a:bodyPr vert="horz" lIns="91440" tIns="45720" rIns="91440" bIns="45720" rtlCol="0" anchor="ctr"/>
          <a:lstStyle>
            <a:lvl1pPr algn="l">
              <a:defRPr sz="1000">
                <a:solidFill>
                  <a:schemeClr val="tx1"/>
                </a:solidFill>
              </a:defRPr>
            </a:lvl1pPr>
          </a:lstStyle>
          <a:p>
            <a:fld id="{C3CAB3A1-2D40-4BA9-A61B-AFD14D1D0A73}" type="datetimeFigureOut">
              <a:rPr lang="sv-SE" smtClean="0"/>
              <a:pPr/>
              <a:t>2026-04-23</a:t>
            </a:fld>
            <a:endParaRPr lang="sv-SE"/>
          </a:p>
        </p:txBody>
      </p:sp>
      <p:sp>
        <p:nvSpPr>
          <p:cNvPr id="5" name="Platshållare för sidfot 4">
            <a:extLst>
              <a:ext uri="{FF2B5EF4-FFF2-40B4-BE49-F238E27FC236}">
                <a16:creationId xmlns:a16="http://schemas.microsoft.com/office/drawing/2014/main" id="{73A13C2D-A1D6-4AA7-8602-B0CA3DAB5195}"/>
              </a:ext>
            </a:extLst>
          </p:cNvPr>
          <p:cNvSpPr>
            <a:spLocks noGrp="1"/>
          </p:cNvSpPr>
          <p:nvPr>
            <p:ph type="ftr" sz="quarter" idx="3"/>
          </p:nvPr>
        </p:nvSpPr>
        <p:spPr>
          <a:xfrm>
            <a:off x="4377355" y="6292692"/>
            <a:ext cx="6336000" cy="365125"/>
          </a:xfrm>
          <a:prstGeom prst="rect">
            <a:avLst/>
          </a:prstGeom>
        </p:spPr>
        <p:txBody>
          <a:bodyPr vert="horz" lIns="91440" tIns="45720" rIns="91440" bIns="45720" rtlCol="0" anchor="ctr"/>
          <a:lstStyle>
            <a:lvl1pPr algn="l">
              <a:defRPr sz="10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DECA39A5-7F13-41E2-AE5C-779F2887C155}"/>
              </a:ext>
            </a:extLst>
          </p:cNvPr>
          <p:cNvSpPr>
            <a:spLocks noGrp="1"/>
          </p:cNvSpPr>
          <p:nvPr>
            <p:ph type="sldNum" sz="quarter" idx="4"/>
          </p:nvPr>
        </p:nvSpPr>
        <p:spPr>
          <a:xfrm>
            <a:off x="10751258" y="6292691"/>
            <a:ext cx="432742" cy="365125"/>
          </a:xfrm>
          <a:prstGeom prst="rect">
            <a:avLst/>
          </a:prstGeom>
        </p:spPr>
        <p:txBody>
          <a:bodyPr vert="horz" lIns="91440" tIns="45720" rIns="0" bIns="45720" rtlCol="0" anchor="ctr"/>
          <a:lstStyle>
            <a:lvl1pPr algn="r">
              <a:defRPr sz="1000">
                <a:solidFill>
                  <a:schemeClr val="tx1"/>
                </a:solidFill>
              </a:defRPr>
            </a:lvl1p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4173358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1" r:id="rId8"/>
    <p:sldLayoutId id="2147483672" r:id="rId9"/>
    <p:sldLayoutId id="2147483665" r:id="rId10"/>
    <p:sldLayoutId id="2147483666" r:id="rId11"/>
    <p:sldLayoutId id="2147483667" r:id="rId12"/>
    <p:sldLayoutId id="2147483668" r:id="rId13"/>
    <p:sldLayoutId id="2147483669" r:id="rId14"/>
    <p:sldLayoutId id="2147483670" r:id="rId15"/>
    <p:sldLayoutId id="2147483673" r:id="rId16"/>
    <p:sldLayoutId id="2147483674" r:id="rId17"/>
    <p:sldLayoutId id="2147483664" r:id="rId18"/>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1000"/>
        </a:spcBef>
        <a:buClr>
          <a:schemeClr val="accent5"/>
        </a:buClr>
        <a:buFont typeface="Wingdings" panose="05000000000000000000" pitchFamily="2" charset="2"/>
        <a:buChar char="§"/>
        <a:defRPr sz="2400" kern="1200">
          <a:solidFill>
            <a:schemeClr val="tx1"/>
          </a:solidFill>
          <a:latin typeface="+mn-lt"/>
          <a:ea typeface="+mn-ea"/>
          <a:cs typeface="+mn-cs"/>
        </a:defRPr>
      </a:lvl1pPr>
      <a:lvl2pPr marL="648000" indent="-324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72000" indent="-324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296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1620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085C477-0D1F-7C93-3542-539B73732549}"/>
              </a:ext>
            </a:extLst>
          </p:cNvPr>
          <p:cNvSpPr>
            <a:spLocks noGrp="1"/>
          </p:cNvSpPr>
          <p:nvPr>
            <p:ph type="ctrTitle"/>
          </p:nvPr>
        </p:nvSpPr>
        <p:spPr>
          <a:xfrm>
            <a:off x="2580816" y="2564904"/>
            <a:ext cx="7072470" cy="720000"/>
          </a:xfrm>
        </p:spPr>
        <p:txBody>
          <a:bodyPr/>
          <a:lstStyle/>
          <a:p>
            <a:r>
              <a:rPr lang="sv-SE" dirty="0"/>
              <a:t>Scenariobaserade övningar för utlandsmyndigheterna</a:t>
            </a:r>
          </a:p>
        </p:txBody>
      </p:sp>
      <p:sp>
        <p:nvSpPr>
          <p:cNvPr id="5" name="Underrubrik 4">
            <a:extLst>
              <a:ext uri="{FF2B5EF4-FFF2-40B4-BE49-F238E27FC236}">
                <a16:creationId xmlns:a16="http://schemas.microsoft.com/office/drawing/2014/main" id="{695A7402-CEF9-7380-2F8F-94F241339FEA}"/>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2284577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34EA-7B1A-9BC1-287E-476A471215B9}"/>
              </a:ext>
            </a:extLst>
          </p:cNvPr>
          <p:cNvSpPr>
            <a:spLocks noGrp="1"/>
          </p:cNvSpPr>
          <p:nvPr>
            <p:ph type="title"/>
          </p:nvPr>
        </p:nvSpPr>
        <p:spPr/>
        <p:txBody>
          <a:bodyPr anchor="b">
            <a:normAutofit/>
          </a:bodyPr>
          <a:lstStyle/>
          <a:p>
            <a:r>
              <a:rPr lang="sv-SE" dirty="0"/>
              <a:t>Frågor till scenario 3</a:t>
            </a:r>
            <a:endParaRPr lang="en-US" dirty="0"/>
          </a:p>
        </p:txBody>
      </p:sp>
      <p:sp>
        <p:nvSpPr>
          <p:cNvPr id="12" name="Content Placeholder 2">
            <a:extLst>
              <a:ext uri="{FF2B5EF4-FFF2-40B4-BE49-F238E27FC236}">
                <a16:creationId xmlns:a16="http://schemas.microsoft.com/office/drawing/2014/main" id="{AF9920AB-7DD9-312F-7D35-ACD638955904}"/>
              </a:ext>
            </a:extLst>
          </p:cNvPr>
          <p:cNvSpPr>
            <a:spLocks noGrp="1"/>
          </p:cNvSpPr>
          <p:nvPr>
            <p:ph sz="half" idx="1"/>
          </p:nvPr>
        </p:nvSpPr>
        <p:spPr>
          <a:xfrm>
            <a:off x="977900" y="1789113"/>
            <a:ext cx="9406001" cy="4351338"/>
          </a:xfrm>
        </p:spPr>
        <p:txBody>
          <a:bodyPr/>
          <a:lstStyle/>
          <a:p>
            <a:r>
              <a:rPr lang="sv-SE" dirty="0"/>
              <a:t>Vad behöver ni göra för att hantera situationen?</a:t>
            </a:r>
          </a:p>
          <a:p>
            <a:r>
              <a:rPr lang="sv-SE" sz="2400" dirty="0"/>
              <a:t>Hur och vad väljer ni att kommunicera, och till vem?</a:t>
            </a:r>
          </a:p>
          <a:p>
            <a:r>
              <a:rPr lang="sv-SE" sz="2400" dirty="0"/>
              <a:t>Behöver ni samverka med någon/några andra aktörer? Vilka?</a:t>
            </a:r>
          </a:p>
          <a:p>
            <a:r>
              <a:rPr lang="sv-SE" dirty="0"/>
              <a:t>Rapporterar ni en incident? Till vem?</a:t>
            </a:r>
          </a:p>
          <a:p>
            <a:endParaRPr lang="sv-SE" sz="2400" dirty="0"/>
          </a:p>
          <a:p>
            <a:endParaRPr lang="en-US" dirty="0"/>
          </a:p>
        </p:txBody>
      </p:sp>
      <p:sp>
        <p:nvSpPr>
          <p:cNvPr id="3" name="Oval 2">
            <a:extLst>
              <a:ext uri="{FF2B5EF4-FFF2-40B4-BE49-F238E27FC236}">
                <a16:creationId xmlns:a16="http://schemas.microsoft.com/office/drawing/2014/main" id="{C7413E45-01A4-65F4-1E6A-F19027D5AF7C}"/>
              </a:ext>
            </a:extLst>
          </p:cNvPr>
          <p:cNvSpPr/>
          <p:nvPr/>
        </p:nvSpPr>
        <p:spPr>
          <a:xfrm>
            <a:off x="9940416" y="509388"/>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285621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2736-C8CA-A28D-17E7-5A59B0DCFE67}"/>
              </a:ext>
            </a:extLst>
          </p:cNvPr>
          <p:cNvSpPr>
            <a:spLocks noGrp="1"/>
          </p:cNvSpPr>
          <p:nvPr>
            <p:ph type="ctrTitle"/>
          </p:nvPr>
        </p:nvSpPr>
        <p:spPr/>
        <p:txBody>
          <a:bodyPr/>
          <a:lstStyle/>
          <a:p>
            <a:r>
              <a:rPr lang="sv-SE" dirty="0"/>
              <a:t>Scenario 4</a:t>
            </a:r>
            <a:endParaRPr lang="en-US" dirty="0"/>
          </a:p>
        </p:txBody>
      </p:sp>
      <p:sp>
        <p:nvSpPr>
          <p:cNvPr id="3" name="Subtitle 2">
            <a:extLst>
              <a:ext uri="{FF2B5EF4-FFF2-40B4-BE49-F238E27FC236}">
                <a16:creationId xmlns:a16="http://schemas.microsoft.com/office/drawing/2014/main" id="{9FAF987E-4C23-DF4D-7F96-900869E6BBB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282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F6EC2D-CCE9-45CD-A4E1-A052EA8AFF64}"/>
              </a:ext>
            </a:extLst>
          </p:cNvPr>
          <p:cNvSpPr>
            <a:spLocks noGrp="1"/>
          </p:cNvSpPr>
          <p:nvPr>
            <p:ph type="title"/>
          </p:nvPr>
        </p:nvSpPr>
        <p:spPr/>
        <p:txBody>
          <a:bodyPr/>
          <a:lstStyle/>
          <a:p>
            <a:r>
              <a:rPr lang="sv-SE" dirty="0"/>
              <a:t>Scenario 4 – sjukdom </a:t>
            </a:r>
          </a:p>
        </p:txBody>
      </p:sp>
      <p:sp>
        <p:nvSpPr>
          <p:cNvPr id="3" name="Platshållare för innehåll 2">
            <a:extLst>
              <a:ext uri="{FF2B5EF4-FFF2-40B4-BE49-F238E27FC236}">
                <a16:creationId xmlns:a16="http://schemas.microsoft.com/office/drawing/2014/main" id="{48AE938B-59A6-400B-A522-EC053A4A573F}"/>
              </a:ext>
            </a:extLst>
          </p:cNvPr>
          <p:cNvSpPr>
            <a:spLocks noGrp="1"/>
          </p:cNvSpPr>
          <p:nvPr>
            <p:ph sz="half" idx="1"/>
          </p:nvPr>
        </p:nvSpPr>
        <p:spPr/>
        <p:txBody>
          <a:bodyPr/>
          <a:lstStyle/>
          <a:p>
            <a:r>
              <a:rPr lang="sv-SE" dirty="0"/>
              <a:t>Förtidsröstningen pågår sedan någon dag tillbaka och plötsligt blir valansvarig på utlandsmyndigheten allvarligt sjuk. </a:t>
            </a:r>
          </a:p>
          <a:p>
            <a:r>
              <a:rPr lang="sv-SE" dirty="0"/>
              <a:t>Ni får veta att hen kommer vara okontaktbar tills efter valdagen. </a:t>
            </a:r>
          </a:p>
          <a:p>
            <a:endParaRPr lang="sv-SE" dirty="0"/>
          </a:p>
        </p:txBody>
      </p:sp>
      <p:pic>
        <p:nvPicPr>
          <p:cNvPr id="5" name="Platshållare för bild 4">
            <a:extLs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1967" r="1967"/>
          <a:stretch>
            <a:fillRect/>
          </a:stretch>
        </p:blipFill>
        <p:spPr>
          <a:xfrm>
            <a:off x="7015163" y="0"/>
            <a:ext cx="5176837" cy="6858000"/>
          </a:xfrm>
          <a:prstGeom prst="rect">
            <a:avLst/>
          </a:prstGeom>
        </p:spPr>
      </p:pic>
      <p:sp>
        <p:nvSpPr>
          <p:cNvPr id="4" name="Oval 2">
            <a:extLst>
              <a:ext uri="{FF2B5EF4-FFF2-40B4-BE49-F238E27FC236}">
                <a16:creationId xmlns:a16="http://schemas.microsoft.com/office/drawing/2014/main" id="{A3AD57B9-314E-8D78-1310-63E0EF1618D8}"/>
              </a:ext>
            </a:extLst>
          </p:cNvPr>
          <p:cNvSpPr/>
          <p:nvPr/>
        </p:nvSpPr>
        <p:spPr>
          <a:xfrm>
            <a:off x="6393408" y="136635"/>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3781016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93404D-88BA-6548-8D81-5EBE064E6005}"/>
              </a:ext>
            </a:extLst>
          </p:cNvPr>
          <p:cNvSpPr>
            <a:spLocks noGrp="1"/>
          </p:cNvSpPr>
          <p:nvPr>
            <p:ph type="title"/>
          </p:nvPr>
        </p:nvSpPr>
        <p:spPr/>
        <p:txBody>
          <a:bodyPr/>
          <a:lstStyle/>
          <a:p>
            <a:r>
              <a:rPr lang="sv-SE" dirty="0"/>
              <a:t>Frågor till scenario 4</a:t>
            </a:r>
          </a:p>
        </p:txBody>
      </p:sp>
      <p:sp>
        <p:nvSpPr>
          <p:cNvPr id="5" name="Platshållare för innehåll 4">
            <a:extLst>
              <a:ext uri="{FF2B5EF4-FFF2-40B4-BE49-F238E27FC236}">
                <a16:creationId xmlns:a16="http://schemas.microsoft.com/office/drawing/2014/main" id="{6736350E-9BD3-677C-6B24-4FC398747272}"/>
              </a:ext>
            </a:extLst>
          </p:cNvPr>
          <p:cNvSpPr>
            <a:spLocks noGrp="1"/>
          </p:cNvSpPr>
          <p:nvPr>
            <p:ph sz="half" idx="4294967295"/>
          </p:nvPr>
        </p:nvSpPr>
        <p:spPr>
          <a:xfrm>
            <a:off x="1008000" y="1683969"/>
            <a:ext cx="8476242" cy="4351337"/>
          </a:xfrm>
        </p:spPr>
        <p:txBody>
          <a:bodyPr/>
          <a:lstStyle/>
          <a:p>
            <a:r>
              <a:rPr lang="sv-SE" dirty="0"/>
              <a:t>Vad behöver ni göra för att hantera</a:t>
            </a:r>
            <a:r>
              <a:rPr lang="sv-SE" dirty="0">
                <a:solidFill>
                  <a:srgbClr val="FF0000"/>
                </a:solidFill>
              </a:rPr>
              <a:t> </a:t>
            </a:r>
            <a:r>
              <a:rPr lang="sv-SE" dirty="0"/>
              <a:t>situationen?</a:t>
            </a:r>
          </a:p>
          <a:p>
            <a:r>
              <a:rPr lang="sv-SE" dirty="0"/>
              <a:t>Behöver ni samverka med någon/några andra aktörer? Vilka?</a:t>
            </a:r>
          </a:p>
          <a:p>
            <a:r>
              <a:rPr lang="sv-SE" dirty="0"/>
              <a:t>Är det något ni kan behöva kommunicera, i så fall till vem?</a:t>
            </a:r>
          </a:p>
          <a:p>
            <a:endParaRPr lang="sv-SE" dirty="0"/>
          </a:p>
        </p:txBody>
      </p:sp>
      <p:sp>
        <p:nvSpPr>
          <p:cNvPr id="2" name="Oval 2">
            <a:extLst>
              <a:ext uri="{FF2B5EF4-FFF2-40B4-BE49-F238E27FC236}">
                <a16:creationId xmlns:a16="http://schemas.microsoft.com/office/drawing/2014/main" id="{964A7BFD-3B06-98B8-CBFE-292C618B607E}"/>
              </a:ext>
            </a:extLst>
          </p:cNvPr>
          <p:cNvSpPr/>
          <p:nvPr/>
        </p:nvSpPr>
        <p:spPr>
          <a:xfrm>
            <a:off x="10412515" y="248784"/>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211807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2736-C8CA-A28D-17E7-5A59B0DCFE67}"/>
              </a:ext>
            </a:extLst>
          </p:cNvPr>
          <p:cNvSpPr>
            <a:spLocks noGrp="1"/>
          </p:cNvSpPr>
          <p:nvPr>
            <p:ph type="ctrTitle"/>
          </p:nvPr>
        </p:nvSpPr>
        <p:spPr/>
        <p:txBody>
          <a:bodyPr/>
          <a:lstStyle/>
          <a:p>
            <a:r>
              <a:rPr lang="sv-SE" dirty="0"/>
              <a:t>Scenario 5</a:t>
            </a:r>
            <a:endParaRPr lang="en-US" dirty="0"/>
          </a:p>
        </p:txBody>
      </p:sp>
      <p:sp>
        <p:nvSpPr>
          <p:cNvPr id="3" name="Subtitle 2">
            <a:extLst>
              <a:ext uri="{FF2B5EF4-FFF2-40B4-BE49-F238E27FC236}">
                <a16:creationId xmlns:a16="http://schemas.microsoft.com/office/drawing/2014/main" id="{9FAF987E-4C23-DF4D-7F96-900869E6BBBF}"/>
              </a:ext>
            </a:extLst>
          </p:cNvPr>
          <p:cNvSpPr>
            <a:spLocks noGrp="1"/>
          </p:cNvSpPr>
          <p:nvPr>
            <p:ph type="subTitle" idx="1"/>
          </p:nvPr>
        </p:nvSpPr>
        <p:spPr/>
        <p:txBody>
          <a:bodyPr/>
          <a:lstStyle/>
          <a:p>
            <a:r>
              <a:rPr lang="en-US" dirty="0" err="1"/>
              <a:t>Här</a:t>
            </a:r>
            <a:r>
              <a:rPr lang="en-US" dirty="0"/>
              <a:t> </a:t>
            </a:r>
            <a:r>
              <a:rPr lang="en-US" dirty="0" err="1"/>
              <a:t>kan</a:t>
            </a:r>
            <a:r>
              <a:rPr lang="en-US" dirty="0"/>
              <a:t> </a:t>
            </a:r>
            <a:r>
              <a:rPr lang="en-US" dirty="0" err="1"/>
              <a:t>ni</a:t>
            </a:r>
            <a:r>
              <a:rPr lang="en-US" dirty="0"/>
              <a:t> </a:t>
            </a:r>
            <a:r>
              <a:rPr lang="en-US" dirty="0" err="1"/>
              <a:t>välja</a:t>
            </a:r>
            <a:r>
              <a:rPr lang="en-US" dirty="0"/>
              <a:t> scenario a </a:t>
            </a:r>
            <a:r>
              <a:rPr lang="en-US" dirty="0" err="1"/>
              <a:t>eller</a:t>
            </a:r>
            <a:r>
              <a:rPr lang="en-US" dirty="0"/>
              <a:t> b </a:t>
            </a:r>
            <a:r>
              <a:rPr lang="en-US" dirty="0" err="1"/>
              <a:t>eller</a:t>
            </a:r>
            <a:r>
              <a:rPr lang="en-US" dirty="0"/>
              <a:t> </a:t>
            </a:r>
            <a:r>
              <a:rPr lang="en-US" dirty="0" err="1"/>
              <a:t>diskutera</a:t>
            </a:r>
            <a:r>
              <a:rPr lang="en-US" dirty="0"/>
              <a:t> </a:t>
            </a:r>
            <a:r>
              <a:rPr lang="en-US" dirty="0" err="1"/>
              <a:t>båda</a:t>
            </a:r>
            <a:r>
              <a:rPr lang="en-US" dirty="0"/>
              <a:t> </a:t>
            </a:r>
            <a:r>
              <a:rPr lang="en-US" dirty="0" err="1"/>
              <a:t>två</a:t>
            </a:r>
            <a:r>
              <a:rPr lang="en-US" dirty="0"/>
              <a:t>.</a:t>
            </a:r>
          </a:p>
        </p:txBody>
      </p:sp>
    </p:spTree>
    <p:extLst>
      <p:ext uri="{BB962C8B-B14F-4D97-AF65-F5344CB8AC3E}">
        <p14:creationId xmlns:p14="http://schemas.microsoft.com/office/powerpoint/2010/main" val="976292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ADD09-EFAA-AB49-2223-22B64F8A32DA}"/>
              </a:ext>
            </a:extLst>
          </p:cNvPr>
          <p:cNvSpPr>
            <a:spLocks noGrp="1"/>
          </p:cNvSpPr>
          <p:nvPr>
            <p:ph type="title"/>
          </p:nvPr>
        </p:nvSpPr>
        <p:spPr/>
        <p:txBody>
          <a:bodyPr/>
          <a:lstStyle/>
          <a:p>
            <a:r>
              <a:rPr lang="sv-SE" dirty="0"/>
              <a:t>Scenario 5a – brand </a:t>
            </a:r>
            <a:endParaRPr lang="en-US" dirty="0"/>
          </a:p>
        </p:txBody>
      </p:sp>
      <p:sp>
        <p:nvSpPr>
          <p:cNvPr id="3" name="Content Placeholder 2">
            <a:extLst>
              <a:ext uri="{FF2B5EF4-FFF2-40B4-BE49-F238E27FC236}">
                <a16:creationId xmlns:a16="http://schemas.microsoft.com/office/drawing/2014/main" id="{EA61B2FE-3BC3-BC8E-0C5D-C66E12AD2C73}"/>
              </a:ext>
            </a:extLst>
          </p:cNvPr>
          <p:cNvSpPr>
            <a:spLocks noGrp="1"/>
          </p:cNvSpPr>
          <p:nvPr>
            <p:ph sz="half" idx="1"/>
          </p:nvPr>
        </p:nvSpPr>
        <p:spPr>
          <a:xfrm>
            <a:off x="1007999" y="1422183"/>
            <a:ext cx="4994401" cy="4351338"/>
          </a:xfrm>
        </p:spPr>
        <p:txBody>
          <a:bodyPr/>
          <a:lstStyle/>
          <a:p>
            <a:r>
              <a:rPr lang="sv-SE" sz="2000" dirty="0"/>
              <a:t>Under en transport av röster sker en trafikolycka på motorvägen. Bilen med röster blir påkörd och fattar eld.</a:t>
            </a:r>
          </a:p>
          <a:p>
            <a:r>
              <a:rPr lang="sv-SE" sz="2000" dirty="0"/>
              <a:t>Räddningstjänsten har lyckats släcka branden, men lasten med röster har förstörts.</a:t>
            </a:r>
          </a:p>
          <a:p>
            <a:r>
              <a:rPr lang="sv-SE" sz="2000" dirty="0"/>
              <a:t>Det får snabbt spridning i svenska medier som hör av sig till er utlandsmyndighet för att söka svar kring sårbarheten i transporten av röster, och vad som händer med de förstörda rösterna. </a:t>
            </a:r>
          </a:p>
        </p:txBody>
      </p:sp>
      <p:pic>
        <p:nvPicPr>
          <p:cNvPr id="6" name="Picture Placeholder 5" descr="A wooden box with a lock&#10;&#10;Description automatically generated">
            <a:extLst>
              <a:ext uri="{FF2B5EF4-FFF2-40B4-BE49-F238E27FC236}">
                <a16:creationId xmlns:a16="http://schemas.microsoft.com/office/drawing/2014/main" id="{4A7AD511-2A33-2922-E2E0-02B08B8FBDA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833" r="24833"/>
          <a:stretch>
            <a:fillRect/>
          </a:stretch>
        </p:blipFill>
        <p:spPr/>
      </p:pic>
      <p:sp>
        <p:nvSpPr>
          <p:cNvPr id="4" name="Oval 3">
            <a:extLst>
              <a:ext uri="{FF2B5EF4-FFF2-40B4-BE49-F238E27FC236}">
                <a16:creationId xmlns:a16="http://schemas.microsoft.com/office/drawing/2014/main" id="{506893E0-E6E0-663D-6ABA-35AB462774C9}"/>
              </a:ext>
            </a:extLst>
          </p:cNvPr>
          <p:cNvSpPr/>
          <p:nvPr/>
        </p:nvSpPr>
        <p:spPr>
          <a:xfrm>
            <a:off x="6393408" y="180975"/>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4249349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B45A65FD-7149-149A-33AE-E035069A5229}"/>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828" r="24828"/>
          <a:stretch>
            <a:fillRect/>
          </a:stretch>
        </p:blipFill>
        <p:spPr>
          <a:xfrm>
            <a:off x="7015163" y="0"/>
            <a:ext cx="5176837" cy="6858000"/>
          </a:xfrm>
        </p:spPr>
      </p:pic>
      <p:sp>
        <p:nvSpPr>
          <p:cNvPr id="2" name="Rubrik 1">
            <a:extLst>
              <a:ext uri="{FF2B5EF4-FFF2-40B4-BE49-F238E27FC236}">
                <a16:creationId xmlns:a16="http://schemas.microsoft.com/office/drawing/2014/main" id="{9FF02788-7C89-9022-ED0A-372218F0DF05}"/>
              </a:ext>
            </a:extLst>
          </p:cNvPr>
          <p:cNvSpPr>
            <a:spLocks noGrp="1"/>
          </p:cNvSpPr>
          <p:nvPr>
            <p:ph type="title"/>
          </p:nvPr>
        </p:nvSpPr>
        <p:spPr/>
        <p:txBody>
          <a:bodyPr/>
          <a:lstStyle/>
          <a:p>
            <a:r>
              <a:rPr lang="sv-SE" dirty="0"/>
              <a:t>Scenario 5b – transport  </a:t>
            </a:r>
          </a:p>
        </p:txBody>
      </p:sp>
      <p:sp>
        <p:nvSpPr>
          <p:cNvPr id="3" name="Platshållare för innehåll 2">
            <a:extLst>
              <a:ext uri="{FF2B5EF4-FFF2-40B4-BE49-F238E27FC236}">
                <a16:creationId xmlns:a16="http://schemas.microsoft.com/office/drawing/2014/main" id="{A00DC378-67C1-355F-D1DF-C90F9E798AF9}"/>
              </a:ext>
            </a:extLst>
          </p:cNvPr>
          <p:cNvSpPr>
            <a:spLocks noGrp="1"/>
          </p:cNvSpPr>
          <p:nvPr>
            <p:ph sz="half" idx="1"/>
          </p:nvPr>
        </p:nvSpPr>
        <p:spPr/>
        <p:txBody>
          <a:bodyPr/>
          <a:lstStyle/>
          <a:p>
            <a:r>
              <a:rPr lang="sv-SE" dirty="0"/>
              <a:t>Under en transport av röster blir chauffören allvarligt sjuk. </a:t>
            </a:r>
          </a:p>
          <a:p>
            <a:r>
              <a:rPr lang="sv-SE" dirty="0"/>
              <a:t>Ansvarig för lasten förs iväg med ambulans och fordonet med röster blir stående längs vägen. </a:t>
            </a:r>
          </a:p>
          <a:p>
            <a:endParaRPr lang="sv-SE" dirty="0"/>
          </a:p>
        </p:txBody>
      </p:sp>
      <p:sp>
        <p:nvSpPr>
          <p:cNvPr id="6" name="Oval 2">
            <a:extLst>
              <a:ext uri="{FF2B5EF4-FFF2-40B4-BE49-F238E27FC236}">
                <a16:creationId xmlns:a16="http://schemas.microsoft.com/office/drawing/2014/main" id="{64215732-4F16-B2A2-1293-854DA2F3C3ED}"/>
              </a:ext>
            </a:extLst>
          </p:cNvPr>
          <p:cNvSpPr/>
          <p:nvPr/>
        </p:nvSpPr>
        <p:spPr>
          <a:xfrm>
            <a:off x="6393408" y="136635"/>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4292256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34EA-7B1A-9BC1-287E-476A471215B9}"/>
              </a:ext>
            </a:extLst>
          </p:cNvPr>
          <p:cNvSpPr>
            <a:spLocks noGrp="1"/>
          </p:cNvSpPr>
          <p:nvPr>
            <p:ph type="title"/>
          </p:nvPr>
        </p:nvSpPr>
        <p:spPr/>
        <p:txBody>
          <a:bodyPr anchor="b">
            <a:normAutofit/>
          </a:bodyPr>
          <a:lstStyle/>
          <a:p>
            <a:r>
              <a:rPr lang="sv-SE" dirty="0"/>
              <a:t>Frågor till scenario 5</a:t>
            </a:r>
            <a:endParaRPr lang="en-US" dirty="0"/>
          </a:p>
        </p:txBody>
      </p:sp>
      <p:sp>
        <p:nvSpPr>
          <p:cNvPr id="12" name="Content Placeholder 2">
            <a:extLst>
              <a:ext uri="{FF2B5EF4-FFF2-40B4-BE49-F238E27FC236}">
                <a16:creationId xmlns:a16="http://schemas.microsoft.com/office/drawing/2014/main" id="{AF9920AB-7DD9-312F-7D35-ACD638955904}"/>
              </a:ext>
            </a:extLst>
          </p:cNvPr>
          <p:cNvSpPr>
            <a:spLocks noGrp="1"/>
          </p:cNvSpPr>
          <p:nvPr>
            <p:ph sz="half" idx="4294967295"/>
          </p:nvPr>
        </p:nvSpPr>
        <p:spPr>
          <a:xfrm>
            <a:off x="1008000" y="1750596"/>
            <a:ext cx="9433172" cy="4351337"/>
          </a:xfrm>
        </p:spPr>
        <p:txBody>
          <a:bodyPr/>
          <a:lstStyle/>
          <a:p>
            <a:r>
              <a:rPr lang="sv-SE" dirty="0"/>
              <a:t>Vad behöver ni göra för att förebygga och hantera situationen?</a:t>
            </a:r>
          </a:p>
          <a:p>
            <a:r>
              <a:rPr lang="sv-SE" sz="2400" dirty="0"/>
              <a:t>Hur och vad väljer ni att kommunicera, och till vem?</a:t>
            </a:r>
          </a:p>
          <a:p>
            <a:r>
              <a:rPr lang="sv-SE" sz="2400" dirty="0"/>
              <a:t>Behöver ni samverka med någon/några andra aktörer? Vilka?</a:t>
            </a:r>
          </a:p>
          <a:p>
            <a:r>
              <a:rPr lang="sv-SE" dirty="0"/>
              <a:t>Rapporterar ni en incident? Till vem?</a:t>
            </a:r>
          </a:p>
          <a:p>
            <a:endParaRPr lang="sv-SE" sz="2400" dirty="0"/>
          </a:p>
          <a:p>
            <a:endParaRPr lang="en-US" dirty="0"/>
          </a:p>
        </p:txBody>
      </p:sp>
      <p:sp>
        <p:nvSpPr>
          <p:cNvPr id="3" name="Oval 2">
            <a:extLst>
              <a:ext uri="{FF2B5EF4-FFF2-40B4-BE49-F238E27FC236}">
                <a16:creationId xmlns:a16="http://schemas.microsoft.com/office/drawing/2014/main" id="{C7413E45-01A4-65F4-1E6A-F19027D5AF7C}"/>
              </a:ext>
            </a:extLst>
          </p:cNvPr>
          <p:cNvSpPr/>
          <p:nvPr/>
        </p:nvSpPr>
        <p:spPr>
          <a:xfrm>
            <a:off x="10221129" y="508413"/>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1927565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FE40-984B-80AE-79A7-4ED722C93280}"/>
              </a:ext>
            </a:extLst>
          </p:cNvPr>
          <p:cNvSpPr>
            <a:spLocks noGrp="1"/>
          </p:cNvSpPr>
          <p:nvPr>
            <p:ph type="ctrTitle"/>
          </p:nvPr>
        </p:nvSpPr>
        <p:spPr/>
        <p:txBody>
          <a:bodyPr/>
          <a:lstStyle/>
          <a:p>
            <a:r>
              <a:rPr lang="sv-SE" dirty="0"/>
              <a:t>Scenario 6</a:t>
            </a:r>
            <a:endParaRPr lang="en-US" dirty="0"/>
          </a:p>
        </p:txBody>
      </p:sp>
      <p:sp>
        <p:nvSpPr>
          <p:cNvPr id="3" name="Subtitle 2">
            <a:extLst>
              <a:ext uri="{FF2B5EF4-FFF2-40B4-BE49-F238E27FC236}">
                <a16:creationId xmlns:a16="http://schemas.microsoft.com/office/drawing/2014/main" id="{EFCCF22B-4B8E-C85E-4E6D-A8C3131E38F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04536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86F21-8568-B9A1-96C5-57C1A0C732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9697D-32E0-6578-2E2C-93EDF677E76C}"/>
              </a:ext>
            </a:extLst>
          </p:cNvPr>
          <p:cNvSpPr>
            <a:spLocks noGrp="1"/>
          </p:cNvSpPr>
          <p:nvPr>
            <p:ph type="title"/>
          </p:nvPr>
        </p:nvSpPr>
        <p:spPr>
          <a:xfrm>
            <a:off x="1008000" y="509388"/>
            <a:ext cx="4994400" cy="720000"/>
          </a:xfrm>
        </p:spPr>
        <p:txBody>
          <a:bodyPr anchor="b">
            <a:normAutofit fontScale="90000"/>
          </a:bodyPr>
          <a:lstStyle/>
          <a:p>
            <a:r>
              <a:rPr lang="sv-SE" dirty="0"/>
              <a:t>Scenario 6 – hotfull person </a:t>
            </a:r>
            <a:endParaRPr lang="en-US" dirty="0"/>
          </a:p>
        </p:txBody>
      </p:sp>
      <p:sp>
        <p:nvSpPr>
          <p:cNvPr id="12" name="Content Placeholder 2">
            <a:extLst>
              <a:ext uri="{FF2B5EF4-FFF2-40B4-BE49-F238E27FC236}">
                <a16:creationId xmlns:a16="http://schemas.microsoft.com/office/drawing/2014/main" id="{021D6311-D4F3-3503-4F8D-6F1B4C3FCDEF}"/>
              </a:ext>
            </a:extLst>
          </p:cNvPr>
          <p:cNvSpPr>
            <a:spLocks noGrp="1"/>
          </p:cNvSpPr>
          <p:nvPr>
            <p:ph sz="half" idx="1"/>
          </p:nvPr>
        </p:nvSpPr>
        <p:spPr>
          <a:xfrm>
            <a:off x="1007999" y="1535113"/>
            <a:ext cx="4994401" cy="4351338"/>
          </a:xfrm>
        </p:spPr>
        <p:txBody>
          <a:bodyPr/>
          <a:lstStyle/>
          <a:p>
            <a:r>
              <a:rPr lang="sv-SE" sz="2000" dirty="0"/>
              <a:t>En person som utlandsmyndigheten tidigare fått hantera i ett annat ganska så svårt ärende uppträder hotfullt vid röstmottagningen. Personen tycks särskilt reagera på att personal som tidigare nekat konsulärt stöd arbetar som röstmottagare. </a:t>
            </a:r>
          </a:p>
          <a:p>
            <a:r>
              <a:rPr lang="sv-SE" sz="2000" dirty="0"/>
              <a:t>Personen vägrar att lämna röstningslokalen innan hen fått den hjälp hen behöver i sitt konsulära ärende. </a:t>
            </a:r>
          </a:p>
          <a:p>
            <a:endParaRPr lang="en-US" dirty="0"/>
          </a:p>
        </p:txBody>
      </p:sp>
      <p:pic>
        <p:nvPicPr>
          <p:cNvPr id="5" name="Platshållare för bild 4">
            <a:extLst>
              <a:ext uri="{FF2B5EF4-FFF2-40B4-BE49-F238E27FC236}">
                <a16:creationId xmlns:a16="http://schemas.microsoft.com/office/drawing/2014/main" id="{F2E2B86B-9C69-8F86-848F-0C99070979BF}"/>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1967" r="1967"/>
          <a:stretch>
            <a:fillRect/>
          </a:stretch>
        </p:blipFill>
        <p:spPr>
          <a:prstGeom prst="rect">
            <a:avLst/>
          </a:prstGeom>
        </p:spPr>
      </p:pic>
      <p:sp>
        <p:nvSpPr>
          <p:cNvPr id="3" name="Oval 2">
            <a:extLst>
              <a:ext uri="{FF2B5EF4-FFF2-40B4-BE49-F238E27FC236}">
                <a16:creationId xmlns:a16="http://schemas.microsoft.com/office/drawing/2014/main" id="{2A3F78A3-7598-2DB7-A954-B81F6F6047E2}"/>
              </a:ext>
            </a:extLst>
          </p:cNvPr>
          <p:cNvSpPr/>
          <p:nvPr/>
        </p:nvSpPr>
        <p:spPr>
          <a:xfrm>
            <a:off x="6393408" y="248784"/>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2461874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6A79A-E037-ED89-1E07-38490C40A618}"/>
              </a:ext>
            </a:extLst>
          </p:cNvPr>
          <p:cNvSpPr>
            <a:spLocks noGrp="1"/>
          </p:cNvSpPr>
          <p:nvPr>
            <p:ph type="ctrTitle"/>
          </p:nvPr>
        </p:nvSpPr>
        <p:spPr/>
        <p:txBody>
          <a:bodyPr/>
          <a:lstStyle/>
          <a:p>
            <a:r>
              <a:rPr lang="sv-SE" dirty="0"/>
              <a:t>Scenario 1</a:t>
            </a:r>
            <a:endParaRPr lang="en-US" dirty="0"/>
          </a:p>
        </p:txBody>
      </p:sp>
      <p:sp>
        <p:nvSpPr>
          <p:cNvPr id="3" name="Subtitle 2">
            <a:extLst>
              <a:ext uri="{FF2B5EF4-FFF2-40B4-BE49-F238E27FC236}">
                <a16:creationId xmlns:a16="http://schemas.microsoft.com/office/drawing/2014/main" id="{79500035-5939-C1E8-B22A-9E8AB518314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46595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00AE2-08E8-487F-6635-34D158EC6F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25B69-CA89-3994-B44F-E597AC92EECD}"/>
              </a:ext>
            </a:extLst>
          </p:cNvPr>
          <p:cNvSpPr>
            <a:spLocks noGrp="1"/>
          </p:cNvSpPr>
          <p:nvPr>
            <p:ph type="title"/>
          </p:nvPr>
        </p:nvSpPr>
        <p:spPr/>
        <p:txBody>
          <a:bodyPr anchor="b">
            <a:normAutofit/>
          </a:bodyPr>
          <a:lstStyle/>
          <a:p>
            <a:r>
              <a:rPr lang="sv-SE" dirty="0"/>
              <a:t>Frågor till scenario 6</a:t>
            </a:r>
            <a:endParaRPr lang="en-US" dirty="0"/>
          </a:p>
        </p:txBody>
      </p:sp>
      <p:sp>
        <p:nvSpPr>
          <p:cNvPr id="12" name="Content Placeholder 2">
            <a:extLst>
              <a:ext uri="{FF2B5EF4-FFF2-40B4-BE49-F238E27FC236}">
                <a16:creationId xmlns:a16="http://schemas.microsoft.com/office/drawing/2014/main" id="{7FE02BA9-D535-C701-E8D8-1958C9396890}"/>
              </a:ext>
            </a:extLst>
          </p:cNvPr>
          <p:cNvSpPr>
            <a:spLocks noGrp="1"/>
          </p:cNvSpPr>
          <p:nvPr>
            <p:ph sz="half" idx="4294967295"/>
          </p:nvPr>
        </p:nvSpPr>
        <p:spPr>
          <a:xfrm>
            <a:off x="1008000" y="1763713"/>
            <a:ext cx="8616060" cy="4351337"/>
          </a:xfrm>
        </p:spPr>
        <p:txBody>
          <a:bodyPr/>
          <a:lstStyle/>
          <a:p>
            <a:r>
              <a:rPr lang="sv-SE" dirty="0"/>
              <a:t>Vad behöver ni göra för att hantera situationen?</a:t>
            </a:r>
          </a:p>
          <a:p>
            <a:r>
              <a:rPr lang="sv-SE" sz="2400" dirty="0"/>
              <a:t>Hur och vad väljer ni att kommunicera, och till vem?</a:t>
            </a:r>
          </a:p>
          <a:p>
            <a:r>
              <a:rPr lang="sv-SE" sz="2400" dirty="0"/>
              <a:t>Behöver ni samverka med någon/några andra aktörer? Vilka?</a:t>
            </a:r>
          </a:p>
          <a:p>
            <a:endParaRPr lang="sv-SE" sz="2400" dirty="0"/>
          </a:p>
          <a:p>
            <a:endParaRPr lang="en-US" dirty="0"/>
          </a:p>
        </p:txBody>
      </p:sp>
      <p:sp>
        <p:nvSpPr>
          <p:cNvPr id="3" name="Oval 2">
            <a:extLst>
              <a:ext uri="{FF2B5EF4-FFF2-40B4-BE49-F238E27FC236}">
                <a16:creationId xmlns:a16="http://schemas.microsoft.com/office/drawing/2014/main" id="{C9E75580-3CD9-FB0B-F6D5-F82F833B4971}"/>
              </a:ext>
            </a:extLst>
          </p:cNvPr>
          <p:cNvSpPr/>
          <p:nvPr/>
        </p:nvSpPr>
        <p:spPr>
          <a:xfrm>
            <a:off x="9940416" y="509388"/>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3861447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95C5-6462-B186-DFE8-A2784A7F6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4F3DA4-4A95-FF20-42A6-6C45080CDDC6}"/>
              </a:ext>
            </a:extLst>
          </p:cNvPr>
          <p:cNvSpPr>
            <a:spLocks noGrp="1"/>
          </p:cNvSpPr>
          <p:nvPr>
            <p:ph type="ctrTitle"/>
          </p:nvPr>
        </p:nvSpPr>
        <p:spPr/>
        <p:txBody>
          <a:bodyPr/>
          <a:lstStyle/>
          <a:p>
            <a:r>
              <a:rPr lang="sv-SE" dirty="0"/>
              <a:t>Scenario 7</a:t>
            </a:r>
            <a:endParaRPr lang="en-US" dirty="0"/>
          </a:p>
        </p:txBody>
      </p:sp>
      <p:sp>
        <p:nvSpPr>
          <p:cNvPr id="3" name="Subtitle 2">
            <a:extLst>
              <a:ext uri="{FF2B5EF4-FFF2-40B4-BE49-F238E27FC236}">
                <a16:creationId xmlns:a16="http://schemas.microsoft.com/office/drawing/2014/main" id="{FEDC0E6D-542D-F754-5655-4880815F3E8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68154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5947B-D0A3-8D46-1D42-8A707AE33E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966C6-9E91-B67E-2779-6341F96F46FD}"/>
              </a:ext>
            </a:extLst>
          </p:cNvPr>
          <p:cNvSpPr>
            <a:spLocks noGrp="1"/>
          </p:cNvSpPr>
          <p:nvPr>
            <p:ph type="title"/>
          </p:nvPr>
        </p:nvSpPr>
        <p:spPr/>
        <p:txBody>
          <a:bodyPr/>
          <a:lstStyle/>
          <a:p>
            <a:r>
              <a:rPr lang="sv-SE" dirty="0"/>
              <a:t>Scenario 7 – oväder </a:t>
            </a:r>
            <a:endParaRPr lang="en-US" dirty="0"/>
          </a:p>
        </p:txBody>
      </p:sp>
      <p:sp>
        <p:nvSpPr>
          <p:cNvPr id="3" name="Content Placeholder 2">
            <a:extLst>
              <a:ext uri="{FF2B5EF4-FFF2-40B4-BE49-F238E27FC236}">
                <a16:creationId xmlns:a16="http://schemas.microsoft.com/office/drawing/2014/main" id="{58E0D790-0A4A-6B7C-D039-4C83EEFA4825}"/>
              </a:ext>
            </a:extLst>
          </p:cNvPr>
          <p:cNvSpPr>
            <a:spLocks noGrp="1"/>
          </p:cNvSpPr>
          <p:nvPr>
            <p:ph sz="half" idx="1"/>
          </p:nvPr>
        </p:nvSpPr>
        <p:spPr>
          <a:xfrm>
            <a:off x="1008000" y="1354639"/>
            <a:ext cx="4994401" cy="4351338"/>
          </a:xfrm>
        </p:spPr>
        <p:txBody>
          <a:bodyPr>
            <a:noAutofit/>
          </a:bodyPr>
          <a:lstStyle/>
          <a:p>
            <a:r>
              <a:rPr lang="sv-SE" sz="1600" dirty="0"/>
              <a:t>I samband med att röstningen pågår hos er har ett oväder dragit in över delar av landet. Flera personer skadas och stora materiella skador uppstår, ovädret skapar problem med framkomlighet på vägarna.</a:t>
            </a:r>
          </a:p>
          <a:p>
            <a:r>
              <a:rPr lang="sv-SE" sz="1600" dirty="0"/>
              <a:t>Utlandsmyndigheten behöver i detta hantera en situation med en svensk skolklass som befunnit sig på en buss i det mest drabbade området. </a:t>
            </a:r>
          </a:p>
          <a:p>
            <a:r>
              <a:rPr lang="sv-SE" sz="1600" dirty="0"/>
              <a:t>Media hör samtidigt av sig om ett konsulärt ärende som fått mycket uppmärksamhet i Sverige.</a:t>
            </a:r>
          </a:p>
          <a:p>
            <a:r>
              <a:rPr lang="sv-SE" sz="1600" dirty="0"/>
              <a:t>Samtidigt vet ni av tidigare statistik att detta är den mest besökta dagen för att rösta. </a:t>
            </a:r>
          </a:p>
          <a:p>
            <a:r>
              <a:rPr lang="sv-SE" sz="1600" dirty="0"/>
              <a:t>Väljare hör av sig och är oroliga för att de inte kommer kunna hinna rösta då de inte kan ta sig fram till och i staden.</a:t>
            </a:r>
          </a:p>
        </p:txBody>
      </p:sp>
      <p:pic>
        <p:nvPicPr>
          <p:cNvPr id="6" name="Platshållare för bild 5">
            <a:extLst>
              <a:ext uri="{FF2B5EF4-FFF2-40B4-BE49-F238E27FC236}">
                <a16:creationId xmlns:a16="http://schemas.microsoft.com/office/drawing/2014/main" id="{F105543C-0239-BD83-53BF-C18D177DF2A1}"/>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13" b="13"/>
          <a:stretch>
            <a:fillRect/>
          </a:stretch>
        </p:blipFill>
        <p:spPr>
          <a:prstGeom prst="rect">
            <a:avLst/>
          </a:prstGeom>
        </p:spPr>
      </p:pic>
      <p:sp>
        <p:nvSpPr>
          <p:cNvPr id="4" name="Oval 3">
            <a:extLst>
              <a:ext uri="{FF2B5EF4-FFF2-40B4-BE49-F238E27FC236}">
                <a16:creationId xmlns:a16="http://schemas.microsoft.com/office/drawing/2014/main" id="{F8A4FCA9-F20F-835F-6004-C65DAD02B57C}"/>
              </a:ext>
            </a:extLst>
          </p:cNvPr>
          <p:cNvSpPr/>
          <p:nvPr/>
        </p:nvSpPr>
        <p:spPr>
          <a:xfrm>
            <a:off x="6393407" y="113431"/>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2517402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34EA-7B1A-9BC1-287E-476A471215B9}"/>
              </a:ext>
            </a:extLst>
          </p:cNvPr>
          <p:cNvSpPr>
            <a:spLocks noGrp="1"/>
          </p:cNvSpPr>
          <p:nvPr>
            <p:ph type="title"/>
          </p:nvPr>
        </p:nvSpPr>
        <p:spPr/>
        <p:txBody>
          <a:bodyPr anchor="b">
            <a:normAutofit/>
          </a:bodyPr>
          <a:lstStyle/>
          <a:p>
            <a:r>
              <a:rPr lang="sv-SE" dirty="0"/>
              <a:t>Frågor till scenario 7</a:t>
            </a:r>
            <a:endParaRPr lang="en-US" dirty="0"/>
          </a:p>
        </p:txBody>
      </p:sp>
      <p:sp>
        <p:nvSpPr>
          <p:cNvPr id="12" name="Content Placeholder 2">
            <a:extLst>
              <a:ext uri="{FF2B5EF4-FFF2-40B4-BE49-F238E27FC236}">
                <a16:creationId xmlns:a16="http://schemas.microsoft.com/office/drawing/2014/main" id="{AF9920AB-7DD9-312F-7D35-ACD638955904}"/>
              </a:ext>
            </a:extLst>
          </p:cNvPr>
          <p:cNvSpPr>
            <a:spLocks noGrp="1"/>
          </p:cNvSpPr>
          <p:nvPr>
            <p:ph sz="half" idx="4294967295"/>
          </p:nvPr>
        </p:nvSpPr>
        <p:spPr>
          <a:xfrm>
            <a:off x="1008000" y="1735747"/>
            <a:ext cx="7689433" cy="4502150"/>
          </a:xfrm>
        </p:spPr>
        <p:txBody>
          <a:bodyPr/>
          <a:lstStyle/>
          <a:p>
            <a:r>
              <a:rPr lang="sv-SE" dirty="0"/>
              <a:t>Vad behöver ni göra för att hantera situationen?</a:t>
            </a:r>
          </a:p>
          <a:p>
            <a:r>
              <a:rPr lang="sv-SE" dirty="0"/>
              <a:t>Hur och vad väljer ni att kommunicera, och till vem?</a:t>
            </a:r>
          </a:p>
          <a:p>
            <a:r>
              <a:rPr lang="sv-SE" dirty="0"/>
              <a:t>Behöver ni samverka med någon/några andra aktörer? Vilka?</a:t>
            </a:r>
          </a:p>
          <a:p>
            <a:r>
              <a:rPr lang="sv-SE" dirty="0"/>
              <a:t>Rapporterar ni en incident? Till vem?</a:t>
            </a:r>
          </a:p>
          <a:p>
            <a:endParaRPr lang="en-US" dirty="0"/>
          </a:p>
        </p:txBody>
      </p:sp>
      <p:sp>
        <p:nvSpPr>
          <p:cNvPr id="3" name="Oval 2">
            <a:extLst>
              <a:ext uri="{FF2B5EF4-FFF2-40B4-BE49-F238E27FC236}">
                <a16:creationId xmlns:a16="http://schemas.microsoft.com/office/drawing/2014/main" id="{C7413E45-01A4-65F4-1E6A-F19027D5AF7C}"/>
              </a:ext>
            </a:extLst>
          </p:cNvPr>
          <p:cNvSpPr/>
          <p:nvPr/>
        </p:nvSpPr>
        <p:spPr>
          <a:xfrm>
            <a:off x="9940416" y="494539"/>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2307364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4C7E-D7D4-E3A8-A0BB-19740C376E1E}"/>
              </a:ext>
            </a:extLst>
          </p:cNvPr>
          <p:cNvSpPr>
            <a:spLocks noGrp="1"/>
          </p:cNvSpPr>
          <p:nvPr>
            <p:ph type="ctrTitle"/>
          </p:nvPr>
        </p:nvSpPr>
        <p:spPr/>
        <p:txBody>
          <a:bodyPr/>
          <a:lstStyle/>
          <a:p>
            <a:r>
              <a:rPr lang="sv-SE" dirty="0"/>
              <a:t>Scenario 8</a:t>
            </a:r>
            <a:endParaRPr lang="en-US" dirty="0"/>
          </a:p>
        </p:txBody>
      </p:sp>
      <p:sp>
        <p:nvSpPr>
          <p:cNvPr id="3" name="Subtitle 2">
            <a:extLst>
              <a:ext uri="{FF2B5EF4-FFF2-40B4-BE49-F238E27FC236}">
                <a16:creationId xmlns:a16="http://schemas.microsoft.com/office/drawing/2014/main" id="{01390529-2DD1-5637-617E-8F2B272EAB0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71106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34D7-E83D-D106-0DA6-073139C64128}"/>
              </a:ext>
            </a:extLst>
          </p:cNvPr>
          <p:cNvSpPr>
            <a:spLocks noGrp="1"/>
          </p:cNvSpPr>
          <p:nvPr>
            <p:ph type="title"/>
          </p:nvPr>
        </p:nvSpPr>
        <p:spPr/>
        <p:txBody>
          <a:bodyPr/>
          <a:lstStyle/>
          <a:p>
            <a:r>
              <a:rPr lang="sv-SE" dirty="0"/>
              <a:t>Scenario 8 – hot</a:t>
            </a:r>
            <a:endParaRPr lang="en-US" dirty="0"/>
          </a:p>
        </p:txBody>
      </p:sp>
      <p:sp>
        <p:nvSpPr>
          <p:cNvPr id="3" name="Content Placeholder 2">
            <a:extLst>
              <a:ext uri="{FF2B5EF4-FFF2-40B4-BE49-F238E27FC236}">
                <a16:creationId xmlns:a16="http://schemas.microsoft.com/office/drawing/2014/main" id="{71041950-D840-9190-4358-A2A045F6DAEF}"/>
              </a:ext>
            </a:extLst>
          </p:cNvPr>
          <p:cNvSpPr>
            <a:spLocks noGrp="1"/>
          </p:cNvSpPr>
          <p:nvPr>
            <p:ph sz="half" idx="1"/>
          </p:nvPr>
        </p:nvSpPr>
        <p:spPr/>
        <p:txBody>
          <a:bodyPr>
            <a:normAutofit/>
          </a:bodyPr>
          <a:lstStyle/>
          <a:p>
            <a:r>
              <a:rPr lang="sv-SE" sz="2000" dirty="0"/>
              <a:t>I sociala medier börjar det cirkulera uppgifter om hot om angrepp mot lokaler för röstmottagning både i Sverige och utomlands. Inläggen får stor spridning och skapar oro bland väljare då det inte framkommer någon mer konkret information om vad eller vilka platser eller länder det gäller.</a:t>
            </a:r>
          </a:p>
          <a:p>
            <a:r>
              <a:rPr lang="sv-SE" sz="2000" dirty="0"/>
              <a:t>Oroliga väljare hör av sig till er. </a:t>
            </a:r>
          </a:p>
          <a:p>
            <a:endParaRPr lang="sv-SE" sz="2000" dirty="0"/>
          </a:p>
          <a:p>
            <a:pPr marL="0" indent="0">
              <a:buNone/>
            </a:pPr>
            <a:endParaRPr lang="sv-SE" sz="1800" dirty="0"/>
          </a:p>
        </p:txBody>
      </p:sp>
      <p:pic>
        <p:nvPicPr>
          <p:cNvPr id="7" name="Platshållare för bild 6">
            <a:extLs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13" b="13"/>
          <a:stretch>
            <a:fillRect/>
          </a:stretch>
        </p:blipFill>
        <p:spPr>
          <a:prstGeom prst="rect">
            <a:avLst/>
          </a:prstGeom>
        </p:spPr>
      </p:pic>
      <p:sp>
        <p:nvSpPr>
          <p:cNvPr id="4" name="Oval 3">
            <a:extLst>
              <a:ext uri="{FF2B5EF4-FFF2-40B4-BE49-F238E27FC236}">
                <a16:creationId xmlns:a16="http://schemas.microsoft.com/office/drawing/2014/main" id="{1C7B759F-0AF3-86B0-4560-4F79DF58592E}"/>
              </a:ext>
            </a:extLst>
          </p:cNvPr>
          <p:cNvSpPr/>
          <p:nvPr/>
        </p:nvSpPr>
        <p:spPr>
          <a:xfrm>
            <a:off x="6393408" y="94593"/>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1397169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34EA-7B1A-9BC1-287E-476A471215B9}"/>
              </a:ext>
            </a:extLst>
          </p:cNvPr>
          <p:cNvSpPr>
            <a:spLocks noGrp="1"/>
          </p:cNvSpPr>
          <p:nvPr>
            <p:ph type="title"/>
          </p:nvPr>
        </p:nvSpPr>
        <p:spPr/>
        <p:txBody>
          <a:bodyPr anchor="b">
            <a:normAutofit/>
          </a:bodyPr>
          <a:lstStyle/>
          <a:p>
            <a:r>
              <a:rPr lang="sv-SE" dirty="0"/>
              <a:t>Frågor till scenario 8</a:t>
            </a:r>
            <a:endParaRPr lang="en-US" dirty="0"/>
          </a:p>
        </p:txBody>
      </p:sp>
      <p:sp>
        <p:nvSpPr>
          <p:cNvPr id="14" name="Content Placeholder 2">
            <a:extLst>
              <a:ext uri="{FF2B5EF4-FFF2-40B4-BE49-F238E27FC236}">
                <a16:creationId xmlns:a16="http://schemas.microsoft.com/office/drawing/2014/main" id="{4E2B6584-B997-6E19-2DF8-F4C03C623B60}"/>
              </a:ext>
            </a:extLst>
          </p:cNvPr>
          <p:cNvSpPr>
            <a:spLocks noGrp="1"/>
          </p:cNvSpPr>
          <p:nvPr>
            <p:ph sz="half" idx="4294967295"/>
          </p:nvPr>
        </p:nvSpPr>
        <p:spPr>
          <a:xfrm>
            <a:off x="1008000" y="1662704"/>
            <a:ext cx="8348651" cy="4351337"/>
          </a:xfrm>
        </p:spPr>
        <p:txBody>
          <a:bodyPr/>
          <a:lstStyle/>
          <a:p>
            <a:r>
              <a:rPr lang="sv-SE" dirty="0"/>
              <a:t>Vad behöver ni göra för att hantera</a:t>
            </a:r>
            <a:r>
              <a:rPr lang="sv-SE" dirty="0">
                <a:solidFill>
                  <a:srgbClr val="FF0000"/>
                </a:solidFill>
              </a:rPr>
              <a:t> </a:t>
            </a:r>
            <a:r>
              <a:rPr lang="sv-SE" dirty="0"/>
              <a:t>situationen?</a:t>
            </a:r>
          </a:p>
          <a:p>
            <a:r>
              <a:rPr lang="sv-SE" dirty="0"/>
              <a:t>Behöver ni samverka med någon/några andra aktörer? Vilka?</a:t>
            </a:r>
          </a:p>
          <a:p>
            <a:r>
              <a:rPr lang="sv-SE" dirty="0"/>
              <a:t>Hur och vad väljer ni att kommunicera, och till vem?</a:t>
            </a:r>
          </a:p>
          <a:p>
            <a:r>
              <a:rPr lang="sv-SE" dirty="0"/>
              <a:t>Rapporterar ni en incident? Till vem och varför/varför inte?</a:t>
            </a:r>
          </a:p>
          <a:p>
            <a:endParaRPr lang="sv-SE" dirty="0"/>
          </a:p>
          <a:p>
            <a:endParaRPr lang="en-US" dirty="0"/>
          </a:p>
        </p:txBody>
      </p:sp>
      <p:sp>
        <p:nvSpPr>
          <p:cNvPr id="3" name="Oval 2">
            <a:extLst>
              <a:ext uri="{FF2B5EF4-FFF2-40B4-BE49-F238E27FC236}">
                <a16:creationId xmlns:a16="http://schemas.microsoft.com/office/drawing/2014/main" id="{F65CDAFB-D406-352D-C1CF-7889B3066185}"/>
              </a:ext>
            </a:extLst>
          </p:cNvPr>
          <p:cNvSpPr/>
          <p:nvPr/>
        </p:nvSpPr>
        <p:spPr>
          <a:xfrm>
            <a:off x="9940416" y="421496"/>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655709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9E0143-FCDA-9ECC-C704-5C2A51600DD0}"/>
              </a:ext>
            </a:extLst>
          </p:cNvPr>
          <p:cNvSpPr>
            <a:spLocks noGrp="1"/>
          </p:cNvSpPr>
          <p:nvPr>
            <p:ph type="title"/>
          </p:nvPr>
        </p:nvSpPr>
        <p:spPr/>
        <p:txBody>
          <a:bodyPr/>
          <a:lstStyle/>
          <a:p>
            <a:r>
              <a:rPr lang="sv-SE" dirty="0"/>
              <a:t>Scenario 8 – hot del 2</a:t>
            </a:r>
          </a:p>
        </p:txBody>
      </p:sp>
      <p:sp>
        <p:nvSpPr>
          <p:cNvPr id="3" name="Platshållare för innehåll 2">
            <a:extLst>
              <a:ext uri="{FF2B5EF4-FFF2-40B4-BE49-F238E27FC236}">
                <a16:creationId xmlns:a16="http://schemas.microsoft.com/office/drawing/2014/main" id="{9423BAA0-666C-A98E-AC78-8ED68F5B12F7}"/>
              </a:ext>
            </a:extLst>
          </p:cNvPr>
          <p:cNvSpPr>
            <a:spLocks noGrp="1"/>
          </p:cNvSpPr>
          <p:nvPr>
            <p:ph sz="half" idx="1"/>
          </p:nvPr>
        </p:nvSpPr>
        <p:spPr/>
        <p:txBody>
          <a:bodyPr/>
          <a:lstStyle/>
          <a:p>
            <a:r>
              <a:rPr lang="sv-SE" sz="2000" dirty="0"/>
              <a:t>Ni får nu även information om att två utlandsmyndigheter i er region erhållit faktiska hot mot sina lokaler. </a:t>
            </a:r>
          </a:p>
          <a:p>
            <a:r>
              <a:rPr lang="sv-SE" sz="2000" dirty="0"/>
              <a:t>Schemalagda röstmottagare hör av sig och säger att de känner sig oroliga och överväger att inte jobba. </a:t>
            </a:r>
          </a:p>
          <a:p>
            <a:r>
              <a:rPr lang="sv-SE" sz="2000" dirty="0"/>
              <a:t>Oroliga väljare fortsätter att höra av sig </a:t>
            </a:r>
            <a:r>
              <a:rPr lang="sv-SE" sz="2000" dirty="0" err="1"/>
              <a:t>maa</a:t>
            </a:r>
            <a:r>
              <a:rPr lang="sv-SE" sz="2000" dirty="0"/>
              <a:t> att de i nyhetsrapporteringen sett att andra utlandsmyndigheter i regionen mottagit hot. </a:t>
            </a:r>
          </a:p>
          <a:p>
            <a:endParaRPr lang="sv-SE" dirty="0"/>
          </a:p>
          <a:p>
            <a:endParaRPr lang="sv-SE" dirty="0"/>
          </a:p>
        </p:txBody>
      </p:sp>
      <p:pic>
        <p:nvPicPr>
          <p:cNvPr id="5" name="Platshållare för bild 3">
            <a:extLst>
              <a:ext uri="{FF2B5EF4-FFF2-40B4-BE49-F238E27FC236}">
                <a16:creationId xmlns:a16="http://schemas.microsoft.com/office/drawing/2014/main" id="{484E86C2-2E0E-A1FE-A5F5-D2172BE86677}"/>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20" b="720"/>
          <a:stretch>
            <a:fillRect/>
          </a:stretch>
        </p:blipFill>
        <p:spPr>
          <a:xfrm>
            <a:off x="7015163" y="0"/>
            <a:ext cx="5176837" cy="6858000"/>
          </a:xfrm>
        </p:spPr>
      </p:pic>
      <p:sp>
        <p:nvSpPr>
          <p:cNvPr id="6" name="Oval 2">
            <a:extLst>
              <a:ext uri="{FF2B5EF4-FFF2-40B4-BE49-F238E27FC236}">
                <a16:creationId xmlns:a16="http://schemas.microsoft.com/office/drawing/2014/main" id="{46F672B3-6FDE-41D8-65F3-EE3060F9B06F}"/>
              </a:ext>
            </a:extLst>
          </p:cNvPr>
          <p:cNvSpPr/>
          <p:nvPr/>
        </p:nvSpPr>
        <p:spPr>
          <a:xfrm>
            <a:off x="6393408" y="136635"/>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930663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175830-463B-CEF4-622E-01D03368DA80}"/>
              </a:ext>
            </a:extLst>
          </p:cNvPr>
          <p:cNvSpPr>
            <a:spLocks noGrp="1"/>
          </p:cNvSpPr>
          <p:nvPr>
            <p:ph type="title"/>
          </p:nvPr>
        </p:nvSpPr>
        <p:spPr/>
        <p:txBody>
          <a:bodyPr/>
          <a:lstStyle/>
          <a:p>
            <a:r>
              <a:rPr lang="sv-SE" dirty="0"/>
              <a:t>Frågor </a:t>
            </a:r>
            <a:r>
              <a:rPr lang="sv-SE"/>
              <a:t>scenario </a:t>
            </a:r>
            <a:r>
              <a:rPr lang="sv-SE" dirty="0"/>
              <a:t>8</a:t>
            </a:r>
            <a:r>
              <a:rPr lang="sv-SE"/>
              <a:t> </a:t>
            </a:r>
            <a:r>
              <a:rPr lang="sv-SE" dirty="0"/>
              <a:t>del 2</a:t>
            </a:r>
          </a:p>
        </p:txBody>
      </p:sp>
      <p:sp>
        <p:nvSpPr>
          <p:cNvPr id="3" name="Platshållare för innehåll 2">
            <a:extLst>
              <a:ext uri="{FF2B5EF4-FFF2-40B4-BE49-F238E27FC236}">
                <a16:creationId xmlns:a16="http://schemas.microsoft.com/office/drawing/2014/main" id="{DA594FB6-0602-4359-08C0-BF52CEEF93A8}"/>
              </a:ext>
            </a:extLst>
          </p:cNvPr>
          <p:cNvSpPr>
            <a:spLocks noGrp="1"/>
          </p:cNvSpPr>
          <p:nvPr>
            <p:ph sz="half" idx="4294967295"/>
          </p:nvPr>
        </p:nvSpPr>
        <p:spPr>
          <a:xfrm>
            <a:off x="850605" y="1726499"/>
            <a:ext cx="7166344" cy="4351337"/>
          </a:xfrm>
        </p:spPr>
        <p:txBody>
          <a:bodyPr/>
          <a:lstStyle/>
          <a:p>
            <a:r>
              <a:rPr lang="sv-SE" dirty="0"/>
              <a:t>Finns det något som utifrån detta ändrar er bedömning och hantering?</a:t>
            </a:r>
          </a:p>
          <a:p>
            <a:r>
              <a:rPr lang="sv-SE" dirty="0"/>
              <a:t>Vad behöver ni göra och med vem samverkar ni?</a:t>
            </a:r>
          </a:p>
          <a:p>
            <a:r>
              <a:rPr lang="sv-SE" dirty="0"/>
              <a:t>Vilka informationsbehov har ni?</a:t>
            </a:r>
          </a:p>
        </p:txBody>
      </p:sp>
      <p:sp>
        <p:nvSpPr>
          <p:cNvPr id="5" name="Oval 2">
            <a:extLst>
              <a:ext uri="{FF2B5EF4-FFF2-40B4-BE49-F238E27FC236}">
                <a16:creationId xmlns:a16="http://schemas.microsoft.com/office/drawing/2014/main" id="{B924024B-0034-518D-0ACD-5F1265F9709C}"/>
              </a:ext>
            </a:extLst>
          </p:cNvPr>
          <p:cNvSpPr/>
          <p:nvPr/>
        </p:nvSpPr>
        <p:spPr>
          <a:xfrm>
            <a:off x="9940416" y="485291"/>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3151647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34D7-E83D-D106-0DA6-073139C64128}"/>
              </a:ext>
            </a:extLst>
          </p:cNvPr>
          <p:cNvSpPr>
            <a:spLocks noGrp="1"/>
          </p:cNvSpPr>
          <p:nvPr>
            <p:ph type="title"/>
          </p:nvPr>
        </p:nvSpPr>
        <p:spPr/>
        <p:txBody>
          <a:bodyPr/>
          <a:lstStyle/>
          <a:p>
            <a:r>
              <a:rPr lang="sv-SE" dirty="0"/>
              <a:t>Scenario 1 – elavbrott  </a:t>
            </a:r>
            <a:endParaRPr lang="en-US" dirty="0"/>
          </a:p>
        </p:txBody>
      </p:sp>
      <p:sp>
        <p:nvSpPr>
          <p:cNvPr id="3" name="Content Placeholder 2">
            <a:extLst>
              <a:ext uri="{FF2B5EF4-FFF2-40B4-BE49-F238E27FC236}">
                <a16:creationId xmlns:a16="http://schemas.microsoft.com/office/drawing/2014/main" id="{71041950-D840-9190-4358-A2A045F6DAEF}"/>
              </a:ext>
            </a:extLst>
          </p:cNvPr>
          <p:cNvSpPr>
            <a:spLocks noGrp="1"/>
          </p:cNvSpPr>
          <p:nvPr>
            <p:ph sz="half" idx="1"/>
          </p:nvPr>
        </p:nvSpPr>
        <p:spPr>
          <a:xfrm>
            <a:off x="1007999" y="1535112"/>
            <a:ext cx="4994401" cy="4545647"/>
          </a:xfrm>
        </p:spPr>
        <p:txBody>
          <a:bodyPr>
            <a:normAutofit/>
          </a:bodyPr>
          <a:lstStyle/>
          <a:p>
            <a:r>
              <a:rPr lang="sv-SE" sz="2000" dirty="0"/>
              <a:t>Ni är inne på sista helgen för röstmottagning och när ni kommer till lokalen på morgonen upptäcker ni att det saknas både el och vatten. Problemet tycks ha drabbat fler i området. </a:t>
            </a:r>
          </a:p>
          <a:p>
            <a:r>
              <a:rPr lang="sv-SE" sz="2000" dirty="0"/>
              <a:t>Då många väljare hört av sig så vet ni att det åtminstone kommer ett tjugotal väljare för att rösta under dagen. </a:t>
            </a:r>
          </a:p>
          <a:p>
            <a:r>
              <a:rPr lang="sv-SE" sz="2000" dirty="0"/>
              <a:t>Prognos för lösning av el och vattenförsörjning saknas i nuläget. </a:t>
            </a:r>
          </a:p>
        </p:txBody>
      </p:sp>
      <p:pic>
        <p:nvPicPr>
          <p:cNvPr id="8" name="Picture Placeholder 7" descr="A blue chair with a sign on it&#10;&#10;Description automatically generated">
            <a:extLst>
              <a:ext uri="{FF2B5EF4-FFF2-40B4-BE49-F238E27FC236}">
                <a16:creationId xmlns:a16="http://schemas.microsoft.com/office/drawing/2014/main" id="{E0BEED88-83BE-E26D-32FE-53FCF96A3A0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838" b="5838"/>
          <a:stretch>
            <a:fillRect/>
          </a:stretch>
        </p:blipFill>
        <p:spPr/>
      </p:pic>
      <p:sp>
        <p:nvSpPr>
          <p:cNvPr id="4" name="Oval 3">
            <a:extLst>
              <a:ext uri="{FF2B5EF4-FFF2-40B4-BE49-F238E27FC236}">
                <a16:creationId xmlns:a16="http://schemas.microsoft.com/office/drawing/2014/main" id="{9AE9211D-815E-78B6-2504-6E0A42B0C366}"/>
              </a:ext>
            </a:extLst>
          </p:cNvPr>
          <p:cNvSpPr/>
          <p:nvPr/>
        </p:nvSpPr>
        <p:spPr>
          <a:xfrm>
            <a:off x="6393408" y="136634"/>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3924417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34EA-7B1A-9BC1-287E-476A471215B9}"/>
              </a:ext>
            </a:extLst>
          </p:cNvPr>
          <p:cNvSpPr>
            <a:spLocks noGrp="1"/>
          </p:cNvSpPr>
          <p:nvPr>
            <p:ph type="title"/>
          </p:nvPr>
        </p:nvSpPr>
        <p:spPr/>
        <p:txBody>
          <a:bodyPr anchor="b">
            <a:normAutofit/>
          </a:bodyPr>
          <a:lstStyle/>
          <a:p>
            <a:r>
              <a:rPr lang="sv-SE" dirty="0"/>
              <a:t>Frågor till scenario 1</a:t>
            </a:r>
            <a:endParaRPr lang="en-US" dirty="0"/>
          </a:p>
        </p:txBody>
      </p:sp>
      <p:sp>
        <p:nvSpPr>
          <p:cNvPr id="12" name="Content Placeholder 2">
            <a:extLst>
              <a:ext uri="{FF2B5EF4-FFF2-40B4-BE49-F238E27FC236}">
                <a16:creationId xmlns:a16="http://schemas.microsoft.com/office/drawing/2014/main" id="{56396CF2-B980-0E62-07AA-C8A5B1BCBC89}"/>
              </a:ext>
            </a:extLst>
          </p:cNvPr>
          <p:cNvSpPr>
            <a:spLocks noGrp="1"/>
          </p:cNvSpPr>
          <p:nvPr>
            <p:ph sz="half" idx="4294967295"/>
          </p:nvPr>
        </p:nvSpPr>
        <p:spPr>
          <a:xfrm>
            <a:off x="1008000" y="1750596"/>
            <a:ext cx="9254387" cy="4351337"/>
          </a:xfrm>
        </p:spPr>
        <p:txBody>
          <a:bodyPr/>
          <a:lstStyle/>
          <a:p>
            <a:r>
              <a:rPr lang="sv-SE" dirty="0"/>
              <a:t>Vad behöver ni göra för att hantera situationen? </a:t>
            </a:r>
          </a:p>
          <a:p>
            <a:pPr lvl="1"/>
            <a:r>
              <a:rPr lang="sv-SE" dirty="0"/>
              <a:t>Har ni eventuella reservlösningar för att hantera bortfall av röstmottagningsstället?</a:t>
            </a:r>
          </a:p>
          <a:p>
            <a:r>
              <a:rPr lang="sv-SE" dirty="0"/>
              <a:t>Behöver ni samverka med någon/några andra aktörer? Vilka?</a:t>
            </a:r>
          </a:p>
          <a:p>
            <a:r>
              <a:rPr lang="sv-SE" dirty="0"/>
              <a:t>Hur och vad väljer ni att kommunicera, och till vem?</a:t>
            </a:r>
          </a:p>
          <a:p>
            <a:pPr marL="627063" indent="-323850">
              <a:buClrTx/>
              <a:buFont typeface="Arial" panose="020B0604020202020204" pitchFamily="34" charset="0"/>
              <a:buChar char="‒"/>
            </a:pPr>
            <a:r>
              <a:rPr lang="sv-SE" sz="1800" dirty="0"/>
              <a:t>Tänk även på väljarna!</a:t>
            </a:r>
          </a:p>
          <a:p>
            <a:endParaRPr lang="sv-SE" dirty="0"/>
          </a:p>
          <a:p>
            <a:endParaRPr lang="en-US" dirty="0"/>
          </a:p>
        </p:txBody>
      </p:sp>
      <p:sp>
        <p:nvSpPr>
          <p:cNvPr id="3" name="Oval 2">
            <a:extLst>
              <a:ext uri="{FF2B5EF4-FFF2-40B4-BE49-F238E27FC236}">
                <a16:creationId xmlns:a16="http://schemas.microsoft.com/office/drawing/2014/main" id="{E43AFF64-0F2A-E7A4-6588-DAD92027F297}"/>
              </a:ext>
            </a:extLst>
          </p:cNvPr>
          <p:cNvSpPr/>
          <p:nvPr/>
        </p:nvSpPr>
        <p:spPr>
          <a:xfrm>
            <a:off x="9940416" y="509388"/>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3911542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E270-7798-3F30-35CF-0DDF69494F91}"/>
              </a:ext>
            </a:extLst>
          </p:cNvPr>
          <p:cNvSpPr>
            <a:spLocks noGrp="1"/>
          </p:cNvSpPr>
          <p:nvPr>
            <p:ph type="ctrTitle"/>
          </p:nvPr>
        </p:nvSpPr>
        <p:spPr/>
        <p:txBody>
          <a:bodyPr/>
          <a:lstStyle/>
          <a:p>
            <a:r>
              <a:rPr lang="sv-SE" dirty="0"/>
              <a:t>Scenario 2</a:t>
            </a:r>
            <a:endParaRPr lang="en-US" dirty="0"/>
          </a:p>
        </p:txBody>
      </p:sp>
      <p:sp>
        <p:nvSpPr>
          <p:cNvPr id="3" name="Subtitle 2">
            <a:extLst>
              <a:ext uri="{FF2B5EF4-FFF2-40B4-BE49-F238E27FC236}">
                <a16:creationId xmlns:a16="http://schemas.microsoft.com/office/drawing/2014/main" id="{1A16C346-3202-BF5A-9908-A59807A64A0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9276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34D7-E83D-D106-0DA6-073139C64128}"/>
              </a:ext>
            </a:extLst>
          </p:cNvPr>
          <p:cNvSpPr>
            <a:spLocks noGrp="1"/>
          </p:cNvSpPr>
          <p:nvPr>
            <p:ph type="title"/>
          </p:nvPr>
        </p:nvSpPr>
        <p:spPr/>
        <p:txBody>
          <a:bodyPr/>
          <a:lstStyle/>
          <a:p>
            <a:r>
              <a:rPr lang="sv-SE" dirty="0"/>
              <a:t>Scenario 2 – film </a:t>
            </a:r>
            <a:endParaRPr lang="en-US" dirty="0"/>
          </a:p>
        </p:txBody>
      </p:sp>
      <p:sp>
        <p:nvSpPr>
          <p:cNvPr id="3" name="Content Placeholder 2">
            <a:extLst>
              <a:ext uri="{FF2B5EF4-FFF2-40B4-BE49-F238E27FC236}">
                <a16:creationId xmlns:a16="http://schemas.microsoft.com/office/drawing/2014/main" id="{71041950-D840-9190-4358-A2A045F6DAEF}"/>
              </a:ext>
            </a:extLst>
          </p:cNvPr>
          <p:cNvSpPr>
            <a:spLocks noGrp="1"/>
          </p:cNvSpPr>
          <p:nvPr>
            <p:ph sz="half" idx="1"/>
          </p:nvPr>
        </p:nvSpPr>
        <p:spPr>
          <a:xfrm>
            <a:off x="1008000" y="1354639"/>
            <a:ext cx="5751146" cy="4613024"/>
          </a:xfrm>
        </p:spPr>
        <p:txBody>
          <a:bodyPr>
            <a:noAutofit/>
          </a:bodyPr>
          <a:lstStyle/>
          <a:p>
            <a:r>
              <a:rPr lang="sv-SE" sz="2000" dirty="0"/>
              <a:t>Under röstmottagningen blir en röstmottagare trakasserad av en väljare. Röstmottagaren blir upprörd och skriker åt personen ifråga att gå iväg.   </a:t>
            </a:r>
          </a:p>
          <a:p>
            <a:r>
              <a:rPr lang="sv-SE" sz="2000" dirty="0"/>
              <a:t>Händelsen filmas och läggs senare under dagen ut på sociala medier och ert konto omnämns. </a:t>
            </a:r>
          </a:p>
          <a:p>
            <a:r>
              <a:rPr lang="sv-SE" sz="2000" dirty="0"/>
              <a:t>Filmen får snabbt en väldigt stor spridning och har snappats upp av utländska nyhetsbyråer med felaktigt innehåll. Klippningen visar inte hela händelseförloppet.</a:t>
            </a:r>
          </a:p>
          <a:p>
            <a:r>
              <a:rPr lang="sv-SE" sz="2000" dirty="0"/>
              <a:t>Utlandsmyndigheten anklagas för att motverka demokratiska val och välja vem som får rösta. </a:t>
            </a:r>
            <a:endParaRPr lang="sv-SE" sz="2000" strike="sngStrike" dirty="0"/>
          </a:p>
        </p:txBody>
      </p:sp>
      <p:pic>
        <p:nvPicPr>
          <p:cNvPr id="5" name="Platshållare för bild 4">
            <a:extLs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1967" r="1967"/>
          <a:stretch>
            <a:fillRect/>
          </a:stretch>
        </p:blipFill>
        <p:spPr>
          <a:xfrm>
            <a:off x="7015200" y="0"/>
            <a:ext cx="5176800" cy="6858000"/>
          </a:xfrm>
          <a:prstGeom prst="rect">
            <a:avLst/>
          </a:prstGeom>
        </p:spPr>
      </p:pic>
      <p:sp>
        <p:nvSpPr>
          <p:cNvPr id="6" name="Oval 2">
            <a:extLst>
              <a:ext uri="{FF2B5EF4-FFF2-40B4-BE49-F238E27FC236}">
                <a16:creationId xmlns:a16="http://schemas.microsoft.com/office/drawing/2014/main" id="{134B7232-B13F-8CBA-58F0-B3C6CB427327}"/>
              </a:ext>
            </a:extLst>
          </p:cNvPr>
          <p:cNvSpPr/>
          <p:nvPr/>
        </p:nvSpPr>
        <p:spPr>
          <a:xfrm>
            <a:off x="6393408" y="248784"/>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1337117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34EA-7B1A-9BC1-287E-476A471215B9}"/>
              </a:ext>
            </a:extLst>
          </p:cNvPr>
          <p:cNvSpPr>
            <a:spLocks noGrp="1"/>
          </p:cNvSpPr>
          <p:nvPr>
            <p:ph type="title"/>
          </p:nvPr>
        </p:nvSpPr>
        <p:spPr/>
        <p:txBody>
          <a:bodyPr anchor="b">
            <a:normAutofit/>
          </a:bodyPr>
          <a:lstStyle/>
          <a:p>
            <a:r>
              <a:rPr lang="sv-SE" dirty="0"/>
              <a:t>Frågor till scenario 2</a:t>
            </a:r>
            <a:endParaRPr lang="en-US" dirty="0"/>
          </a:p>
        </p:txBody>
      </p:sp>
      <p:sp>
        <p:nvSpPr>
          <p:cNvPr id="12" name="Content Placeholder 2">
            <a:extLst>
              <a:ext uri="{FF2B5EF4-FFF2-40B4-BE49-F238E27FC236}">
                <a16:creationId xmlns:a16="http://schemas.microsoft.com/office/drawing/2014/main" id="{AF9920AB-7DD9-312F-7D35-ACD638955904}"/>
              </a:ext>
            </a:extLst>
          </p:cNvPr>
          <p:cNvSpPr>
            <a:spLocks noGrp="1"/>
          </p:cNvSpPr>
          <p:nvPr>
            <p:ph sz="half" idx="4294967295"/>
          </p:nvPr>
        </p:nvSpPr>
        <p:spPr>
          <a:xfrm>
            <a:off x="1008000" y="1750596"/>
            <a:ext cx="7907400" cy="4351337"/>
          </a:xfrm>
        </p:spPr>
        <p:txBody>
          <a:bodyPr/>
          <a:lstStyle/>
          <a:p>
            <a:r>
              <a:rPr lang="sv-SE" dirty="0"/>
              <a:t>Vad behöver ni göra för att hantera situationen?</a:t>
            </a:r>
          </a:p>
          <a:p>
            <a:r>
              <a:rPr lang="sv-SE" dirty="0"/>
              <a:t>Behöver ni samverka med någon/några andra aktörer? Vilka?</a:t>
            </a:r>
          </a:p>
          <a:p>
            <a:r>
              <a:rPr lang="sv-SE" dirty="0"/>
              <a:t>Hur och vad väljer ni att kommunicera, och till vem?</a:t>
            </a:r>
          </a:p>
          <a:p>
            <a:r>
              <a:rPr lang="sv-SE" dirty="0"/>
              <a:t>Rapporterar ni en incident? Till vem?</a:t>
            </a:r>
          </a:p>
          <a:p>
            <a:endParaRPr lang="sv-SE" dirty="0"/>
          </a:p>
          <a:p>
            <a:endParaRPr lang="en-US" dirty="0"/>
          </a:p>
        </p:txBody>
      </p:sp>
      <p:sp>
        <p:nvSpPr>
          <p:cNvPr id="3" name="Oval 2">
            <a:extLst>
              <a:ext uri="{FF2B5EF4-FFF2-40B4-BE49-F238E27FC236}">
                <a16:creationId xmlns:a16="http://schemas.microsoft.com/office/drawing/2014/main" id="{F063877D-EC2E-FB61-B664-E521AB7FDF84}"/>
              </a:ext>
            </a:extLst>
          </p:cNvPr>
          <p:cNvSpPr/>
          <p:nvPr/>
        </p:nvSpPr>
        <p:spPr>
          <a:xfrm>
            <a:off x="9940416" y="508413"/>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2928404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2736-C8CA-A28D-17E7-5A59B0DCFE67}"/>
              </a:ext>
            </a:extLst>
          </p:cNvPr>
          <p:cNvSpPr>
            <a:spLocks noGrp="1"/>
          </p:cNvSpPr>
          <p:nvPr>
            <p:ph type="ctrTitle"/>
          </p:nvPr>
        </p:nvSpPr>
        <p:spPr/>
        <p:txBody>
          <a:bodyPr/>
          <a:lstStyle/>
          <a:p>
            <a:r>
              <a:rPr lang="sv-SE" dirty="0"/>
              <a:t>Scenario 3</a:t>
            </a:r>
            <a:endParaRPr lang="en-US" dirty="0"/>
          </a:p>
        </p:txBody>
      </p:sp>
      <p:sp>
        <p:nvSpPr>
          <p:cNvPr id="3" name="Subtitle 2">
            <a:extLst>
              <a:ext uri="{FF2B5EF4-FFF2-40B4-BE49-F238E27FC236}">
                <a16:creationId xmlns:a16="http://schemas.microsoft.com/office/drawing/2014/main" id="{9FAF987E-4C23-DF4D-7F96-900869E6BBB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39657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34D7-E83D-D106-0DA6-073139C64128}"/>
              </a:ext>
            </a:extLst>
          </p:cNvPr>
          <p:cNvSpPr>
            <a:spLocks noGrp="1"/>
          </p:cNvSpPr>
          <p:nvPr>
            <p:ph type="title"/>
          </p:nvPr>
        </p:nvSpPr>
        <p:spPr>
          <a:xfrm>
            <a:off x="1007998" y="509388"/>
            <a:ext cx="5643939" cy="720000"/>
          </a:xfrm>
        </p:spPr>
        <p:txBody>
          <a:bodyPr/>
          <a:lstStyle/>
          <a:p>
            <a:r>
              <a:rPr lang="sv-SE" dirty="0"/>
              <a:t>Scenario 3 – demonstration </a:t>
            </a:r>
            <a:endParaRPr lang="en-US" dirty="0"/>
          </a:p>
        </p:txBody>
      </p:sp>
      <p:sp>
        <p:nvSpPr>
          <p:cNvPr id="3" name="Content Placeholder 2">
            <a:extLst>
              <a:ext uri="{FF2B5EF4-FFF2-40B4-BE49-F238E27FC236}">
                <a16:creationId xmlns:a16="http://schemas.microsoft.com/office/drawing/2014/main" id="{71041950-D840-9190-4358-A2A045F6DAEF}"/>
              </a:ext>
            </a:extLst>
          </p:cNvPr>
          <p:cNvSpPr>
            <a:spLocks noGrp="1"/>
          </p:cNvSpPr>
          <p:nvPr>
            <p:ph sz="half" idx="1"/>
          </p:nvPr>
        </p:nvSpPr>
        <p:spPr>
          <a:xfrm>
            <a:off x="1008000" y="1354639"/>
            <a:ext cx="4994401" cy="4351338"/>
          </a:xfrm>
        </p:spPr>
        <p:txBody>
          <a:bodyPr>
            <a:noAutofit/>
          </a:bodyPr>
          <a:lstStyle/>
          <a:p>
            <a:r>
              <a:rPr lang="sv-SE" sz="2000" dirty="0"/>
              <a:t>Det har under en tid pågått vissa oroligheter i landet ni befinner er i och dessa börjar nu utmynna i social oro. Ordningsstörningarna tilltar och allt fler tar sig ut för att demonstrera. Demonstranter och polis drabbar samman på flera platser.</a:t>
            </a:r>
          </a:p>
          <a:p>
            <a:r>
              <a:rPr lang="sv-SE" sz="2000" dirty="0"/>
              <a:t>Ni får kännedom om att väldigt stora demonstrationer väntas pågå i nära anslutning till er röstmottagning. </a:t>
            </a:r>
          </a:p>
          <a:p>
            <a:r>
              <a:rPr lang="sv-SE" sz="2000" dirty="0"/>
              <a:t>Många svenskar hör av sig både av oro för säkerheten i landet och över möjligheten att kunna rösta. </a:t>
            </a:r>
          </a:p>
          <a:p>
            <a:endParaRPr lang="sv-SE" sz="1600" dirty="0">
              <a:highlight>
                <a:srgbClr val="FFFF00"/>
              </a:highlight>
            </a:endParaRPr>
          </a:p>
        </p:txBody>
      </p:sp>
      <p:pic>
        <p:nvPicPr>
          <p:cNvPr id="6" name="Platshållare för bild 5">
            <a:extLs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13" b="13"/>
          <a:stretch>
            <a:fillRect/>
          </a:stretch>
        </p:blipFill>
        <p:spPr>
          <a:prstGeom prst="rect">
            <a:avLst/>
          </a:prstGeom>
        </p:spPr>
      </p:pic>
      <p:sp>
        <p:nvSpPr>
          <p:cNvPr id="4" name="Oval 3">
            <a:extLst>
              <a:ext uri="{FF2B5EF4-FFF2-40B4-BE49-F238E27FC236}">
                <a16:creationId xmlns:a16="http://schemas.microsoft.com/office/drawing/2014/main" id="{CA7EB0E9-7ED1-7EEB-AEE6-11C11F9A6034}"/>
              </a:ext>
            </a:extLst>
          </p:cNvPr>
          <p:cNvSpPr/>
          <p:nvPr/>
        </p:nvSpPr>
        <p:spPr>
          <a:xfrm>
            <a:off x="6393407" y="113431"/>
            <a:ext cx="1243584" cy="1241208"/>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Övnings-material</a:t>
            </a:r>
            <a:endParaRPr lang="en-US" sz="1200" dirty="0"/>
          </a:p>
        </p:txBody>
      </p:sp>
    </p:spTree>
    <p:extLst>
      <p:ext uri="{BB962C8B-B14F-4D97-AF65-F5344CB8AC3E}">
        <p14:creationId xmlns:p14="http://schemas.microsoft.com/office/powerpoint/2010/main" val="1508868728"/>
      </p:ext>
    </p:extLst>
  </p:cSld>
  <p:clrMapOvr>
    <a:masterClrMapping/>
  </p:clrMapOvr>
</p:sld>
</file>

<file path=ppt/theme/theme1.xml><?xml version="1.0" encoding="utf-8"?>
<a:theme xmlns:a="http://schemas.openxmlformats.org/drawingml/2006/main" name="Office-tema">
  <a:themeElements>
    <a:clrScheme name="Valmyndigheten">
      <a:dk1>
        <a:sysClr val="windowText" lastClr="000000"/>
      </a:dk1>
      <a:lt1>
        <a:sysClr val="window" lastClr="FFFFFF"/>
      </a:lt1>
      <a:dk2>
        <a:srgbClr val="5F6F7E"/>
      </a:dk2>
      <a:lt2>
        <a:srgbClr val="DDDEE1"/>
      </a:lt2>
      <a:accent1>
        <a:srgbClr val="A71979"/>
      </a:accent1>
      <a:accent2>
        <a:srgbClr val="008BD2"/>
      </a:accent2>
      <a:accent3>
        <a:srgbClr val="F39325"/>
      </a:accent3>
      <a:accent4>
        <a:srgbClr val="00918E"/>
      </a:accent4>
      <a:accent5>
        <a:srgbClr val="E83278"/>
      </a:accent5>
      <a:accent6>
        <a:srgbClr val="164194"/>
      </a:accent6>
      <a:hlink>
        <a:srgbClr val="3069A1"/>
      </a:hlink>
      <a:folHlink>
        <a:srgbClr val="800080"/>
      </a:folHlink>
    </a:clrScheme>
    <a:fontScheme name="Skatteverket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myndigheten.potx" id="{57E29F23-1F54-49DF-A27B-0BE8DB93E924}" vid="{0A014BE8-3C31-479E-9472-6970E126172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eskrivning xmlns="6f5c0b28-b534-45d8-8356-b4df8dce810b" xsi:nil="true"/>
    <Status xmlns="6f5c0b28-b534-45d8-8356-b4df8dce810b">Arbetsmaterial</Status>
    <Ansvarig xmlns="a2138bab-c180-4e18-86b6-e4cdb46ea8da">
      <UserInfo>
        <DisplayName>Carolin Törnqvist</DisplayName>
        <AccountId>83</AccountId>
        <AccountType/>
      </UserInfo>
    </Ansvarig>
    <Aktivitet xmlns="6f5c0b28-b534-45d8-8356-b4df8dce810b">Pågående arbete - Valsäkerhet</Aktivitet>
    <Omr_x00e5_de xmlns="6f5c0b28-b534-45d8-8356-b4df8dce810b">Valsäkerhet</Omr_x00e5_de>
    <Dokumenttyp xmlns="6f5c0b28-b534-45d8-8356-b4df8dce810b">Utbildningsmaterial</Dokumenttyp>
    <Samverkan xmlns="6f5c0b28-b534-45d8-8356-b4df8dce810b" xsi:nil="true"/>
    <Diarienummer xmlns="6f5c0b28-b534-45d8-8356-b4df8dce810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105246A753F0545B4ED3DEB59751C91" ma:contentTypeVersion="10" ma:contentTypeDescription="Skapa ett nytt dokument." ma:contentTypeScope="" ma:versionID="db4c0b32bda3c7c4a4697005b3e82e2b">
  <xsd:schema xmlns:xsd="http://www.w3.org/2001/XMLSchema" xmlns:xs="http://www.w3.org/2001/XMLSchema" xmlns:p="http://schemas.microsoft.com/office/2006/metadata/properties" xmlns:ns2="6f5c0b28-b534-45d8-8356-b4df8dce810b" xmlns:ns3="a2138bab-c180-4e18-86b6-e4cdb46ea8da" xmlns:ns4="b72620a0-a132-4d24-afd4-031d088dc980" targetNamespace="http://schemas.microsoft.com/office/2006/metadata/properties" ma:root="true" ma:fieldsID="7bd5a85f8984475b9a3cf186fa0bbad6" ns2:_="" ns3:_="" ns4:_="">
    <xsd:import namespace="6f5c0b28-b534-45d8-8356-b4df8dce810b"/>
    <xsd:import namespace="a2138bab-c180-4e18-86b6-e4cdb46ea8da"/>
    <xsd:import namespace="b72620a0-a132-4d24-afd4-031d088dc980"/>
    <xsd:element name="properties">
      <xsd:complexType>
        <xsd:sequence>
          <xsd:element name="documentManagement">
            <xsd:complexType>
              <xsd:all>
                <xsd:element ref="ns2:Omr_x00e5_de"/>
                <xsd:element ref="ns2:Aktivitet"/>
                <xsd:element ref="ns2:Dokumenttyp"/>
                <xsd:element ref="ns2:Beskrivning" minOccurs="0"/>
                <xsd:element ref="ns2:Samverkan" minOccurs="0"/>
                <xsd:element ref="ns2:Diarienummer" minOccurs="0"/>
                <xsd:element ref="ns2:Status"/>
                <xsd:element ref="ns3:Ansvarig"/>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5c0b28-b534-45d8-8356-b4df8dce810b" elementFormDefault="qualified">
    <xsd:import namespace="http://schemas.microsoft.com/office/2006/documentManagement/types"/>
    <xsd:import namespace="http://schemas.microsoft.com/office/infopath/2007/PartnerControls"/>
    <xsd:element name="Omr_x00e5_de" ma:index="8" ma:displayName="Område" ma:format="RadioButtons" ma:internalName="Omr_x00e5_de">
      <xsd:simpleType>
        <xsd:restriction base="dms:Choice">
          <xsd:enumeration value="Tillgänglighet"/>
          <xsd:enumeration value="Valsäkerhet"/>
          <xsd:enumeration value="Incidentrapportering"/>
          <xsd:enumeration value="Pågående arbete"/>
          <xsd:enumeration value="Övergripande planering"/>
        </xsd:restriction>
      </xsd:simpleType>
    </xsd:element>
    <xsd:element name="Aktivitet" ma:index="9" ma:displayName="Aktivitet" ma:format="Dropdown" ma:internalName="Aktivitet">
      <xsd:simpleType>
        <xsd:restriction base="dms:Choice">
          <xsd:enumeration value="Incidentrapportering - Valadministrationens incidentrapportering"/>
          <xsd:enumeration value="Incidentrapportering - Allmänhetens incidentrapportering"/>
          <xsd:enumeration value="Tillgänglighet - Tillgänglighet"/>
          <xsd:enumeration value="Valsäkerhet - Valsäkerhet"/>
          <xsd:enumeration value="Pågående arbete - Tillgänglighet"/>
          <xsd:enumeration value="Pågående arbete - Valsäkerhet"/>
          <xsd:enumeration value="Övergripande planering - Planering"/>
          <xsd:enumeration value="Övergripande planering - Övrigt"/>
          <xsd:enumeration value="- Inget passar -"/>
        </xsd:restriction>
      </xsd:simpleType>
    </xsd:element>
    <xsd:element name="Dokumenttyp" ma:index="10" ma:displayName="Dokumenttyp" ma:format="Dropdown" ma:internalName="Dokumenttyp">
      <xsd:simpleType>
        <xsd:restriction base="dms:Choice">
          <xsd:enumeration value="Bevis"/>
          <xsd:enumeration value="Bildunderlag"/>
          <xsd:enumeration value="Blankett"/>
          <xsd:enumeration value="Brev"/>
          <xsd:enumeration value="FAQ"/>
          <xsd:enumeration value="Handbok"/>
          <xsd:enumeration value="Handledning"/>
          <xsd:enumeration value="Instruktion"/>
          <xsd:enumeration value="Intyg"/>
          <xsd:enumeration value="kontaktlista"/>
          <xsd:enumeration value="Kungörelse"/>
          <xsd:enumeration value="Lista"/>
          <xsd:enumeration value="Manual"/>
          <xsd:enumeration value="Minnesanteckningar"/>
          <xsd:enumeration value="Plan"/>
          <xsd:enumeration value="Planering"/>
          <xsd:enumeration value="PM"/>
          <xsd:enumeration value="Presentation"/>
          <xsd:enumeration value="Processplan"/>
          <xsd:enumeration value="Protokoll"/>
          <xsd:enumeration value="Rapport"/>
          <xsd:enumeration value="Riktlinjer"/>
          <xsd:enumeration value="Rutinbeskrivning"/>
          <xsd:enumeration value="Sammanställning"/>
          <xsd:enumeration value="Statistik"/>
          <xsd:enumeration value="Tidplan"/>
          <xsd:enumeration value="Tjänsteanteckning"/>
          <xsd:enumeration value="Utbildningsmaterial"/>
          <xsd:enumeration value="Yttrande"/>
        </xsd:restriction>
      </xsd:simpleType>
    </xsd:element>
    <xsd:element name="Beskrivning" ma:index="11" nillable="true" ma:displayName="Beskrivning" ma:internalName="Beskrivning">
      <xsd:simpleType>
        <xsd:restriction base="dms:Note">
          <xsd:maxLength value="255"/>
        </xsd:restriction>
      </xsd:simpleType>
    </xsd:element>
    <xsd:element name="Samverkan" ma:index="12" nillable="true" ma:displayName="Samverkan" ma:format="Dropdown" ma:internalName="Samverkan">
      <xsd:simpleType>
        <xsd:restriction base="dms:Choice">
          <xsd:enumeration value="Departement"/>
          <xsd:enumeration value="ESV"/>
          <xsd:enumeration value="Leverantörer"/>
          <xsd:enumeration value="LST"/>
          <xsd:enumeration value="Partier"/>
          <xsd:enumeration value="Sametinget"/>
          <xsd:enumeration value="SKR"/>
          <xsd:enumeration value="SKV blanketter"/>
          <xsd:enumeration value="SKV IT"/>
          <xsd:enumeration value="SKV KOM"/>
          <xsd:enumeration value="SKV Press"/>
          <xsd:enumeration value="SKV Rättsavdelning"/>
          <xsd:enumeration value="SKV upphandling/inköp"/>
          <xsd:enumeration value="SÄK"/>
          <xsd:enumeration value="Tryckeri"/>
          <xsd:enumeration value="UD"/>
          <xsd:enumeration value="VMs Nämnd"/>
          <xsd:enumeration value="VND"/>
          <xsd:enumeration value="VPN"/>
        </xsd:restriction>
      </xsd:simpleType>
    </xsd:element>
    <xsd:element name="Diarienummer" ma:index="13" nillable="true" ma:displayName="Diarienummer" ma:internalName="Diarienummer">
      <xsd:simpleType>
        <xsd:restriction base="dms:Text">
          <xsd:maxLength value="255"/>
        </xsd:restriction>
      </xsd:simpleType>
    </xsd:element>
    <xsd:element name="Status" ma:index="14" ma:displayName="Status" ma:format="RadioButtons" ma:internalName="Status">
      <xsd:simpleType>
        <xsd:restriction base="dms:Choice">
          <xsd:enumeration value="Arbetsmaterial"/>
          <xsd:enumeration value="Utkast"/>
          <xsd:enumeration value="Slutversion"/>
        </xsd:restriction>
      </xsd:simpleType>
    </xsd:element>
  </xsd:schema>
  <xsd:schema xmlns:xsd="http://www.w3.org/2001/XMLSchema" xmlns:xs="http://www.w3.org/2001/XMLSchema" xmlns:dms="http://schemas.microsoft.com/office/2006/documentManagement/types" xmlns:pc="http://schemas.microsoft.com/office/infopath/2007/PartnerControls" targetNamespace="a2138bab-c180-4e18-86b6-e4cdb46ea8da" elementFormDefault="qualified">
    <xsd:import namespace="http://schemas.microsoft.com/office/2006/documentManagement/types"/>
    <xsd:import namespace="http://schemas.microsoft.com/office/infopath/2007/PartnerControls"/>
    <xsd:element name="Ansvarig" ma:index="15" ma:displayName="Ansvarig" ma:list="UserInfo" ma:SharePointGroup="0" ma:internalName="Ansvarig"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72620a0-a132-4d24-afd4-031d088dc980"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AE118D-2263-4063-929B-777A685A56AD}">
  <ds:schemaRefs>
    <ds:schemaRef ds:uri="http://purl.org/dc/terms/"/>
    <ds:schemaRef ds:uri="b72620a0-a132-4d24-afd4-031d088dc980"/>
    <ds:schemaRef ds:uri="http://purl.org/dc/elements/1.1/"/>
    <ds:schemaRef ds:uri="http://schemas.microsoft.com/office/infopath/2007/PartnerControls"/>
    <ds:schemaRef ds:uri="http://schemas.openxmlformats.org/package/2006/metadata/core-properties"/>
    <ds:schemaRef ds:uri="a2138bab-c180-4e18-86b6-e4cdb46ea8da"/>
    <ds:schemaRef ds:uri="6f5c0b28-b534-45d8-8356-b4df8dce810b"/>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D6F6AB1-67FE-4A48-BCB6-69BB41FA4F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5c0b28-b534-45d8-8356-b4df8dce810b"/>
    <ds:schemaRef ds:uri="a2138bab-c180-4e18-86b6-e4cdb46ea8da"/>
    <ds:schemaRef ds:uri="b72620a0-a132-4d24-afd4-031d088dc9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CA041E-1AA7-4362-AFBB-C0A03C3EF1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Valmyndigheten</Template>
  <TotalTime>398</TotalTime>
  <Words>1716</Words>
  <Application>Microsoft Office PowerPoint</Application>
  <PresentationFormat>Bredbild</PresentationFormat>
  <Paragraphs>168</Paragraphs>
  <Slides>28</Slides>
  <Notes>17</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28</vt:i4>
      </vt:variant>
    </vt:vector>
  </HeadingPairs>
  <TitlesOfParts>
    <vt:vector size="32" baseType="lpstr">
      <vt:lpstr>Arial</vt:lpstr>
      <vt:lpstr>Calibri</vt:lpstr>
      <vt:lpstr>Wingdings</vt:lpstr>
      <vt:lpstr>Office-tema</vt:lpstr>
      <vt:lpstr>Scenariobaserade övningar för utlandsmyndigheterna</vt:lpstr>
      <vt:lpstr>Scenario 1</vt:lpstr>
      <vt:lpstr>Scenario 1 – elavbrott  </vt:lpstr>
      <vt:lpstr>Frågor till scenario 1</vt:lpstr>
      <vt:lpstr>Scenario 2</vt:lpstr>
      <vt:lpstr>Scenario 2 – film </vt:lpstr>
      <vt:lpstr>Frågor till scenario 2</vt:lpstr>
      <vt:lpstr>Scenario 3</vt:lpstr>
      <vt:lpstr>Scenario 3 – demonstration </vt:lpstr>
      <vt:lpstr>Frågor till scenario 3</vt:lpstr>
      <vt:lpstr>Scenario 4</vt:lpstr>
      <vt:lpstr>Scenario 4 – sjukdom </vt:lpstr>
      <vt:lpstr>Frågor till scenario 4</vt:lpstr>
      <vt:lpstr>Scenario 5</vt:lpstr>
      <vt:lpstr>Scenario 5a – brand </vt:lpstr>
      <vt:lpstr>Scenario 5b – transport  </vt:lpstr>
      <vt:lpstr>Frågor till scenario 5</vt:lpstr>
      <vt:lpstr>Scenario 6</vt:lpstr>
      <vt:lpstr>Scenario 6 – hotfull person </vt:lpstr>
      <vt:lpstr>Frågor till scenario 6</vt:lpstr>
      <vt:lpstr>Scenario 7</vt:lpstr>
      <vt:lpstr>Scenario 7 – oväder </vt:lpstr>
      <vt:lpstr>Frågor till scenario 7</vt:lpstr>
      <vt:lpstr>Scenario 8</vt:lpstr>
      <vt:lpstr>Scenario 8 – hot</vt:lpstr>
      <vt:lpstr>Frågor till scenario 8</vt:lpstr>
      <vt:lpstr>Scenario 8 – hot del 2</vt:lpstr>
      <vt:lpstr>Frågor scenario 8 del 2</vt:lpstr>
    </vt:vector>
  </TitlesOfParts>
  <Company>Skatteverket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 Törnqvist</dc:creator>
  <cp:lastModifiedBy>Ida Ånevall Lind</cp:lastModifiedBy>
  <cp:revision>6</cp:revision>
  <dcterms:created xsi:type="dcterms:W3CDTF">2026-03-31T20:12:08Z</dcterms:created>
  <dcterms:modified xsi:type="dcterms:W3CDTF">2026-04-23T15:07:26Z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0x0101009105246A753F0545B4ED3DEB59751C91</vt:lpwstr>
  </property>
  <property fmtid="{D5CDD505-2E9C-101B-9397-08002B2CF9AE}" pid="3" name="MSIP_Label_6566ba6f-c495-4a43-a4f5-e0933c01b096_Enabled">
    <vt:lpwstr>true</vt:lpwstr>
  </property>
  <property fmtid="{D5CDD505-2E9C-101B-9397-08002B2CF9AE}" pid="4" name="MSIP_Label_6566ba6f-c495-4a43-a4f5-e0933c01b096_SetDate">
    <vt:lpwstr>2026-04-14T13:13:13Z</vt:lpwstr>
  </property>
  <property fmtid="{D5CDD505-2E9C-101B-9397-08002B2CF9AE}" pid="5" name="MSIP_Label_6566ba6f-c495-4a43-a4f5-e0933c01b096_Method">
    <vt:lpwstr>Standard</vt:lpwstr>
  </property>
  <property fmtid="{D5CDD505-2E9C-101B-9397-08002B2CF9AE}" pid="6" name="MSIP_Label_6566ba6f-c495-4a43-a4f5-e0933c01b096_Name">
    <vt:lpwstr>SKV-Intern Etikett</vt:lpwstr>
  </property>
  <property fmtid="{D5CDD505-2E9C-101B-9397-08002B2CF9AE}" pid="7" name="MSIP_Label_6566ba6f-c495-4a43-a4f5-e0933c01b096_SiteId">
    <vt:lpwstr>7c7e1611-acc1-45fb-8e14-0b6a62416b87</vt:lpwstr>
  </property>
  <property fmtid="{D5CDD505-2E9C-101B-9397-08002B2CF9AE}" pid="8" name="MSIP_Label_6566ba6f-c495-4a43-a4f5-e0933c01b096_ActionId">
    <vt:lpwstr>ea99cd59-44ce-4540-bcbd-e4c14b698a88</vt:lpwstr>
  </property>
  <property fmtid="{D5CDD505-2E9C-101B-9397-08002B2CF9AE}" pid="9" name="MSIP_Label_6566ba6f-c495-4a43-a4f5-e0933c01b096_ContentBits">
    <vt:lpwstr>0</vt:lpwstr>
  </property>
  <property fmtid="{D5CDD505-2E9C-101B-9397-08002B2CF9AE}" pid="10" name="MSIP_Label_6566ba6f-c495-4a43-a4f5-e0933c01b096_Tag">
    <vt:lpwstr>10, 3, 0, 1</vt:lpwstr>
  </property>
</Properties>
</file>