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78" r:id="rId5"/>
    <p:sldId id="287" r:id="rId6"/>
    <p:sldId id="630" r:id="rId7"/>
    <p:sldId id="637" r:id="rId8"/>
    <p:sldId id="290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12"/>
    <a:srgbClr val="81CFF4"/>
    <a:srgbClr val="003366"/>
    <a:srgbClr val="E6E6E6"/>
    <a:srgbClr val="FFCC00"/>
    <a:srgbClr val="A1C2E3"/>
    <a:srgbClr val="8A7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5" autoAdjust="0"/>
  </p:normalViewPr>
  <p:slideViewPr>
    <p:cSldViewPr snapToGrid="0">
      <p:cViewPr varScale="1">
        <p:scale>
          <a:sx n="59" d="100"/>
          <a:sy n="59" d="100"/>
        </p:scale>
        <p:origin x="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D85B8-C22B-4833-8F40-F7862548936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BC4AEEC-5AF7-4EB0-A5FE-C9C23CD219EB}">
      <dgm:prSet phldrT="[Text]"/>
      <dgm:spPr>
        <a:solidFill>
          <a:schemeClr val="accent4"/>
        </a:solidFill>
      </dgm:spPr>
      <dgm:t>
        <a:bodyPr/>
        <a:lstStyle/>
        <a:p>
          <a:r>
            <a:rPr lang="sv-SE" dirty="0"/>
            <a:t>Valens genomförande och korrekta valresultat</a:t>
          </a:r>
        </a:p>
      </dgm:t>
    </dgm:pt>
    <dgm:pt modelId="{AC9D691F-EB64-4BAD-9B52-0E3731746B5A}" type="parTrans" cxnId="{2E96A6F7-CFBE-47DD-8D68-03E8740E790F}">
      <dgm:prSet/>
      <dgm:spPr/>
      <dgm:t>
        <a:bodyPr/>
        <a:lstStyle/>
        <a:p>
          <a:endParaRPr lang="sv-SE"/>
        </a:p>
      </dgm:t>
    </dgm:pt>
    <dgm:pt modelId="{B98989C5-7041-4389-9CF6-B887A3C336BF}" type="sibTrans" cxnId="{2E96A6F7-CFBE-47DD-8D68-03E8740E790F}">
      <dgm:prSet/>
      <dgm:spPr/>
      <dgm:t>
        <a:bodyPr/>
        <a:lstStyle/>
        <a:p>
          <a:endParaRPr lang="sv-SE"/>
        </a:p>
      </dgm:t>
    </dgm:pt>
    <dgm:pt modelId="{2A8C9A17-20CE-4F25-9FA6-3B71AD9B574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v-SE" dirty="0"/>
            <a:t>Förtroendet för valgenomförandet</a:t>
          </a:r>
        </a:p>
      </dgm:t>
    </dgm:pt>
    <dgm:pt modelId="{2B061FEF-0749-4DF6-9CC6-A69812499F99}" type="parTrans" cxnId="{0259E1E7-CA15-42A2-B3AA-FFB38BB3BF8F}">
      <dgm:prSet/>
      <dgm:spPr/>
      <dgm:t>
        <a:bodyPr/>
        <a:lstStyle/>
        <a:p>
          <a:endParaRPr lang="sv-SE"/>
        </a:p>
      </dgm:t>
    </dgm:pt>
    <dgm:pt modelId="{59F91A8E-AD5E-40F7-B502-7715A2CB43F3}" type="sibTrans" cxnId="{0259E1E7-CA15-42A2-B3AA-FFB38BB3BF8F}">
      <dgm:prSet/>
      <dgm:spPr/>
      <dgm:t>
        <a:bodyPr/>
        <a:lstStyle/>
        <a:p>
          <a:endParaRPr lang="sv-SE"/>
        </a:p>
      </dgm:t>
    </dgm:pt>
    <dgm:pt modelId="{76573DB6-79E3-4805-8920-651BBEDC58AF}">
      <dgm:prSet phldrT="[Text]" custT="1"/>
      <dgm:spPr/>
      <dgm:t>
        <a:bodyPr/>
        <a:lstStyle/>
        <a:p>
          <a:r>
            <a:rPr lang="sv-SE" sz="2000" b="0" dirty="0">
              <a:solidFill>
                <a:schemeClr val="bg1"/>
              </a:solidFill>
            </a:rPr>
            <a:t>Viljan och förmågan att rösta</a:t>
          </a:r>
        </a:p>
      </dgm:t>
    </dgm:pt>
    <dgm:pt modelId="{60937DDD-7E79-42C1-AAD1-8E72D82F800C}" type="parTrans" cxnId="{B09E4521-B344-47C2-A6A4-A213F610054D}">
      <dgm:prSet/>
      <dgm:spPr/>
      <dgm:t>
        <a:bodyPr/>
        <a:lstStyle/>
        <a:p>
          <a:endParaRPr lang="sv-SE"/>
        </a:p>
      </dgm:t>
    </dgm:pt>
    <dgm:pt modelId="{1BCAA6B6-9403-4CCC-B7DF-EA677303C863}" type="sibTrans" cxnId="{B09E4521-B344-47C2-A6A4-A213F610054D}">
      <dgm:prSet/>
      <dgm:spPr/>
      <dgm:t>
        <a:bodyPr/>
        <a:lstStyle/>
        <a:p>
          <a:endParaRPr lang="sv-SE"/>
        </a:p>
      </dgm:t>
    </dgm:pt>
    <dgm:pt modelId="{132029F7-13C5-4E42-82E3-4FA44E8A1EDC}" type="pres">
      <dgm:prSet presAssocID="{577D85B8-C22B-4833-8F40-F78625489362}" presName="compositeShape" presStyleCnt="0">
        <dgm:presLayoutVars>
          <dgm:chMax val="7"/>
          <dgm:dir/>
          <dgm:resizeHandles val="exact"/>
        </dgm:presLayoutVars>
      </dgm:prSet>
      <dgm:spPr/>
    </dgm:pt>
    <dgm:pt modelId="{F7DD9433-CDBB-4892-AEBA-CC6E1FBBD85D}" type="pres">
      <dgm:prSet presAssocID="{577D85B8-C22B-4833-8F40-F78625489362}" presName="wedge1" presStyleLbl="node1" presStyleIdx="0" presStyleCnt="3"/>
      <dgm:spPr/>
    </dgm:pt>
    <dgm:pt modelId="{8FFD3B64-A5CD-4445-A208-5A6D856C8E6A}" type="pres">
      <dgm:prSet presAssocID="{577D85B8-C22B-4833-8F40-F78625489362}" presName="dummy1a" presStyleCnt="0"/>
      <dgm:spPr/>
    </dgm:pt>
    <dgm:pt modelId="{79E38C40-FBE8-4B02-AE0C-E506C943E9A4}" type="pres">
      <dgm:prSet presAssocID="{577D85B8-C22B-4833-8F40-F78625489362}" presName="dummy1b" presStyleCnt="0"/>
      <dgm:spPr/>
    </dgm:pt>
    <dgm:pt modelId="{D8010860-43DB-4194-8A60-801D6C3431DF}" type="pres">
      <dgm:prSet presAssocID="{577D85B8-C22B-4833-8F40-F7862548936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BCC63A6-1DBF-458F-86A9-983384E0715D}" type="pres">
      <dgm:prSet presAssocID="{577D85B8-C22B-4833-8F40-F78625489362}" presName="wedge2" presStyleLbl="node1" presStyleIdx="1" presStyleCnt="3"/>
      <dgm:spPr/>
    </dgm:pt>
    <dgm:pt modelId="{02EA1C40-8DBA-424C-BE56-1926F4CD073A}" type="pres">
      <dgm:prSet presAssocID="{577D85B8-C22B-4833-8F40-F78625489362}" presName="dummy2a" presStyleCnt="0"/>
      <dgm:spPr/>
    </dgm:pt>
    <dgm:pt modelId="{848EDCE2-6413-431A-9C1B-306FEB392192}" type="pres">
      <dgm:prSet presAssocID="{577D85B8-C22B-4833-8F40-F78625489362}" presName="dummy2b" presStyleCnt="0"/>
      <dgm:spPr/>
    </dgm:pt>
    <dgm:pt modelId="{E35FD6C9-C208-471C-8D67-FE3BF173E00F}" type="pres">
      <dgm:prSet presAssocID="{577D85B8-C22B-4833-8F40-F7862548936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F4126A-3F72-49EA-930D-880E20EE89EE}" type="pres">
      <dgm:prSet presAssocID="{577D85B8-C22B-4833-8F40-F78625489362}" presName="wedge3" presStyleLbl="node1" presStyleIdx="2" presStyleCnt="3"/>
      <dgm:spPr/>
    </dgm:pt>
    <dgm:pt modelId="{7566A881-EE30-4070-B3DE-68699C95E1E2}" type="pres">
      <dgm:prSet presAssocID="{577D85B8-C22B-4833-8F40-F78625489362}" presName="dummy3a" presStyleCnt="0"/>
      <dgm:spPr/>
    </dgm:pt>
    <dgm:pt modelId="{7FD98241-0EDA-4AB9-AA06-75DDB5100F79}" type="pres">
      <dgm:prSet presAssocID="{577D85B8-C22B-4833-8F40-F78625489362}" presName="dummy3b" presStyleCnt="0"/>
      <dgm:spPr/>
    </dgm:pt>
    <dgm:pt modelId="{59FE0314-F6FE-4D66-9A61-BE3C7904A92F}" type="pres">
      <dgm:prSet presAssocID="{577D85B8-C22B-4833-8F40-F7862548936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F72ACEE-97A6-46FA-957C-1C3D01F42D90}" type="pres">
      <dgm:prSet presAssocID="{B98989C5-7041-4389-9CF6-B887A3C336BF}" presName="arrowWedge1" presStyleLbl="fgSibTrans2D1" presStyleIdx="0" presStyleCnt="3"/>
      <dgm:spPr/>
    </dgm:pt>
    <dgm:pt modelId="{35A77523-C7DC-4933-B886-EA8367081B21}" type="pres">
      <dgm:prSet presAssocID="{59F91A8E-AD5E-40F7-B502-7715A2CB43F3}" presName="arrowWedge2" presStyleLbl="fgSibTrans2D1" presStyleIdx="1" presStyleCnt="3"/>
      <dgm:spPr/>
    </dgm:pt>
    <dgm:pt modelId="{48585FE7-5A2C-4269-BC68-2B64C77CC78A}" type="pres">
      <dgm:prSet presAssocID="{1BCAA6B6-9403-4CCC-B7DF-EA677303C863}" presName="arrowWedge3" presStyleLbl="fgSibTrans2D1" presStyleIdx="2" presStyleCnt="3"/>
      <dgm:spPr/>
    </dgm:pt>
  </dgm:ptLst>
  <dgm:cxnLst>
    <dgm:cxn modelId="{B09E4521-B344-47C2-A6A4-A213F610054D}" srcId="{577D85B8-C22B-4833-8F40-F78625489362}" destId="{76573DB6-79E3-4805-8920-651BBEDC58AF}" srcOrd="2" destOrd="0" parTransId="{60937DDD-7E79-42C1-AAD1-8E72D82F800C}" sibTransId="{1BCAA6B6-9403-4CCC-B7DF-EA677303C863}"/>
    <dgm:cxn modelId="{289AFC36-FD3E-4EFB-B1A8-D210CD272A22}" type="presOf" srcId="{2A8C9A17-20CE-4F25-9FA6-3B71AD9B574A}" destId="{E35FD6C9-C208-471C-8D67-FE3BF173E00F}" srcOrd="1" destOrd="0" presId="urn:microsoft.com/office/officeart/2005/8/layout/cycle8"/>
    <dgm:cxn modelId="{51EB4A53-F564-4600-B3B9-3CAD66C40A92}" type="presOf" srcId="{CBC4AEEC-5AF7-4EB0-A5FE-C9C23CD219EB}" destId="{F7DD9433-CDBB-4892-AEBA-CC6E1FBBD85D}" srcOrd="0" destOrd="0" presId="urn:microsoft.com/office/officeart/2005/8/layout/cycle8"/>
    <dgm:cxn modelId="{5EC89855-4469-459A-ACED-DF46525B2ABE}" type="presOf" srcId="{CBC4AEEC-5AF7-4EB0-A5FE-C9C23CD219EB}" destId="{D8010860-43DB-4194-8A60-801D6C3431DF}" srcOrd="1" destOrd="0" presId="urn:microsoft.com/office/officeart/2005/8/layout/cycle8"/>
    <dgm:cxn modelId="{56C9E09E-79A5-4C13-A54C-1362C9095841}" type="presOf" srcId="{577D85B8-C22B-4833-8F40-F78625489362}" destId="{132029F7-13C5-4E42-82E3-4FA44E8A1EDC}" srcOrd="0" destOrd="0" presId="urn:microsoft.com/office/officeart/2005/8/layout/cycle8"/>
    <dgm:cxn modelId="{34600DB4-B074-49A5-BA5C-505FA6087165}" type="presOf" srcId="{76573DB6-79E3-4805-8920-651BBEDC58AF}" destId="{59FE0314-F6FE-4D66-9A61-BE3C7904A92F}" srcOrd="1" destOrd="0" presId="urn:microsoft.com/office/officeart/2005/8/layout/cycle8"/>
    <dgm:cxn modelId="{6BB826D7-7BF2-4B0B-BCE7-7DD6629C2532}" type="presOf" srcId="{2A8C9A17-20CE-4F25-9FA6-3B71AD9B574A}" destId="{4BCC63A6-1DBF-458F-86A9-983384E0715D}" srcOrd="0" destOrd="0" presId="urn:microsoft.com/office/officeart/2005/8/layout/cycle8"/>
    <dgm:cxn modelId="{E3B72FE0-A601-49F0-B721-7DC090BD9DE1}" type="presOf" srcId="{76573DB6-79E3-4805-8920-651BBEDC58AF}" destId="{ADF4126A-3F72-49EA-930D-880E20EE89EE}" srcOrd="0" destOrd="0" presId="urn:microsoft.com/office/officeart/2005/8/layout/cycle8"/>
    <dgm:cxn modelId="{0259E1E7-CA15-42A2-B3AA-FFB38BB3BF8F}" srcId="{577D85B8-C22B-4833-8F40-F78625489362}" destId="{2A8C9A17-20CE-4F25-9FA6-3B71AD9B574A}" srcOrd="1" destOrd="0" parTransId="{2B061FEF-0749-4DF6-9CC6-A69812499F99}" sibTransId="{59F91A8E-AD5E-40F7-B502-7715A2CB43F3}"/>
    <dgm:cxn modelId="{2E96A6F7-CFBE-47DD-8D68-03E8740E790F}" srcId="{577D85B8-C22B-4833-8F40-F78625489362}" destId="{CBC4AEEC-5AF7-4EB0-A5FE-C9C23CD219EB}" srcOrd="0" destOrd="0" parTransId="{AC9D691F-EB64-4BAD-9B52-0E3731746B5A}" sibTransId="{B98989C5-7041-4389-9CF6-B887A3C336BF}"/>
    <dgm:cxn modelId="{91DEE43F-4C21-4A69-828C-403373807443}" type="presParOf" srcId="{132029F7-13C5-4E42-82E3-4FA44E8A1EDC}" destId="{F7DD9433-CDBB-4892-AEBA-CC6E1FBBD85D}" srcOrd="0" destOrd="0" presId="urn:microsoft.com/office/officeart/2005/8/layout/cycle8"/>
    <dgm:cxn modelId="{B9FACBA1-DA5E-43BB-81B8-2161A9BFC6BA}" type="presParOf" srcId="{132029F7-13C5-4E42-82E3-4FA44E8A1EDC}" destId="{8FFD3B64-A5CD-4445-A208-5A6D856C8E6A}" srcOrd="1" destOrd="0" presId="urn:microsoft.com/office/officeart/2005/8/layout/cycle8"/>
    <dgm:cxn modelId="{C858CCC9-EEC6-4F14-9C72-9AA3A47FEDC5}" type="presParOf" srcId="{132029F7-13C5-4E42-82E3-4FA44E8A1EDC}" destId="{79E38C40-FBE8-4B02-AE0C-E506C943E9A4}" srcOrd="2" destOrd="0" presId="urn:microsoft.com/office/officeart/2005/8/layout/cycle8"/>
    <dgm:cxn modelId="{2292FD2F-772C-4320-A681-7A06922E867E}" type="presParOf" srcId="{132029F7-13C5-4E42-82E3-4FA44E8A1EDC}" destId="{D8010860-43DB-4194-8A60-801D6C3431DF}" srcOrd="3" destOrd="0" presId="urn:microsoft.com/office/officeart/2005/8/layout/cycle8"/>
    <dgm:cxn modelId="{179007CE-8C7B-44A4-9DD4-0E1A91C18F64}" type="presParOf" srcId="{132029F7-13C5-4E42-82E3-4FA44E8A1EDC}" destId="{4BCC63A6-1DBF-458F-86A9-983384E0715D}" srcOrd="4" destOrd="0" presId="urn:microsoft.com/office/officeart/2005/8/layout/cycle8"/>
    <dgm:cxn modelId="{F62DEC95-DBE5-4D9C-A996-FDFA78B53B80}" type="presParOf" srcId="{132029F7-13C5-4E42-82E3-4FA44E8A1EDC}" destId="{02EA1C40-8DBA-424C-BE56-1926F4CD073A}" srcOrd="5" destOrd="0" presId="urn:microsoft.com/office/officeart/2005/8/layout/cycle8"/>
    <dgm:cxn modelId="{89C29764-FE18-47BA-B8D6-D01856B526FF}" type="presParOf" srcId="{132029F7-13C5-4E42-82E3-4FA44E8A1EDC}" destId="{848EDCE2-6413-431A-9C1B-306FEB392192}" srcOrd="6" destOrd="0" presId="urn:microsoft.com/office/officeart/2005/8/layout/cycle8"/>
    <dgm:cxn modelId="{8FC2FF33-1B48-47F9-982E-FDAB6F50206F}" type="presParOf" srcId="{132029F7-13C5-4E42-82E3-4FA44E8A1EDC}" destId="{E35FD6C9-C208-471C-8D67-FE3BF173E00F}" srcOrd="7" destOrd="0" presId="urn:microsoft.com/office/officeart/2005/8/layout/cycle8"/>
    <dgm:cxn modelId="{9788F631-3921-442F-9006-1D3B6815D4CE}" type="presParOf" srcId="{132029F7-13C5-4E42-82E3-4FA44E8A1EDC}" destId="{ADF4126A-3F72-49EA-930D-880E20EE89EE}" srcOrd="8" destOrd="0" presId="urn:microsoft.com/office/officeart/2005/8/layout/cycle8"/>
    <dgm:cxn modelId="{52E258C9-A129-4CD8-A058-FF87C7A9B306}" type="presParOf" srcId="{132029F7-13C5-4E42-82E3-4FA44E8A1EDC}" destId="{7566A881-EE30-4070-B3DE-68699C95E1E2}" srcOrd="9" destOrd="0" presId="urn:microsoft.com/office/officeart/2005/8/layout/cycle8"/>
    <dgm:cxn modelId="{0FC7B980-946B-4D68-B247-8121B3CE4DBB}" type="presParOf" srcId="{132029F7-13C5-4E42-82E3-4FA44E8A1EDC}" destId="{7FD98241-0EDA-4AB9-AA06-75DDB5100F79}" srcOrd="10" destOrd="0" presId="urn:microsoft.com/office/officeart/2005/8/layout/cycle8"/>
    <dgm:cxn modelId="{574DA101-40A0-447B-B72A-C36A10F437A5}" type="presParOf" srcId="{132029F7-13C5-4E42-82E3-4FA44E8A1EDC}" destId="{59FE0314-F6FE-4D66-9A61-BE3C7904A92F}" srcOrd="11" destOrd="0" presId="urn:microsoft.com/office/officeart/2005/8/layout/cycle8"/>
    <dgm:cxn modelId="{2E242C0A-3088-4263-A97C-E084011EC047}" type="presParOf" srcId="{132029F7-13C5-4E42-82E3-4FA44E8A1EDC}" destId="{9F72ACEE-97A6-46FA-957C-1C3D01F42D90}" srcOrd="12" destOrd="0" presId="urn:microsoft.com/office/officeart/2005/8/layout/cycle8"/>
    <dgm:cxn modelId="{B762CD42-B009-4612-8BCA-8342A405C926}" type="presParOf" srcId="{132029F7-13C5-4E42-82E3-4FA44E8A1EDC}" destId="{35A77523-C7DC-4933-B886-EA8367081B21}" srcOrd="13" destOrd="0" presId="urn:microsoft.com/office/officeart/2005/8/layout/cycle8"/>
    <dgm:cxn modelId="{8E808F8D-FF9C-4927-A5F9-8406A3E05B4D}" type="presParOf" srcId="{132029F7-13C5-4E42-82E3-4FA44E8A1EDC}" destId="{48585FE7-5A2C-4269-BC68-2B64C77CC78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D9433-CDBB-4892-AEBA-CC6E1FBBD85D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Valens genomförande och korrekta valresultat</a:t>
          </a:r>
        </a:p>
      </dsp:txBody>
      <dsp:txXfrm>
        <a:off x="4280746" y="1316736"/>
        <a:ext cx="1625600" cy="1354666"/>
      </dsp:txXfrm>
    </dsp:sp>
    <dsp:sp modelId="{4BCC63A6-1DBF-458F-86A9-983384E0715D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Förtroendet för valgenomförandet</a:t>
          </a:r>
        </a:p>
      </dsp:txBody>
      <dsp:txXfrm>
        <a:off x="2871893" y="3467946"/>
        <a:ext cx="2438400" cy="1192106"/>
      </dsp:txXfrm>
    </dsp:sp>
    <dsp:sp modelId="{ADF4126A-3F72-49EA-930D-880E20EE89EE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kern="1200" dirty="0">
              <a:solidFill>
                <a:schemeClr val="bg1"/>
              </a:solidFill>
            </a:rPr>
            <a:t>Viljan och förmågan att rösta</a:t>
          </a:r>
        </a:p>
      </dsp:txBody>
      <dsp:txXfrm>
        <a:off x="2221653" y="1316736"/>
        <a:ext cx="1625600" cy="1354666"/>
      </dsp:txXfrm>
    </dsp:sp>
    <dsp:sp modelId="{9F72ACEE-97A6-46FA-957C-1C3D01F42D90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77523-C7DC-4933-B886-EA8367081B21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85FE7-5A2C-4269-BC68-2B64C77CC78A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56A9A-9813-47B1-8379-9F2450990F09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C8991-D57F-4F57-99D8-D104171438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80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74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Syftet med övningarna för er på utlandsmyndigheten är att öva utifrån de scenarion som är givna, att se över era roller och rutiner, hur ni tänker att ni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inom organisationen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borde ta er an en händelse.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71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7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Förslag på vad som kan sägas till bilden:</a:t>
            </a:r>
          </a:p>
          <a:p>
            <a:pPr defTabSz="947958">
              <a:defRPr/>
            </a:pPr>
            <a:r>
              <a:rPr lang="sv-SE" b="0" dirty="0">
                <a:solidFill>
                  <a:prstClr val="black"/>
                </a:solidFill>
                <a:latin typeface="Arial"/>
              </a:rPr>
              <a:t>Denna bild </a:t>
            </a:r>
            <a:r>
              <a:rPr lang="sv-SE" b="0" baseline="0" dirty="0">
                <a:solidFill>
                  <a:prstClr val="black"/>
                </a:solidFill>
                <a:latin typeface="Arial"/>
              </a:rPr>
              <a:t>belyser just vikten av att det arbete som valadministrationen</a:t>
            </a:r>
            <a:r>
              <a:rPr lang="sv-SE" b="0" dirty="0">
                <a:solidFill>
                  <a:prstClr val="black"/>
                </a:solidFill>
                <a:latin typeface="Arial"/>
              </a:rPr>
              <a:t> behöver genomföra för att kunna skydda genomförandet av allmänna val. </a:t>
            </a:r>
            <a:r>
              <a:rPr lang="sv-SE" dirty="0"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Även utlandsmyndighetens ordinarie säkerhetsarbete har flera olika beståndsdelar som faller inom ansvaret för skydd av allmänna val. </a:t>
            </a:r>
          </a:p>
          <a:p>
            <a:pPr defTabSz="947958">
              <a:defRPr/>
            </a:pPr>
            <a:endParaRPr lang="sv-SE" dirty="0">
              <a:latin typeface="Calibri" panose="020F050202020403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defTabSz="947958">
              <a:defRPr/>
            </a:pPr>
            <a:endParaRPr lang="sv-SE" dirty="0">
              <a:solidFill>
                <a:prstClr val="black"/>
              </a:solidFill>
              <a:latin typeface="Arial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7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C8991-D57F-4F57-99D8-D1041714389F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79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33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Förslag på vad som kan sägas till bilden: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I </a:t>
            </a:r>
            <a:r>
              <a:rPr lang="en-US" dirty="0" err="1">
                <a:solidFill>
                  <a:srgbClr val="000000"/>
                </a:solidFill>
              </a:rPr>
              <a:t>samband</a:t>
            </a:r>
            <a:r>
              <a:rPr lang="en-US" baseline="0" dirty="0">
                <a:solidFill>
                  <a:srgbClr val="000000"/>
                </a:solidFill>
              </a:rPr>
              <a:t> med </a:t>
            </a:r>
            <a:r>
              <a:rPr lang="en-US" baseline="0" dirty="0" err="1">
                <a:solidFill>
                  <a:srgbClr val="000000"/>
                </a:solidFill>
              </a:rPr>
              <a:t>val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behöver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viljan</a:t>
            </a:r>
            <a:r>
              <a:rPr lang="en-US" baseline="0" dirty="0">
                <a:solidFill>
                  <a:srgbClr val="000000"/>
                </a:solidFill>
              </a:rPr>
              <a:t> och </a:t>
            </a:r>
            <a:r>
              <a:rPr lang="en-US" baseline="0" dirty="0" err="1">
                <a:solidFill>
                  <a:srgbClr val="000000"/>
                </a:solidFill>
              </a:rPr>
              <a:t>förmågan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att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rösta</a:t>
            </a:r>
            <a:r>
              <a:rPr lang="en-US" baseline="0" dirty="0">
                <a:solidFill>
                  <a:srgbClr val="000000"/>
                </a:solidFill>
              </a:rPr>
              <a:t>, </a:t>
            </a:r>
            <a:r>
              <a:rPr lang="en-US" baseline="0" dirty="0" err="1">
                <a:solidFill>
                  <a:srgbClr val="000000"/>
                </a:solidFill>
              </a:rPr>
              <a:t>valens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genomförande</a:t>
            </a:r>
            <a:r>
              <a:rPr lang="en-US" baseline="0" dirty="0">
                <a:solidFill>
                  <a:srgbClr val="000000"/>
                </a:solidFill>
              </a:rPr>
              <a:t> och </a:t>
            </a:r>
            <a:r>
              <a:rPr lang="en-US" baseline="0" dirty="0" err="1">
                <a:solidFill>
                  <a:srgbClr val="000000"/>
                </a:solidFill>
              </a:rPr>
              <a:t>valresultatet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samt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förtroendet</a:t>
            </a:r>
            <a:r>
              <a:rPr lang="en-US" baseline="0" dirty="0">
                <a:solidFill>
                  <a:srgbClr val="000000"/>
                </a:solidFill>
              </a:rPr>
              <a:t> för </a:t>
            </a:r>
            <a:r>
              <a:rPr lang="en-US" baseline="0" dirty="0" err="1">
                <a:solidFill>
                  <a:srgbClr val="000000"/>
                </a:solidFill>
              </a:rPr>
              <a:t>valgenomförandet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skyddas</a:t>
            </a:r>
            <a:r>
              <a:rPr lang="en-US" baseline="0" dirty="0">
                <a:solidFill>
                  <a:srgbClr val="000000"/>
                </a:solidFill>
              </a:rPr>
              <a:t>. Dessa </a:t>
            </a:r>
            <a:r>
              <a:rPr lang="en-US" baseline="0" dirty="0" err="1">
                <a:solidFill>
                  <a:srgbClr val="000000"/>
                </a:solidFill>
              </a:rPr>
              <a:t>tre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aspekter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hänger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nära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ihop</a:t>
            </a:r>
            <a:r>
              <a:rPr lang="en-US" baseline="0" dirty="0">
                <a:solidFill>
                  <a:srgbClr val="000000"/>
                </a:solidFill>
              </a:rPr>
              <a:t> och </a:t>
            </a:r>
            <a:r>
              <a:rPr lang="en-US" baseline="0" dirty="0" err="1">
                <a:solidFill>
                  <a:srgbClr val="000000"/>
                </a:solidFill>
              </a:rPr>
              <a:t>påverkas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en</a:t>
            </a:r>
            <a:r>
              <a:rPr lang="en-US" baseline="0" dirty="0">
                <a:solidFill>
                  <a:srgbClr val="000000"/>
                </a:solidFill>
              </a:rPr>
              <a:t> av dem, </a:t>
            </a:r>
            <a:r>
              <a:rPr lang="en-US" baseline="0" dirty="0" err="1">
                <a:solidFill>
                  <a:srgbClr val="000000"/>
                </a:solidFill>
              </a:rPr>
              <a:t>så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påverkas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även</a:t>
            </a:r>
            <a:r>
              <a:rPr lang="en-US" baseline="0" dirty="0">
                <a:solidFill>
                  <a:srgbClr val="000000"/>
                </a:solidFill>
              </a:rPr>
              <a:t> de </a:t>
            </a:r>
            <a:r>
              <a:rPr lang="en-US" baseline="0" dirty="0" err="1">
                <a:solidFill>
                  <a:srgbClr val="000000"/>
                </a:solidFill>
              </a:rPr>
              <a:t>andra</a:t>
            </a:r>
            <a:r>
              <a:rPr lang="en-US" baseline="0" dirty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Viljan och förmågan att rösta skyddas exempelvis genom korrekt och tydlig information om när, var och hur väljaren kan rösta och hur valsystemet fungerar.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Valens genomförande och ett korrekt valresultat skyddas genom ett tillräckligt skydd av lokaler, personal, transporter, valmaterial, röster,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it-stöd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annan kritisk infrastruktur.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Förtroendet för valgenomförandet och valresultatet skyddas genom ett tillförlitligt genomförande och transparent kommunikation i händelse av en avvikelse.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56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5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14EF9B-6828-432D-B681-00F5AD205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3BFFE0-8FAF-4991-9C36-8F71F5333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03E0DD-6A53-448C-8896-6947180EB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1" y="272555"/>
            <a:ext cx="3980166" cy="1193360"/>
          </a:xfrm>
          <a:prstGeom prst="rect">
            <a:avLst/>
          </a:prstGeom>
        </p:spPr>
      </p:pic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2C3B08F-7813-4431-8192-FF2BDEE6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pPr/>
              <a:t>2026-04-23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A27371-4A72-4BC8-AAAC-3093D62C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EE03258-7CFC-49AC-AB3C-B3A5C5BA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266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97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55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185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F310E5E-DA70-46AA-86F8-264D190A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590308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på knappen Infoga bild under fliken Infoga för att infoga en bild.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69806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780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300" y="6020544"/>
            <a:ext cx="8591550" cy="7200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F310E5E-DA70-46AA-86F8-264D190A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5903089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1"/>
            <a:ext cx="910953" cy="45719"/>
          </a:xfrm>
        </p:spPr>
        <p:txBody>
          <a:bodyPr/>
          <a:lstStyle>
            <a:lvl1pPr>
              <a:defRPr sz="100"/>
            </a:lvl1pPr>
          </a:lstStyle>
          <a:p>
            <a:fld id="{C3CAB3A1-2D40-4BA9-A61B-AFD14D1D0A73}" type="datetimeFigureOut">
              <a:rPr lang="sv-SE" smtClean="0"/>
              <a:pPr/>
              <a:t>2026-04-23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5664" y="6858001"/>
            <a:ext cx="6336000" cy="45719"/>
          </a:xfrm>
        </p:spPr>
        <p:txBody>
          <a:bodyPr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9567" y="6858000"/>
            <a:ext cx="432742" cy="45719"/>
          </a:xfrm>
        </p:spPr>
        <p:txBody>
          <a:bodyPr/>
          <a:lstStyle>
            <a:lvl1pPr>
              <a:defRPr sz="100"/>
            </a:lvl1pPr>
          </a:lstStyle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21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735" y="272555"/>
            <a:ext cx="7005034" cy="1193359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F310E5E-DA70-46AA-86F8-264D190A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18000"/>
            <a:ext cx="12192000" cy="5040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1"/>
            <a:ext cx="910953" cy="45719"/>
          </a:xfrm>
        </p:spPr>
        <p:txBody>
          <a:bodyPr/>
          <a:lstStyle>
            <a:lvl1pPr>
              <a:defRPr sz="100"/>
            </a:lvl1pPr>
          </a:lstStyle>
          <a:p>
            <a:fld id="{C3CAB3A1-2D40-4BA9-A61B-AFD14D1D0A73}" type="datetimeFigureOut">
              <a:rPr lang="sv-SE" smtClean="0"/>
              <a:pPr/>
              <a:t>2026-04-23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5664" y="6858001"/>
            <a:ext cx="6336000" cy="45719"/>
          </a:xfrm>
        </p:spPr>
        <p:txBody>
          <a:bodyPr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9567" y="6858000"/>
            <a:ext cx="432742" cy="45719"/>
          </a:xfrm>
        </p:spPr>
        <p:txBody>
          <a:bodyPr/>
          <a:lstStyle>
            <a:lvl1pPr>
              <a:defRPr sz="100"/>
            </a:lvl1pPr>
          </a:lstStyle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5689AA9-2269-983B-A78A-C44F94BD2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1" y="272555"/>
            <a:ext cx="3980166" cy="11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F310E5E-DA70-46AA-86F8-264D190A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000" y="509388"/>
            <a:ext cx="10176000" cy="720000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47169D-F9DA-9DB0-B86B-EF9488178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8000" y="1458293"/>
            <a:ext cx="10176000" cy="1325206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48000" indent="0">
              <a:buNone/>
              <a:defRPr/>
            </a:lvl3pPr>
            <a:lvl4pPr marL="972000" indent="0">
              <a:buNone/>
              <a:defRPr/>
            </a:lvl4pPr>
            <a:lvl5pPr marL="1296000" indent="0">
              <a:buNone/>
              <a:defRPr/>
            </a:lvl5pPr>
          </a:lstStyle>
          <a:p>
            <a:pPr lvl="0"/>
            <a:r>
              <a:rPr lang="sv-SE" dirty="0"/>
              <a:t>Tänk på läsbarheten. Använd svart text mot ljus bild eller vit text mot mörk bild.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1"/>
            <a:ext cx="910953" cy="45719"/>
          </a:xfrm>
        </p:spPr>
        <p:txBody>
          <a:bodyPr/>
          <a:lstStyle>
            <a:lvl1pPr>
              <a:defRPr sz="100"/>
            </a:lvl1pPr>
          </a:lstStyle>
          <a:p>
            <a:fld id="{C3CAB3A1-2D40-4BA9-A61B-AFD14D1D0A73}" type="datetimeFigureOut">
              <a:rPr lang="sv-SE" smtClean="0"/>
              <a:pPr/>
              <a:t>2026-04-23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5664" y="6858001"/>
            <a:ext cx="6336000" cy="45719"/>
          </a:xfrm>
        </p:spPr>
        <p:txBody>
          <a:bodyPr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9567" y="6858000"/>
            <a:ext cx="432742" cy="45719"/>
          </a:xfrm>
        </p:spPr>
        <p:txBody>
          <a:bodyPr/>
          <a:lstStyle>
            <a:lvl1pPr>
              <a:defRPr sz="100"/>
            </a:lvl1pPr>
          </a:lstStyle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F52E7896-DCEF-E460-E851-932A3376D9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119" y="5930451"/>
            <a:ext cx="3093616" cy="927549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945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25D998-0057-4F2D-B1FF-E18FADE7D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61" y="2330393"/>
            <a:ext cx="7328277" cy="2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DB03D-A6D7-4606-9BE4-CE04FBE4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C6A3DC-AD5D-45E7-A458-75DD5D545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2FB97-0F6D-4CFC-9A04-6D63132E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9EF2DC-A044-4F97-B0CD-431ABA53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7E2176-57E5-4456-A5A4-651722E6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148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5F10B-3E52-4A01-A074-8FACED82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37DAB8-FB21-4D42-8249-61209DB20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26CA621-5FB0-485E-AD29-BCB7AC73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pPr/>
              <a:t>2026-04-23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53A79EE-05AC-4963-8B0F-040053E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EBEACA-5626-42CF-9F84-0462330F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009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D5745-D09E-40AF-B411-41D97075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F38C46-6AF1-4B68-BC01-6E950AA58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D4F25B-617D-4324-9D7D-CA844B9FB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598" y="1530217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4419C6-376D-4C6E-BE3D-B274817B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3E5173-5D2E-4D30-9FFA-AA056111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88ACC9-BF94-484B-9A2B-454F065F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192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B6E6C1AE-FB17-4361-B576-BEA64F32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63D6F9-84B0-4A5C-8E4B-BC68E6C6E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533" y="1535113"/>
            <a:ext cx="498898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2354B6-EA03-4633-BF8C-740DFABDC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533" y="2226392"/>
            <a:ext cx="4988984" cy="377440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49AF67-0586-4B82-B127-BCF1D142C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5485" y="1529883"/>
            <a:ext cx="498898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8B6D22-C9A1-4DC3-9391-6DE49E2D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485" y="2226391"/>
            <a:ext cx="4988984" cy="377440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30EC6AC-22D3-4986-B75B-4A9C4E00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CAA757E-6409-4B8A-9DCF-C2B973D9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956D3A-FB10-4BC7-B775-EEC3B0F0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9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02D4F-0565-4D94-B732-A81A7631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9290BF0-624A-4FEB-AD73-4B87CFDE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57C6F1-0C9D-4071-9328-1490E5D8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3DB7D4-08D4-4FBD-BD00-F4ED9229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823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67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D5745-D09E-40AF-B411-41D97075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4994400" cy="72000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F38C46-6AF1-4B68-BC01-6E950AA58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27603766-483D-D886-DC1D-5C23F71E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5200" y="0"/>
            <a:ext cx="5176800" cy="6858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4419C6-376D-4C6E-BE3D-B274817B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3E5173-5D2E-4D30-9FFA-AA056111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88ACC9-BF94-484B-9A2B-454F065F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279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D5745-D09E-40AF-B411-41D97075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598" y="509388"/>
            <a:ext cx="4994402" cy="72000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D4F25B-617D-4324-9D7D-CA844B9FB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598" y="1530217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78766863-56BF-ED1E-FDF2-2AA72B1B5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8546"/>
            <a:ext cx="5176800" cy="6858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4419C6-376D-4C6E-BE3D-B274817B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3E5173-5D2E-4D30-9FFA-AA056111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88ACC9-BF94-484B-9A2B-454F065F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CF927FD-62CA-DC82-9393-851FF4E9A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119" y="5930451"/>
            <a:ext cx="3093616" cy="927549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934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2C80472F-745D-4B34-BFEF-90E90E321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9" y="5930451"/>
            <a:ext cx="3093616" cy="927549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3407ACE-5946-4E40-AB1D-F335253E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10176000" cy="72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9D02A5-F05D-4D5E-A212-8B5C16FCE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999" y="1535113"/>
            <a:ext cx="1017600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F7142-315F-44E7-A42C-DA2DC5B6F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691" y="6292692"/>
            <a:ext cx="910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3CAB3A1-2D40-4BA9-A61B-AFD14D1D0A73}" type="datetimeFigureOut">
              <a:rPr lang="sv-SE" smtClean="0"/>
              <a:pPr/>
              <a:t>2026-04-23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A13C2D-A1D6-4AA7-8602-B0CA3DAB5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355" y="6292692"/>
            <a:ext cx="633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CA39A5-7F13-41E2-AE5C-779F2887C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258" y="6292691"/>
            <a:ext cx="43274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6A28D3-22CF-4FB0-80FD-EC473B325B3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35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72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3" r:id="rId16"/>
    <p:sldLayoutId id="2147483674" r:id="rId17"/>
    <p:sldLayoutId id="214748366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7851FAE-D558-4BC9-3801-98C12D09D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r="2483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87164-E520-C080-E9C2-51694AE9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72F2-BA54-620D-2507-2C701D511A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  <a:p>
            <a:r>
              <a:rPr lang="sv-SE" dirty="0"/>
              <a:t>Kort om skydd av val</a:t>
            </a:r>
          </a:p>
          <a:p>
            <a:r>
              <a:rPr lang="sv-SE" dirty="0"/>
              <a:t>Förhållningssätt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BF3A-CD34-8D96-0251-3DC3CC215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10C9A8-FE55-146B-9F8E-9813C589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5483" y="1798649"/>
            <a:ext cx="5094462" cy="235293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E84DCF-B15D-2811-8109-1A0209A03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7531" y="1783744"/>
            <a:ext cx="5081542" cy="40143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E283F-A671-A3E1-28B4-DA78A697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401104"/>
            <a:ext cx="10176000" cy="720000"/>
          </a:xfrm>
        </p:spPr>
        <p:txBody>
          <a:bodyPr/>
          <a:lstStyle/>
          <a:p>
            <a:r>
              <a:rPr lang="sv-SE" dirty="0"/>
              <a:t>Syfte med övningen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37915-2EE8-173B-D275-0ED55E4DD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533" y="1714979"/>
            <a:ext cx="4988984" cy="639762"/>
          </a:xfrm>
        </p:spPr>
        <p:txBody>
          <a:bodyPr/>
          <a:lstStyle/>
          <a:p>
            <a:pPr algn="ctr"/>
            <a:r>
              <a:rPr lang="sv-SE" sz="2400" dirty="0">
                <a:solidFill>
                  <a:schemeClr val="bg1"/>
                </a:solidFill>
              </a:rPr>
              <a:t>För utlandsmyndigheten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FD7FF-33B6-DEB1-8D9C-82DA8C0F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533" y="2466640"/>
            <a:ext cx="4988984" cy="3774405"/>
          </a:xfrm>
        </p:spPr>
        <p:txBody>
          <a:bodyPr/>
          <a:lstStyle/>
          <a:p>
            <a:r>
              <a:rPr lang="sv-SE" sz="2000" dirty="0">
                <a:solidFill>
                  <a:schemeClr val="bg1"/>
                </a:solidFill>
              </a:rPr>
              <a:t>Fokusera på den egna organisationen  - tydliggör roller och ansvar inför valen.</a:t>
            </a:r>
          </a:p>
          <a:p>
            <a:r>
              <a:rPr lang="sv-SE" sz="2000" dirty="0">
                <a:solidFill>
                  <a:schemeClr val="bg1"/>
                </a:solidFill>
              </a:rPr>
              <a:t>Identifiera behov av samverkan med interna och externa aktörer. </a:t>
            </a:r>
          </a:p>
          <a:p>
            <a:r>
              <a:rPr lang="sv-SE" sz="2000" dirty="0">
                <a:solidFill>
                  <a:schemeClr val="bg1"/>
                </a:solidFill>
              </a:rPr>
              <a:t>Identifiera ytterligare åtgärder för att stärka valsäkerheten. </a:t>
            </a:r>
          </a:p>
          <a:p>
            <a:r>
              <a:rPr lang="sv-SE" sz="2000" dirty="0">
                <a:solidFill>
                  <a:schemeClr val="bg1"/>
                </a:solidFill>
              </a:rPr>
              <a:t>Incidenter kan komma att inträffa, därför är det viktigt att förbereda sig för att hantera dem.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C2A0B-4C5E-71B3-9DB6-3090C1FB2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5017" y="1756024"/>
            <a:ext cx="4988984" cy="639762"/>
          </a:xfrm>
        </p:spPr>
        <p:txBody>
          <a:bodyPr/>
          <a:lstStyle/>
          <a:p>
            <a:pPr algn="ctr"/>
            <a:r>
              <a:rPr lang="sv-SE" sz="2400" dirty="0">
                <a:solidFill>
                  <a:schemeClr val="bg1"/>
                </a:solidFill>
              </a:rPr>
              <a:t>För individen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73F78-27F2-F8BA-9E23-757FBA5A9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485" y="2466640"/>
            <a:ext cx="4988984" cy="3774405"/>
          </a:xfrm>
        </p:spPr>
        <p:txBody>
          <a:bodyPr/>
          <a:lstStyle/>
          <a:p>
            <a:r>
              <a:rPr lang="sv-SE" sz="2000" dirty="0">
                <a:solidFill>
                  <a:schemeClr val="bg1"/>
                </a:solidFill>
              </a:rPr>
              <a:t>Ger personlig utveckling och kunskap.</a:t>
            </a:r>
          </a:p>
          <a:p>
            <a:r>
              <a:rPr lang="sv-SE" sz="2000" dirty="0">
                <a:solidFill>
                  <a:schemeClr val="bg1"/>
                </a:solidFill>
              </a:rPr>
              <a:t>Ger trygghet och skapar flexibilitet.</a:t>
            </a:r>
          </a:p>
          <a:p>
            <a:r>
              <a:rPr lang="sv-SE" sz="2000" dirty="0">
                <a:solidFill>
                  <a:schemeClr val="bg1"/>
                </a:solidFill>
              </a:rPr>
              <a:t>Bästa inlärningsformen - att lyssna, dela och öva är roligt!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1910C9A8-FE55-146B-9F8E-9813C589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5483" y="4353842"/>
            <a:ext cx="5094462" cy="144428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B0FD7FF-33B6-DEB1-8D9C-82DA8C0FA933}"/>
              </a:ext>
            </a:extLst>
          </p:cNvPr>
          <p:cNvSpPr txBox="1">
            <a:spLocks/>
          </p:cNvSpPr>
          <p:nvPr/>
        </p:nvSpPr>
        <p:spPr>
          <a:xfrm>
            <a:off x="6194549" y="4462215"/>
            <a:ext cx="4988984" cy="557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b="1" dirty="0">
                <a:solidFill>
                  <a:schemeClr val="bg1"/>
                </a:solidFill>
              </a:rPr>
              <a:t>För det svenska valgenomförandet</a:t>
            </a:r>
          </a:p>
          <a:p>
            <a:r>
              <a:rPr lang="sv-SE" sz="2000" dirty="0">
                <a:solidFill>
                  <a:schemeClr val="bg1"/>
                </a:solidFill>
              </a:rPr>
              <a:t>Stärkt valsäkerhet inför kommande val.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7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ild på en valurna omringad av sex cirklar innehållande orden Verksamhetsskydd, Säkerhetsskydd, Informationssäkerhet, Skydd mot olyckor, Krisberedskap och Kontinuitetsplanering.">
            <a:extLst>
              <a:ext uri="{FF2B5EF4-FFF2-40B4-BE49-F238E27FC236}">
                <a16:creationId xmlns:a16="http://schemas.microsoft.com/office/drawing/2014/main" id="{B0DD5991-5D2E-68F5-62A2-7339DD97B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9" y="244527"/>
            <a:ext cx="9657480" cy="66134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CF6EC2D-CCE9-45CD-A4E1-A052EA8A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81" y="244527"/>
            <a:ext cx="10176000" cy="720000"/>
          </a:xfrm>
        </p:spPr>
        <p:txBody>
          <a:bodyPr/>
          <a:lstStyle/>
          <a:p>
            <a:r>
              <a:rPr lang="sv-SE" dirty="0">
                <a:solidFill>
                  <a:srgbClr val="D38CBC"/>
                </a:solidFill>
              </a:rPr>
              <a:t>Valsäkerhet</a:t>
            </a:r>
            <a:r>
              <a:rPr lang="sv-SE" dirty="0"/>
              <a:t> och dess beståndsdelar</a:t>
            </a:r>
          </a:p>
        </p:txBody>
      </p:sp>
    </p:spTree>
    <p:extLst>
      <p:ext uri="{BB962C8B-B14F-4D97-AF65-F5344CB8AC3E}">
        <p14:creationId xmlns:p14="http://schemas.microsoft.com/office/powerpoint/2010/main" val="115699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det som behöver skyddas vid val? </a:t>
            </a:r>
          </a:p>
        </p:txBody>
      </p:sp>
      <p:graphicFrame>
        <p:nvGraphicFramePr>
          <p:cNvPr id="7" name="Diagram 6" descr="En cirkel i tre delar med texterna: Viljan och förmågan att rösta, Valens genomförande och korrekta valresultat samt Förtroendet för valgenomförandet."/>
          <p:cNvGraphicFramePr/>
          <p:nvPr/>
        </p:nvGraphicFramePr>
        <p:xfrm>
          <a:off x="2032000" y="11287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4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EA1A4D-718A-0E3D-FC6A-9738A25AE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3343" y="3775383"/>
            <a:ext cx="4640359" cy="146626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4DDBF7-3108-FA79-3368-7B094CD19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870" y="2161653"/>
            <a:ext cx="4640360" cy="146626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FAA5E0-3BF5-A99B-940B-3D39A533A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869" y="3775383"/>
            <a:ext cx="4640359" cy="146626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8258F8-AD06-4224-14B4-31C6A2B89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3343" y="2161653"/>
            <a:ext cx="4640359" cy="146626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F433E-A005-112C-FD3F-EADE350B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tänka på under övningen: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A8EAA9-9DD9-5B9D-7C9F-AA42C9BA0C33}"/>
              </a:ext>
            </a:extLst>
          </p:cNvPr>
          <p:cNvGraphicFramePr>
            <a:graphicFrameLocks noGrp="1"/>
          </p:cNvGraphicFramePr>
          <p:nvPr/>
        </p:nvGraphicFramePr>
        <p:xfrm>
          <a:off x="1256846" y="2223371"/>
          <a:ext cx="9596286" cy="295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8143">
                  <a:extLst>
                    <a:ext uri="{9D8B030D-6E8A-4147-A177-3AD203B41FA5}">
                      <a16:colId xmlns:a16="http://schemas.microsoft.com/office/drawing/2014/main" val="2160828857"/>
                    </a:ext>
                  </a:extLst>
                </a:gridCol>
                <a:gridCol w="4798143">
                  <a:extLst>
                    <a:ext uri="{9D8B030D-6E8A-4147-A177-3AD203B41FA5}">
                      <a16:colId xmlns:a16="http://schemas.microsoft.com/office/drawing/2014/main" val="4228376433"/>
                    </a:ext>
                  </a:extLst>
                </a:gridCol>
              </a:tblGrid>
              <a:tr h="1173687">
                <a:tc>
                  <a:txBody>
                    <a:bodyPr/>
                    <a:lstStyle/>
                    <a:p>
                      <a:pPr marL="1258888" indent="0" algn="l"/>
                      <a:r>
                        <a:rPr lang="sv-SE" sz="1400" b="1" dirty="0">
                          <a:solidFill>
                            <a:schemeClr val="bg1"/>
                          </a:solidFill>
                        </a:rPr>
                        <a:t>Detta är inte ett test</a:t>
                      </a:r>
                      <a:endParaRPr lang="sv-SE" sz="14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1258888" indent="0" algn="l"/>
                      <a:r>
                        <a:rPr lang="sv-SE" sz="1400" b="0" baseline="0" dirty="0">
                          <a:solidFill>
                            <a:schemeClr val="bg1"/>
                          </a:solidFill>
                        </a:rPr>
                        <a:t>Scenarierna är påhittade men inspirerade av verkliga händelser. De ska ses som en motor för gruppen att öva sitt tänkande och beslutsfattande på i en miljö där det är tillåtet att inte ha alla svar på plats.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58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Dina erfarenheter</a:t>
                      </a:r>
                    </a:p>
                    <a:p>
                      <a:pPr marL="1258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Genom att agera utifrån era roller och använda era gemensamma kunskaper och erfarenheter kan ni fylla i de luckor som eventuellt finns.</a:t>
                      </a:r>
                    </a:p>
                    <a:p>
                      <a:pPr marL="1258888" indent="0" algn="l"/>
                      <a:endParaRPr lang="sv-SE" sz="14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346187"/>
                  </a:ext>
                </a:extLst>
              </a:tr>
              <a:tr h="1052220">
                <a:tc>
                  <a:txBody>
                    <a:bodyPr/>
                    <a:lstStyle/>
                    <a:p>
                      <a:pPr marL="1258888" indent="0"/>
                      <a:endParaRPr lang="sv-SE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1258888" indent="0"/>
                      <a:r>
                        <a:rPr lang="sv-SE" sz="1400" b="1" dirty="0">
                          <a:solidFill>
                            <a:schemeClr val="bg1"/>
                          </a:solidFill>
                        </a:rPr>
                        <a:t>Behandla scenariot som riktigt</a:t>
                      </a:r>
                      <a:endParaRPr lang="sv-SE" sz="14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1258888" indent="0"/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Omfamna scenariot och ha överseende med eventuella brister och kunskapsluckor.</a:t>
                      </a:r>
                      <a:endParaRPr lang="sv-SE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58888" indent="0"/>
                      <a:endParaRPr lang="sv-SE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1258888" indent="0"/>
                      <a:endParaRPr lang="sv-SE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1258888" indent="0"/>
                      <a:r>
                        <a:rPr lang="sv-SE" sz="1400" b="1" dirty="0">
                          <a:solidFill>
                            <a:schemeClr val="bg1"/>
                          </a:solidFill>
                        </a:rPr>
                        <a:t>Intressenter i fokus</a:t>
                      </a:r>
                    </a:p>
                    <a:p>
                      <a:pPr marL="1258888" indent="0"/>
                      <a:r>
                        <a:rPr lang="sv-SE" sz="1400" b="0" dirty="0">
                          <a:solidFill>
                            <a:schemeClr val="bg1"/>
                          </a:solidFill>
                        </a:rPr>
                        <a:t>Frå</a:t>
                      </a:r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ga dig själv hur denna situation skulle te sig för medarbetare, allmänheten eller externa intressenter.</a:t>
                      </a:r>
                      <a:endParaRPr lang="sv-SE" sz="14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1258888" indent="0"/>
                      <a:endParaRPr lang="sv-SE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41549"/>
                  </a:ext>
                </a:extLst>
              </a:tr>
            </a:tbl>
          </a:graphicData>
        </a:graphic>
      </p:graphicFrame>
      <p:pic>
        <p:nvPicPr>
          <p:cNvPr id="5" name="Bildobjekt 206">
            <a:extLst>
              <a:ext uri="{FF2B5EF4-FFF2-40B4-BE49-F238E27FC236}">
                <a16:creationId xmlns:a16="http://schemas.microsoft.com/office/drawing/2014/main" id="{FDDF9972-DDFF-833A-05BF-78583BA4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56" y="4075896"/>
            <a:ext cx="865239" cy="86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226">
            <a:extLst>
              <a:ext uri="{FF2B5EF4-FFF2-40B4-BE49-F238E27FC236}">
                <a16:creationId xmlns:a16="http://schemas.microsoft.com/office/drawing/2014/main" id="{446CBB15-0F0E-6025-04A3-254EA03B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76" y="228518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246">
            <a:extLst>
              <a:ext uri="{FF2B5EF4-FFF2-40B4-BE49-F238E27FC236}">
                <a16:creationId xmlns:a16="http://schemas.microsoft.com/office/drawing/2014/main" id="{CEA46C77-A121-B4E2-C473-6F27B08FE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43" y="2353295"/>
            <a:ext cx="1082982" cy="108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objekt 258">
            <a:extLst>
              <a:ext uri="{FF2B5EF4-FFF2-40B4-BE49-F238E27FC236}">
                <a16:creationId xmlns:a16="http://schemas.microsoft.com/office/drawing/2014/main" id="{71C46033-9E6B-A1AF-CCB0-AC5222813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43" y="3888770"/>
            <a:ext cx="1082982" cy="108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00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almyndigheten">
      <a:dk1>
        <a:sysClr val="windowText" lastClr="000000"/>
      </a:dk1>
      <a:lt1>
        <a:sysClr val="window" lastClr="FFFFFF"/>
      </a:lt1>
      <a:dk2>
        <a:srgbClr val="5F6F7E"/>
      </a:dk2>
      <a:lt2>
        <a:srgbClr val="DDDEE1"/>
      </a:lt2>
      <a:accent1>
        <a:srgbClr val="A71979"/>
      </a:accent1>
      <a:accent2>
        <a:srgbClr val="008BD2"/>
      </a:accent2>
      <a:accent3>
        <a:srgbClr val="F39325"/>
      </a:accent3>
      <a:accent4>
        <a:srgbClr val="00918E"/>
      </a:accent4>
      <a:accent5>
        <a:srgbClr val="E83278"/>
      </a:accent5>
      <a:accent6>
        <a:srgbClr val="164194"/>
      </a:accent6>
      <a:hlink>
        <a:srgbClr val="3069A1"/>
      </a:hlink>
      <a:folHlink>
        <a:srgbClr val="800080"/>
      </a:folHlink>
    </a:clrScheme>
    <a:fontScheme name="Skatteverket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myndigheten.potx" id="{57E29F23-1F54-49DF-A27B-0BE8DB93E924}" vid="{0A014BE8-3C31-479E-9472-6970E126172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D61AB8A77A0E47A66CCD7406471ACE" ma:contentTypeVersion="9" ma:contentTypeDescription="Skapa ett nytt dokument." ma:contentTypeScope="" ma:versionID="f5d23cbdf4235fa374fd5e924b8cf387">
  <xsd:schema xmlns:xsd="http://www.w3.org/2001/XMLSchema" xmlns:xs="http://www.w3.org/2001/XMLSchema" xmlns:p="http://schemas.microsoft.com/office/2006/metadata/properties" xmlns:ns2="a2c8835c-d3d0-4b69-b07f-f6fe9a9179bf" xmlns:ns3="07d149a3-ae10-47d9-91b5-5b543d868ada" targetNamespace="http://schemas.microsoft.com/office/2006/metadata/properties" ma:root="true" ma:fieldsID="7b26c4be6d0e6d5a4a58893de78d302d" ns2:_="" ns3:_="">
    <xsd:import namespace="a2c8835c-d3d0-4b69-b07f-f6fe9a9179bf"/>
    <xsd:import namespace="07d149a3-ae10-47d9-91b5-5b543d868a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8835c-d3d0-4b69-b07f-f6fe9a917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149a3-ae10-47d9-91b5-5b543d868ad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AE118D-2263-4063-929B-777A685A56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B03510D-149C-4915-9DCE-D6ED2E459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c8835c-d3d0-4b69-b07f-f6fe9a9179bf"/>
    <ds:schemaRef ds:uri="07d149a3-ae10-47d9-91b5-5b543d868a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CA041E-1AA7-4362-AFBB-C0A03C3EF1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Valmyndigheten</Template>
  <TotalTime>21</TotalTime>
  <Words>451</Words>
  <Application>Microsoft Office PowerPoint</Application>
  <PresentationFormat>Bredbild</PresentationFormat>
  <Paragraphs>52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Office-tema</vt:lpstr>
      <vt:lpstr>Innehåll</vt:lpstr>
      <vt:lpstr>Syfte med övningen</vt:lpstr>
      <vt:lpstr>Valsäkerhet och dess beståndsdelar</vt:lpstr>
      <vt:lpstr>Vad är det som behöver skyddas vid val? </vt:lpstr>
      <vt:lpstr>Att tänka på under övningen:</vt:lpstr>
    </vt:vector>
  </TitlesOfParts>
  <Company>Skatteverket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 Törnqvist</dc:creator>
  <cp:lastModifiedBy>Ida Ånevall Lind</cp:lastModifiedBy>
  <cp:revision>2</cp:revision>
  <dcterms:created xsi:type="dcterms:W3CDTF">2026-04-23T07:18:56Z</dcterms:created>
  <dcterms:modified xsi:type="dcterms:W3CDTF">2026-04-23T15:10:42Z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0x01010009D61AB8A77A0E47A66CCD7406471ACE</vt:lpwstr>
  </property>
  <property fmtid="{D5CDD505-2E9C-101B-9397-08002B2CF9AE}" pid="3" name="MSIP_Label_6566ba6f-c495-4a43-a4f5-e0933c01b096_Enabled">
    <vt:lpwstr>true</vt:lpwstr>
  </property>
  <property fmtid="{D5CDD505-2E9C-101B-9397-08002B2CF9AE}" pid="4" name="MSIP_Label_6566ba6f-c495-4a43-a4f5-e0933c01b096_SetDate">
    <vt:lpwstr>2026-04-23T15:10:42Z</vt:lpwstr>
  </property>
  <property fmtid="{D5CDD505-2E9C-101B-9397-08002B2CF9AE}" pid="5" name="MSIP_Label_6566ba6f-c495-4a43-a4f5-e0933c01b096_Method">
    <vt:lpwstr>Standard</vt:lpwstr>
  </property>
  <property fmtid="{D5CDD505-2E9C-101B-9397-08002B2CF9AE}" pid="6" name="MSIP_Label_6566ba6f-c495-4a43-a4f5-e0933c01b096_Name">
    <vt:lpwstr>SKV-Intern Etikett</vt:lpwstr>
  </property>
  <property fmtid="{D5CDD505-2E9C-101B-9397-08002B2CF9AE}" pid="7" name="MSIP_Label_6566ba6f-c495-4a43-a4f5-e0933c01b096_SiteId">
    <vt:lpwstr>7c7e1611-acc1-45fb-8e14-0b6a62416b87</vt:lpwstr>
  </property>
  <property fmtid="{D5CDD505-2E9C-101B-9397-08002B2CF9AE}" pid="8" name="MSIP_Label_6566ba6f-c495-4a43-a4f5-e0933c01b096_ActionId">
    <vt:lpwstr>849dcda3-4ba3-46cb-a4e4-fc1ae91bc709</vt:lpwstr>
  </property>
  <property fmtid="{D5CDD505-2E9C-101B-9397-08002B2CF9AE}" pid="9" name="MSIP_Label_6566ba6f-c495-4a43-a4f5-e0933c01b096_ContentBits">
    <vt:lpwstr>0</vt:lpwstr>
  </property>
  <property fmtid="{D5CDD505-2E9C-101B-9397-08002B2CF9AE}" pid="10" name="MSIP_Label_6566ba6f-c495-4a43-a4f5-e0933c01b096_Tag">
    <vt:lpwstr>10, 3, 0, 1</vt:lpwstr>
  </property>
</Properties>
</file>