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300" r:id="rId6"/>
    <p:sldId id="259" r:id="rId7"/>
    <p:sldId id="268" r:id="rId8"/>
    <p:sldId id="269" r:id="rId9"/>
    <p:sldId id="284" r:id="rId10"/>
    <p:sldId id="286" r:id="rId11"/>
    <p:sldId id="296" r:id="rId12"/>
    <p:sldId id="298" r:id="rId13"/>
    <p:sldId id="297" r:id="rId14"/>
    <p:sldId id="283" r:id="rId15"/>
    <p:sldId id="285" r:id="rId16"/>
    <p:sldId id="273" r:id="rId17"/>
    <p:sldId id="260" r:id="rId18"/>
    <p:sldId id="279" r:id="rId19"/>
    <p:sldId id="281" r:id="rId20"/>
    <p:sldId id="301" r:id="rId21"/>
    <p:sldId id="263" r:id="rId22"/>
    <p:sldId id="275" r:id="rId23"/>
    <p:sldId id="288" r:id="rId24"/>
    <p:sldId id="289" r:id="rId25"/>
    <p:sldId id="303" r:id="rId26"/>
    <p:sldId id="291" r:id="rId27"/>
    <p:sldId id="294" r:id="rId2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1FB61C-1ED2-021C-DD91-D4C93D992518}" name="Magnus Lagercrantz" initials="ML" userId="S::magnus.lagercrantz@val.se::200ab062-d1b3-405f-8bd8-dd42fbe82733" providerId="AD"/>
  <p188:author id="{DEE11F48-6151-1FC4-40D0-B6555CA02BFD}" name="Anna Blomberg" initials="AB" userId="S::anna.blomberg@val.se::49b4893d-b203-49b7-9884-324aa1d778c0" providerId="AD"/>
  <p188:author id="{84619F5B-028F-A8CE-4154-7FBC6B54DA99}" name="Ida Ånevall Lind" initials="IÅ" userId="S::ida.anevall.lind@val.se::cc21caa7-937c-4538-999d-2e103709fba4" providerId="AD"/>
  <p188:author id="{CD0740A4-FA0A-1C0E-C96A-05AEBB4AEED9}" name="Corinne Johnson" initials="CJ" userId="S::corinne.johnson@val.se::af5f464d-d0b6-4186-be66-3851d85fec2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E5AB"/>
    <a:srgbClr val="B0C4DE"/>
    <a:srgbClr val="FFDC12"/>
    <a:srgbClr val="81CFF4"/>
    <a:srgbClr val="003366"/>
    <a:srgbClr val="E6E6E6"/>
    <a:srgbClr val="FFCC00"/>
    <a:srgbClr val="A1C2E3"/>
    <a:srgbClr val="8A71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42" autoAdjust="0"/>
    <p:restoredTop sz="91906" autoAdjust="0"/>
  </p:normalViewPr>
  <p:slideViewPr>
    <p:cSldViewPr snapToGrid="0">
      <p:cViewPr varScale="1">
        <p:scale>
          <a:sx n="142" d="100"/>
          <a:sy n="142" d="100"/>
        </p:scale>
        <p:origin x="3402" y="13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156A9A-9813-47B1-8379-9F2450990F09}" type="datetimeFigureOut">
              <a:rPr lang="sv-SE" smtClean="0"/>
              <a:t>2026-06-26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5C8991-D57F-4F57-99D8-D1041714389F}" type="slidenum">
              <a:rPr lang="sv-SE" smtClean="0"/>
              <a:t>‹#›</a:t>
            </a:fld>
            <a:endParaRPr lang="sv-SE"/>
          </a:p>
        </p:txBody>
      </p:sp>
    </p:spTree>
    <p:extLst>
      <p:ext uri="{BB962C8B-B14F-4D97-AF65-F5344CB8AC3E}">
        <p14:creationId xmlns:p14="http://schemas.microsoft.com/office/powerpoint/2010/main" val="1779809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5C8991-D57F-4F57-99D8-D1041714389F}" type="slidenum">
              <a:rPr lang="sv-SE" smtClean="0"/>
              <a:t>4</a:t>
            </a:fld>
            <a:endParaRPr lang="sv-SE"/>
          </a:p>
        </p:txBody>
      </p:sp>
    </p:spTree>
    <p:extLst>
      <p:ext uri="{BB962C8B-B14F-4D97-AF65-F5344CB8AC3E}">
        <p14:creationId xmlns:p14="http://schemas.microsoft.com/office/powerpoint/2010/main" val="3983123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801C6-A4C7-8574-6BA1-541C9771FC0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08BA6B6-1D09-3577-E339-BFA386675B2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DCC24978-33D6-43DB-B3AB-1A184288089D}"/>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D06A9982-5988-44A2-6B74-72D3EEA5390B}"/>
              </a:ext>
            </a:extLst>
          </p:cNvPr>
          <p:cNvSpPr>
            <a:spLocks noGrp="1"/>
          </p:cNvSpPr>
          <p:nvPr>
            <p:ph type="sldNum" sz="quarter" idx="5"/>
          </p:nvPr>
        </p:nvSpPr>
        <p:spPr/>
        <p:txBody>
          <a:bodyPr/>
          <a:lstStyle/>
          <a:p>
            <a:fld id="{FE5C8991-D57F-4F57-99D8-D1041714389F}" type="slidenum">
              <a:rPr lang="sv-SE" smtClean="0"/>
              <a:t>13</a:t>
            </a:fld>
            <a:endParaRPr lang="sv-SE"/>
          </a:p>
        </p:txBody>
      </p:sp>
    </p:spTree>
    <p:extLst>
      <p:ext uri="{BB962C8B-B14F-4D97-AF65-F5344CB8AC3E}">
        <p14:creationId xmlns:p14="http://schemas.microsoft.com/office/powerpoint/2010/main" val="4006519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5C8991-D57F-4F57-99D8-D1041714389F}" type="slidenum">
              <a:rPr lang="sv-SE" smtClean="0"/>
              <a:t>17</a:t>
            </a:fld>
            <a:endParaRPr lang="sv-SE"/>
          </a:p>
        </p:txBody>
      </p:sp>
    </p:spTree>
    <p:extLst>
      <p:ext uri="{BB962C8B-B14F-4D97-AF65-F5344CB8AC3E}">
        <p14:creationId xmlns:p14="http://schemas.microsoft.com/office/powerpoint/2010/main" val="1240628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965EC-3293-BDE4-03B1-B18AFBCE12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7F647B0-A6A6-E675-DDD4-21C79BAFCF13}"/>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B64E3062-477E-DD66-2816-079F37B04088}"/>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5BB7AC9-4A6C-6B30-9C12-6C116A021009}"/>
              </a:ext>
            </a:extLst>
          </p:cNvPr>
          <p:cNvSpPr>
            <a:spLocks noGrp="1"/>
          </p:cNvSpPr>
          <p:nvPr>
            <p:ph type="sldNum" sz="quarter" idx="5"/>
          </p:nvPr>
        </p:nvSpPr>
        <p:spPr/>
        <p:txBody>
          <a:bodyPr/>
          <a:lstStyle/>
          <a:p>
            <a:fld id="{FE5C8991-D57F-4F57-99D8-D1041714389F}" type="slidenum">
              <a:rPr lang="sv-SE" smtClean="0"/>
              <a:t>5</a:t>
            </a:fld>
            <a:endParaRPr lang="sv-SE"/>
          </a:p>
        </p:txBody>
      </p:sp>
    </p:spTree>
    <p:extLst>
      <p:ext uri="{BB962C8B-B14F-4D97-AF65-F5344CB8AC3E}">
        <p14:creationId xmlns:p14="http://schemas.microsoft.com/office/powerpoint/2010/main" val="3244057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19D22-1628-4FBE-EE6A-8C0B5D168D7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6B77036-AEB1-75DF-43DE-1241358BC83E}"/>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486386F2-47FB-F1AF-ABBB-853F5D2BD225}"/>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DDD08CCD-3A4C-11DD-5DAC-DFCF22594986}"/>
              </a:ext>
            </a:extLst>
          </p:cNvPr>
          <p:cNvSpPr>
            <a:spLocks noGrp="1"/>
          </p:cNvSpPr>
          <p:nvPr>
            <p:ph type="sldNum" sz="quarter" idx="5"/>
          </p:nvPr>
        </p:nvSpPr>
        <p:spPr/>
        <p:txBody>
          <a:bodyPr/>
          <a:lstStyle/>
          <a:p>
            <a:fld id="{FE5C8991-D57F-4F57-99D8-D1041714389F}" type="slidenum">
              <a:rPr lang="sv-SE" smtClean="0"/>
              <a:t>6</a:t>
            </a:fld>
            <a:endParaRPr lang="sv-SE"/>
          </a:p>
        </p:txBody>
      </p:sp>
    </p:spTree>
    <p:extLst>
      <p:ext uri="{BB962C8B-B14F-4D97-AF65-F5344CB8AC3E}">
        <p14:creationId xmlns:p14="http://schemas.microsoft.com/office/powerpoint/2010/main" val="3295948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19CDB-985C-4988-3AC7-6E3A44936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72DCE3C-1A81-BBDB-6C2E-1E256A965DB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6EDD5929-967E-5BD3-5A58-67E8ED320982}"/>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EC66735E-E127-8A3C-40D1-C6AF67B6DA36}"/>
              </a:ext>
            </a:extLst>
          </p:cNvPr>
          <p:cNvSpPr>
            <a:spLocks noGrp="1"/>
          </p:cNvSpPr>
          <p:nvPr>
            <p:ph type="sldNum" sz="quarter" idx="5"/>
          </p:nvPr>
        </p:nvSpPr>
        <p:spPr/>
        <p:txBody>
          <a:bodyPr/>
          <a:lstStyle/>
          <a:p>
            <a:fld id="{FE5C8991-D57F-4F57-99D8-D1041714389F}" type="slidenum">
              <a:rPr lang="sv-SE" smtClean="0"/>
              <a:t>7</a:t>
            </a:fld>
            <a:endParaRPr lang="sv-SE"/>
          </a:p>
        </p:txBody>
      </p:sp>
    </p:spTree>
    <p:extLst>
      <p:ext uri="{BB962C8B-B14F-4D97-AF65-F5344CB8AC3E}">
        <p14:creationId xmlns:p14="http://schemas.microsoft.com/office/powerpoint/2010/main" val="695409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A5243-20B3-D999-311C-9C541763B8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068A26F-366A-2D6A-033B-E738FF31BF15}"/>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6C96F0B5-1EA9-DB9A-E43C-C9C1DC8884D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45C73881-A425-194A-5290-CC938CE06C6B}"/>
              </a:ext>
            </a:extLst>
          </p:cNvPr>
          <p:cNvSpPr>
            <a:spLocks noGrp="1"/>
          </p:cNvSpPr>
          <p:nvPr>
            <p:ph type="sldNum" sz="quarter" idx="5"/>
          </p:nvPr>
        </p:nvSpPr>
        <p:spPr/>
        <p:txBody>
          <a:bodyPr/>
          <a:lstStyle/>
          <a:p>
            <a:fld id="{FE5C8991-D57F-4F57-99D8-D1041714389F}" type="slidenum">
              <a:rPr lang="sv-SE" smtClean="0"/>
              <a:t>8</a:t>
            </a:fld>
            <a:endParaRPr lang="sv-SE"/>
          </a:p>
        </p:txBody>
      </p:sp>
    </p:spTree>
    <p:extLst>
      <p:ext uri="{BB962C8B-B14F-4D97-AF65-F5344CB8AC3E}">
        <p14:creationId xmlns:p14="http://schemas.microsoft.com/office/powerpoint/2010/main" val="4033318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B8CFB-106D-1C2A-164D-6C2D59F2B40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1845318-FFE4-A76F-C688-5C9630DE7B4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477B288C-A321-F7AA-600F-B09D771D0AD7}"/>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79859155-87BB-81C6-B958-71E3F2033D3A}"/>
              </a:ext>
            </a:extLst>
          </p:cNvPr>
          <p:cNvSpPr>
            <a:spLocks noGrp="1"/>
          </p:cNvSpPr>
          <p:nvPr>
            <p:ph type="sldNum" sz="quarter" idx="5"/>
          </p:nvPr>
        </p:nvSpPr>
        <p:spPr/>
        <p:txBody>
          <a:bodyPr/>
          <a:lstStyle/>
          <a:p>
            <a:fld id="{FE5C8991-D57F-4F57-99D8-D1041714389F}" type="slidenum">
              <a:rPr lang="sv-SE" smtClean="0"/>
              <a:t>9</a:t>
            </a:fld>
            <a:endParaRPr lang="sv-SE"/>
          </a:p>
        </p:txBody>
      </p:sp>
    </p:spTree>
    <p:extLst>
      <p:ext uri="{BB962C8B-B14F-4D97-AF65-F5344CB8AC3E}">
        <p14:creationId xmlns:p14="http://schemas.microsoft.com/office/powerpoint/2010/main" val="1682611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F7FC9-3241-DE87-EA3F-B260A9C8A6F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13262B6-A18A-5CCE-B100-4367839ED9A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8BD94E8F-1CFE-CF0B-F659-F616F49124E5}"/>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834F1344-5905-01FE-9BE3-2124F95EF8EF}"/>
              </a:ext>
            </a:extLst>
          </p:cNvPr>
          <p:cNvSpPr>
            <a:spLocks noGrp="1"/>
          </p:cNvSpPr>
          <p:nvPr>
            <p:ph type="sldNum" sz="quarter" idx="5"/>
          </p:nvPr>
        </p:nvSpPr>
        <p:spPr/>
        <p:txBody>
          <a:bodyPr/>
          <a:lstStyle/>
          <a:p>
            <a:fld id="{FE5C8991-D57F-4F57-99D8-D1041714389F}" type="slidenum">
              <a:rPr lang="sv-SE" smtClean="0"/>
              <a:t>10</a:t>
            </a:fld>
            <a:endParaRPr lang="sv-SE"/>
          </a:p>
        </p:txBody>
      </p:sp>
    </p:spTree>
    <p:extLst>
      <p:ext uri="{BB962C8B-B14F-4D97-AF65-F5344CB8AC3E}">
        <p14:creationId xmlns:p14="http://schemas.microsoft.com/office/powerpoint/2010/main" val="3833981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4B32A-299C-6555-DB47-4C43EA31929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D67F71A-6A67-4BC0-3BD5-C09625412939}"/>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6DA6D4A-E466-E177-0DFF-93669AD2977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96B24F21-E4C6-1C75-E809-044819FECECD}"/>
              </a:ext>
            </a:extLst>
          </p:cNvPr>
          <p:cNvSpPr>
            <a:spLocks noGrp="1"/>
          </p:cNvSpPr>
          <p:nvPr>
            <p:ph type="sldNum" sz="quarter" idx="5"/>
          </p:nvPr>
        </p:nvSpPr>
        <p:spPr/>
        <p:txBody>
          <a:bodyPr/>
          <a:lstStyle/>
          <a:p>
            <a:fld id="{FE5C8991-D57F-4F57-99D8-D1041714389F}" type="slidenum">
              <a:rPr lang="sv-SE" smtClean="0"/>
              <a:t>11</a:t>
            </a:fld>
            <a:endParaRPr lang="sv-SE"/>
          </a:p>
        </p:txBody>
      </p:sp>
    </p:spTree>
    <p:extLst>
      <p:ext uri="{BB962C8B-B14F-4D97-AF65-F5344CB8AC3E}">
        <p14:creationId xmlns:p14="http://schemas.microsoft.com/office/powerpoint/2010/main" val="2140858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5D00D-1CE2-3F79-0075-23731CE7978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6A46342-6AB4-2AD6-3822-17AE4DDE6200}"/>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DBD33C7-4969-4A47-5B8B-53262CA0E831}"/>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A43D5AEC-4314-764A-6908-9B254FAF7D33}"/>
              </a:ext>
            </a:extLst>
          </p:cNvPr>
          <p:cNvSpPr>
            <a:spLocks noGrp="1"/>
          </p:cNvSpPr>
          <p:nvPr>
            <p:ph type="sldNum" sz="quarter" idx="5"/>
          </p:nvPr>
        </p:nvSpPr>
        <p:spPr/>
        <p:txBody>
          <a:bodyPr/>
          <a:lstStyle/>
          <a:p>
            <a:fld id="{FE5C8991-D57F-4F57-99D8-D1041714389F}" type="slidenum">
              <a:rPr lang="sv-SE" smtClean="0"/>
              <a:t>12</a:t>
            </a:fld>
            <a:endParaRPr lang="sv-SE"/>
          </a:p>
        </p:txBody>
      </p:sp>
    </p:spTree>
    <p:extLst>
      <p:ext uri="{BB962C8B-B14F-4D97-AF65-F5344CB8AC3E}">
        <p14:creationId xmlns:p14="http://schemas.microsoft.com/office/powerpoint/2010/main" val="20245890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14EF9B-6828-432D-B681-00F5AD205606}"/>
              </a:ext>
            </a:extLst>
          </p:cNvPr>
          <p:cNvSpPr>
            <a:spLocks noGrp="1"/>
          </p:cNvSpPr>
          <p:nvPr>
            <p:ph type="ctrTitle"/>
          </p:nvPr>
        </p:nvSpPr>
        <p:spPr>
          <a:xfrm>
            <a:off x="2580816" y="2564904"/>
            <a:ext cx="6370622" cy="720000"/>
          </a:xfrm>
        </p:spPr>
        <p:txBody>
          <a:bodyPr anchor="b">
            <a:noAutofit/>
          </a:bodyPr>
          <a:lstStyle>
            <a:lvl1pPr algn="l">
              <a:defRPr sz="3800"/>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533BFFE0-8FAF-4991-9C36-8F71F53337A0}"/>
              </a:ext>
            </a:extLst>
          </p:cNvPr>
          <p:cNvSpPr>
            <a:spLocks noGrp="1"/>
          </p:cNvSpPr>
          <p:nvPr>
            <p:ph type="subTitle" idx="1"/>
          </p:nvPr>
        </p:nvSpPr>
        <p:spPr>
          <a:xfrm>
            <a:off x="2580000" y="3329642"/>
            <a:ext cx="6370622" cy="360238"/>
          </a:xfrm>
        </p:spPr>
        <p:txBody>
          <a:bodyPr>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objekt 7">
            <a:extLst>
              <a:ext uri="{FF2B5EF4-FFF2-40B4-BE49-F238E27FC236}">
                <a16:creationId xmlns:a16="http://schemas.microsoft.com/office/drawing/2014/main" id="{7703E0DD-6A53-448C-8896-6947180EB14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4231" y="272555"/>
            <a:ext cx="3980166" cy="1193360"/>
          </a:xfrm>
          <a:prstGeom prst="rect">
            <a:avLst/>
          </a:prstGeom>
        </p:spPr>
      </p:pic>
      <p:sp>
        <p:nvSpPr>
          <p:cNvPr id="7" name="Platshållare för datum 6">
            <a:extLst>
              <a:ext uri="{FF2B5EF4-FFF2-40B4-BE49-F238E27FC236}">
                <a16:creationId xmlns:a16="http://schemas.microsoft.com/office/drawing/2014/main" id="{A2C3B08F-7813-4431-8192-FF2BDEE659F4}"/>
              </a:ext>
            </a:extLst>
          </p:cNvPr>
          <p:cNvSpPr>
            <a:spLocks noGrp="1"/>
          </p:cNvSpPr>
          <p:nvPr>
            <p:ph type="dt" sz="half" idx="10"/>
          </p:nvPr>
        </p:nvSpPr>
        <p:spPr/>
        <p:txBody>
          <a:bodyPr/>
          <a:lstStyle/>
          <a:p>
            <a:fld id="{C3CAB3A1-2D40-4BA9-A61B-AFD14D1D0A73}" type="datetimeFigureOut">
              <a:rPr lang="sv-SE" smtClean="0"/>
              <a:pPr/>
              <a:t>2026-06-26</a:t>
            </a:fld>
            <a:endParaRPr lang="sv-SE"/>
          </a:p>
        </p:txBody>
      </p:sp>
      <p:sp>
        <p:nvSpPr>
          <p:cNvPr id="9" name="Platshållare för sidfot 8">
            <a:extLst>
              <a:ext uri="{FF2B5EF4-FFF2-40B4-BE49-F238E27FC236}">
                <a16:creationId xmlns:a16="http://schemas.microsoft.com/office/drawing/2014/main" id="{93A27371-4A72-4BC8-AAAC-3093D62CB281}"/>
              </a:ext>
            </a:extLst>
          </p:cNvPr>
          <p:cNvSpPr>
            <a:spLocks noGrp="1"/>
          </p:cNvSpPr>
          <p:nvPr>
            <p:ph type="ftr" sz="quarter" idx="11"/>
          </p:nvPr>
        </p:nvSpPr>
        <p:spPr/>
        <p:txBody>
          <a:bodyPr/>
          <a:lstStyle/>
          <a:p>
            <a:endParaRPr lang="sv-SE" dirty="0"/>
          </a:p>
        </p:txBody>
      </p:sp>
      <p:sp>
        <p:nvSpPr>
          <p:cNvPr id="10" name="Platshållare för bildnummer 9">
            <a:extLst>
              <a:ext uri="{FF2B5EF4-FFF2-40B4-BE49-F238E27FC236}">
                <a16:creationId xmlns:a16="http://schemas.microsoft.com/office/drawing/2014/main" id="{8EE03258-7CFC-49AC-AB3C-B3A5C5BA403A}"/>
              </a:ext>
            </a:extLst>
          </p:cNvPr>
          <p:cNvSpPr>
            <a:spLocks noGrp="1"/>
          </p:cNvSpPr>
          <p:nvPr>
            <p:ph type="sldNum" sz="quarter" idx="12"/>
          </p:nvPr>
        </p:nvSpPr>
        <p:spPr/>
        <p:txBody>
          <a:bodyPr/>
          <a:lstStyle/>
          <a:p>
            <a:fld id="{696A28D3-22CF-4FB0-80FD-EC473B325B38}" type="slidenum">
              <a:rPr lang="sv-SE" smtClean="0"/>
              <a:pPr/>
              <a:t>‹#›</a:t>
            </a:fld>
            <a:endParaRPr lang="sv-SE" dirty="0"/>
          </a:p>
        </p:txBody>
      </p:sp>
    </p:spTree>
    <p:extLst>
      <p:ext uri="{BB962C8B-B14F-4D97-AF65-F5344CB8AC3E}">
        <p14:creationId xmlns:p14="http://schemas.microsoft.com/office/powerpoint/2010/main" val="36926639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pitel färg 1">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33E3BA1-AF99-464F-9B8A-EF75FF7D73E4}"/>
              </a:ext>
              <a:ext uri="{C183D7F6-B498-43B3-948B-1728B52AA6E4}">
                <adec:decorative xmlns:adec="http://schemas.microsoft.com/office/drawing/2017/decorative" val="1"/>
              </a:ext>
            </a:extLst>
          </p:cNvPr>
          <p:cNvSpPr/>
          <p:nvPr userDrawn="1"/>
        </p:nvSpPr>
        <p:spPr>
          <a:xfrm>
            <a:off x="0" y="-1"/>
            <a:ext cx="12192000" cy="59030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2580816" y="2564904"/>
            <a:ext cx="6370622" cy="720000"/>
          </a:xfrm>
        </p:spPr>
        <p:txBody>
          <a:bodyPr anchor="b">
            <a:noAutofit/>
          </a:bodyPr>
          <a:lstStyle>
            <a:lvl1pPr algn="l">
              <a:defRPr sz="3800">
                <a:solidFill>
                  <a:schemeClr val="bg1"/>
                </a:solidFill>
              </a:defRPr>
            </a:lvl1pPr>
          </a:lstStyle>
          <a:p>
            <a:r>
              <a:rPr lang="sv-SE"/>
              <a:t>Klicka här för att ändra mall för rubrikformat</a:t>
            </a:r>
            <a:endParaRPr lang="sv-SE" dirty="0"/>
          </a:p>
        </p:txBody>
      </p:sp>
      <p:sp>
        <p:nvSpPr>
          <p:cNvPr id="7" name="Underrubrik 2">
            <a:extLst>
              <a:ext uri="{FF2B5EF4-FFF2-40B4-BE49-F238E27FC236}">
                <a16:creationId xmlns:a16="http://schemas.microsoft.com/office/drawing/2014/main" id="{B6B96024-3FE2-4288-8D23-15D0E62715D6}"/>
              </a:ext>
            </a:extLst>
          </p:cNvPr>
          <p:cNvSpPr>
            <a:spLocks noGrp="1"/>
          </p:cNvSpPr>
          <p:nvPr>
            <p:ph type="subTitle" idx="1"/>
          </p:nvPr>
        </p:nvSpPr>
        <p:spPr>
          <a:xfrm>
            <a:off x="2580000" y="3329642"/>
            <a:ext cx="6370622" cy="36023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225355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pitel färg 2">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33E3BA1-AF99-464F-9B8A-EF75FF7D73E4}"/>
              </a:ext>
              <a:ext uri="{C183D7F6-B498-43B3-948B-1728B52AA6E4}">
                <adec:decorative xmlns:adec="http://schemas.microsoft.com/office/drawing/2017/decorative" val="1"/>
              </a:ext>
            </a:extLst>
          </p:cNvPr>
          <p:cNvSpPr/>
          <p:nvPr userDrawn="1"/>
        </p:nvSpPr>
        <p:spPr>
          <a:xfrm>
            <a:off x="0" y="-1"/>
            <a:ext cx="12192000" cy="59030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2580816" y="2564904"/>
            <a:ext cx="6370622" cy="720000"/>
          </a:xfrm>
        </p:spPr>
        <p:txBody>
          <a:bodyPr anchor="b">
            <a:noAutofit/>
          </a:bodyPr>
          <a:lstStyle>
            <a:lvl1pPr algn="l">
              <a:defRPr sz="3800">
                <a:solidFill>
                  <a:schemeClr val="bg1"/>
                </a:solidFill>
              </a:defRPr>
            </a:lvl1pPr>
          </a:lstStyle>
          <a:p>
            <a:r>
              <a:rPr lang="sv-SE"/>
              <a:t>Klicka här för att ändra mall för rubrikformat</a:t>
            </a:r>
            <a:endParaRPr lang="sv-SE" dirty="0"/>
          </a:p>
        </p:txBody>
      </p:sp>
      <p:sp>
        <p:nvSpPr>
          <p:cNvPr id="7" name="Underrubrik 2">
            <a:extLst>
              <a:ext uri="{FF2B5EF4-FFF2-40B4-BE49-F238E27FC236}">
                <a16:creationId xmlns:a16="http://schemas.microsoft.com/office/drawing/2014/main" id="{B6B96024-3FE2-4288-8D23-15D0E62715D6}"/>
              </a:ext>
            </a:extLst>
          </p:cNvPr>
          <p:cNvSpPr>
            <a:spLocks noGrp="1"/>
          </p:cNvSpPr>
          <p:nvPr>
            <p:ph type="subTitle" idx="1"/>
          </p:nvPr>
        </p:nvSpPr>
        <p:spPr>
          <a:xfrm>
            <a:off x="2580000" y="3329642"/>
            <a:ext cx="6370622" cy="36023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1539972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pitel färg 3">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33E3BA1-AF99-464F-9B8A-EF75FF7D73E4}"/>
              </a:ext>
              <a:ext uri="{C183D7F6-B498-43B3-948B-1728B52AA6E4}">
                <adec:decorative xmlns:adec="http://schemas.microsoft.com/office/drawing/2017/decorative" val="1"/>
              </a:ext>
            </a:extLst>
          </p:cNvPr>
          <p:cNvSpPr/>
          <p:nvPr userDrawn="1"/>
        </p:nvSpPr>
        <p:spPr>
          <a:xfrm>
            <a:off x="0" y="-1"/>
            <a:ext cx="12192000" cy="59030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2580816" y="2564904"/>
            <a:ext cx="6370622" cy="720000"/>
          </a:xfrm>
        </p:spPr>
        <p:txBody>
          <a:bodyPr anchor="b">
            <a:noAutofit/>
          </a:bodyPr>
          <a:lstStyle>
            <a:lvl1pPr algn="l">
              <a:defRPr sz="3800">
                <a:solidFill>
                  <a:schemeClr val="bg1"/>
                </a:solidFill>
              </a:defRPr>
            </a:lvl1pPr>
          </a:lstStyle>
          <a:p>
            <a:r>
              <a:rPr lang="sv-SE"/>
              <a:t>Klicka här för att ändra mall för rubrikformat</a:t>
            </a:r>
            <a:endParaRPr lang="sv-SE" dirty="0"/>
          </a:p>
        </p:txBody>
      </p:sp>
      <p:sp>
        <p:nvSpPr>
          <p:cNvPr id="7" name="Underrubrik 2">
            <a:extLst>
              <a:ext uri="{FF2B5EF4-FFF2-40B4-BE49-F238E27FC236}">
                <a16:creationId xmlns:a16="http://schemas.microsoft.com/office/drawing/2014/main" id="{B6B96024-3FE2-4288-8D23-15D0E62715D6}"/>
              </a:ext>
            </a:extLst>
          </p:cNvPr>
          <p:cNvSpPr>
            <a:spLocks noGrp="1"/>
          </p:cNvSpPr>
          <p:nvPr>
            <p:ph type="subTitle" idx="1"/>
          </p:nvPr>
        </p:nvSpPr>
        <p:spPr>
          <a:xfrm>
            <a:off x="2580000" y="3329642"/>
            <a:ext cx="6370622" cy="36023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1579559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pitel färg 4">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33E3BA1-AF99-464F-9B8A-EF75FF7D73E4}"/>
              </a:ext>
              <a:ext uri="{C183D7F6-B498-43B3-948B-1728B52AA6E4}">
                <adec:decorative xmlns:adec="http://schemas.microsoft.com/office/drawing/2017/decorative" val="1"/>
              </a:ext>
            </a:extLst>
          </p:cNvPr>
          <p:cNvSpPr/>
          <p:nvPr userDrawn="1"/>
        </p:nvSpPr>
        <p:spPr>
          <a:xfrm>
            <a:off x="0" y="-1"/>
            <a:ext cx="12192000" cy="590308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2580816" y="2564904"/>
            <a:ext cx="6370622" cy="720000"/>
          </a:xfrm>
        </p:spPr>
        <p:txBody>
          <a:bodyPr anchor="b">
            <a:noAutofit/>
          </a:bodyPr>
          <a:lstStyle>
            <a:lvl1pPr algn="l">
              <a:defRPr sz="3800">
                <a:solidFill>
                  <a:schemeClr val="bg1"/>
                </a:solidFill>
              </a:defRPr>
            </a:lvl1pPr>
          </a:lstStyle>
          <a:p>
            <a:r>
              <a:rPr lang="sv-SE"/>
              <a:t>Klicka här för att ändra mall för rubrikformat</a:t>
            </a:r>
            <a:endParaRPr lang="sv-SE" dirty="0"/>
          </a:p>
        </p:txBody>
      </p:sp>
      <p:sp>
        <p:nvSpPr>
          <p:cNvPr id="7" name="Underrubrik 2">
            <a:extLst>
              <a:ext uri="{FF2B5EF4-FFF2-40B4-BE49-F238E27FC236}">
                <a16:creationId xmlns:a16="http://schemas.microsoft.com/office/drawing/2014/main" id="{B6B96024-3FE2-4288-8D23-15D0E62715D6}"/>
              </a:ext>
            </a:extLst>
          </p:cNvPr>
          <p:cNvSpPr>
            <a:spLocks noGrp="1"/>
          </p:cNvSpPr>
          <p:nvPr>
            <p:ph type="subTitle" idx="1"/>
          </p:nvPr>
        </p:nvSpPr>
        <p:spPr>
          <a:xfrm>
            <a:off x="2580000" y="3329642"/>
            <a:ext cx="6370622" cy="36023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40441854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apitel 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8F310E5E-DA70-46AA-86F8-264D190A4B93}"/>
              </a:ext>
              <a:ext uri="{C183D7F6-B498-43B3-948B-1728B52AA6E4}">
                <adec:decorative xmlns:adec="http://schemas.microsoft.com/office/drawing/2017/decorative" val="1"/>
              </a:ext>
            </a:extLst>
          </p:cNvPr>
          <p:cNvSpPr>
            <a:spLocks noGrp="1"/>
          </p:cNvSpPr>
          <p:nvPr>
            <p:ph type="pic" sz="quarter" idx="13" hasCustomPrompt="1"/>
          </p:nvPr>
        </p:nvSpPr>
        <p:spPr>
          <a:xfrm>
            <a:off x="0" y="-1"/>
            <a:ext cx="12192000" cy="5903089"/>
          </a:xfrm>
          <a:solidFill>
            <a:schemeClr val="bg2"/>
          </a:solidFill>
        </p:spPr>
        <p:txBody>
          <a:bodyPr/>
          <a:lstStyle>
            <a:lvl1pPr>
              <a:defRPr/>
            </a:lvl1pPr>
          </a:lstStyle>
          <a:p>
            <a:r>
              <a:rPr lang="sv-SE" dirty="0"/>
              <a:t>Klicka på knappen Infoga bild under fliken Infoga för att infoga en bild.</a:t>
            </a:r>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2580816" y="2564904"/>
            <a:ext cx="6369806" cy="720000"/>
          </a:xfrm>
        </p:spPr>
        <p:txBody>
          <a:bodyPr anchor="b">
            <a:noAutofit/>
          </a:bodyPr>
          <a:lstStyle>
            <a:lvl1pPr algn="l">
              <a:defRPr sz="3800">
                <a:solidFill>
                  <a:schemeClr val="bg1"/>
                </a:solidFill>
                <a:effectLst>
                  <a:outerShdw blurRad="50800" dist="38100" dir="2700000" algn="tl" rotWithShape="0">
                    <a:prstClr val="black">
                      <a:alpha val="40000"/>
                    </a:prstClr>
                  </a:outerShdw>
                </a:effectLst>
              </a:defRPr>
            </a:lvl1pPr>
          </a:lstStyle>
          <a:p>
            <a:r>
              <a:rPr lang="sv-SE"/>
              <a:t>Klicka här för att ändra mall för rubrikformat</a:t>
            </a:r>
            <a:endParaRPr lang="sv-SE" dirty="0"/>
          </a:p>
        </p:txBody>
      </p:sp>
      <p:sp>
        <p:nvSpPr>
          <p:cNvPr id="7" name="Underrubrik 2">
            <a:extLst>
              <a:ext uri="{FF2B5EF4-FFF2-40B4-BE49-F238E27FC236}">
                <a16:creationId xmlns:a16="http://schemas.microsoft.com/office/drawing/2014/main" id="{B6B96024-3FE2-4288-8D23-15D0E62715D6}"/>
              </a:ext>
            </a:extLst>
          </p:cNvPr>
          <p:cNvSpPr>
            <a:spLocks noGrp="1"/>
          </p:cNvSpPr>
          <p:nvPr>
            <p:ph type="subTitle" idx="1"/>
          </p:nvPr>
        </p:nvSpPr>
        <p:spPr>
          <a:xfrm>
            <a:off x="2580000" y="3329642"/>
            <a:ext cx="6370622" cy="360238"/>
          </a:xfrm>
        </p:spPr>
        <p:txBody>
          <a:bodyPr>
            <a:noAutofit/>
          </a:bodyPr>
          <a:lstStyle>
            <a:lvl1pPr marL="0" indent="0" algn="l">
              <a:buNone/>
              <a:defRPr sz="2400">
                <a:solidFill>
                  <a:schemeClr val="bg1"/>
                </a:solidFill>
                <a:effectLst>
                  <a:outerShdw blurRad="50800" dist="38100" dir="2700000" algn="tl"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35637807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pitel bild 2">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3416300" y="6020544"/>
            <a:ext cx="8591550" cy="720000"/>
          </a:xfrm>
        </p:spPr>
        <p:txBody>
          <a:bodyPr anchor="b">
            <a:noAutofit/>
          </a:bodyPr>
          <a:lstStyle>
            <a:lvl1pPr algn="l">
              <a:defRPr sz="3600">
                <a:solidFill>
                  <a:schemeClr val="tx1"/>
                </a:solidFill>
                <a:effectLst/>
              </a:defRPr>
            </a:lvl1pPr>
          </a:lstStyle>
          <a:p>
            <a:r>
              <a:rPr lang="sv-SE"/>
              <a:t>Klicka här för att ändra mall för rubrikformat</a:t>
            </a:r>
            <a:endParaRPr lang="sv-SE" dirty="0"/>
          </a:p>
        </p:txBody>
      </p:sp>
      <p:sp>
        <p:nvSpPr>
          <p:cNvPr id="9" name="Platshållare för bild 8">
            <a:extLst>
              <a:ext uri="{FF2B5EF4-FFF2-40B4-BE49-F238E27FC236}">
                <a16:creationId xmlns:a16="http://schemas.microsoft.com/office/drawing/2014/main" id="{8F310E5E-DA70-46AA-86F8-264D190A4B93}"/>
              </a:ext>
              <a:ext uri="{C183D7F6-B498-43B3-948B-1728B52AA6E4}">
                <adec:decorative xmlns:adec="http://schemas.microsoft.com/office/drawing/2017/decorative" val="1"/>
              </a:ext>
            </a:extLst>
          </p:cNvPr>
          <p:cNvSpPr>
            <a:spLocks noGrp="1"/>
          </p:cNvSpPr>
          <p:nvPr>
            <p:ph type="pic" sz="quarter" idx="13"/>
          </p:nvPr>
        </p:nvSpPr>
        <p:spPr>
          <a:xfrm>
            <a:off x="0" y="-1"/>
            <a:ext cx="12192000" cy="5903089"/>
          </a:xfrm>
          <a:solidFill>
            <a:schemeClr val="bg2"/>
          </a:solidFill>
        </p:spPr>
        <p:txBody>
          <a:body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a:xfrm>
            <a:off x="0" y="6858001"/>
            <a:ext cx="910953" cy="45719"/>
          </a:xfrm>
        </p:spPr>
        <p:txBody>
          <a:bodyPr/>
          <a:lstStyle>
            <a:lvl1pPr>
              <a:defRPr sz="100"/>
            </a:lvl1pPr>
          </a:lstStyle>
          <a:p>
            <a:fld id="{C3CAB3A1-2D40-4BA9-A61B-AFD14D1D0A73}" type="datetimeFigureOut">
              <a:rPr lang="sv-SE" smtClean="0"/>
              <a:pPr/>
              <a:t>2026-06-26</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a:xfrm>
            <a:off x="985664" y="6858001"/>
            <a:ext cx="6336000" cy="45719"/>
          </a:xfrm>
        </p:spPr>
        <p:txBody>
          <a:bodyPr/>
          <a:lstStyle>
            <a:lvl1pPr>
              <a:defRPr sz="100"/>
            </a:lvl1p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a:xfrm>
            <a:off x="7359567" y="6858000"/>
            <a:ext cx="432742" cy="45719"/>
          </a:xfrm>
        </p:spPr>
        <p:txBody>
          <a:bodyPr/>
          <a:lstStyle>
            <a:lvl1pPr>
              <a:defRPr sz="100"/>
            </a:lvl1pPr>
          </a:lstStyle>
          <a:p>
            <a:fld id="{696A28D3-22CF-4FB0-80FD-EC473B325B38}" type="slidenum">
              <a:rPr lang="sv-SE" smtClean="0"/>
              <a:pPr/>
              <a:t>‹#›</a:t>
            </a:fld>
            <a:endParaRPr lang="sv-SE"/>
          </a:p>
        </p:txBody>
      </p:sp>
    </p:spTree>
    <p:extLst>
      <p:ext uri="{BB962C8B-B14F-4D97-AF65-F5344CB8AC3E}">
        <p14:creationId xmlns:p14="http://schemas.microsoft.com/office/powerpoint/2010/main" val="2503213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Kapitel bild 3">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4802735" y="272555"/>
            <a:ext cx="7005034" cy="1193359"/>
          </a:xfrm>
        </p:spPr>
        <p:txBody>
          <a:bodyPr anchor="ctr">
            <a:noAutofit/>
          </a:bodyPr>
          <a:lstStyle>
            <a:lvl1pPr algn="l">
              <a:defRPr sz="3600">
                <a:solidFill>
                  <a:schemeClr val="tx1"/>
                </a:solidFill>
                <a:effectLst/>
              </a:defRPr>
            </a:lvl1pPr>
          </a:lstStyle>
          <a:p>
            <a:r>
              <a:rPr lang="sv-SE"/>
              <a:t>Klicka här för att ändra mall för rubrikformat</a:t>
            </a:r>
            <a:endParaRPr lang="sv-SE" dirty="0"/>
          </a:p>
        </p:txBody>
      </p:sp>
      <p:sp>
        <p:nvSpPr>
          <p:cNvPr id="9" name="Platshållare för bild 8">
            <a:extLst>
              <a:ext uri="{FF2B5EF4-FFF2-40B4-BE49-F238E27FC236}">
                <a16:creationId xmlns:a16="http://schemas.microsoft.com/office/drawing/2014/main" id="{8F310E5E-DA70-46AA-86F8-264D190A4B93}"/>
              </a:ext>
              <a:ext uri="{C183D7F6-B498-43B3-948B-1728B52AA6E4}">
                <adec:decorative xmlns:adec="http://schemas.microsoft.com/office/drawing/2017/decorative" val="1"/>
              </a:ext>
            </a:extLst>
          </p:cNvPr>
          <p:cNvSpPr>
            <a:spLocks noGrp="1"/>
          </p:cNvSpPr>
          <p:nvPr>
            <p:ph type="pic" sz="quarter" idx="13"/>
          </p:nvPr>
        </p:nvSpPr>
        <p:spPr>
          <a:xfrm>
            <a:off x="0" y="1818000"/>
            <a:ext cx="12192000" cy="5040000"/>
          </a:xfrm>
          <a:solidFill>
            <a:schemeClr val="bg2"/>
          </a:solidFill>
        </p:spPr>
        <p:txBody>
          <a:body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a:xfrm>
            <a:off x="0" y="6858001"/>
            <a:ext cx="910953" cy="45719"/>
          </a:xfrm>
        </p:spPr>
        <p:txBody>
          <a:bodyPr/>
          <a:lstStyle>
            <a:lvl1pPr>
              <a:defRPr sz="100"/>
            </a:lvl1pPr>
          </a:lstStyle>
          <a:p>
            <a:fld id="{C3CAB3A1-2D40-4BA9-A61B-AFD14D1D0A73}" type="datetimeFigureOut">
              <a:rPr lang="sv-SE" smtClean="0"/>
              <a:pPr/>
              <a:t>2026-06-26</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a:xfrm>
            <a:off x="985664" y="6858001"/>
            <a:ext cx="6336000" cy="45719"/>
          </a:xfrm>
        </p:spPr>
        <p:txBody>
          <a:bodyPr/>
          <a:lstStyle>
            <a:lvl1pPr>
              <a:defRPr sz="100"/>
            </a:lvl1p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a:xfrm>
            <a:off x="7359567" y="6858000"/>
            <a:ext cx="432742" cy="45719"/>
          </a:xfrm>
        </p:spPr>
        <p:txBody>
          <a:bodyPr/>
          <a:lstStyle>
            <a:lvl1pPr>
              <a:defRPr sz="100"/>
            </a:lvl1pPr>
          </a:lstStyle>
          <a:p>
            <a:fld id="{696A28D3-22CF-4FB0-80FD-EC473B325B38}" type="slidenum">
              <a:rPr lang="sv-SE" smtClean="0"/>
              <a:pPr/>
              <a:t>‹#›</a:t>
            </a:fld>
            <a:endParaRPr lang="sv-SE"/>
          </a:p>
        </p:txBody>
      </p:sp>
      <p:pic>
        <p:nvPicPr>
          <p:cNvPr id="8" name="Bildobjekt 7">
            <a:extLst>
              <a:ext uri="{FF2B5EF4-FFF2-40B4-BE49-F238E27FC236}">
                <a16:creationId xmlns:a16="http://schemas.microsoft.com/office/drawing/2014/main" id="{45689AA9-2269-983B-A78A-C44F94BD29E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4231" y="272555"/>
            <a:ext cx="3980166" cy="1193360"/>
          </a:xfrm>
          <a:prstGeom prst="rect">
            <a:avLst/>
          </a:prstGeom>
        </p:spPr>
      </p:pic>
    </p:spTree>
    <p:extLst>
      <p:ext uri="{BB962C8B-B14F-4D97-AF65-F5344CB8AC3E}">
        <p14:creationId xmlns:p14="http://schemas.microsoft.com/office/powerpoint/2010/main" val="9211835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Hel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8F310E5E-DA70-46AA-86F8-264D190A4B93}"/>
              </a:ex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a:solidFill>
            <a:schemeClr val="bg2"/>
          </a:solidFill>
        </p:spPr>
        <p:txBody>
          <a:bodyPr/>
          <a:lstStyle/>
          <a:p>
            <a:r>
              <a:rPr lang="sv-SE"/>
              <a:t>Klicka på ikonen för att lägga till en bild</a:t>
            </a:r>
            <a:endParaRPr lang="sv-SE" dirty="0"/>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1008000" y="509388"/>
            <a:ext cx="10176000" cy="720000"/>
          </a:xfrm>
        </p:spPr>
        <p:txBody>
          <a:bodyPr anchor="ctr">
            <a:noAutofit/>
          </a:bodyPr>
          <a:lstStyle>
            <a:lvl1pPr algn="l">
              <a:defRPr sz="3600">
                <a:solidFill>
                  <a:schemeClr val="tx1"/>
                </a:solidFill>
                <a:effectLst/>
              </a:defRPr>
            </a:lvl1pPr>
          </a:lstStyle>
          <a:p>
            <a:r>
              <a:rPr lang="sv-SE"/>
              <a:t>Klicka här för att ändra mall för rubrikformat</a:t>
            </a:r>
            <a:endParaRPr lang="sv-SE" dirty="0"/>
          </a:p>
        </p:txBody>
      </p:sp>
      <p:sp>
        <p:nvSpPr>
          <p:cNvPr id="5" name="Platshållare för text 4">
            <a:extLst>
              <a:ext uri="{FF2B5EF4-FFF2-40B4-BE49-F238E27FC236}">
                <a16:creationId xmlns:a16="http://schemas.microsoft.com/office/drawing/2014/main" id="{5747169D-F9DA-9DB0-B86B-EF9488178821}"/>
              </a:ext>
            </a:extLst>
          </p:cNvPr>
          <p:cNvSpPr>
            <a:spLocks noGrp="1"/>
          </p:cNvSpPr>
          <p:nvPr>
            <p:ph type="body" sz="quarter" idx="17" hasCustomPrompt="1"/>
          </p:nvPr>
        </p:nvSpPr>
        <p:spPr>
          <a:xfrm>
            <a:off x="1008000" y="1458293"/>
            <a:ext cx="10176000" cy="1325206"/>
          </a:xfrm>
        </p:spPr>
        <p:txBody>
          <a:bodyPr/>
          <a:lstStyle>
            <a:lvl1pPr marL="0" indent="0">
              <a:buNone/>
              <a:defRPr/>
            </a:lvl1pPr>
            <a:lvl2pPr marL="324000" indent="0">
              <a:buNone/>
              <a:defRPr/>
            </a:lvl2pPr>
            <a:lvl3pPr marL="648000" indent="0">
              <a:buNone/>
              <a:defRPr/>
            </a:lvl3pPr>
            <a:lvl4pPr marL="972000" indent="0">
              <a:buNone/>
              <a:defRPr/>
            </a:lvl4pPr>
            <a:lvl5pPr marL="1296000" indent="0">
              <a:buNone/>
              <a:defRPr/>
            </a:lvl5pPr>
          </a:lstStyle>
          <a:p>
            <a:pPr lvl="0"/>
            <a:r>
              <a:rPr lang="sv-SE" dirty="0"/>
              <a:t>Tänk på läsbarheten. Använd svart text mot ljus bild eller vit text mot mörk bild.</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a:xfrm>
            <a:off x="0" y="6858001"/>
            <a:ext cx="910953" cy="45719"/>
          </a:xfrm>
        </p:spPr>
        <p:txBody>
          <a:bodyPr/>
          <a:lstStyle>
            <a:lvl1pPr>
              <a:defRPr sz="100"/>
            </a:lvl1pPr>
          </a:lstStyle>
          <a:p>
            <a:fld id="{C3CAB3A1-2D40-4BA9-A61B-AFD14D1D0A73}" type="datetimeFigureOut">
              <a:rPr lang="sv-SE" smtClean="0"/>
              <a:pPr/>
              <a:t>2026-06-26</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a:xfrm>
            <a:off x="985664" y="6858001"/>
            <a:ext cx="6336000" cy="45719"/>
          </a:xfrm>
        </p:spPr>
        <p:txBody>
          <a:bodyPr/>
          <a:lstStyle>
            <a:lvl1pPr>
              <a:defRPr sz="100"/>
            </a:lvl1p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a:xfrm>
            <a:off x="7359567" y="6858000"/>
            <a:ext cx="432742" cy="45719"/>
          </a:xfrm>
        </p:spPr>
        <p:txBody>
          <a:bodyPr/>
          <a:lstStyle>
            <a:lvl1pPr>
              <a:defRPr sz="100"/>
            </a:lvl1pPr>
          </a:lstStyle>
          <a:p>
            <a:fld id="{696A28D3-22CF-4FB0-80FD-EC473B325B38}" type="slidenum">
              <a:rPr lang="sv-SE" smtClean="0"/>
              <a:pPr/>
              <a:t>‹#›</a:t>
            </a:fld>
            <a:endParaRPr lang="sv-SE"/>
          </a:p>
        </p:txBody>
      </p:sp>
      <p:sp>
        <p:nvSpPr>
          <p:cNvPr id="8" name="Platshållare för text 9">
            <a:extLst>
              <a:ext uri="{FF2B5EF4-FFF2-40B4-BE49-F238E27FC236}">
                <a16:creationId xmlns:a16="http://schemas.microsoft.com/office/drawing/2014/main" id="{F52E7896-DCEF-E460-E851-932A3376D996}"/>
              </a:ext>
            </a:extLst>
          </p:cNvPr>
          <p:cNvSpPr>
            <a:spLocks noGrp="1"/>
          </p:cNvSpPr>
          <p:nvPr>
            <p:ph type="body" sz="quarter" idx="14" hasCustomPrompt="1"/>
          </p:nvPr>
        </p:nvSpPr>
        <p:spPr>
          <a:xfrm>
            <a:off x="164119" y="5930451"/>
            <a:ext cx="3093616" cy="927549"/>
          </a:xfrm>
          <a:blipFill>
            <a:blip r:embed="rId2">
              <a:extLst>
                <a:ext uri="{28A0092B-C50C-407E-A947-70E740481C1C}">
                  <a14:useLocalDpi xmlns:a14="http://schemas.microsoft.com/office/drawing/2010/main" val="0"/>
                </a:ext>
              </a:extLst>
            </a:blip>
            <a:stretch>
              <a:fillRect/>
            </a:stretch>
          </a:blipFill>
        </p:spPr>
        <p:txBody>
          <a:bodyPr/>
          <a:lstStyle>
            <a:lvl1pPr marL="0" indent="0">
              <a:buNone/>
              <a:defRPr/>
            </a:lvl1pPr>
          </a:lstStyle>
          <a:p>
            <a:pPr lvl="0"/>
            <a:r>
              <a:rPr lang="sv-SE" dirty="0"/>
              <a:t> </a:t>
            </a:r>
            <a:endParaRPr lang="en-GB" dirty="0"/>
          </a:p>
        </p:txBody>
      </p:sp>
    </p:spTree>
    <p:extLst>
      <p:ext uri="{BB962C8B-B14F-4D97-AF65-F5344CB8AC3E}">
        <p14:creationId xmlns:p14="http://schemas.microsoft.com/office/powerpoint/2010/main" val="4969459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vslut">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4925D998-0057-4F2D-B1FF-E18FADE7D2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1861" y="2330393"/>
            <a:ext cx="7328277" cy="2197213"/>
          </a:xfrm>
          <a:prstGeom prst="rect">
            <a:avLst/>
          </a:prstGeom>
        </p:spPr>
      </p:pic>
    </p:spTree>
    <p:extLst>
      <p:ext uri="{BB962C8B-B14F-4D97-AF65-F5344CB8AC3E}">
        <p14:creationId xmlns:p14="http://schemas.microsoft.com/office/powerpoint/2010/main" val="276188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FDB03D-A6D7-4606-9BE4-CE04FBE4495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BC6A3DC-AD5D-45E7-A458-75DD5D545517}"/>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a:extLst>
              <a:ext uri="{FF2B5EF4-FFF2-40B4-BE49-F238E27FC236}">
                <a16:creationId xmlns:a16="http://schemas.microsoft.com/office/drawing/2014/main" id="{2AD2FB97-0F6D-4CFC-9A04-6D63132E72BC}"/>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5" name="Platshållare för sidfot 4">
            <a:extLst>
              <a:ext uri="{FF2B5EF4-FFF2-40B4-BE49-F238E27FC236}">
                <a16:creationId xmlns:a16="http://schemas.microsoft.com/office/drawing/2014/main" id="{969EF2DC-A044-4F97-B0CD-431ABA5352C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07E2176-57E5-4456-A5A4-651722E60A2E}"/>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42221481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15F10B-3E52-4A01-A074-8FACED82946C}"/>
              </a:ext>
            </a:extLst>
          </p:cNvPr>
          <p:cNvSpPr>
            <a:spLocks noGrp="1"/>
          </p:cNvSpPr>
          <p:nvPr>
            <p:ph type="title"/>
          </p:nvPr>
        </p:nvSpPr>
        <p:spPr>
          <a:xfrm>
            <a:off x="2580816" y="2564904"/>
            <a:ext cx="6370622" cy="720000"/>
          </a:xfrm>
        </p:spPr>
        <p:txBody>
          <a:bodyPr anchor="b">
            <a:noAutofit/>
          </a:bodyPr>
          <a:lstStyle>
            <a:lvl1pPr>
              <a:defRPr sz="32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E837DAB8-FB21-4D42-8249-61209DB20594}"/>
              </a:ext>
            </a:extLst>
          </p:cNvPr>
          <p:cNvSpPr>
            <a:spLocks noGrp="1"/>
          </p:cNvSpPr>
          <p:nvPr>
            <p:ph type="body" idx="1"/>
          </p:nvPr>
        </p:nvSpPr>
        <p:spPr>
          <a:xfrm>
            <a:off x="2580000" y="3329642"/>
            <a:ext cx="6370622" cy="360238"/>
          </a:xfrm>
        </p:spPr>
        <p:txBody>
          <a:bodyPr>
            <a:noAutofit/>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datum 6">
            <a:extLst>
              <a:ext uri="{FF2B5EF4-FFF2-40B4-BE49-F238E27FC236}">
                <a16:creationId xmlns:a16="http://schemas.microsoft.com/office/drawing/2014/main" id="{026CA621-5FB0-485E-AD29-BCB7AC7366FB}"/>
              </a:ext>
            </a:extLst>
          </p:cNvPr>
          <p:cNvSpPr>
            <a:spLocks noGrp="1"/>
          </p:cNvSpPr>
          <p:nvPr>
            <p:ph type="dt" sz="half" idx="10"/>
          </p:nvPr>
        </p:nvSpPr>
        <p:spPr/>
        <p:txBody>
          <a:bodyPr/>
          <a:lstStyle/>
          <a:p>
            <a:fld id="{C3CAB3A1-2D40-4BA9-A61B-AFD14D1D0A73}" type="datetimeFigureOut">
              <a:rPr lang="sv-SE" smtClean="0"/>
              <a:pPr/>
              <a:t>2026-06-26</a:t>
            </a:fld>
            <a:endParaRPr lang="sv-SE"/>
          </a:p>
        </p:txBody>
      </p:sp>
      <p:sp>
        <p:nvSpPr>
          <p:cNvPr id="8" name="Platshållare för sidfot 7">
            <a:extLst>
              <a:ext uri="{FF2B5EF4-FFF2-40B4-BE49-F238E27FC236}">
                <a16:creationId xmlns:a16="http://schemas.microsoft.com/office/drawing/2014/main" id="{053A79EE-05AC-4963-8B0F-040053E1DDF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5FEBEACA-5626-42CF-9F84-0462330F2E57}"/>
              </a:ext>
            </a:extLst>
          </p:cNvPr>
          <p:cNvSpPr>
            <a:spLocks noGrp="1"/>
          </p:cNvSpPr>
          <p:nvPr>
            <p:ph type="sldNum" sz="quarter" idx="12"/>
          </p:nvPr>
        </p:nvSpPr>
        <p:spPr/>
        <p:txBody>
          <a:bodyPr/>
          <a:lstStyle/>
          <a:p>
            <a:fld id="{696A28D3-22CF-4FB0-80FD-EC473B325B38}" type="slidenum">
              <a:rPr lang="sv-SE" smtClean="0"/>
              <a:pPr/>
              <a:t>‹#›</a:t>
            </a:fld>
            <a:endParaRPr lang="sv-SE" dirty="0"/>
          </a:p>
        </p:txBody>
      </p:sp>
    </p:spTree>
    <p:extLst>
      <p:ext uri="{BB962C8B-B14F-4D97-AF65-F5344CB8AC3E}">
        <p14:creationId xmlns:p14="http://schemas.microsoft.com/office/powerpoint/2010/main" val="247009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BD5745-D09E-40AF-B411-41D97075C78D}"/>
              </a:ext>
            </a:extLst>
          </p:cNvPr>
          <p:cNvSpPr>
            <a:spLocks noGrp="1"/>
          </p:cNvSpPr>
          <p:nvPr>
            <p:ph type="title"/>
          </p:nvPr>
        </p:nvSpPr>
        <p:spPr/>
        <p:txBody>
          <a:bodyPr>
            <a:noAutofit/>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D0F38C46-6AF1-4B68-BC01-6E950AA58B08}"/>
              </a:ext>
            </a:extLst>
          </p:cNvPr>
          <p:cNvSpPr>
            <a:spLocks noGrp="1"/>
          </p:cNvSpPr>
          <p:nvPr>
            <p:ph sz="half" idx="1"/>
          </p:nvPr>
        </p:nvSpPr>
        <p:spPr>
          <a:xfrm>
            <a:off x="1007999" y="1535113"/>
            <a:ext cx="4994401" cy="4351338"/>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57D4F25B-617D-4324-9D7D-CA844B9FB7C2}"/>
              </a:ext>
            </a:extLst>
          </p:cNvPr>
          <p:cNvSpPr>
            <a:spLocks noGrp="1"/>
          </p:cNvSpPr>
          <p:nvPr>
            <p:ph sz="half" idx="2"/>
          </p:nvPr>
        </p:nvSpPr>
        <p:spPr>
          <a:xfrm>
            <a:off x="6189598" y="1530217"/>
            <a:ext cx="4994401" cy="4351338"/>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a:extLst>
              <a:ext uri="{FF2B5EF4-FFF2-40B4-BE49-F238E27FC236}">
                <a16:creationId xmlns:a16="http://schemas.microsoft.com/office/drawing/2014/main" id="{4C4419C6-376D-4C6E-BE3D-B274817B4508}"/>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6" name="Platshållare för sidfot 5">
            <a:extLst>
              <a:ext uri="{FF2B5EF4-FFF2-40B4-BE49-F238E27FC236}">
                <a16:creationId xmlns:a16="http://schemas.microsoft.com/office/drawing/2014/main" id="{813E5173-5D2E-4D30-9FFA-AA056111FA0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588ACC9-BF94-484B-9A2B-454F065F7D4E}"/>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29101923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11" name="Rubrik 10">
            <a:extLst>
              <a:ext uri="{FF2B5EF4-FFF2-40B4-BE49-F238E27FC236}">
                <a16:creationId xmlns:a16="http://schemas.microsoft.com/office/drawing/2014/main" id="{B6E6C1AE-FB17-4361-B576-BEA64F324FD2}"/>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BF63D6F9-84B0-4A5C-8E4B-BC68E6C6EF99}"/>
              </a:ext>
            </a:extLst>
          </p:cNvPr>
          <p:cNvSpPr>
            <a:spLocks noGrp="1"/>
          </p:cNvSpPr>
          <p:nvPr>
            <p:ph type="body" idx="1"/>
          </p:nvPr>
        </p:nvSpPr>
        <p:spPr>
          <a:xfrm>
            <a:off x="1007533" y="1535113"/>
            <a:ext cx="4988984"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52354B6-EA03-4633-BF8C-740DFABDCCD7}"/>
              </a:ext>
            </a:extLst>
          </p:cNvPr>
          <p:cNvSpPr>
            <a:spLocks noGrp="1"/>
          </p:cNvSpPr>
          <p:nvPr>
            <p:ph sz="half" idx="2"/>
          </p:nvPr>
        </p:nvSpPr>
        <p:spPr>
          <a:xfrm>
            <a:off x="1007533" y="2226392"/>
            <a:ext cx="4988984" cy="3774405"/>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a:extLst>
              <a:ext uri="{FF2B5EF4-FFF2-40B4-BE49-F238E27FC236}">
                <a16:creationId xmlns:a16="http://schemas.microsoft.com/office/drawing/2014/main" id="{F649AF67-0586-4B82-B127-BCF1D142CD35}"/>
              </a:ext>
            </a:extLst>
          </p:cNvPr>
          <p:cNvSpPr>
            <a:spLocks noGrp="1"/>
          </p:cNvSpPr>
          <p:nvPr>
            <p:ph type="body" sz="quarter" idx="3"/>
          </p:nvPr>
        </p:nvSpPr>
        <p:spPr>
          <a:xfrm>
            <a:off x="6195485" y="1529883"/>
            <a:ext cx="4988984"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08B6D22-C9A1-4DC3-9391-6DE49E2DA559}"/>
              </a:ext>
            </a:extLst>
          </p:cNvPr>
          <p:cNvSpPr>
            <a:spLocks noGrp="1"/>
          </p:cNvSpPr>
          <p:nvPr>
            <p:ph sz="quarter" idx="4"/>
          </p:nvPr>
        </p:nvSpPr>
        <p:spPr>
          <a:xfrm>
            <a:off x="6195485" y="2226391"/>
            <a:ext cx="4988984" cy="3774405"/>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a:extLst>
              <a:ext uri="{FF2B5EF4-FFF2-40B4-BE49-F238E27FC236}">
                <a16:creationId xmlns:a16="http://schemas.microsoft.com/office/drawing/2014/main" id="{E30EC6AC-22D3-4986-B75B-4A9C4E008D86}"/>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8" name="Platshållare för sidfot 7">
            <a:extLst>
              <a:ext uri="{FF2B5EF4-FFF2-40B4-BE49-F238E27FC236}">
                <a16:creationId xmlns:a16="http://schemas.microsoft.com/office/drawing/2014/main" id="{4CAA757E-6409-4B8A-9DCF-C2B973D9CB1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5F956D3A-FB10-4BC7-B775-EEC3B0F09BB9}"/>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3557892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002D4F-0565-4D94-B732-A81A7631CE88}"/>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datum 2">
            <a:extLst>
              <a:ext uri="{FF2B5EF4-FFF2-40B4-BE49-F238E27FC236}">
                <a16:creationId xmlns:a16="http://schemas.microsoft.com/office/drawing/2014/main" id="{29290BF0-624A-4FEB-AD73-4B87CFDED0C5}"/>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4" name="Platshållare för sidfot 3">
            <a:extLst>
              <a:ext uri="{FF2B5EF4-FFF2-40B4-BE49-F238E27FC236}">
                <a16:creationId xmlns:a16="http://schemas.microsoft.com/office/drawing/2014/main" id="{AA57C6F1-0C9D-4071-9328-1490E5D8E72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D3DB7D4-08D4-4FBD-BD00-F4ED9229D666}"/>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19548233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4196677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alvsida bild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BD5745-D09E-40AF-B411-41D97075C78D}"/>
              </a:ext>
            </a:extLst>
          </p:cNvPr>
          <p:cNvSpPr>
            <a:spLocks noGrp="1"/>
          </p:cNvSpPr>
          <p:nvPr>
            <p:ph type="title"/>
          </p:nvPr>
        </p:nvSpPr>
        <p:spPr>
          <a:xfrm>
            <a:off x="1008000" y="509388"/>
            <a:ext cx="4994400" cy="720000"/>
          </a:xfrm>
        </p:spPr>
        <p:txBody>
          <a:bodyPr>
            <a:noAutofit/>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D0F38C46-6AF1-4B68-BC01-6E950AA58B08}"/>
              </a:ext>
            </a:extLst>
          </p:cNvPr>
          <p:cNvSpPr>
            <a:spLocks noGrp="1"/>
          </p:cNvSpPr>
          <p:nvPr>
            <p:ph sz="half" idx="1"/>
          </p:nvPr>
        </p:nvSpPr>
        <p:spPr>
          <a:xfrm>
            <a:off x="1007999" y="1535113"/>
            <a:ext cx="4994401" cy="4351338"/>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3">
            <a:extLst>
              <a:ext uri="{FF2B5EF4-FFF2-40B4-BE49-F238E27FC236}">
                <a16:creationId xmlns:a16="http://schemas.microsoft.com/office/drawing/2014/main" id="{27603766-483D-D886-DC1D-5C23F71ECBC6}"/>
              </a:ext>
              <a:ext uri="{C183D7F6-B498-43B3-948B-1728B52AA6E4}">
                <adec:decorative xmlns:adec="http://schemas.microsoft.com/office/drawing/2017/decorative" val="1"/>
              </a:ext>
            </a:extLst>
          </p:cNvPr>
          <p:cNvSpPr>
            <a:spLocks noGrp="1"/>
          </p:cNvSpPr>
          <p:nvPr>
            <p:ph type="pic" sz="quarter" idx="13"/>
          </p:nvPr>
        </p:nvSpPr>
        <p:spPr>
          <a:xfrm>
            <a:off x="7015200" y="0"/>
            <a:ext cx="5176800" cy="6858000"/>
          </a:xfrm>
          <a:solidFill>
            <a:schemeClr val="bg2"/>
          </a:solidFill>
        </p:spPr>
        <p:txBody>
          <a:bodyPr/>
          <a:lstStyle/>
          <a:p>
            <a:r>
              <a:rPr lang="sv-SE"/>
              <a:t>Klicka på ikonen för att lägga till en bild</a:t>
            </a:r>
            <a:endParaRPr lang="en-GB"/>
          </a:p>
        </p:txBody>
      </p:sp>
      <p:sp>
        <p:nvSpPr>
          <p:cNvPr id="5" name="Platshållare för datum 4">
            <a:extLst>
              <a:ext uri="{FF2B5EF4-FFF2-40B4-BE49-F238E27FC236}">
                <a16:creationId xmlns:a16="http://schemas.microsoft.com/office/drawing/2014/main" id="{4C4419C6-376D-4C6E-BE3D-B274817B4508}"/>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6" name="Platshållare för sidfot 5">
            <a:extLst>
              <a:ext uri="{FF2B5EF4-FFF2-40B4-BE49-F238E27FC236}">
                <a16:creationId xmlns:a16="http://schemas.microsoft.com/office/drawing/2014/main" id="{813E5173-5D2E-4D30-9FFA-AA056111FA0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588ACC9-BF94-484B-9A2B-454F065F7D4E}"/>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6512797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alvsida bild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BD5745-D09E-40AF-B411-41D97075C78D}"/>
              </a:ext>
            </a:extLst>
          </p:cNvPr>
          <p:cNvSpPr>
            <a:spLocks noGrp="1"/>
          </p:cNvSpPr>
          <p:nvPr>
            <p:ph type="title"/>
          </p:nvPr>
        </p:nvSpPr>
        <p:spPr>
          <a:xfrm>
            <a:off x="6189598" y="509388"/>
            <a:ext cx="4994402" cy="720000"/>
          </a:xfrm>
        </p:spPr>
        <p:txBody>
          <a:bodyPr>
            <a:noAutofit/>
          </a:bodyPr>
          <a:lstStyle/>
          <a:p>
            <a:r>
              <a:rPr lang="sv-SE"/>
              <a:t>Klicka här för att ändra mall för rubrikformat</a:t>
            </a:r>
            <a:endParaRPr lang="sv-SE" dirty="0"/>
          </a:p>
        </p:txBody>
      </p:sp>
      <p:sp>
        <p:nvSpPr>
          <p:cNvPr id="4" name="Platshållare för innehåll 3">
            <a:extLst>
              <a:ext uri="{FF2B5EF4-FFF2-40B4-BE49-F238E27FC236}">
                <a16:creationId xmlns:a16="http://schemas.microsoft.com/office/drawing/2014/main" id="{57D4F25B-617D-4324-9D7D-CA844B9FB7C2}"/>
              </a:ext>
            </a:extLst>
          </p:cNvPr>
          <p:cNvSpPr>
            <a:spLocks noGrp="1"/>
          </p:cNvSpPr>
          <p:nvPr>
            <p:ph sz="half" idx="2"/>
          </p:nvPr>
        </p:nvSpPr>
        <p:spPr>
          <a:xfrm>
            <a:off x="6189598" y="1530217"/>
            <a:ext cx="4994401" cy="4351338"/>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3">
            <a:extLst>
              <a:ext uri="{FF2B5EF4-FFF2-40B4-BE49-F238E27FC236}">
                <a16:creationId xmlns:a16="http://schemas.microsoft.com/office/drawing/2014/main" id="{78766863-56BF-ED1E-FDF2-2AA72B1B5AEA}"/>
              </a:ext>
              <a:ext uri="{C183D7F6-B498-43B3-948B-1728B52AA6E4}">
                <adec:decorative xmlns:adec="http://schemas.microsoft.com/office/drawing/2017/decorative" val="1"/>
              </a:ext>
            </a:extLst>
          </p:cNvPr>
          <p:cNvSpPr>
            <a:spLocks noGrp="1"/>
          </p:cNvSpPr>
          <p:nvPr>
            <p:ph type="pic" sz="quarter" idx="13"/>
          </p:nvPr>
        </p:nvSpPr>
        <p:spPr>
          <a:xfrm>
            <a:off x="0" y="-8546"/>
            <a:ext cx="5176800" cy="6858000"/>
          </a:xfrm>
          <a:solidFill>
            <a:schemeClr val="bg2"/>
          </a:solidFill>
        </p:spPr>
        <p:txBody>
          <a:bodyPr/>
          <a:lstStyle/>
          <a:p>
            <a:r>
              <a:rPr lang="sv-SE"/>
              <a:t>Klicka på ikonen för att lägga till en bild</a:t>
            </a:r>
            <a:endParaRPr lang="en-GB"/>
          </a:p>
        </p:txBody>
      </p:sp>
      <p:sp>
        <p:nvSpPr>
          <p:cNvPr id="5" name="Platshållare för datum 4">
            <a:extLst>
              <a:ext uri="{FF2B5EF4-FFF2-40B4-BE49-F238E27FC236}">
                <a16:creationId xmlns:a16="http://schemas.microsoft.com/office/drawing/2014/main" id="{4C4419C6-376D-4C6E-BE3D-B274817B4508}"/>
              </a:ext>
            </a:extLst>
          </p:cNvPr>
          <p:cNvSpPr>
            <a:spLocks noGrp="1"/>
          </p:cNvSpPr>
          <p:nvPr>
            <p:ph type="dt" sz="half" idx="10"/>
          </p:nvPr>
        </p:nvSpPr>
        <p:spPr/>
        <p:txBody>
          <a:bodyPr/>
          <a:lstStyle/>
          <a:p>
            <a:fld id="{C3CAB3A1-2D40-4BA9-A61B-AFD14D1D0A73}" type="datetimeFigureOut">
              <a:rPr lang="sv-SE" smtClean="0"/>
              <a:t>2026-06-26</a:t>
            </a:fld>
            <a:endParaRPr lang="sv-SE"/>
          </a:p>
        </p:txBody>
      </p:sp>
      <p:sp>
        <p:nvSpPr>
          <p:cNvPr id="6" name="Platshållare för sidfot 5">
            <a:extLst>
              <a:ext uri="{FF2B5EF4-FFF2-40B4-BE49-F238E27FC236}">
                <a16:creationId xmlns:a16="http://schemas.microsoft.com/office/drawing/2014/main" id="{813E5173-5D2E-4D30-9FFA-AA056111FA0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588ACC9-BF94-484B-9A2B-454F065F7D4E}"/>
              </a:ext>
            </a:extLst>
          </p:cNvPr>
          <p:cNvSpPr>
            <a:spLocks noGrp="1"/>
          </p:cNvSpPr>
          <p:nvPr>
            <p:ph type="sldNum" sz="quarter" idx="12"/>
          </p:nvPr>
        </p:nvSpPr>
        <p:spPr/>
        <p:txBody>
          <a:bodyPr/>
          <a:lstStyle/>
          <a:p>
            <a:fld id="{696A28D3-22CF-4FB0-80FD-EC473B325B38}" type="slidenum">
              <a:rPr lang="sv-SE" smtClean="0"/>
              <a:t>‹#›</a:t>
            </a:fld>
            <a:endParaRPr lang="sv-SE"/>
          </a:p>
        </p:txBody>
      </p:sp>
      <p:sp>
        <p:nvSpPr>
          <p:cNvPr id="10" name="Platshållare för text 9">
            <a:extLst>
              <a:ext uri="{FF2B5EF4-FFF2-40B4-BE49-F238E27FC236}">
                <a16:creationId xmlns:a16="http://schemas.microsoft.com/office/drawing/2014/main" id="{ACF927FD-62CA-DC82-9393-851FF4E9A5CC}"/>
              </a:ext>
            </a:extLst>
          </p:cNvPr>
          <p:cNvSpPr>
            <a:spLocks noGrp="1"/>
          </p:cNvSpPr>
          <p:nvPr>
            <p:ph type="body" sz="quarter" idx="14" hasCustomPrompt="1"/>
          </p:nvPr>
        </p:nvSpPr>
        <p:spPr>
          <a:xfrm>
            <a:off x="164119" y="5930451"/>
            <a:ext cx="3093616" cy="927549"/>
          </a:xfrm>
          <a:blipFill>
            <a:blip r:embed="rId2">
              <a:extLst>
                <a:ext uri="{28A0092B-C50C-407E-A947-70E740481C1C}">
                  <a14:useLocalDpi xmlns:a14="http://schemas.microsoft.com/office/drawing/2010/main" val="0"/>
                </a:ext>
              </a:extLst>
            </a:blip>
            <a:stretch>
              <a:fillRect/>
            </a:stretch>
          </a:blipFill>
        </p:spPr>
        <p:txBody>
          <a:bodyPr/>
          <a:lstStyle>
            <a:lvl1pPr marL="0" indent="0">
              <a:buNone/>
              <a:defRPr/>
            </a:lvl1pPr>
          </a:lstStyle>
          <a:p>
            <a:pPr lvl="0"/>
            <a:r>
              <a:rPr lang="sv-SE" dirty="0"/>
              <a:t> </a:t>
            </a:r>
            <a:endParaRPr lang="en-GB" dirty="0"/>
          </a:p>
        </p:txBody>
      </p:sp>
    </p:spTree>
    <p:extLst>
      <p:ext uri="{BB962C8B-B14F-4D97-AF65-F5344CB8AC3E}">
        <p14:creationId xmlns:p14="http://schemas.microsoft.com/office/powerpoint/2010/main" val="27659341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2C80472F-745D-4B34-BFEF-90E90E321C6F}"/>
              </a:ext>
              <a:ext uri="{C183D7F6-B498-43B3-948B-1728B52AA6E4}">
                <adec:decorative xmlns:adec="http://schemas.microsoft.com/office/drawing/2017/decorative" val="1"/>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64119" y="5930451"/>
            <a:ext cx="3093616" cy="927549"/>
          </a:xfrm>
          <a:prstGeom prst="rect">
            <a:avLst/>
          </a:prstGeom>
        </p:spPr>
      </p:pic>
      <p:sp>
        <p:nvSpPr>
          <p:cNvPr id="2" name="Platshållare för rubrik 1">
            <a:extLst>
              <a:ext uri="{FF2B5EF4-FFF2-40B4-BE49-F238E27FC236}">
                <a16:creationId xmlns:a16="http://schemas.microsoft.com/office/drawing/2014/main" id="{13407ACE-5946-4E40-AB1D-F335253EF054}"/>
              </a:ext>
            </a:extLst>
          </p:cNvPr>
          <p:cNvSpPr>
            <a:spLocks noGrp="1"/>
          </p:cNvSpPr>
          <p:nvPr>
            <p:ph type="title"/>
          </p:nvPr>
        </p:nvSpPr>
        <p:spPr>
          <a:xfrm>
            <a:off x="1008000" y="509388"/>
            <a:ext cx="10176000" cy="720000"/>
          </a:xfrm>
          <a:prstGeom prst="rect">
            <a:avLst/>
          </a:prstGeom>
        </p:spPr>
        <p:txBody>
          <a:bodyPr vert="horz" lIns="91440" tIns="45720" rIns="91440" bIns="45720" rtlCol="0" anchor="b">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F9D02A5-F05D-4D5E-A212-8B5C16FCE436}"/>
              </a:ext>
            </a:extLst>
          </p:cNvPr>
          <p:cNvSpPr>
            <a:spLocks noGrp="1"/>
          </p:cNvSpPr>
          <p:nvPr>
            <p:ph type="body" idx="1"/>
          </p:nvPr>
        </p:nvSpPr>
        <p:spPr>
          <a:xfrm>
            <a:off x="1007999" y="1535113"/>
            <a:ext cx="10176001" cy="4351338"/>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4EFF7142-315F-44E7-A42C-DA2DC5B6F7D1}"/>
              </a:ext>
            </a:extLst>
          </p:cNvPr>
          <p:cNvSpPr>
            <a:spLocks noGrp="1"/>
          </p:cNvSpPr>
          <p:nvPr>
            <p:ph type="dt" sz="half" idx="2"/>
          </p:nvPr>
        </p:nvSpPr>
        <p:spPr>
          <a:xfrm>
            <a:off x="3391691" y="6292692"/>
            <a:ext cx="910953" cy="365125"/>
          </a:xfrm>
          <a:prstGeom prst="rect">
            <a:avLst/>
          </a:prstGeom>
        </p:spPr>
        <p:txBody>
          <a:bodyPr vert="horz" lIns="91440" tIns="45720" rIns="91440" bIns="45720" rtlCol="0" anchor="ctr"/>
          <a:lstStyle>
            <a:lvl1pPr algn="l">
              <a:defRPr sz="1000">
                <a:solidFill>
                  <a:schemeClr val="tx1"/>
                </a:solidFill>
              </a:defRPr>
            </a:lvl1pPr>
          </a:lstStyle>
          <a:p>
            <a:fld id="{C3CAB3A1-2D40-4BA9-A61B-AFD14D1D0A73}" type="datetimeFigureOut">
              <a:rPr lang="sv-SE" smtClean="0"/>
              <a:pPr/>
              <a:t>2026-06-26</a:t>
            </a:fld>
            <a:endParaRPr lang="sv-SE"/>
          </a:p>
        </p:txBody>
      </p:sp>
      <p:sp>
        <p:nvSpPr>
          <p:cNvPr id="5" name="Platshållare för sidfot 4">
            <a:extLst>
              <a:ext uri="{FF2B5EF4-FFF2-40B4-BE49-F238E27FC236}">
                <a16:creationId xmlns:a16="http://schemas.microsoft.com/office/drawing/2014/main" id="{73A13C2D-A1D6-4AA7-8602-B0CA3DAB5195}"/>
              </a:ext>
            </a:extLst>
          </p:cNvPr>
          <p:cNvSpPr>
            <a:spLocks noGrp="1"/>
          </p:cNvSpPr>
          <p:nvPr>
            <p:ph type="ftr" sz="quarter" idx="3"/>
          </p:nvPr>
        </p:nvSpPr>
        <p:spPr>
          <a:xfrm>
            <a:off x="4377355" y="6292692"/>
            <a:ext cx="6336000" cy="365125"/>
          </a:xfrm>
          <a:prstGeom prst="rect">
            <a:avLst/>
          </a:prstGeom>
        </p:spPr>
        <p:txBody>
          <a:bodyPr vert="horz" lIns="91440" tIns="45720" rIns="91440" bIns="45720" rtlCol="0" anchor="ctr"/>
          <a:lstStyle>
            <a:lvl1pPr algn="l">
              <a:defRPr sz="10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DECA39A5-7F13-41E2-AE5C-779F2887C155}"/>
              </a:ext>
            </a:extLst>
          </p:cNvPr>
          <p:cNvSpPr>
            <a:spLocks noGrp="1"/>
          </p:cNvSpPr>
          <p:nvPr>
            <p:ph type="sldNum" sz="quarter" idx="4"/>
          </p:nvPr>
        </p:nvSpPr>
        <p:spPr>
          <a:xfrm>
            <a:off x="10751258" y="6292691"/>
            <a:ext cx="432742" cy="365125"/>
          </a:xfrm>
          <a:prstGeom prst="rect">
            <a:avLst/>
          </a:prstGeom>
        </p:spPr>
        <p:txBody>
          <a:bodyPr vert="horz" lIns="91440" tIns="45720" rIns="0" bIns="45720" rtlCol="0" anchor="ctr"/>
          <a:lstStyle>
            <a:lvl1pPr algn="r">
              <a:defRPr sz="1000">
                <a:solidFill>
                  <a:schemeClr val="tx1"/>
                </a:solidFill>
              </a:defRPr>
            </a:lvl1pPr>
          </a:lstStyle>
          <a:p>
            <a:fld id="{696A28D3-22CF-4FB0-80FD-EC473B325B38}" type="slidenum">
              <a:rPr lang="sv-SE" smtClean="0"/>
              <a:pPr/>
              <a:t>‹#›</a:t>
            </a:fld>
            <a:endParaRPr lang="sv-SE" dirty="0"/>
          </a:p>
        </p:txBody>
      </p:sp>
    </p:spTree>
    <p:extLst>
      <p:ext uri="{BB962C8B-B14F-4D97-AF65-F5344CB8AC3E}">
        <p14:creationId xmlns:p14="http://schemas.microsoft.com/office/powerpoint/2010/main" val="4173358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71" r:id="rId8"/>
    <p:sldLayoutId id="2147483672" r:id="rId9"/>
    <p:sldLayoutId id="2147483665" r:id="rId10"/>
    <p:sldLayoutId id="2147483666" r:id="rId11"/>
    <p:sldLayoutId id="2147483667" r:id="rId12"/>
    <p:sldLayoutId id="2147483668" r:id="rId13"/>
    <p:sldLayoutId id="2147483669" r:id="rId14"/>
    <p:sldLayoutId id="2147483670" r:id="rId15"/>
    <p:sldLayoutId id="2147483673" r:id="rId16"/>
    <p:sldLayoutId id="2147483674" r:id="rId17"/>
    <p:sldLayoutId id="2147483664" r:id="rId18"/>
  </p:sldLayoutIdLst>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324000" indent="-324000" algn="l" defTabSz="914400" rtl="0" eaLnBrk="1" latinLnBrk="0" hangingPunct="1">
        <a:lnSpc>
          <a:spcPct val="100000"/>
        </a:lnSpc>
        <a:spcBef>
          <a:spcPts val="1000"/>
        </a:spcBef>
        <a:buClr>
          <a:schemeClr val="accent5"/>
        </a:buClr>
        <a:buFont typeface="Wingdings" panose="05000000000000000000" pitchFamily="2" charset="2"/>
        <a:buChar char="§"/>
        <a:defRPr sz="2400" kern="1200">
          <a:solidFill>
            <a:schemeClr val="tx1"/>
          </a:solidFill>
          <a:latin typeface="+mn-lt"/>
          <a:ea typeface="+mn-ea"/>
          <a:cs typeface="+mn-cs"/>
        </a:defRPr>
      </a:lvl1pPr>
      <a:lvl2pPr marL="648000" indent="-3240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2pPr>
      <a:lvl3pPr marL="972000" indent="-3240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296000" indent="-3240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4pPr>
      <a:lvl5pPr marL="1620000" indent="-3240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B1FEA4-7962-48A8-BBA7-0BC9F959657A}"/>
              </a:ext>
            </a:extLst>
          </p:cNvPr>
          <p:cNvSpPr>
            <a:spLocks noGrp="1"/>
          </p:cNvSpPr>
          <p:nvPr>
            <p:ph type="ctrTitle"/>
          </p:nvPr>
        </p:nvSpPr>
        <p:spPr>
          <a:xfrm>
            <a:off x="2580815" y="2564904"/>
            <a:ext cx="7444927" cy="720000"/>
          </a:xfrm>
        </p:spPr>
        <p:txBody>
          <a:bodyPr/>
          <a:lstStyle/>
          <a:p>
            <a:r>
              <a:rPr lang="sv-SE" dirty="0"/>
              <a:t>Granskningsstöd förtidsröster</a:t>
            </a:r>
          </a:p>
        </p:txBody>
      </p:sp>
      <p:sp>
        <p:nvSpPr>
          <p:cNvPr id="3" name="Underrubrik 2">
            <a:extLst>
              <a:ext uri="{FF2B5EF4-FFF2-40B4-BE49-F238E27FC236}">
                <a16:creationId xmlns:a16="http://schemas.microsoft.com/office/drawing/2014/main" id="{719C8F1F-66BD-456D-B7FF-51D10143161D}"/>
              </a:ext>
            </a:extLst>
          </p:cNvPr>
          <p:cNvSpPr>
            <a:spLocks noGrp="1"/>
          </p:cNvSpPr>
          <p:nvPr>
            <p:ph type="subTitle" idx="1"/>
          </p:nvPr>
        </p:nvSpPr>
        <p:spPr/>
        <p:txBody>
          <a:bodyPr/>
          <a:lstStyle/>
          <a:p>
            <a:r>
              <a:rPr lang="sv-SE" dirty="0"/>
              <a:t>Valnämndens preliminära rösträkning</a:t>
            </a:r>
          </a:p>
        </p:txBody>
      </p:sp>
      <p:pic>
        <p:nvPicPr>
          <p:cNvPr id="4" name="Bildobjekt 3" descr="Valmyndigheten">
            <a:extLst>
              <a:ext uri="{FF2B5EF4-FFF2-40B4-BE49-F238E27FC236}">
                <a16:creationId xmlns:a16="http://schemas.microsoft.com/office/drawing/2014/main" id="{18A619C3-B071-0D4A-8F1A-3EF6A03E07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31" y="272555"/>
            <a:ext cx="3980166" cy="1193360"/>
          </a:xfrm>
          <a:prstGeom prst="rect">
            <a:avLst/>
          </a:prstGeom>
        </p:spPr>
      </p:pic>
      <p:sp>
        <p:nvSpPr>
          <p:cNvPr id="5" name="textruta 4">
            <a:extLst>
              <a:ext uri="{FF2B5EF4-FFF2-40B4-BE49-F238E27FC236}">
                <a16:creationId xmlns:a16="http://schemas.microsoft.com/office/drawing/2014/main" id="{03F64E61-F149-E90C-BF64-106ABA371DC6}"/>
              </a:ext>
            </a:extLst>
          </p:cNvPr>
          <p:cNvSpPr txBox="1"/>
          <p:nvPr/>
        </p:nvSpPr>
        <p:spPr>
          <a:xfrm>
            <a:off x="9904396" y="6061859"/>
            <a:ext cx="2287604" cy="230832"/>
          </a:xfrm>
          <a:prstGeom prst="rect">
            <a:avLst/>
          </a:prstGeom>
          <a:noFill/>
        </p:spPr>
        <p:txBody>
          <a:bodyPr wrap="square">
            <a:spAutoFit/>
          </a:bodyPr>
          <a:lstStyle/>
          <a:p>
            <a:pPr algn="ctr"/>
            <a:r>
              <a:rPr lang="sv-SE" sz="900" dirty="0"/>
              <a:t> Produktnummer VAL V0729 01</a:t>
            </a:r>
          </a:p>
        </p:txBody>
      </p:sp>
    </p:spTree>
    <p:extLst>
      <p:ext uri="{BB962C8B-B14F-4D97-AF65-F5344CB8AC3E}">
        <p14:creationId xmlns:p14="http://schemas.microsoft.com/office/powerpoint/2010/main" val="1277969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CD7CD-2954-AB0D-B33C-BCB5CAC7CF0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940EA41-54CE-6D91-B6ED-DF5FCB1E0AF0}"/>
              </a:ext>
            </a:extLst>
          </p:cNvPr>
          <p:cNvSpPr>
            <a:spLocks noGrp="1"/>
          </p:cNvSpPr>
          <p:nvPr>
            <p:ph type="title"/>
          </p:nvPr>
        </p:nvSpPr>
        <p:spPr>
          <a:xfrm>
            <a:off x="1008000" y="633520"/>
            <a:ext cx="10176000" cy="720000"/>
          </a:xfrm>
        </p:spPr>
        <p:txBody>
          <a:bodyPr/>
          <a:lstStyle/>
          <a:p>
            <a:r>
              <a:rPr lang="sv-SE" dirty="0"/>
              <a:t>1.7 Omslagskuvert – Valmyndighetens anteckningar</a:t>
            </a:r>
          </a:p>
        </p:txBody>
      </p:sp>
      <p:pic>
        <p:nvPicPr>
          <p:cNvPr id="4" name="Bildobjekt 3" descr="Omslagskuvert för brevröst där Valmyndigheten skrivit det korrekta personnumret på omslagskuvertet.">
            <a:extLst>
              <a:ext uri="{FF2B5EF4-FFF2-40B4-BE49-F238E27FC236}">
                <a16:creationId xmlns:a16="http://schemas.microsoft.com/office/drawing/2014/main" id="{47A42404-37A3-A027-E23A-6177ED388A16}"/>
              </a:ext>
            </a:extLst>
          </p:cNvPr>
          <p:cNvPicPr>
            <a:picLocks noChangeAspect="1"/>
          </p:cNvPicPr>
          <p:nvPr/>
        </p:nvPicPr>
        <p:blipFill>
          <a:blip r:embed="rId3"/>
          <a:stretch>
            <a:fillRect/>
          </a:stretch>
        </p:blipFill>
        <p:spPr>
          <a:xfrm>
            <a:off x="1008000" y="1414784"/>
            <a:ext cx="6129398" cy="4320000"/>
          </a:xfrm>
          <a:prstGeom prst="rect">
            <a:avLst/>
          </a:prstGeom>
          <a:effectLst>
            <a:outerShdw blurRad="63500" sx="102000" sy="102000" algn="ctr" rotWithShape="0">
              <a:prstClr val="black">
                <a:alpha val="40000"/>
              </a:prstClr>
            </a:outerShdw>
          </a:effectLst>
        </p:spPr>
      </p:pic>
      <p:sp>
        <p:nvSpPr>
          <p:cNvPr id="5" name="textruta 4">
            <a:extLst>
              <a:ext uri="{FF2B5EF4-FFF2-40B4-BE49-F238E27FC236}">
                <a16:creationId xmlns:a16="http://schemas.microsoft.com/office/drawing/2014/main" id="{89E64D50-7E28-D930-56DD-C26E8F49D636}"/>
              </a:ext>
            </a:extLst>
          </p:cNvPr>
          <p:cNvSpPr txBox="1"/>
          <p:nvPr/>
        </p:nvSpPr>
        <p:spPr>
          <a:xfrm>
            <a:off x="7315200" y="1414784"/>
            <a:ext cx="4500000" cy="2564805"/>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På omslagskuvertet kan Valmyndigheten ha gjort rättningar av personnumret, t.ex. skrivit ett personnummer åt rätt håll.</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Det påverkar inte rösten och om omslagskuvertet har gjorts i ordning på rätt sätt i övrigt ska du </a:t>
            </a:r>
            <a:r>
              <a:rPr lang="sv-SE" b="1" dirty="0">
                <a:latin typeface="Open Sans" panose="020B0606030504020204" pitchFamily="34" charset="0"/>
                <a:ea typeface="Open Sans" panose="020B0606030504020204" pitchFamily="34" charset="0"/>
                <a:cs typeface="Open Sans" panose="020B0606030504020204" pitchFamily="34" charset="0"/>
              </a:rPr>
              <a:t>öppna</a:t>
            </a:r>
            <a:r>
              <a:rPr lang="sv-SE" dirty="0">
                <a:latin typeface="Open Sans" panose="020B0606030504020204" pitchFamily="34" charset="0"/>
                <a:ea typeface="Open Sans" panose="020B0606030504020204" pitchFamily="34" charset="0"/>
                <a:cs typeface="Open Sans" panose="020B0606030504020204" pitchFamily="34" charset="0"/>
              </a:rPr>
              <a:t> det.</a:t>
            </a:r>
            <a:endParaRPr lang="sv-SE" sz="16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80952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CC94D-EBA3-1303-932C-3D73425B82C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FAEFC05-86F3-83DE-44A3-FAA947EB0FDD}"/>
              </a:ext>
            </a:extLst>
          </p:cNvPr>
          <p:cNvSpPr>
            <a:spLocks noGrp="1"/>
          </p:cNvSpPr>
          <p:nvPr>
            <p:ph type="title"/>
          </p:nvPr>
        </p:nvSpPr>
        <p:spPr>
          <a:xfrm>
            <a:off x="1008000" y="342027"/>
            <a:ext cx="10176000" cy="720000"/>
          </a:xfrm>
        </p:spPr>
        <p:txBody>
          <a:bodyPr/>
          <a:lstStyle/>
          <a:p>
            <a:r>
              <a:rPr lang="sv-SE" dirty="0"/>
              <a:t>1.8 Omslagskuvert – med flera ytterkuvert i</a:t>
            </a:r>
          </a:p>
        </p:txBody>
      </p:sp>
      <p:pic>
        <p:nvPicPr>
          <p:cNvPr id="4" name="Bildobjekt 3" descr="Omslagskuvert för brevröst som innehåller två ytterkuvert för brevröst.">
            <a:extLst>
              <a:ext uri="{FF2B5EF4-FFF2-40B4-BE49-F238E27FC236}">
                <a16:creationId xmlns:a16="http://schemas.microsoft.com/office/drawing/2014/main" id="{A9B5265E-65AC-25C7-3BF4-38AFFAEBBD6C}"/>
              </a:ext>
            </a:extLst>
          </p:cNvPr>
          <p:cNvPicPr>
            <a:picLocks noChangeAspect="1"/>
          </p:cNvPicPr>
          <p:nvPr/>
        </p:nvPicPr>
        <p:blipFill>
          <a:blip r:embed="rId3"/>
          <a:stretch>
            <a:fillRect/>
          </a:stretch>
        </p:blipFill>
        <p:spPr>
          <a:xfrm>
            <a:off x="1264432" y="1163627"/>
            <a:ext cx="5206217" cy="4955203"/>
          </a:xfrm>
          <a:prstGeom prst="rect">
            <a:avLst/>
          </a:prstGeom>
        </p:spPr>
      </p:pic>
      <p:sp>
        <p:nvSpPr>
          <p:cNvPr id="5" name="textruta 4">
            <a:extLst>
              <a:ext uri="{FF2B5EF4-FFF2-40B4-BE49-F238E27FC236}">
                <a16:creationId xmlns:a16="http://schemas.microsoft.com/office/drawing/2014/main" id="{98CBF22B-1C6C-E2C1-DF74-93B8A491EFCE}"/>
              </a:ext>
            </a:extLst>
          </p:cNvPr>
          <p:cNvSpPr txBox="1"/>
          <p:nvPr/>
        </p:nvSpPr>
        <p:spPr>
          <a:xfrm>
            <a:off x="7230100" y="1420334"/>
            <a:ext cx="4500000" cy="2693045"/>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Det kan finnas två eller flera ytterkuvert i samma omslagskuvert.</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Att det ligger mer än ett ytterkuvert i omslagskuvertet är inte ett skäl att underkänna brevrösterna. </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Fortsätt med att granska ytterkuverten.</a:t>
            </a:r>
          </a:p>
        </p:txBody>
      </p:sp>
    </p:spTree>
    <p:extLst>
      <p:ext uri="{BB962C8B-B14F-4D97-AF65-F5344CB8AC3E}">
        <p14:creationId xmlns:p14="http://schemas.microsoft.com/office/powerpoint/2010/main" val="3670698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90D41-F4A5-CE1B-AE53-BEA0B3EB4A3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788E432-0EAF-0AA0-1711-173DD2669C2B}"/>
              </a:ext>
            </a:extLst>
          </p:cNvPr>
          <p:cNvSpPr>
            <a:spLocks noGrp="1"/>
          </p:cNvSpPr>
          <p:nvPr>
            <p:ph type="title"/>
          </p:nvPr>
        </p:nvSpPr>
        <p:spPr>
          <a:xfrm>
            <a:off x="1008000" y="378759"/>
            <a:ext cx="10176000" cy="720000"/>
          </a:xfrm>
        </p:spPr>
        <p:txBody>
          <a:bodyPr/>
          <a:lstStyle/>
          <a:p>
            <a:r>
              <a:rPr lang="sv-SE" dirty="0"/>
              <a:t>1.9 Ytterkuvert – vittnesuppgifter saknas</a:t>
            </a:r>
          </a:p>
        </p:txBody>
      </p:sp>
      <p:pic>
        <p:nvPicPr>
          <p:cNvPr id="7" name="Bildobjekt 6" descr="Baksidan på ett ytterkuvert för brevröst där uppgifterna för vittnen inte är ifyllda.">
            <a:extLst>
              <a:ext uri="{FF2B5EF4-FFF2-40B4-BE49-F238E27FC236}">
                <a16:creationId xmlns:a16="http://schemas.microsoft.com/office/drawing/2014/main" id="{90E408E1-13EA-EBF1-D814-82C1D69D51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000" y="1591869"/>
            <a:ext cx="6128026" cy="4320000"/>
          </a:xfrm>
          <a:prstGeom prst="rect">
            <a:avLst/>
          </a:prstGeom>
          <a:effectLst>
            <a:outerShdw blurRad="63500" sx="102000" sy="102000" algn="ctr" rotWithShape="0">
              <a:prstClr val="black">
                <a:alpha val="40000"/>
              </a:prstClr>
            </a:outerShdw>
          </a:effectLst>
        </p:spPr>
      </p:pic>
      <p:sp>
        <p:nvSpPr>
          <p:cNvPr id="5" name="textruta 4">
            <a:extLst>
              <a:ext uri="{FF2B5EF4-FFF2-40B4-BE49-F238E27FC236}">
                <a16:creationId xmlns:a16="http://schemas.microsoft.com/office/drawing/2014/main" id="{0B9C587A-18C3-AB99-9001-45A44152C232}"/>
              </a:ext>
            </a:extLst>
          </p:cNvPr>
          <p:cNvSpPr txBox="1"/>
          <p:nvPr/>
        </p:nvSpPr>
        <p:spPr>
          <a:xfrm>
            <a:off x="7439594" y="1591869"/>
            <a:ext cx="4500000" cy="2534027"/>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Om ett eller båda vittnena saknas är brevrösten inte korrekt iordninggjord och ska </a:t>
            </a:r>
            <a:r>
              <a:rPr lang="sv-SE" b="1" dirty="0">
                <a:latin typeface="Open Sans" panose="020B0606030504020204" pitchFamily="34" charset="0"/>
                <a:ea typeface="Open Sans" panose="020B0606030504020204" pitchFamily="34" charset="0"/>
                <a:cs typeface="Open Sans" panose="020B0606030504020204" pitchFamily="34" charset="0"/>
              </a:rPr>
              <a:t>underkännas</a:t>
            </a:r>
            <a:r>
              <a:rPr lang="sv-SE" dirty="0">
                <a:latin typeface="Open Sans" panose="020B0606030504020204" pitchFamily="34" charset="0"/>
                <a:ea typeface="Open Sans" panose="020B0606030504020204" pitchFamily="34" charset="0"/>
                <a:cs typeface="Open Sans" panose="020B0606030504020204" pitchFamily="34" charset="0"/>
              </a:rPr>
              <a:t>.</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Om delar av vittnenas uppgifter saknas är brevrösten inte korrekt iordninggjord och ska </a:t>
            </a:r>
            <a:r>
              <a:rPr lang="sv-SE" b="1" dirty="0">
                <a:latin typeface="Open Sans" panose="020B0606030504020204" pitchFamily="34" charset="0"/>
                <a:ea typeface="Open Sans" panose="020B0606030504020204" pitchFamily="34" charset="0"/>
                <a:cs typeface="Open Sans" panose="020B0606030504020204" pitchFamily="34" charset="0"/>
              </a:rPr>
              <a:t>underkännas</a:t>
            </a:r>
            <a:r>
              <a:rPr lang="sv-SE" dirty="0">
                <a:latin typeface="Open Sans" panose="020B0606030504020204" pitchFamily="34" charset="0"/>
                <a:ea typeface="Open Sans" panose="020B0606030504020204" pitchFamily="34" charset="0"/>
                <a:cs typeface="Open Sans" panose="020B0606030504020204" pitchFamily="34" charset="0"/>
              </a:rPr>
              <a:t>.</a:t>
            </a:r>
            <a:endParaRPr lang="sv-SE"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endParaRPr lang="sv-SE" sz="1600"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19345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063D7-8A79-26C2-0D9B-EBC028E358F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499B2DA-066E-B79E-9E2C-0207445AEBEE}"/>
              </a:ext>
            </a:extLst>
          </p:cNvPr>
          <p:cNvSpPr>
            <a:spLocks noGrp="1"/>
          </p:cNvSpPr>
          <p:nvPr>
            <p:ph type="title"/>
          </p:nvPr>
        </p:nvSpPr>
        <p:spPr>
          <a:xfrm>
            <a:off x="920914" y="471825"/>
            <a:ext cx="10176000" cy="720000"/>
          </a:xfrm>
        </p:spPr>
        <p:txBody>
          <a:bodyPr/>
          <a:lstStyle/>
          <a:p>
            <a:r>
              <a:rPr lang="sv-SE" dirty="0"/>
              <a:t>1.10 Ytterkuvert – personnummer åt fel håll</a:t>
            </a:r>
          </a:p>
        </p:txBody>
      </p:sp>
      <p:pic>
        <p:nvPicPr>
          <p:cNvPr id="8" name="Bildobjekt 7" descr="Baksidan av ett brevröstningskuvert">
            <a:extLst>
              <a:ext uri="{FF2B5EF4-FFF2-40B4-BE49-F238E27FC236}">
                <a16:creationId xmlns:a16="http://schemas.microsoft.com/office/drawing/2014/main" id="{5B7FA05C-CF74-6A6C-E1A6-0D2AAACDCF2C}"/>
              </a:ext>
            </a:extLst>
          </p:cNvPr>
          <p:cNvPicPr>
            <a:picLocks noChangeAspect="1"/>
          </p:cNvPicPr>
          <p:nvPr/>
        </p:nvPicPr>
        <p:blipFill rotWithShape="1">
          <a:blip r:embed="rId3">
            <a:extLst>
              <a:ext uri="{28A0092B-C50C-407E-A947-70E740481C1C}">
                <a14:useLocalDpi xmlns:a14="http://schemas.microsoft.com/office/drawing/2010/main" val="0"/>
              </a:ext>
            </a:extLst>
          </a:blip>
          <a:srcRect l="8350" t="53217" r="7507" b="3734"/>
          <a:stretch>
            <a:fillRect/>
          </a:stretch>
        </p:blipFill>
        <p:spPr bwMode="auto">
          <a:xfrm>
            <a:off x="920914" y="1551824"/>
            <a:ext cx="6133209" cy="4320000"/>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5" name="textruta 4">
            <a:extLst>
              <a:ext uri="{FF2B5EF4-FFF2-40B4-BE49-F238E27FC236}">
                <a16:creationId xmlns:a16="http://schemas.microsoft.com/office/drawing/2014/main" id="{391375D9-EF83-DB3A-9E4A-64A662401F22}"/>
              </a:ext>
            </a:extLst>
          </p:cNvPr>
          <p:cNvSpPr txBox="1"/>
          <p:nvPr/>
        </p:nvSpPr>
        <p:spPr>
          <a:xfrm>
            <a:off x="7341341" y="1551824"/>
            <a:ext cx="4565110" cy="3067506"/>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Personnummer eller födelsenummer skrivs åt olika håll i olika länder.</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Är det tydligt vilket person- eller födelsenummer som avses och ytterkuvertet har gjorts i ordning på rätt sätt i övrigt ska du </a:t>
            </a:r>
            <a:r>
              <a:rPr lang="sv-SE" b="1" dirty="0">
                <a:latin typeface="Open Sans" panose="020B0606030504020204" pitchFamily="34" charset="0"/>
                <a:ea typeface="Open Sans" panose="020B0606030504020204" pitchFamily="34" charset="0"/>
                <a:cs typeface="Open Sans" panose="020B0606030504020204" pitchFamily="34" charset="0"/>
              </a:rPr>
              <a:t>öppna</a:t>
            </a:r>
            <a:r>
              <a:rPr lang="sv-SE" dirty="0">
                <a:latin typeface="Open Sans" panose="020B0606030504020204" pitchFamily="34" charset="0"/>
                <a:ea typeface="Open Sans" panose="020B0606030504020204" pitchFamily="34" charset="0"/>
                <a:cs typeface="Open Sans" panose="020B0606030504020204" pitchFamily="34" charset="0"/>
              </a:rPr>
              <a:t> det.</a:t>
            </a:r>
            <a:endParaRPr lang="sv-SE" sz="1600" b="1" dirty="0">
              <a:latin typeface="Open Sans" panose="020B0606030504020204" pitchFamily="34" charset="0"/>
              <a:ea typeface="Open Sans" panose="020B0606030504020204" pitchFamily="34" charset="0"/>
              <a:cs typeface="Open Sans" panose="020B0606030504020204" pitchFamily="34" charset="0"/>
            </a:endParaRPr>
          </a:p>
          <a:p>
            <a:pPr marL="285750" indent="-285750">
              <a:spcBef>
                <a:spcPts val="1000"/>
              </a:spcBef>
              <a:buFont typeface="Arial" panose="020B0604020202020204" pitchFamily="34" charset="0"/>
              <a:buChar char="•"/>
            </a:pPr>
            <a:endParaRPr lang="sv-SE" b="1" dirty="0">
              <a:latin typeface="Open Sans" panose="020B0606030504020204" pitchFamily="34" charset="0"/>
              <a:ea typeface="Open Sans" panose="020B0606030504020204" pitchFamily="34" charset="0"/>
              <a:cs typeface="Open Sans" panose="020B0606030504020204" pitchFamily="34" charset="0"/>
            </a:endParaRPr>
          </a:p>
          <a:p>
            <a:pPr marL="285750" indent="-285750">
              <a:spcBef>
                <a:spcPts val="1000"/>
              </a:spcBef>
              <a:buFont typeface="Arial" panose="020B0604020202020204" pitchFamily="34" charset="0"/>
              <a:buChar char="•"/>
            </a:pPr>
            <a:endParaRPr lang="sv-SE" sz="16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86856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B8BDA-DC9B-4F50-F3D7-6421296889E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5751920-B7A1-2CDA-F357-B5A23FBC6D34}"/>
              </a:ext>
            </a:extLst>
          </p:cNvPr>
          <p:cNvSpPr>
            <a:spLocks noGrp="1"/>
          </p:cNvSpPr>
          <p:nvPr>
            <p:ph type="title"/>
          </p:nvPr>
        </p:nvSpPr>
        <p:spPr>
          <a:xfrm>
            <a:off x="3084861" y="2796857"/>
            <a:ext cx="6370622" cy="720000"/>
          </a:xfrm>
        </p:spPr>
        <p:txBody>
          <a:bodyPr/>
          <a:lstStyle/>
          <a:p>
            <a:r>
              <a:rPr lang="sv-SE" dirty="0"/>
              <a:t>2. Förtidsröster fönsterkuvert</a:t>
            </a:r>
          </a:p>
        </p:txBody>
      </p:sp>
    </p:spTree>
    <p:extLst>
      <p:ext uri="{BB962C8B-B14F-4D97-AF65-F5344CB8AC3E}">
        <p14:creationId xmlns:p14="http://schemas.microsoft.com/office/powerpoint/2010/main" val="4022215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C1259-84EB-0349-0353-30C91C0454F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B5043CA-0568-0D17-D476-82A475D785F0}"/>
              </a:ext>
            </a:extLst>
          </p:cNvPr>
          <p:cNvSpPr>
            <a:spLocks noGrp="1"/>
          </p:cNvSpPr>
          <p:nvPr>
            <p:ph type="title"/>
          </p:nvPr>
        </p:nvSpPr>
        <p:spPr>
          <a:xfrm>
            <a:off x="1008000" y="499592"/>
            <a:ext cx="10176000" cy="720000"/>
          </a:xfrm>
        </p:spPr>
        <p:txBody>
          <a:bodyPr/>
          <a:lstStyle/>
          <a:p>
            <a:r>
              <a:rPr lang="sv-SE" dirty="0"/>
              <a:t>2.1 Fönsterkuvert med klisterlapp</a:t>
            </a:r>
          </a:p>
        </p:txBody>
      </p:sp>
      <p:pic>
        <p:nvPicPr>
          <p:cNvPr id="3" name="Bildobjekt 2" descr="Baksidan av ett fönsterkuvert där en klisterlapp med ett serienummer sitter över rutorna för löpnummer.">
            <a:extLst>
              <a:ext uri="{FF2B5EF4-FFF2-40B4-BE49-F238E27FC236}">
                <a16:creationId xmlns:a16="http://schemas.microsoft.com/office/drawing/2014/main" id="{926440DC-D078-EA8D-7CF7-C8468D2CFD31}"/>
              </a:ext>
            </a:extLst>
          </p:cNvPr>
          <p:cNvPicPr>
            <a:picLocks noChangeAspect="1"/>
          </p:cNvPicPr>
          <p:nvPr/>
        </p:nvPicPr>
        <p:blipFill>
          <a:blip r:embed="rId2">
            <a:extLst>
              <a:ext uri="{28A0092B-C50C-407E-A947-70E740481C1C}">
                <a14:useLocalDpi xmlns:a14="http://schemas.microsoft.com/office/drawing/2010/main" val="0"/>
              </a:ext>
            </a:extLst>
          </a:blip>
          <a:srcRect l="774" t="1360" r="719" b="767"/>
          <a:stretch>
            <a:fillRect/>
          </a:stretch>
        </p:blipFill>
        <p:spPr>
          <a:xfrm>
            <a:off x="1008000" y="1640864"/>
            <a:ext cx="6106217" cy="4320000"/>
          </a:xfrm>
          <a:prstGeom prst="rect">
            <a:avLst/>
          </a:prstGeom>
          <a:effectLst>
            <a:outerShdw blurRad="63500" sx="102000" sy="102000" algn="ctr" rotWithShape="0">
              <a:prstClr val="black">
                <a:alpha val="40000"/>
              </a:prstClr>
            </a:outerShdw>
          </a:effectLst>
        </p:spPr>
      </p:pic>
      <p:sp>
        <p:nvSpPr>
          <p:cNvPr id="8" name="textruta 7">
            <a:extLst>
              <a:ext uri="{FF2B5EF4-FFF2-40B4-BE49-F238E27FC236}">
                <a16:creationId xmlns:a16="http://schemas.microsoft.com/office/drawing/2014/main" id="{859C2F20-755D-E87B-8ECA-57D7E124C965}"/>
              </a:ext>
            </a:extLst>
          </p:cNvPr>
          <p:cNvSpPr txBox="1"/>
          <p:nvPr/>
        </p:nvSpPr>
        <p:spPr>
          <a:xfrm>
            <a:off x="7440757" y="1640864"/>
            <a:ext cx="4500000" cy="2287806"/>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Vissa fönsterkuvert kan ha en klisterlapp istället för handskrivna siffror på baksidan. </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Det påverkar inte bedömningen, så om kuvertet har gjorts i ordning på rätt sätt i övrigt ska du </a:t>
            </a:r>
            <a:r>
              <a:rPr lang="sv-SE" b="1" dirty="0">
                <a:latin typeface="Open Sans" panose="020B0606030504020204" pitchFamily="34" charset="0"/>
                <a:ea typeface="Open Sans" panose="020B0606030504020204" pitchFamily="34" charset="0"/>
                <a:cs typeface="Open Sans" panose="020B0606030504020204" pitchFamily="34" charset="0"/>
              </a:rPr>
              <a:t>öppna</a:t>
            </a:r>
            <a:r>
              <a:rPr lang="sv-SE" dirty="0">
                <a:latin typeface="Open Sans" panose="020B0606030504020204" pitchFamily="34" charset="0"/>
                <a:ea typeface="Open Sans" panose="020B0606030504020204" pitchFamily="34" charset="0"/>
                <a:cs typeface="Open Sans" panose="020B0606030504020204" pitchFamily="34" charset="0"/>
              </a:rPr>
              <a:t> det.</a:t>
            </a:r>
            <a:endParaRPr lang="sv-SE" sz="16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0931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B7089-7B20-6F41-6779-28DD4E89DE2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12E65F8-5127-5991-BD87-D6D622CE31CF}"/>
              </a:ext>
            </a:extLst>
          </p:cNvPr>
          <p:cNvSpPr>
            <a:spLocks noGrp="1"/>
          </p:cNvSpPr>
          <p:nvPr>
            <p:ph type="title"/>
          </p:nvPr>
        </p:nvSpPr>
        <p:spPr>
          <a:xfrm>
            <a:off x="1008000" y="499592"/>
            <a:ext cx="10176000" cy="720000"/>
          </a:xfrm>
        </p:spPr>
        <p:txBody>
          <a:bodyPr/>
          <a:lstStyle/>
          <a:p>
            <a:r>
              <a:rPr lang="sv-SE" dirty="0"/>
              <a:t>2.2 Nummer i röstlängd felaktigt – skanna</a:t>
            </a:r>
          </a:p>
        </p:txBody>
      </p:sp>
      <p:pic>
        <p:nvPicPr>
          <p:cNvPr id="5" name="Bildobjekt 4" descr="Baksidan av ett fönsterkuvert där delar av numret i röstlängden saknas.">
            <a:extLst>
              <a:ext uri="{FF2B5EF4-FFF2-40B4-BE49-F238E27FC236}">
                <a16:creationId xmlns:a16="http://schemas.microsoft.com/office/drawing/2014/main" id="{6219B01A-82BA-68E6-9FDF-687DA6529C7B}"/>
              </a:ext>
            </a:extLst>
          </p:cNvPr>
          <p:cNvPicPr>
            <a:picLocks noChangeAspect="1"/>
          </p:cNvPicPr>
          <p:nvPr/>
        </p:nvPicPr>
        <p:blipFill>
          <a:blip r:embed="rId2"/>
          <a:stretch>
            <a:fillRect/>
          </a:stretch>
        </p:blipFill>
        <p:spPr>
          <a:xfrm>
            <a:off x="1008000" y="1482341"/>
            <a:ext cx="6163653" cy="4320000"/>
          </a:xfrm>
          <a:prstGeom prst="rect">
            <a:avLst/>
          </a:prstGeom>
          <a:effectLst>
            <a:outerShdw blurRad="63500" sx="102000" sy="102000" algn="ctr" rotWithShape="0">
              <a:prstClr val="black">
                <a:alpha val="40000"/>
              </a:prstClr>
            </a:outerShdw>
          </a:effectLst>
        </p:spPr>
      </p:pic>
      <p:sp>
        <p:nvSpPr>
          <p:cNvPr id="6" name="textruta 5">
            <a:extLst>
              <a:ext uri="{FF2B5EF4-FFF2-40B4-BE49-F238E27FC236}">
                <a16:creationId xmlns:a16="http://schemas.microsoft.com/office/drawing/2014/main" id="{5E31BE57-B21B-FABB-4D19-95491295273D}"/>
              </a:ext>
            </a:extLst>
          </p:cNvPr>
          <p:cNvSpPr txBox="1"/>
          <p:nvPr/>
        </p:nvSpPr>
        <p:spPr>
          <a:xfrm>
            <a:off x="7384651" y="1482341"/>
            <a:ext cx="4500000" cy="3195747"/>
          </a:xfrm>
          <a:prstGeom prst="rect">
            <a:avLst/>
          </a:prstGeom>
          <a:noFill/>
        </p:spPr>
        <p:txBody>
          <a:bodyPr wrap="square" rtlCol="0">
            <a:spAutoFit/>
          </a:bodyPr>
          <a:lstStyle/>
          <a:p>
            <a:pPr>
              <a:spcBef>
                <a:spcPts val="1000"/>
              </a:spcBef>
            </a:pPr>
            <a:r>
              <a:rPr lang="sv-SE" sz="1600"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Det kan finnas en tryckt kod på framsidan från Postnord där röstlängdsnumret finns.</a:t>
            </a:r>
          </a:p>
          <a:p>
            <a:pPr>
              <a:spcBef>
                <a:spcPts val="1000"/>
              </a:spcBef>
            </a:pPr>
            <a:endParaRPr lang="sv-SE" sz="1600" dirty="0">
              <a:latin typeface="Open Sans" panose="020B0606030504020204" pitchFamily="34" charset="0"/>
              <a:ea typeface="Open Sans" panose="020B0606030504020204" pitchFamily="34" charset="0"/>
              <a:cs typeface="Open Sans" panose="020B0606030504020204" pitchFamily="34" charset="0"/>
            </a:endParaRPr>
          </a:p>
          <a:p>
            <a:pPr>
              <a:spcBef>
                <a:spcPts val="1000"/>
              </a:spcBef>
            </a:pPr>
            <a:endParaRPr lang="sv-SE" sz="1600" dirty="0">
              <a:latin typeface="Open Sans" panose="020B0606030504020204" pitchFamily="34" charset="0"/>
              <a:ea typeface="Open Sans" panose="020B0606030504020204" pitchFamily="34" charset="0"/>
              <a:cs typeface="Open Sans" panose="020B0606030504020204" pitchFamily="34" charset="0"/>
            </a:endParaRPr>
          </a:p>
          <a:p>
            <a:pPr>
              <a:spcBef>
                <a:spcPts val="1000"/>
              </a:spcBef>
            </a:pPr>
            <a:endParaRPr lang="sv-SE"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spcBef>
                <a:spcPts val="1000"/>
              </a:spcBef>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du inte hittar någon väljare med hjälp av uppgifterna på fönsterkuvertet, lämna den till någon som är behörig att kontrollera fönsterkuvertet i Valid. </a:t>
            </a:r>
          </a:p>
        </p:txBody>
      </p:sp>
      <p:pic>
        <p:nvPicPr>
          <p:cNvPr id="3" name="Bildobjekt 2" descr="Postnords kod längst ner på fönsterkuvertet där väljarens röstlängdsnummer finns med.">
            <a:extLst>
              <a:ext uri="{FF2B5EF4-FFF2-40B4-BE49-F238E27FC236}">
                <a16:creationId xmlns:a16="http://schemas.microsoft.com/office/drawing/2014/main" id="{D075A225-A705-3114-165A-37D433579D7C}"/>
              </a:ext>
            </a:extLst>
          </p:cNvPr>
          <p:cNvPicPr>
            <a:picLocks noChangeAspect="1"/>
          </p:cNvPicPr>
          <p:nvPr/>
        </p:nvPicPr>
        <p:blipFill>
          <a:blip r:embed="rId3"/>
          <a:stretch>
            <a:fillRect/>
          </a:stretch>
        </p:blipFill>
        <p:spPr>
          <a:xfrm>
            <a:off x="8081332" y="2432007"/>
            <a:ext cx="3375579" cy="1148496"/>
          </a:xfrm>
          <a:prstGeom prst="rect">
            <a:avLst/>
          </a:prstGeom>
        </p:spPr>
      </p:pic>
    </p:spTree>
    <p:extLst>
      <p:ext uri="{BB962C8B-B14F-4D97-AF65-F5344CB8AC3E}">
        <p14:creationId xmlns:p14="http://schemas.microsoft.com/office/powerpoint/2010/main" val="2945358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5D9EE-EBFC-C9AE-AE4D-AFD13386BB7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B58E2CD-382E-260E-2EA3-0080E5D6EF89}"/>
              </a:ext>
            </a:extLst>
          </p:cNvPr>
          <p:cNvSpPr>
            <a:spLocks noGrp="1"/>
          </p:cNvSpPr>
          <p:nvPr>
            <p:ph type="title"/>
          </p:nvPr>
        </p:nvSpPr>
        <p:spPr>
          <a:xfrm>
            <a:off x="1008000" y="499592"/>
            <a:ext cx="10176000" cy="720000"/>
          </a:xfrm>
        </p:spPr>
        <p:txBody>
          <a:bodyPr/>
          <a:lstStyle/>
          <a:p>
            <a:r>
              <a:rPr lang="sv-SE" dirty="0"/>
              <a:t>2.3 Förtidsröst när väljaren röstat på valdagen</a:t>
            </a:r>
          </a:p>
        </p:txBody>
      </p:sp>
      <p:pic>
        <p:nvPicPr>
          <p:cNvPr id="5" name="Bildobjekt 4" descr="Fönsterkuvert för förtidsröst med tryckt kod från Postnord. ">
            <a:extLst>
              <a:ext uri="{FF2B5EF4-FFF2-40B4-BE49-F238E27FC236}">
                <a16:creationId xmlns:a16="http://schemas.microsoft.com/office/drawing/2014/main" id="{CDD99A27-5394-0F45-F82B-6A9187EE889C}"/>
              </a:ext>
            </a:extLst>
          </p:cNvPr>
          <p:cNvPicPr>
            <a:picLocks noChangeAspect="1"/>
          </p:cNvPicPr>
          <p:nvPr/>
        </p:nvPicPr>
        <p:blipFill>
          <a:blip r:embed="rId3">
            <a:extLst>
              <a:ext uri="{28A0092B-C50C-407E-A947-70E740481C1C}">
                <a14:useLocalDpi xmlns:a14="http://schemas.microsoft.com/office/drawing/2010/main" val="0"/>
              </a:ext>
            </a:extLst>
          </a:blip>
          <a:srcRect l="982" t="2452" r="51745" b="1617"/>
          <a:stretch>
            <a:fillRect/>
          </a:stretch>
        </p:blipFill>
        <p:spPr>
          <a:xfrm>
            <a:off x="1008000" y="1613118"/>
            <a:ext cx="6051523" cy="4320000"/>
          </a:xfrm>
          <a:prstGeom prst="rect">
            <a:avLst/>
          </a:prstGeom>
          <a:effectLst>
            <a:outerShdw blurRad="63500" sx="102000" sy="102000" algn="ctr" rotWithShape="0">
              <a:prstClr val="black">
                <a:alpha val="40000"/>
              </a:prstClr>
            </a:outerShdw>
          </a:effectLst>
        </p:spPr>
      </p:pic>
      <p:sp>
        <p:nvSpPr>
          <p:cNvPr id="6" name="textruta 5">
            <a:extLst>
              <a:ext uri="{FF2B5EF4-FFF2-40B4-BE49-F238E27FC236}">
                <a16:creationId xmlns:a16="http://schemas.microsoft.com/office/drawing/2014/main" id="{8013FDC2-A830-37A9-55C3-6792B10F652F}"/>
              </a:ext>
            </a:extLst>
          </p:cNvPr>
          <p:cNvSpPr txBox="1"/>
          <p:nvPr/>
        </p:nvSpPr>
        <p:spPr>
          <a:xfrm>
            <a:off x="7335074" y="1613118"/>
            <a:ext cx="4500000" cy="2970044"/>
          </a:xfrm>
          <a:prstGeom prst="rect">
            <a:avLst/>
          </a:prstGeom>
          <a:noFill/>
        </p:spPr>
        <p:txBody>
          <a:bodyPr wrap="square" rtlCol="0">
            <a:spAutoFit/>
          </a:bodyPr>
          <a:lstStyle/>
          <a:p>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Har väljaren röstat i vallokalen (ångerröstat) ska förtidsrösten </a:t>
            </a:r>
            <a:r>
              <a:rPr lang="sv-SE" b="1" dirty="0">
                <a:latin typeface="Open Sans" panose="020B0606030504020204" pitchFamily="34" charset="0"/>
                <a:ea typeface="Open Sans" panose="020B0606030504020204" pitchFamily="34" charset="0"/>
                <a:cs typeface="Open Sans" panose="020B0606030504020204" pitchFamily="34" charset="0"/>
              </a:rPr>
              <a:t>underkännas</a:t>
            </a:r>
            <a:r>
              <a:rPr lang="sv-SE" dirty="0">
                <a:latin typeface="Open Sans" panose="020B0606030504020204" pitchFamily="34" charset="0"/>
                <a:ea typeface="Open Sans" panose="020B0606030504020204" pitchFamily="34" charset="0"/>
                <a:cs typeface="Open Sans" panose="020B0606030504020204" pitchFamily="34" charset="0"/>
              </a:rPr>
              <a:t>.</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Detta gäller också om en väljare har rösträtt i flera val men endast röstat i ett val på valdagen.</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Öppna aldrig fönsterkuvertet om väljaren har röstat i vallokalen. </a:t>
            </a:r>
            <a:endParaRPr lang="sv-SE"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45" name="Bildobjekt 44" descr="Röstlängd där det framkommer att väljaren som förtidsröstat har röstat i vallokalen på valdagen.">
            <a:extLst>
              <a:ext uri="{FF2B5EF4-FFF2-40B4-BE49-F238E27FC236}">
                <a16:creationId xmlns:a16="http://schemas.microsoft.com/office/drawing/2014/main" id="{39E7B919-C63D-7303-2240-617CF4CBAC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5074" y="4642672"/>
            <a:ext cx="4707572" cy="221532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06202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CA0C8-AAC7-246F-DB47-6E308EDBB38A}"/>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02D2DE9D-B768-D825-BF50-7D40E2ED87A7}"/>
              </a:ext>
            </a:extLst>
          </p:cNvPr>
          <p:cNvSpPr>
            <a:spLocks noGrp="1"/>
          </p:cNvSpPr>
          <p:nvPr>
            <p:ph type="title"/>
          </p:nvPr>
        </p:nvSpPr>
        <p:spPr>
          <a:xfrm>
            <a:off x="3909102" y="2721315"/>
            <a:ext cx="6370622" cy="720000"/>
          </a:xfrm>
        </p:spPr>
        <p:txBody>
          <a:bodyPr/>
          <a:lstStyle/>
          <a:p>
            <a:r>
              <a:rPr lang="sv-SE" dirty="0"/>
              <a:t>3. Valkuvert</a:t>
            </a:r>
          </a:p>
        </p:txBody>
      </p:sp>
    </p:spTree>
    <p:extLst>
      <p:ext uri="{BB962C8B-B14F-4D97-AF65-F5344CB8AC3E}">
        <p14:creationId xmlns:p14="http://schemas.microsoft.com/office/powerpoint/2010/main" val="3536101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A6B6CB-C8C2-0EFE-0893-DD5AD02B80AF}"/>
              </a:ext>
            </a:extLst>
          </p:cNvPr>
          <p:cNvSpPr>
            <a:spLocks noGrp="1"/>
          </p:cNvSpPr>
          <p:nvPr>
            <p:ph type="title"/>
          </p:nvPr>
        </p:nvSpPr>
        <p:spPr>
          <a:xfrm>
            <a:off x="1008000" y="509388"/>
            <a:ext cx="10176000" cy="720000"/>
          </a:xfrm>
        </p:spPr>
        <p:txBody>
          <a:bodyPr vert="horz" lIns="91440" tIns="45720" rIns="91440" bIns="45720" rtlCol="0" anchor="b">
            <a:normAutofit/>
          </a:bodyPr>
          <a:lstStyle/>
          <a:p>
            <a:r>
              <a:rPr lang="sv-SE" b="1" kern="1200" dirty="0">
                <a:latin typeface="+mj-lt"/>
                <a:ea typeface="+mj-ea"/>
                <a:cs typeface="+mj-cs"/>
              </a:rPr>
              <a:t>3.1 Flera valkuvert än väljaren har rösträtt i</a:t>
            </a:r>
          </a:p>
        </p:txBody>
      </p:sp>
      <p:pic>
        <p:nvPicPr>
          <p:cNvPr id="9" name="Bildobjekt 8" descr="Tre valkuvert med tre olika valsedlar i.">
            <a:extLst>
              <a:ext uri="{FF2B5EF4-FFF2-40B4-BE49-F238E27FC236}">
                <a16:creationId xmlns:a16="http://schemas.microsoft.com/office/drawing/2014/main" id="{721C84F7-F080-9A2E-077E-F1FDB3F18D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08000" y="1046912"/>
            <a:ext cx="5088000" cy="5298902"/>
          </a:xfrm>
          <a:prstGeom prst="rect">
            <a:avLst/>
          </a:prstGeom>
          <a:noFill/>
        </p:spPr>
      </p:pic>
      <p:sp>
        <p:nvSpPr>
          <p:cNvPr id="6" name="textruta 5">
            <a:extLst>
              <a:ext uri="{FF2B5EF4-FFF2-40B4-BE49-F238E27FC236}">
                <a16:creationId xmlns:a16="http://schemas.microsoft.com/office/drawing/2014/main" id="{D842C32C-67DB-DEFE-42C1-01D22136244A}"/>
              </a:ext>
            </a:extLst>
          </p:cNvPr>
          <p:cNvSpPr txBox="1"/>
          <p:nvPr/>
        </p:nvSpPr>
        <p:spPr>
          <a:xfrm>
            <a:off x="6648000" y="1535113"/>
            <a:ext cx="4536000" cy="4351338"/>
          </a:xfrm>
          <a:prstGeom prst="rect">
            <a:avLst/>
          </a:prstGeom>
        </p:spPr>
        <p:txBody>
          <a:bodyPr vert="horz" lIns="91440" tIns="45720" rIns="91440" bIns="45720" rtlCol="0">
            <a:normAutofit/>
          </a:bodyPr>
          <a:lstStyle/>
          <a:p>
            <a:pPr>
              <a:spcBef>
                <a:spcPts val="1000"/>
              </a:spcBef>
              <a:buClr>
                <a:schemeClr val="accent5"/>
              </a:buClr>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342900" indent="-34290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Det kan finnas fönsterkuvert med fler antal valkuvert än antal val väljaren har rösträtt i.</a:t>
            </a:r>
          </a:p>
          <a:p>
            <a:pPr marL="342900" indent="-34290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Det kan exempelvis vara tre valkuvert trots att väljaren endast har rösträtt i ett val.</a:t>
            </a:r>
          </a:p>
          <a:p>
            <a:pPr marL="342900" indent="-34290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Lägg valkuvertet för det val där väljaren har rösträtt i valurnan för det valet.</a:t>
            </a:r>
          </a:p>
          <a:p>
            <a:pPr marL="342900" indent="-34290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Underkänn resten av förtidsrösten.</a:t>
            </a:r>
          </a:p>
        </p:txBody>
      </p:sp>
    </p:spTree>
    <p:extLst>
      <p:ext uri="{BB962C8B-B14F-4D97-AF65-F5344CB8AC3E}">
        <p14:creationId xmlns:p14="http://schemas.microsoft.com/office/powerpoint/2010/main" val="1485358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6B9589-18F2-D2F2-17F0-5CD5993A447A}"/>
              </a:ext>
            </a:extLst>
          </p:cNvPr>
          <p:cNvSpPr>
            <a:spLocks noGrp="1"/>
          </p:cNvSpPr>
          <p:nvPr>
            <p:ph type="title"/>
          </p:nvPr>
        </p:nvSpPr>
        <p:spPr/>
        <p:txBody>
          <a:bodyPr/>
          <a:lstStyle/>
          <a:p>
            <a:r>
              <a:rPr lang="sv-SE" dirty="0"/>
              <a:t>Innehåll</a:t>
            </a:r>
          </a:p>
        </p:txBody>
      </p:sp>
      <p:sp>
        <p:nvSpPr>
          <p:cNvPr id="3" name="Platshållare för innehåll 2">
            <a:extLst>
              <a:ext uri="{FF2B5EF4-FFF2-40B4-BE49-F238E27FC236}">
                <a16:creationId xmlns:a16="http://schemas.microsoft.com/office/drawing/2014/main" id="{13D4D84E-4BA5-4E0F-1D78-56F1479586B4}"/>
              </a:ext>
            </a:extLst>
          </p:cNvPr>
          <p:cNvSpPr>
            <a:spLocks noGrp="1"/>
          </p:cNvSpPr>
          <p:nvPr>
            <p:ph idx="1"/>
          </p:nvPr>
        </p:nvSpPr>
        <p:spPr>
          <a:xfrm>
            <a:off x="1008000" y="1515862"/>
            <a:ext cx="5671934" cy="4351338"/>
          </a:xfrm>
        </p:spPr>
        <p:txBody>
          <a:bodyPr/>
          <a:lstStyle/>
          <a:p>
            <a:pPr marL="0" indent="0">
              <a:buNone/>
            </a:pPr>
            <a:r>
              <a:rPr lang="sv-SE" sz="1800" b="1" dirty="0"/>
              <a:t>1. Brevröster</a:t>
            </a:r>
          </a:p>
          <a:p>
            <a:pPr marL="0" indent="0">
              <a:buNone/>
            </a:pPr>
            <a:r>
              <a:rPr lang="sv-SE" sz="1400" dirty="0"/>
              <a:t>1.1 Omslagskuvert – portokoder</a:t>
            </a:r>
          </a:p>
          <a:p>
            <a:pPr marL="0" indent="0">
              <a:buNone/>
            </a:pPr>
            <a:r>
              <a:rPr lang="sv-SE" sz="1400" dirty="0"/>
              <a:t>1.2 Omslagskuvert – skickat i annat kuvert</a:t>
            </a:r>
          </a:p>
          <a:p>
            <a:pPr marL="0" indent="0">
              <a:buNone/>
            </a:pPr>
            <a:r>
              <a:rPr lang="sv-SE" sz="1400" dirty="0"/>
              <a:t>1.3 Omslagskuvert – endast ankomststämpel</a:t>
            </a:r>
          </a:p>
          <a:p>
            <a:pPr marL="0" indent="0">
              <a:buNone/>
            </a:pPr>
            <a:r>
              <a:rPr lang="sv-SE" sz="1400" dirty="0"/>
              <a:t>1.4 Omslagskuvert – Valmyndighetens markeringar</a:t>
            </a:r>
          </a:p>
          <a:p>
            <a:pPr marL="0" indent="0">
              <a:buNone/>
            </a:pPr>
            <a:r>
              <a:rPr lang="sv-SE" sz="1400" dirty="0"/>
              <a:t>1.5 Omslagskuvert – ankomststämplat av den egna kommunen</a:t>
            </a:r>
          </a:p>
          <a:p>
            <a:pPr marL="0" indent="0">
              <a:buNone/>
            </a:pPr>
            <a:r>
              <a:rPr lang="sv-SE" sz="1400" dirty="0"/>
              <a:t>1.6 Omslagskuvert – skadat eller tejpat</a:t>
            </a:r>
          </a:p>
          <a:p>
            <a:pPr marL="0" indent="0">
              <a:buNone/>
            </a:pPr>
            <a:r>
              <a:rPr lang="sv-SE" sz="1400" dirty="0"/>
              <a:t>1.7 Omslagskuvert – Valmyndighetens anteckningar</a:t>
            </a:r>
          </a:p>
          <a:p>
            <a:pPr marL="0" indent="0">
              <a:buNone/>
            </a:pPr>
            <a:r>
              <a:rPr lang="sv-SE" sz="1400" dirty="0"/>
              <a:t>1.8 Omslagskuvert – med flera ytterkuvert i</a:t>
            </a:r>
          </a:p>
          <a:p>
            <a:pPr marL="0" indent="0">
              <a:buNone/>
            </a:pPr>
            <a:r>
              <a:rPr lang="sv-SE" sz="1400" dirty="0"/>
              <a:t>1.9 Ytterkuvert – vittnesuppgifter saknas</a:t>
            </a:r>
            <a:endParaRPr lang="sv-SE" sz="1400" dirty="0">
              <a:solidFill>
                <a:srgbClr val="00B050"/>
              </a:solidFill>
            </a:endParaRPr>
          </a:p>
          <a:p>
            <a:pPr marL="0" indent="0">
              <a:buNone/>
            </a:pPr>
            <a:r>
              <a:rPr lang="sv-SE" sz="1400" dirty="0"/>
              <a:t>1.10 Ytterkuvert – personnummer åt fel håll</a:t>
            </a:r>
            <a:endParaRPr lang="sv-SE" dirty="0"/>
          </a:p>
          <a:p>
            <a:pPr marL="0" indent="0">
              <a:buNone/>
            </a:pPr>
            <a:endParaRPr lang="sv-SE" dirty="0"/>
          </a:p>
          <a:p>
            <a:pPr marL="0" indent="0">
              <a:buNone/>
            </a:pPr>
            <a:endParaRPr lang="sv-SE" dirty="0"/>
          </a:p>
        </p:txBody>
      </p:sp>
      <p:sp>
        <p:nvSpPr>
          <p:cNvPr id="4" name="Platshållare för innehåll 2">
            <a:extLst>
              <a:ext uri="{FF2B5EF4-FFF2-40B4-BE49-F238E27FC236}">
                <a16:creationId xmlns:a16="http://schemas.microsoft.com/office/drawing/2014/main" id="{164D6C1D-13EB-3D24-B1FD-C53857E1B816}"/>
              </a:ext>
            </a:extLst>
          </p:cNvPr>
          <p:cNvSpPr txBox="1">
            <a:spLocks/>
          </p:cNvSpPr>
          <p:nvPr/>
        </p:nvSpPr>
        <p:spPr>
          <a:xfrm>
            <a:off x="6520066" y="1591260"/>
            <a:ext cx="5671934" cy="4351338"/>
          </a:xfrm>
          <a:prstGeom prst="rect">
            <a:avLst/>
          </a:prstGeom>
        </p:spPr>
        <p:txBody>
          <a:bodyPr vert="horz" lIns="91440" tIns="45720" rIns="91440" bIns="45720" rtlCol="0">
            <a:noAutofit/>
          </a:bodyPr>
          <a:lstStyle>
            <a:lvl1pPr marL="324000" indent="-324000" algn="l" defTabSz="914400" rtl="0" eaLnBrk="1" latinLnBrk="0" hangingPunct="1">
              <a:lnSpc>
                <a:spcPct val="100000"/>
              </a:lnSpc>
              <a:spcBef>
                <a:spcPts val="1000"/>
              </a:spcBef>
              <a:buClr>
                <a:schemeClr val="accent5"/>
              </a:buClr>
              <a:buFont typeface="Wingdings" panose="05000000000000000000" pitchFamily="2" charset="2"/>
              <a:buChar char="§"/>
              <a:defRPr sz="2400" kern="1200">
                <a:solidFill>
                  <a:schemeClr val="tx1"/>
                </a:solidFill>
                <a:latin typeface="+mn-lt"/>
                <a:ea typeface="+mn-ea"/>
                <a:cs typeface="+mn-cs"/>
              </a:defRPr>
            </a:lvl1pPr>
            <a:lvl2pPr marL="648000" indent="-3240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2pPr>
            <a:lvl3pPr marL="972000" indent="-3240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296000" indent="-3240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4pPr>
            <a:lvl5pPr marL="1620000" indent="-3240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sv-SE" sz="1800" b="1" dirty="0"/>
              <a:t>2. Förtidsröster – fönsterkuvert</a:t>
            </a:r>
          </a:p>
          <a:p>
            <a:pPr marL="0" indent="0">
              <a:buFont typeface="Wingdings" panose="05000000000000000000" pitchFamily="2" charset="2"/>
              <a:buNone/>
            </a:pPr>
            <a:r>
              <a:rPr lang="sv-SE" sz="1400" dirty="0"/>
              <a:t>2.1 Fönsterkuvert med klisterlapp</a:t>
            </a:r>
          </a:p>
          <a:p>
            <a:pPr marL="0" indent="0">
              <a:buFont typeface="Wingdings" panose="05000000000000000000" pitchFamily="2" charset="2"/>
              <a:buNone/>
            </a:pPr>
            <a:r>
              <a:rPr lang="sv-SE" sz="1400" dirty="0"/>
              <a:t>2.2 Nummer i röstlängd felaktigt – skanna</a:t>
            </a:r>
          </a:p>
          <a:p>
            <a:pPr marL="0" indent="0">
              <a:spcAft>
                <a:spcPts val="1200"/>
              </a:spcAft>
              <a:buFont typeface="Wingdings" panose="05000000000000000000" pitchFamily="2" charset="2"/>
              <a:buNone/>
            </a:pPr>
            <a:r>
              <a:rPr lang="sv-SE" sz="1400" dirty="0"/>
              <a:t>2.3 Förtidsröst när väljaren röstat på valdagen</a:t>
            </a:r>
          </a:p>
          <a:p>
            <a:pPr marL="0" indent="0">
              <a:buFont typeface="Wingdings" panose="05000000000000000000" pitchFamily="2" charset="2"/>
              <a:buNone/>
            </a:pPr>
            <a:r>
              <a:rPr lang="sv-SE" sz="1800" b="1" dirty="0"/>
              <a:t>3. Valkuvert</a:t>
            </a:r>
          </a:p>
          <a:p>
            <a:pPr marL="0" indent="0">
              <a:buFont typeface="Wingdings" panose="05000000000000000000" pitchFamily="2" charset="2"/>
              <a:buNone/>
            </a:pPr>
            <a:r>
              <a:rPr lang="sv-SE" sz="1400" dirty="0"/>
              <a:t>3.1 Fler valkuvert än väljaren har rösträtt i</a:t>
            </a:r>
          </a:p>
          <a:p>
            <a:pPr marL="0" indent="0">
              <a:buFont typeface="Wingdings" panose="05000000000000000000" pitchFamily="2" charset="2"/>
              <a:buNone/>
            </a:pPr>
            <a:r>
              <a:rPr lang="sv-SE" sz="1400" dirty="0"/>
              <a:t>3.2 Flera valkuvert från samma väljare med samma färg på valsedel i</a:t>
            </a:r>
          </a:p>
          <a:p>
            <a:pPr marL="0" indent="0">
              <a:buFont typeface="Wingdings" panose="05000000000000000000" pitchFamily="2" charset="2"/>
              <a:buNone/>
            </a:pPr>
            <a:r>
              <a:rPr lang="sv-SE" sz="1400" dirty="0"/>
              <a:t>3.3 Flera valsedlar i samma valkuvert</a:t>
            </a:r>
          </a:p>
          <a:p>
            <a:pPr marL="0" indent="0">
              <a:buFont typeface="Wingdings" panose="05000000000000000000" pitchFamily="2" charset="2"/>
              <a:buNone/>
            </a:pPr>
            <a:r>
              <a:rPr lang="sv-SE" sz="1400" dirty="0"/>
              <a:t>3.3.1 Exempel på när ett kuvert har valsedlar med olika färg</a:t>
            </a:r>
          </a:p>
          <a:p>
            <a:pPr marL="0" indent="0">
              <a:buFont typeface="Wingdings" panose="05000000000000000000" pitchFamily="2" charset="2"/>
              <a:buNone/>
            </a:pPr>
            <a:r>
              <a:rPr lang="sv-SE" sz="1400" dirty="0"/>
              <a:t>3.4 Något av valkuverten är inte korrekt </a:t>
            </a:r>
          </a:p>
          <a:p>
            <a:pPr marL="0" indent="0">
              <a:buFont typeface="Wingdings" panose="05000000000000000000" pitchFamily="2" charset="2"/>
              <a:buNone/>
            </a:pPr>
            <a:r>
              <a:rPr lang="sv-SE" sz="1400" dirty="0"/>
              <a:t>3.5 Markeringar på valkuvert</a:t>
            </a:r>
            <a:endParaRPr lang="sv-SE" dirty="0"/>
          </a:p>
        </p:txBody>
      </p:sp>
    </p:spTree>
    <p:extLst>
      <p:ext uri="{BB962C8B-B14F-4D97-AF65-F5344CB8AC3E}">
        <p14:creationId xmlns:p14="http://schemas.microsoft.com/office/powerpoint/2010/main" val="442767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E69AA-7757-9C55-0DA8-FEBDCB7366B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A1FFBDA-9CEB-9606-FCCD-F4F5B84F9426}"/>
              </a:ext>
            </a:extLst>
          </p:cNvPr>
          <p:cNvSpPr>
            <a:spLocks noGrp="1"/>
          </p:cNvSpPr>
          <p:nvPr>
            <p:ph type="title"/>
          </p:nvPr>
        </p:nvSpPr>
        <p:spPr>
          <a:xfrm>
            <a:off x="1008000" y="509388"/>
            <a:ext cx="10176000" cy="720000"/>
          </a:xfrm>
        </p:spPr>
        <p:txBody>
          <a:bodyPr vert="horz" lIns="91440" tIns="45720" rIns="91440" bIns="45720" rtlCol="0" anchor="b">
            <a:noAutofit/>
          </a:bodyPr>
          <a:lstStyle/>
          <a:p>
            <a:r>
              <a:rPr lang="sv-SE" b="1" kern="1200" dirty="0">
                <a:latin typeface="+mj-lt"/>
                <a:ea typeface="+mj-ea"/>
                <a:cs typeface="+mj-cs"/>
              </a:rPr>
              <a:t>3.2 Flera valkuvert från samma väljare med samma färg på valsedel i</a:t>
            </a:r>
          </a:p>
        </p:txBody>
      </p:sp>
      <p:pic>
        <p:nvPicPr>
          <p:cNvPr id="6" name="Bildobjekt 5" descr="Tre valkuvert, en med vit valsedel och två med blå valsedel.">
            <a:extLst>
              <a:ext uri="{FF2B5EF4-FFF2-40B4-BE49-F238E27FC236}">
                <a16:creationId xmlns:a16="http://schemas.microsoft.com/office/drawing/2014/main" id="{89B6B8EA-4DEA-2BC6-20F3-F0BFE6B34978}"/>
              </a:ext>
            </a:extLst>
          </p:cNvPr>
          <p:cNvPicPr>
            <a:picLocks noChangeAspect="1"/>
          </p:cNvPicPr>
          <p:nvPr/>
        </p:nvPicPr>
        <p:blipFill>
          <a:blip r:embed="rId2"/>
          <a:stretch>
            <a:fillRect/>
          </a:stretch>
        </p:blipFill>
        <p:spPr>
          <a:xfrm>
            <a:off x="902642" y="1229388"/>
            <a:ext cx="5812891" cy="4664844"/>
          </a:xfrm>
          <a:prstGeom prst="rect">
            <a:avLst/>
          </a:prstGeom>
          <a:noFill/>
        </p:spPr>
      </p:pic>
      <p:sp>
        <p:nvSpPr>
          <p:cNvPr id="3" name="textruta 2">
            <a:extLst>
              <a:ext uri="{FF2B5EF4-FFF2-40B4-BE49-F238E27FC236}">
                <a16:creationId xmlns:a16="http://schemas.microsoft.com/office/drawing/2014/main" id="{A8A6C757-C080-69FB-F5EB-22FD86948348}"/>
              </a:ext>
            </a:extLst>
          </p:cNvPr>
          <p:cNvSpPr txBox="1"/>
          <p:nvPr/>
        </p:nvSpPr>
        <p:spPr>
          <a:xfrm>
            <a:off x="6806818" y="1423537"/>
            <a:ext cx="4500000" cy="4351338"/>
          </a:xfrm>
          <a:prstGeom prst="rect">
            <a:avLst/>
          </a:prstGeom>
        </p:spPr>
        <p:txBody>
          <a:bodyPr vert="horz" lIns="91440" tIns="45720" rIns="91440" bIns="45720" rtlCol="0">
            <a:normAutofit/>
          </a:bodyPr>
          <a:lstStyle/>
          <a:p>
            <a:pPr>
              <a:lnSpc>
                <a:spcPct val="90000"/>
              </a:lnSpc>
              <a:spcBef>
                <a:spcPts val="1000"/>
              </a:spcBef>
              <a:buClr>
                <a:schemeClr val="accent5"/>
              </a:buClr>
            </a:pPr>
            <a:r>
              <a:rPr lang="sv-SE" b="1" dirty="0"/>
              <a:t>Granskning</a:t>
            </a:r>
          </a:p>
          <a:p>
            <a:pPr marL="342900" indent="-342900">
              <a:lnSpc>
                <a:spcPct val="90000"/>
              </a:lnSpc>
              <a:spcBef>
                <a:spcPts val="1000"/>
              </a:spcBef>
              <a:buFont typeface="Arial" panose="020B0604020202020204" pitchFamily="34" charset="0"/>
              <a:buChar char="•"/>
            </a:pPr>
            <a:r>
              <a:rPr lang="sv-SE" dirty="0"/>
              <a:t>Om det finns flera valkuvert för samma val (samma färg på valsedeln) i förtidsrösten går det inte att avgöra vilken avsikt väljaren haft med sina röster.</a:t>
            </a:r>
          </a:p>
          <a:p>
            <a:pPr marL="342900" indent="-342900">
              <a:lnSpc>
                <a:spcPct val="90000"/>
              </a:lnSpc>
              <a:spcBef>
                <a:spcPts val="1000"/>
              </a:spcBef>
              <a:buFont typeface="Arial" panose="020B0604020202020204" pitchFamily="34" charset="0"/>
              <a:buChar char="•"/>
            </a:pPr>
            <a:r>
              <a:rPr lang="sv-SE" dirty="0"/>
              <a:t>Lägg valkuverten för de val där väljaren endast lämnat en röst i valurnan för respektive val.</a:t>
            </a:r>
          </a:p>
          <a:p>
            <a:pPr marL="342900" indent="-342900">
              <a:lnSpc>
                <a:spcPct val="90000"/>
              </a:lnSpc>
              <a:spcBef>
                <a:spcPts val="1000"/>
              </a:spcBef>
              <a:buFont typeface="Arial" panose="020B0604020202020204" pitchFamily="34" charset="0"/>
              <a:buChar char="•"/>
            </a:pPr>
            <a:r>
              <a:rPr lang="sv-SE" dirty="0"/>
              <a:t>Underkänn resten av förtidsrösten.</a:t>
            </a:r>
          </a:p>
          <a:p>
            <a:pPr marL="324000" indent="-324000">
              <a:lnSpc>
                <a:spcPct val="90000"/>
              </a:lnSpc>
              <a:spcBef>
                <a:spcPts val="1000"/>
              </a:spcBef>
              <a:buClr>
                <a:schemeClr val="accent5"/>
              </a:buClr>
              <a:buFont typeface="Wingdings" panose="05000000000000000000" pitchFamily="2" charset="2"/>
              <a:buChar char="§"/>
            </a:pPr>
            <a:endParaRPr lang="sv-SE" b="1" dirty="0"/>
          </a:p>
          <a:p>
            <a:pPr marL="324000" indent="-324000">
              <a:lnSpc>
                <a:spcPct val="90000"/>
              </a:lnSpc>
              <a:spcBef>
                <a:spcPts val="1000"/>
              </a:spcBef>
              <a:buClr>
                <a:schemeClr val="accent5"/>
              </a:buClr>
              <a:buFont typeface="Wingdings" panose="05000000000000000000" pitchFamily="2" charset="2"/>
              <a:buChar char="§"/>
            </a:pPr>
            <a:endParaRPr lang="sv-SE" dirty="0"/>
          </a:p>
        </p:txBody>
      </p:sp>
    </p:spTree>
    <p:extLst>
      <p:ext uri="{BB962C8B-B14F-4D97-AF65-F5344CB8AC3E}">
        <p14:creationId xmlns:p14="http://schemas.microsoft.com/office/powerpoint/2010/main" val="942574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CDEA1-3178-6EB3-0DCB-50FB41A7C8F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FB9EB92-4783-A025-C254-A23975290C3E}"/>
              </a:ext>
            </a:extLst>
          </p:cNvPr>
          <p:cNvSpPr>
            <a:spLocks noGrp="1"/>
          </p:cNvSpPr>
          <p:nvPr>
            <p:ph type="title"/>
          </p:nvPr>
        </p:nvSpPr>
        <p:spPr>
          <a:xfrm>
            <a:off x="1008000" y="590159"/>
            <a:ext cx="10176000" cy="720000"/>
          </a:xfrm>
        </p:spPr>
        <p:txBody>
          <a:bodyPr/>
          <a:lstStyle/>
          <a:p>
            <a:r>
              <a:rPr lang="sv-SE" dirty="0"/>
              <a:t>3.3 </a:t>
            </a:r>
            <a:r>
              <a:rPr lang="sv-SE" dirty="0">
                <a:ea typeface="Open Sans" panose="020B0606030504020204" pitchFamily="34" charset="0"/>
                <a:cs typeface="Open Sans" panose="020B0606030504020204" pitchFamily="34" charset="0"/>
              </a:rPr>
              <a:t>Flera valsedlar i samma valkuvert</a:t>
            </a:r>
            <a:endParaRPr lang="sv-SE" dirty="0"/>
          </a:p>
        </p:txBody>
      </p:sp>
      <p:pic>
        <p:nvPicPr>
          <p:cNvPr id="5" name="Bildobjekt 4" descr="Framsida av ett valkuvert med vit valsedel och baksidan av samma valkuvert med blå valsedel.">
            <a:extLst>
              <a:ext uri="{FF2B5EF4-FFF2-40B4-BE49-F238E27FC236}">
                <a16:creationId xmlns:a16="http://schemas.microsoft.com/office/drawing/2014/main" id="{A57B65AA-4AB1-4566-1872-B78A3481DBB9}"/>
              </a:ext>
            </a:extLst>
          </p:cNvPr>
          <p:cNvPicPr>
            <a:picLocks noChangeAspect="1"/>
          </p:cNvPicPr>
          <p:nvPr/>
        </p:nvPicPr>
        <p:blipFill>
          <a:blip r:embed="rId2"/>
          <a:stretch>
            <a:fillRect/>
          </a:stretch>
        </p:blipFill>
        <p:spPr>
          <a:xfrm>
            <a:off x="675685" y="1479437"/>
            <a:ext cx="5972315" cy="4541184"/>
          </a:xfrm>
          <a:prstGeom prst="rect">
            <a:avLst/>
          </a:prstGeom>
        </p:spPr>
      </p:pic>
      <p:sp>
        <p:nvSpPr>
          <p:cNvPr id="3" name="textruta 2">
            <a:extLst>
              <a:ext uri="{FF2B5EF4-FFF2-40B4-BE49-F238E27FC236}">
                <a16:creationId xmlns:a16="http://schemas.microsoft.com/office/drawing/2014/main" id="{4828A35D-0584-DFAC-8BE9-F8C9BCBDA74D}"/>
              </a:ext>
            </a:extLst>
          </p:cNvPr>
          <p:cNvSpPr txBox="1"/>
          <p:nvPr/>
        </p:nvSpPr>
        <p:spPr>
          <a:xfrm>
            <a:off x="6648000" y="1412014"/>
            <a:ext cx="4536000" cy="5719514"/>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Finns det flera valsedlar i ett valkuvert avgör färgen på valsedlarna bedömningen.</a:t>
            </a:r>
          </a:p>
          <a:p>
            <a:pPr marL="285750" indent="-285750">
              <a:spcBef>
                <a:spcPts val="1000"/>
              </a:spcBef>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det är </a:t>
            </a:r>
            <a:r>
              <a:rPr lang="sv-SE" sz="1600" b="1" dirty="0">
                <a:latin typeface="Open Sans" panose="020B0606030504020204" pitchFamily="34" charset="0"/>
                <a:ea typeface="Open Sans" panose="020B0606030504020204" pitchFamily="34" charset="0"/>
                <a:cs typeface="Open Sans" panose="020B0606030504020204" pitchFamily="34" charset="0"/>
              </a:rPr>
              <a:t>olika färg </a:t>
            </a:r>
            <a:r>
              <a:rPr lang="sv-SE" sz="1600" dirty="0">
                <a:latin typeface="Open Sans" panose="020B0606030504020204" pitchFamily="34" charset="0"/>
                <a:ea typeface="Open Sans" panose="020B0606030504020204" pitchFamily="34" charset="0"/>
                <a:cs typeface="Open Sans" panose="020B0606030504020204" pitchFamily="34" charset="0"/>
              </a:rPr>
              <a:t>på valsedlarna i ett valkuvert vet du inte vilket val väljaren avsett att rösta i. Lägg tillbaka valkuvertet i ytterkuvertet och underkänn förtidsrösten. Även andra valkuvert som innehåller någon av färgerna ska underkännas. Se exemplet på nästa sida, 3.3.1.</a:t>
            </a:r>
          </a:p>
          <a:p>
            <a:pPr marL="285750" indent="-285750">
              <a:spcBef>
                <a:spcPts val="1000"/>
              </a:spcBef>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Är det </a:t>
            </a:r>
            <a:r>
              <a:rPr lang="sv-SE" sz="1600" b="1" dirty="0">
                <a:latin typeface="Open Sans" panose="020B0606030504020204" pitchFamily="34" charset="0"/>
                <a:ea typeface="Open Sans" panose="020B0606030504020204" pitchFamily="34" charset="0"/>
                <a:cs typeface="Open Sans" panose="020B0606030504020204" pitchFamily="34" charset="0"/>
              </a:rPr>
              <a:t>samma färg </a:t>
            </a:r>
            <a:r>
              <a:rPr lang="sv-SE" sz="1600" dirty="0">
                <a:latin typeface="Open Sans" panose="020B0606030504020204" pitchFamily="34" charset="0"/>
                <a:ea typeface="Open Sans" panose="020B0606030504020204" pitchFamily="34" charset="0"/>
                <a:cs typeface="Open Sans" panose="020B0606030504020204" pitchFamily="34" charset="0"/>
              </a:rPr>
              <a:t>på valsedlarna i ett valkuvert och inga oklarheter i övrigt ska kuvertet läggas i valurnan för det valet.</a:t>
            </a:r>
          </a:p>
          <a:p>
            <a:pPr marL="285750" indent="-285750">
              <a:spcBef>
                <a:spcPts val="1000"/>
              </a:spcBef>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Var observanta när ni tömt valurnan och öppnar valkuverten så att ni inte missar dem där det ligger flera valsedlar. Ni ska då bedöma dessa röster som ogiltiga, men de kan senare bedömas som giltiga vid länsstyrelsens rösträkning.</a:t>
            </a:r>
          </a:p>
          <a:p>
            <a:pPr>
              <a:spcBef>
                <a:spcPts val="1000"/>
              </a:spcBef>
            </a:pPr>
            <a:endParaRPr lang="sv-S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3507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DF43810-B564-FDFC-B0E6-E2E8378842C8}"/>
              </a:ext>
            </a:extLst>
          </p:cNvPr>
          <p:cNvSpPr>
            <a:spLocks noGrp="1"/>
          </p:cNvSpPr>
          <p:nvPr>
            <p:ph type="title"/>
          </p:nvPr>
        </p:nvSpPr>
        <p:spPr/>
        <p:txBody>
          <a:bodyPr/>
          <a:lstStyle/>
          <a:p>
            <a:r>
              <a:rPr lang="sv-SE" dirty="0"/>
              <a:t>3.3.1 Exempel på när ett kuvert har valsedlar med olika färg</a:t>
            </a:r>
            <a:endParaRPr lang="sv-SE" dirty="0">
              <a:solidFill>
                <a:srgbClr val="00B050"/>
              </a:solidFill>
            </a:endParaRPr>
          </a:p>
        </p:txBody>
      </p:sp>
      <p:sp>
        <p:nvSpPr>
          <p:cNvPr id="5" name="Platshållare för innehåll 4">
            <a:extLst>
              <a:ext uri="{FF2B5EF4-FFF2-40B4-BE49-F238E27FC236}">
                <a16:creationId xmlns:a16="http://schemas.microsoft.com/office/drawing/2014/main" id="{D8E21CAF-B74A-6969-0850-463C971CB480}"/>
              </a:ext>
            </a:extLst>
          </p:cNvPr>
          <p:cNvSpPr>
            <a:spLocks noGrp="1"/>
          </p:cNvSpPr>
          <p:nvPr>
            <p:ph idx="1"/>
          </p:nvPr>
        </p:nvSpPr>
        <p:spPr/>
        <p:txBody>
          <a:bodyPr/>
          <a:lstStyle/>
          <a:p>
            <a:pPr marL="0" indent="0">
              <a:buNone/>
            </a:pPr>
            <a:r>
              <a:rPr lang="sv-SE" sz="1800" dirty="0">
                <a:latin typeface="Open Sans" panose="020B0606030504020204" pitchFamily="34" charset="0"/>
                <a:ea typeface="Open Sans" panose="020B0606030504020204" pitchFamily="34" charset="0"/>
                <a:cs typeface="Open Sans" panose="020B0606030504020204" pitchFamily="34" charset="0"/>
              </a:rPr>
              <a:t>Ett fönsterkuvert innehåller tre valkuvert med:</a:t>
            </a:r>
          </a:p>
          <a:p>
            <a:pPr marL="742950" lvl="1" indent="-285750">
              <a:spcBef>
                <a:spcPts val="1000"/>
              </a:spcBef>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1 gul valsedel,</a:t>
            </a:r>
          </a:p>
          <a:p>
            <a:pPr marL="742950" lvl="1" indent="-285750">
              <a:spcBef>
                <a:spcPts val="1000"/>
              </a:spcBef>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1 vit och 1 blå valsedel</a:t>
            </a:r>
          </a:p>
          <a:p>
            <a:pPr marL="742950" lvl="1" indent="-285750">
              <a:spcBef>
                <a:spcPts val="1000"/>
              </a:spcBef>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1 blå valsedel </a:t>
            </a:r>
          </a:p>
          <a:p>
            <a:pPr marL="133200" indent="0">
              <a:buNone/>
            </a:pPr>
            <a:r>
              <a:rPr lang="sv-SE" sz="1800" dirty="0">
                <a:latin typeface="Open Sans" panose="020B0606030504020204" pitchFamily="34" charset="0"/>
                <a:ea typeface="Open Sans" panose="020B0606030504020204" pitchFamily="34" charset="0"/>
                <a:cs typeface="Open Sans" panose="020B0606030504020204" pitchFamily="34" charset="0"/>
              </a:rPr>
              <a:t>Det innebär att:</a:t>
            </a:r>
          </a:p>
          <a:p>
            <a:pPr marL="914400" lvl="1" indent="-457200">
              <a:spcBef>
                <a:spcPts val="1000"/>
              </a:spcBef>
              <a:buFont typeface="+mj-lt"/>
              <a:buAutoNum type="arabicPeriod"/>
            </a:pPr>
            <a:r>
              <a:rPr lang="sv-SE" sz="1600" dirty="0">
                <a:latin typeface="Open Sans" panose="020B0606030504020204" pitchFamily="34" charset="0"/>
                <a:ea typeface="Open Sans" panose="020B0606030504020204" pitchFamily="34" charset="0"/>
                <a:cs typeface="Open Sans" panose="020B0606030504020204" pitchFamily="34" charset="0"/>
              </a:rPr>
              <a:t>valkuvertet med den gula valsedeln ska läggas i urnan för riksdagsvalet. </a:t>
            </a:r>
          </a:p>
          <a:p>
            <a:pPr marL="914400" lvl="1" indent="-457200">
              <a:spcBef>
                <a:spcPts val="1000"/>
              </a:spcBef>
              <a:buFont typeface="+mj-lt"/>
              <a:buAutoNum type="arabicPeriod"/>
            </a:pPr>
            <a:r>
              <a:rPr lang="sv-SE" sz="1600" dirty="0">
                <a:latin typeface="Open Sans" panose="020B0606030504020204" pitchFamily="34" charset="0"/>
                <a:ea typeface="Open Sans" panose="020B0606030504020204" pitchFamily="34" charset="0"/>
                <a:cs typeface="Open Sans" panose="020B0606030504020204" pitchFamily="34" charset="0"/>
              </a:rPr>
              <a:t>valkuvertet med 1 vit och 1 blå valsedel inte kan läggas i någon urna eftersom du inte vet vilket val valkuvertet avser. </a:t>
            </a:r>
          </a:p>
          <a:p>
            <a:pPr marL="914400" lvl="1" indent="-457200">
              <a:spcBef>
                <a:spcPts val="1000"/>
              </a:spcBef>
              <a:buFont typeface="+mj-lt"/>
              <a:buAutoNum type="arabicPeriod"/>
            </a:pPr>
            <a:r>
              <a:rPr lang="sv-SE" sz="1600" dirty="0">
                <a:latin typeface="Open Sans" panose="020B0606030504020204" pitchFamily="34" charset="0"/>
                <a:ea typeface="Open Sans" panose="020B0606030504020204" pitchFamily="34" charset="0"/>
                <a:cs typeface="Open Sans" panose="020B0606030504020204" pitchFamily="34" charset="0"/>
              </a:rPr>
              <a:t>valkuvertet med 1 blå valsedel inte heller kan läggas i urnan eftersom det finns två valkuvert som innehåller blå valsedlar och du vet inte vilket av valkuverten som visar väljarens avsikt. </a:t>
            </a:r>
          </a:p>
          <a:p>
            <a:pPr marL="133200" indent="0">
              <a:buNone/>
            </a:pPr>
            <a:r>
              <a:rPr lang="sv-SE" sz="1800" dirty="0">
                <a:latin typeface="Open Sans" panose="020B0606030504020204" pitchFamily="34" charset="0"/>
                <a:ea typeface="Open Sans" panose="020B0606030504020204" pitchFamily="34" charset="0"/>
                <a:cs typeface="Open Sans" panose="020B0606030504020204" pitchFamily="34" charset="0"/>
              </a:rPr>
              <a:t>Lägg tillbaka valkuvertet med 1 vit och 1 blå valsedel och valkuvertet med 1 blå valsedel i fönsterkuvertet och underkänn förtidsrösten.</a:t>
            </a:r>
          </a:p>
          <a:p>
            <a:endParaRPr lang="sv-SE" sz="1800" dirty="0"/>
          </a:p>
        </p:txBody>
      </p:sp>
    </p:spTree>
    <p:extLst>
      <p:ext uri="{BB962C8B-B14F-4D97-AF65-F5344CB8AC3E}">
        <p14:creationId xmlns:p14="http://schemas.microsoft.com/office/powerpoint/2010/main" val="692428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91D0D-D3DF-90C9-FA6D-EA165FCD3F9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D0F0010-A31A-601A-2156-080DFA8992F2}"/>
              </a:ext>
            </a:extLst>
          </p:cNvPr>
          <p:cNvSpPr>
            <a:spLocks noGrp="1"/>
          </p:cNvSpPr>
          <p:nvPr>
            <p:ph type="title"/>
          </p:nvPr>
        </p:nvSpPr>
        <p:spPr>
          <a:xfrm>
            <a:off x="888514" y="867492"/>
            <a:ext cx="10176000" cy="720000"/>
          </a:xfrm>
        </p:spPr>
        <p:txBody>
          <a:bodyPr/>
          <a:lstStyle/>
          <a:p>
            <a:r>
              <a:rPr lang="sv-SE" dirty="0"/>
              <a:t>3.4 Något av valkuverten är inte korrekt </a:t>
            </a:r>
            <a:br>
              <a:rPr lang="sv-SE" dirty="0">
                <a:latin typeface="Open Sans" panose="020B0606030504020204" pitchFamily="34" charset="0"/>
                <a:ea typeface="Open Sans" panose="020B0606030504020204" pitchFamily="34" charset="0"/>
                <a:cs typeface="Open Sans" panose="020B0606030504020204" pitchFamily="34" charset="0"/>
              </a:rPr>
            </a:br>
            <a:endParaRPr lang="sv-SE" dirty="0"/>
          </a:p>
        </p:txBody>
      </p:sp>
      <p:pic>
        <p:nvPicPr>
          <p:cNvPr id="9" name="Bildobjekt 8" descr="Tre valkuvert med valsedlar men där ett kuvert är öppnat nedtill.">
            <a:extLst>
              <a:ext uri="{FF2B5EF4-FFF2-40B4-BE49-F238E27FC236}">
                <a16:creationId xmlns:a16="http://schemas.microsoft.com/office/drawing/2014/main" id="{AF8DA99A-D3F7-FDCF-DB80-2C8C3C5F7E25}"/>
              </a:ext>
            </a:extLst>
          </p:cNvPr>
          <p:cNvPicPr>
            <a:picLocks noChangeAspect="1"/>
          </p:cNvPicPr>
          <p:nvPr/>
        </p:nvPicPr>
        <p:blipFill>
          <a:blip r:embed="rId2"/>
          <a:stretch>
            <a:fillRect/>
          </a:stretch>
        </p:blipFill>
        <p:spPr>
          <a:xfrm>
            <a:off x="1001485" y="1303024"/>
            <a:ext cx="6120000" cy="4827183"/>
          </a:xfrm>
          <a:prstGeom prst="rect">
            <a:avLst/>
          </a:prstGeom>
        </p:spPr>
      </p:pic>
      <p:sp>
        <p:nvSpPr>
          <p:cNvPr id="4" name="textruta 3">
            <a:extLst>
              <a:ext uri="{FF2B5EF4-FFF2-40B4-BE49-F238E27FC236}">
                <a16:creationId xmlns:a16="http://schemas.microsoft.com/office/drawing/2014/main" id="{D9E7C73A-03ED-7F65-4BF6-B3A1B2C8981B}"/>
              </a:ext>
            </a:extLst>
          </p:cNvPr>
          <p:cNvSpPr txBox="1"/>
          <p:nvPr/>
        </p:nvSpPr>
        <p:spPr>
          <a:xfrm>
            <a:off x="7396930" y="1587492"/>
            <a:ext cx="4500000" cy="3760004"/>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Lägg de valkuvert som är korrekt iordninggjorda i valurnan för det valet.</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Underkänn resten av förtidsrösten.</a:t>
            </a:r>
          </a:p>
          <a:p>
            <a:pPr marL="285750" indent="-285750">
              <a:spcBef>
                <a:spcPts val="1000"/>
              </a:spcBef>
              <a:buFont typeface="Arial" panose="020B0604020202020204" pitchFamily="34" charset="0"/>
              <a:buChar char="•"/>
            </a:pPr>
            <a:endParaRPr lang="sv-SE" dirty="0">
              <a:latin typeface="Open Sans" panose="020B0606030504020204" pitchFamily="34" charset="0"/>
              <a:ea typeface="Open Sans" panose="020B0606030504020204" pitchFamily="34" charset="0"/>
              <a:cs typeface="Open Sans" panose="020B0606030504020204" pitchFamily="34" charset="0"/>
            </a:endParaRPr>
          </a:p>
          <a:p>
            <a:pPr>
              <a:spcBef>
                <a:spcPts val="1000"/>
              </a:spcBef>
            </a:pPr>
            <a:endParaRPr lang="sv-SE" dirty="0">
              <a:latin typeface="Open Sans" panose="020B0606030504020204" pitchFamily="34" charset="0"/>
              <a:ea typeface="Open Sans" panose="020B0606030504020204" pitchFamily="34" charset="0"/>
              <a:cs typeface="Open Sans" panose="020B0606030504020204" pitchFamily="34" charset="0"/>
            </a:endParaRPr>
          </a:p>
          <a:p>
            <a:pPr>
              <a:spcBef>
                <a:spcPts val="1000"/>
              </a:spcBef>
            </a:pPr>
            <a:endParaRPr lang="sv-SE" dirty="0">
              <a:latin typeface="Open Sans" panose="020B0606030504020204" pitchFamily="34" charset="0"/>
              <a:ea typeface="Open Sans" panose="020B0606030504020204" pitchFamily="34" charset="0"/>
              <a:cs typeface="Open Sans" panose="020B0606030504020204" pitchFamily="34" charset="0"/>
            </a:endParaRPr>
          </a:p>
          <a:p>
            <a:pPr>
              <a:spcBef>
                <a:spcPts val="1000"/>
              </a:spcBef>
            </a:pPr>
            <a:endParaRPr lang="sv-SE" dirty="0">
              <a:latin typeface="Open Sans" panose="020B0606030504020204" pitchFamily="34" charset="0"/>
              <a:ea typeface="Open Sans" panose="020B0606030504020204" pitchFamily="34" charset="0"/>
              <a:cs typeface="Open Sans" panose="020B0606030504020204" pitchFamily="34" charset="0"/>
            </a:endParaRPr>
          </a:p>
          <a:p>
            <a:pPr>
              <a:spcBef>
                <a:spcPts val="1000"/>
              </a:spcBef>
            </a:pPr>
            <a:endParaRPr lang="sv-S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56853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B17690C0-9D7E-AFE3-2207-A20C7F2E78E3}"/>
              </a:ext>
            </a:extLst>
          </p:cNvPr>
          <p:cNvSpPr txBox="1">
            <a:spLocks noGrp="1"/>
          </p:cNvSpPr>
          <p:nvPr>
            <p:ph type="title" idx="4294967295"/>
          </p:nvPr>
        </p:nvSpPr>
        <p:spPr>
          <a:xfrm>
            <a:off x="1014515" y="576182"/>
            <a:ext cx="10176000" cy="72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200" b="1" i="0" u="none" strike="noStrike" kern="1200" cap="none" spc="0" normalizeH="0" baseline="0" noProof="0" dirty="0">
                <a:ln>
                  <a:noFill/>
                </a:ln>
                <a:solidFill>
                  <a:schemeClr val="tx1"/>
                </a:solidFill>
                <a:effectLst/>
                <a:uLnTx/>
                <a:uFillTx/>
                <a:latin typeface="+mj-lt"/>
                <a:ea typeface="+mj-ea"/>
                <a:cs typeface="+mj-cs"/>
              </a:rPr>
              <a:t>3.5 </a:t>
            </a:r>
            <a:r>
              <a:rPr kumimoji="0" lang="sv-SE" sz="3200" b="1" i="0" u="none" strike="noStrike" kern="1200" cap="none" spc="0" normalizeH="0" baseline="0" noProof="0" dirty="0">
                <a:ln>
                  <a:noFill/>
                </a:ln>
                <a:solidFill>
                  <a:schemeClr val="tx1"/>
                </a:solidFill>
                <a:effectLst/>
                <a:uLnTx/>
                <a:uFillTx/>
                <a:latin typeface="+mj-lt"/>
                <a:ea typeface="Open Sans" panose="020B0606030504020204" pitchFamily="34" charset="0"/>
                <a:cs typeface="Open Sans" panose="020B0606030504020204" pitchFamily="34" charset="0"/>
              </a:rPr>
              <a:t>Markeringar på valkuvert</a:t>
            </a:r>
            <a:br>
              <a:rPr kumimoji="0" lang="sv-SE" sz="32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pic>
        <p:nvPicPr>
          <p:cNvPr id="9" name="Bildobjekt 8" descr="Två valkuvert med handskriven text på. Det ena har texten &quot;Valeria Valssons röst&quot; och det andra har &quot;Forza Milan&quot; och ett hjärta.">
            <a:extLst>
              <a:ext uri="{FF2B5EF4-FFF2-40B4-BE49-F238E27FC236}">
                <a16:creationId xmlns:a16="http://schemas.microsoft.com/office/drawing/2014/main" id="{9B709CF7-B755-83FE-548C-F9FB4BD5A82C}"/>
              </a:ext>
            </a:extLst>
          </p:cNvPr>
          <p:cNvPicPr>
            <a:picLocks noChangeAspect="1"/>
          </p:cNvPicPr>
          <p:nvPr/>
        </p:nvPicPr>
        <p:blipFill>
          <a:blip r:embed="rId2"/>
          <a:stretch>
            <a:fillRect/>
          </a:stretch>
        </p:blipFill>
        <p:spPr>
          <a:xfrm>
            <a:off x="953757" y="1296182"/>
            <a:ext cx="6120000" cy="4653478"/>
          </a:xfrm>
          <a:prstGeom prst="rect">
            <a:avLst/>
          </a:prstGeom>
        </p:spPr>
      </p:pic>
      <p:sp>
        <p:nvSpPr>
          <p:cNvPr id="8" name="textruta 7">
            <a:extLst>
              <a:ext uri="{FF2B5EF4-FFF2-40B4-BE49-F238E27FC236}">
                <a16:creationId xmlns:a16="http://schemas.microsoft.com/office/drawing/2014/main" id="{1DAD455E-6823-0C17-437B-E8A01A1DD8BD}"/>
              </a:ext>
            </a:extLst>
          </p:cNvPr>
          <p:cNvSpPr txBox="1"/>
          <p:nvPr/>
        </p:nvSpPr>
        <p:spPr>
          <a:xfrm>
            <a:off x="7172455" y="1296182"/>
            <a:ext cx="4500000" cy="2416046"/>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Valkuvert får inte vara märkta. </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Lägg de valkuvert som är utan markeringar och även i övrigt är korrekt iordninggjorda i valurnan för de valen.</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Underkänn resten av förtidsrösten.</a:t>
            </a:r>
          </a:p>
        </p:txBody>
      </p:sp>
    </p:spTree>
    <p:extLst>
      <p:ext uri="{BB962C8B-B14F-4D97-AF65-F5344CB8AC3E}">
        <p14:creationId xmlns:p14="http://schemas.microsoft.com/office/powerpoint/2010/main" val="2422707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03850D-7E74-1B0A-5CDD-A9C53AB0315E}"/>
              </a:ext>
            </a:extLst>
          </p:cNvPr>
          <p:cNvSpPr>
            <a:spLocks noGrp="1"/>
          </p:cNvSpPr>
          <p:nvPr>
            <p:ph type="title"/>
          </p:nvPr>
        </p:nvSpPr>
        <p:spPr>
          <a:xfrm>
            <a:off x="4006845" y="2709000"/>
            <a:ext cx="6370622" cy="720000"/>
          </a:xfrm>
        </p:spPr>
        <p:txBody>
          <a:bodyPr/>
          <a:lstStyle/>
          <a:p>
            <a:r>
              <a:rPr lang="sv-SE" dirty="0"/>
              <a:t>1. Brevröster</a:t>
            </a:r>
          </a:p>
        </p:txBody>
      </p:sp>
    </p:spTree>
    <p:extLst>
      <p:ext uri="{BB962C8B-B14F-4D97-AF65-F5344CB8AC3E}">
        <p14:creationId xmlns:p14="http://schemas.microsoft.com/office/powerpoint/2010/main" val="3286203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25189-1933-F1A2-BD11-8CF8CFDDFED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D843437-58DA-CBE7-6E1F-A9F78BAAF4B7}"/>
              </a:ext>
            </a:extLst>
          </p:cNvPr>
          <p:cNvSpPr>
            <a:spLocks noGrp="1"/>
          </p:cNvSpPr>
          <p:nvPr>
            <p:ph type="title"/>
          </p:nvPr>
        </p:nvSpPr>
        <p:spPr>
          <a:xfrm>
            <a:off x="1008000" y="401012"/>
            <a:ext cx="10176000" cy="720000"/>
          </a:xfrm>
        </p:spPr>
        <p:txBody>
          <a:bodyPr/>
          <a:lstStyle/>
          <a:p>
            <a:r>
              <a:rPr lang="sv-SE" dirty="0"/>
              <a:t>1.1 Omslagskuvert – portokoder</a:t>
            </a:r>
          </a:p>
        </p:txBody>
      </p:sp>
      <p:pic>
        <p:nvPicPr>
          <p:cNvPr id="4" name="Bildobjekt 3" descr="Omslagskuvert för brevröst med en portokod från Postnord.">
            <a:extLst>
              <a:ext uri="{FF2B5EF4-FFF2-40B4-BE49-F238E27FC236}">
                <a16:creationId xmlns:a16="http://schemas.microsoft.com/office/drawing/2014/main" id="{952CAC02-9D63-A4FA-AAC6-0C066926E98A}"/>
              </a:ext>
            </a:extLst>
          </p:cNvPr>
          <p:cNvPicPr>
            <a:picLocks noChangeAspect="1"/>
          </p:cNvPicPr>
          <p:nvPr/>
        </p:nvPicPr>
        <p:blipFill>
          <a:blip r:embed="rId3"/>
          <a:stretch>
            <a:fillRect/>
          </a:stretch>
        </p:blipFill>
        <p:spPr>
          <a:xfrm>
            <a:off x="892626" y="1482177"/>
            <a:ext cx="6156331" cy="4320000"/>
          </a:xfrm>
          <a:prstGeom prst="rect">
            <a:avLst/>
          </a:prstGeom>
          <a:effectLst>
            <a:outerShdw blurRad="63500" sx="102000" sy="102000" algn="ctr" rotWithShape="0">
              <a:prstClr val="black">
                <a:alpha val="40000"/>
              </a:prstClr>
            </a:outerShdw>
          </a:effectLst>
        </p:spPr>
      </p:pic>
      <p:sp>
        <p:nvSpPr>
          <p:cNvPr id="5" name="textruta 4">
            <a:extLst>
              <a:ext uri="{FF2B5EF4-FFF2-40B4-BE49-F238E27FC236}">
                <a16:creationId xmlns:a16="http://schemas.microsoft.com/office/drawing/2014/main" id="{CCDE3D21-46FB-3F0E-2A7B-2555817240B2}"/>
              </a:ext>
            </a:extLst>
          </p:cNvPr>
          <p:cNvSpPr txBox="1"/>
          <p:nvPr/>
        </p:nvSpPr>
        <p:spPr>
          <a:xfrm>
            <a:off x="7407730" y="1410310"/>
            <a:ext cx="4500000" cy="4632037"/>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Portokoder fungerar som ett digitalt frimärke. </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Exemplet på bilden visar hur en portokod från Postnord ser ut. Just den tyder på att rösten kommer från Sverige och inte från utlandet. Om inget annat tyder på att rösten skickats från utlandet ska den </a:t>
            </a:r>
            <a:r>
              <a:rPr lang="sv-SE" b="1" dirty="0">
                <a:latin typeface="Open Sans" panose="020B0606030504020204" pitchFamily="34" charset="0"/>
                <a:ea typeface="Open Sans" panose="020B0606030504020204" pitchFamily="34" charset="0"/>
                <a:cs typeface="Open Sans" panose="020B0606030504020204" pitchFamily="34" charset="0"/>
              </a:rPr>
              <a:t>underkännas.</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Finns det däremot en portokod som ser ut på ett annat sätt, exempelvis har Danmark en portokod med en kombination av sex siffror/bokstäver, ska du </a:t>
            </a:r>
            <a:r>
              <a:rPr lang="sv-SE" b="1" dirty="0">
                <a:latin typeface="Open Sans" panose="020B0606030504020204" pitchFamily="34" charset="0"/>
                <a:ea typeface="Open Sans" panose="020B0606030504020204" pitchFamily="34" charset="0"/>
                <a:cs typeface="Open Sans" panose="020B0606030504020204" pitchFamily="34" charset="0"/>
              </a:rPr>
              <a:t>öppna </a:t>
            </a:r>
            <a:r>
              <a:rPr lang="sv-SE" dirty="0">
                <a:latin typeface="Open Sans" panose="020B0606030504020204" pitchFamily="34" charset="0"/>
                <a:ea typeface="Open Sans" panose="020B0606030504020204" pitchFamily="34" charset="0"/>
                <a:cs typeface="Open Sans" panose="020B0606030504020204" pitchFamily="34" charset="0"/>
              </a:rPr>
              <a:t>omslagskuvertet. </a:t>
            </a:r>
            <a:endParaRPr lang="sv-SE" sz="16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36243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F5024-5BD0-CF70-68B1-91A43FBE1D8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9BF51CF-46D1-96B8-E624-34FC9A63EFF8}"/>
              </a:ext>
            </a:extLst>
          </p:cNvPr>
          <p:cNvSpPr>
            <a:spLocks noGrp="1"/>
          </p:cNvSpPr>
          <p:nvPr>
            <p:ph type="title"/>
          </p:nvPr>
        </p:nvSpPr>
        <p:spPr>
          <a:xfrm>
            <a:off x="1008000" y="393352"/>
            <a:ext cx="10176000" cy="720000"/>
          </a:xfrm>
        </p:spPr>
        <p:txBody>
          <a:bodyPr/>
          <a:lstStyle/>
          <a:p>
            <a:r>
              <a:rPr lang="sv-SE" dirty="0"/>
              <a:t>1.2 Omslagskuvert – skickat i annat kuvert</a:t>
            </a:r>
          </a:p>
        </p:txBody>
      </p:sp>
      <p:pic>
        <p:nvPicPr>
          <p:cNvPr id="6" name="Bildobjekt 5" descr="Omslagskuvert för brevröst med stämpel och signatur från Valmyndigheten som säger att försändelsen kommit i ett separat kuvert från utlandet.">
            <a:extLst>
              <a:ext uri="{FF2B5EF4-FFF2-40B4-BE49-F238E27FC236}">
                <a16:creationId xmlns:a16="http://schemas.microsoft.com/office/drawing/2014/main" id="{08AFB995-59D8-4508-9CD8-13E46082E9CE}"/>
              </a:ext>
            </a:extLst>
          </p:cNvPr>
          <p:cNvPicPr>
            <a:picLocks noChangeAspect="1"/>
          </p:cNvPicPr>
          <p:nvPr/>
        </p:nvPicPr>
        <p:blipFill>
          <a:blip r:embed="rId3"/>
          <a:stretch>
            <a:fillRect/>
          </a:stretch>
        </p:blipFill>
        <p:spPr>
          <a:xfrm>
            <a:off x="1008000" y="1561388"/>
            <a:ext cx="6141457" cy="4320000"/>
          </a:xfrm>
          <a:prstGeom prst="rect">
            <a:avLst/>
          </a:prstGeom>
          <a:effectLst>
            <a:outerShdw blurRad="63500" sx="102000" sy="102000" algn="ctr" rotWithShape="0">
              <a:prstClr val="black">
                <a:alpha val="40000"/>
              </a:prstClr>
            </a:outerShdw>
          </a:effectLst>
        </p:spPr>
      </p:pic>
      <p:sp>
        <p:nvSpPr>
          <p:cNvPr id="5" name="textruta 4">
            <a:extLst>
              <a:ext uri="{FF2B5EF4-FFF2-40B4-BE49-F238E27FC236}">
                <a16:creationId xmlns:a16="http://schemas.microsoft.com/office/drawing/2014/main" id="{43B77507-BF4C-8385-B6D2-77C041BC8FBE}"/>
              </a:ext>
            </a:extLst>
          </p:cNvPr>
          <p:cNvSpPr txBox="1"/>
          <p:nvPr/>
        </p:nvSpPr>
        <p:spPr>
          <a:xfrm>
            <a:off x="7433390" y="1659285"/>
            <a:ext cx="4500000" cy="3524042"/>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Brevrösten kan komma i ett annat kuvert (t.ex. omslag från DHL eller liknande) till Valmyndigheten</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Det finns en stämpel på kuvertet med information om att det kommit in i ett annat omslag och en anteckning om varifrån brevrösten är skickad samt initialer på handläggaren.</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Har omslagskuvertet gjorts i ordning på rätt sätt i övrigt ska du </a:t>
            </a:r>
            <a:r>
              <a:rPr lang="sv-SE" b="1" dirty="0">
                <a:latin typeface="Open Sans" panose="020B0606030504020204" pitchFamily="34" charset="0"/>
                <a:ea typeface="Open Sans" panose="020B0606030504020204" pitchFamily="34" charset="0"/>
                <a:cs typeface="Open Sans" panose="020B0606030504020204" pitchFamily="34" charset="0"/>
              </a:rPr>
              <a:t>öppna</a:t>
            </a:r>
            <a:r>
              <a:rPr lang="sv-SE" dirty="0">
                <a:latin typeface="Open Sans" panose="020B0606030504020204" pitchFamily="34" charset="0"/>
                <a:ea typeface="Open Sans" panose="020B0606030504020204" pitchFamily="34" charset="0"/>
                <a:cs typeface="Open Sans" panose="020B0606030504020204" pitchFamily="34" charset="0"/>
              </a:rPr>
              <a:t> det.</a:t>
            </a:r>
            <a:endParaRPr lang="sv-SE" sz="16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26706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96701-CBF9-59CF-AB31-ECC4A5614B1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D48DA5B-930D-4AD9-5BE6-27861D0784CF}"/>
              </a:ext>
            </a:extLst>
          </p:cNvPr>
          <p:cNvSpPr>
            <a:spLocks noGrp="1"/>
          </p:cNvSpPr>
          <p:nvPr>
            <p:ph type="title"/>
          </p:nvPr>
        </p:nvSpPr>
        <p:spPr>
          <a:xfrm>
            <a:off x="1008000" y="381412"/>
            <a:ext cx="10176000" cy="720000"/>
          </a:xfrm>
        </p:spPr>
        <p:txBody>
          <a:bodyPr/>
          <a:lstStyle/>
          <a:p>
            <a:r>
              <a:rPr lang="sv-SE" dirty="0"/>
              <a:t>1.3 Omslagskuvert – endast ankomststämpel</a:t>
            </a:r>
          </a:p>
        </p:txBody>
      </p:sp>
      <p:pic>
        <p:nvPicPr>
          <p:cNvPr id="9" name="Bildobjekt 8" descr="Omslagskuvert för brevröst med enbart ankomststämpel från Valmyndigheten.">
            <a:extLst>
              <a:ext uri="{FF2B5EF4-FFF2-40B4-BE49-F238E27FC236}">
                <a16:creationId xmlns:a16="http://schemas.microsoft.com/office/drawing/2014/main" id="{022AA815-A7D7-9CF2-D141-D6C03EE40908}"/>
              </a:ext>
            </a:extLst>
          </p:cNvPr>
          <p:cNvPicPr>
            <a:picLocks noChangeAspect="1"/>
          </p:cNvPicPr>
          <p:nvPr/>
        </p:nvPicPr>
        <p:blipFill>
          <a:blip r:embed="rId3"/>
          <a:stretch>
            <a:fillRect/>
          </a:stretch>
        </p:blipFill>
        <p:spPr>
          <a:xfrm>
            <a:off x="1008000" y="1569013"/>
            <a:ext cx="6157187" cy="4320000"/>
          </a:xfrm>
          <a:prstGeom prst="rect">
            <a:avLst/>
          </a:prstGeom>
          <a:effectLst>
            <a:outerShdw blurRad="63500" sx="102000" sy="102000" algn="ctr" rotWithShape="0">
              <a:prstClr val="black">
                <a:alpha val="40000"/>
              </a:prstClr>
            </a:outerShdw>
          </a:effectLst>
        </p:spPr>
      </p:pic>
      <p:sp>
        <p:nvSpPr>
          <p:cNvPr id="5" name="textruta 4">
            <a:extLst>
              <a:ext uri="{FF2B5EF4-FFF2-40B4-BE49-F238E27FC236}">
                <a16:creationId xmlns:a16="http://schemas.microsoft.com/office/drawing/2014/main" id="{594029B5-8790-9481-FA21-621F5305B50E}"/>
              </a:ext>
            </a:extLst>
          </p:cNvPr>
          <p:cNvSpPr txBox="1"/>
          <p:nvPr/>
        </p:nvSpPr>
        <p:spPr>
          <a:xfrm>
            <a:off x="7446486" y="1569013"/>
            <a:ext cx="4500000" cy="2564805"/>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endParaRPr lang="sv-SE" dirty="0">
              <a:latin typeface="Open Sans" panose="020B0606030504020204" pitchFamily="34" charset="0"/>
              <a:ea typeface="Open Sans" panose="020B0606030504020204" pitchFamily="34" charset="0"/>
              <a:cs typeface="Open Sans" panose="020B0606030504020204" pitchFamily="34" charset="0"/>
            </a:endParaRP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Det kan komma omslagskuvert som saknar stämpel eller liknande som visar att rösten</a:t>
            </a:r>
            <a:r>
              <a:rPr lang="sv-SE" dirty="0">
                <a:solidFill>
                  <a:srgbClr val="00B050"/>
                </a:solidFill>
                <a:latin typeface="Open Sans" panose="020B0606030504020204" pitchFamily="34" charset="0"/>
                <a:ea typeface="Open Sans" panose="020B0606030504020204" pitchFamily="34" charset="0"/>
                <a:cs typeface="Open Sans" panose="020B0606030504020204" pitchFamily="34" charset="0"/>
              </a:rPr>
              <a:t> </a:t>
            </a:r>
            <a:r>
              <a:rPr lang="sv-SE" dirty="0">
                <a:latin typeface="Open Sans" panose="020B0606030504020204" pitchFamily="34" charset="0"/>
                <a:ea typeface="Open Sans" panose="020B0606030504020204" pitchFamily="34" charset="0"/>
                <a:cs typeface="Open Sans" panose="020B0606030504020204" pitchFamily="34" charset="0"/>
              </a:rPr>
              <a:t>är skickad från utlandet.</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Finns det inget annat som visar att rösten skickats från utlandet ska rösten </a:t>
            </a:r>
            <a:r>
              <a:rPr lang="sv-SE" b="1" dirty="0">
                <a:latin typeface="Open Sans" panose="020B0606030504020204" pitchFamily="34" charset="0"/>
                <a:ea typeface="Open Sans" panose="020B0606030504020204" pitchFamily="34" charset="0"/>
                <a:cs typeface="Open Sans" panose="020B0606030504020204" pitchFamily="34" charset="0"/>
              </a:rPr>
              <a:t>underkännas</a:t>
            </a:r>
            <a:r>
              <a:rPr lang="sv-SE" dirty="0">
                <a:latin typeface="Open Sans" panose="020B0606030504020204" pitchFamily="34" charset="0"/>
                <a:ea typeface="Open Sans" panose="020B0606030504020204" pitchFamily="34" charset="0"/>
                <a:cs typeface="Open Sans" panose="020B0606030504020204" pitchFamily="34" charset="0"/>
              </a:rPr>
              <a:t>.</a:t>
            </a:r>
            <a:endParaRPr lang="sv-SE" sz="1600"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59026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8C5CA-C94B-4979-FDAC-0394B83BD1A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9590382-BFCB-9065-2CD1-AF6616234B45}"/>
              </a:ext>
            </a:extLst>
          </p:cNvPr>
          <p:cNvSpPr>
            <a:spLocks noGrp="1"/>
          </p:cNvSpPr>
          <p:nvPr>
            <p:ph type="title"/>
          </p:nvPr>
        </p:nvSpPr>
        <p:spPr>
          <a:xfrm>
            <a:off x="1008000" y="337015"/>
            <a:ext cx="10176000" cy="720000"/>
          </a:xfrm>
        </p:spPr>
        <p:txBody>
          <a:bodyPr/>
          <a:lstStyle/>
          <a:p>
            <a:r>
              <a:rPr lang="sv-SE" dirty="0"/>
              <a:t>1.4 Omslagskuvert – Valmyndighetens markeringar</a:t>
            </a:r>
          </a:p>
        </p:txBody>
      </p:sp>
      <p:pic>
        <p:nvPicPr>
          <p:cNvPr id="11" name="Bildobjekt 10" descr="Omslagskuvert för brevröst med stämpel och signatur från Valmyndigheten. Stämpeln säger att Valmyndigheten öppnat kuvertet för att kunna identifiera var rösten ska skickas.">
            <a:extLst>
              <a:ext uri="{FF2B5EF4-FFF2-40B4-BE49-F238E27FC236}">
                <a16:creationId xmlns:a16="http://schemas.microsoft.com/office/drawing/2014/main" id="{F78AD344-DDB6-E787-C0AA-D1F4F9B74C44}"/>
              </a:ext>
            </a:extLst>
          </p:cNvPr>
          <p:cNvPicPr>
            <a:picLocks noChangeAspect="1"/>
          </p:cNvPicPr>
          <p:nvPr/>
        </p:nvPicPr>
        <p:blipFill>
          <a:blip r:embed="rId3"/>
          <a:stretch>
            <a:fillRect/>
          </a:stretch>
        </p:blipFill>
        <p:spPr>
          <a:xfrm>
            <a:off x="1008000" y="1475625"/>
            <a:ext cx="6130000" cy="4320000"/>
          </a:xfrm>
          <a:prstGeom prst="rect">
            <a:avLst/>
          </a:prstGeom>
          <a:effectLst>
            <a:outerShdw blurRad="63500" sx="102000" sy="102000" algn="ctr" rotWithShape="0">
              <a:prstClr val="black">
                <a:alpha val="40000"/>
              </a:prstClr>
            </a:outerShdw>
          </a:effectLst>
        </p:spPr>
      </p:pic>
      <p:sp>
        <p:nvSpPr>
          <p:cNvPr id="5" name="textruta 4">
            <a:extLst>
              <a:ext uri="{FF2B5EF4-FFF2-40B4-BE49-F238E27FC236}">
                <a16:creationId xmlns:a16="http://schemas.microsoft.com/office/drawing/2014/main" id="{1ADC921A-02CB-AFDF-D996-3FDBC3849619}"/>
              </a:ext>
            </a:extLst>
          </p:cNvPr>
          <p:cNvSpPr txBox="1"/>
          <p:nvPr/>
        </p:nvSpPr>
        <p:spPr>
          <a:xfrm>
            <a:off x="7343776" y="1475625"/>
            <a:ext cx="4500000" cy="4206280"/>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Ett omslagskuvert kan vara öppnat av Valmyndigheten och sedan igentejpat.</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Det kan exempelvis bero på att avsändarens uppgifter inte synts i fönstret. Då har Valmyndigheten vänt på ett röstkort eller ytterkuvertet.</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Det finns en stämpel på kuvertet med information om att detta är gjort samt handläggarens initialer.</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Har omslagskuvertet gjorts i ordning på rätt sätt i övrigt ska du </a:t>
            </a:r>
            <a:r>
              <a:rPr lang="sv-SE" b="1" dirty="0">
                <a:latin typeface="Open Sans" panose="020B0606030504020204" pitchFamily="34" charset="0"/>
                <a:ea typeface="Open Sans" panose="020B0606030504020204" pitchFamily="34" charset="0"/>
                <a:cs typeface="Open Sans" panose="020B0606030504020204" pitchFamily="34" charset="0"/>
              </a:rPr>
              <a:t>öppna</a:t>
            </a:r>
            <a:r>
              <a:rPr lang="sv-SE" dirty="0">
                <a:latin typeface="Open Sans" panose="020B0606030504020204" pitchFamily="34" charset="0"/>
                <a:ea typeface="Open Sans" panose="020B0606030504020204" pitchFamily="34" charset="0"/>
                <a:cs typeface="Open Sans" panose="020B0606030504020204" pitchFamily="34" charset="0"/>
              </a:rPr>
              <a:t> det.</a:t>
            </a:r>
            <a:endParaRPr lang="sv-SE" sz="16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25288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A9186-F771-9241-44EF-DFED3A3B067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E632823-FD6A-2A1A-F1E1-888F558707AB}"/>
              </a:ext>
            </a:extLst>
          </p:cNvPr>
          <p:cNvSpPr>
            <a:spLocks noGrp="1"/>
          </p:cNvSpPr>
          <p:nvPr>
            <p:ph type="title"/>
          </p:nvPr>
        </p:nvSpPr>
        <p:spPr>
          <a:xfrm>
            <a:off x="1008000" y="497288"/>
            <a:ext cx="10176000" cy="720000"/>
          </a:xfrm>
        </p:spPr>
        <p:txBody>
          <a:bodyPr/>
          <a:lstStyle/>
          <a:p>
            <a:r>
              <a:rPr lang="sv-SE" dirty="0"/>
              <a:t>1.5 Omslagskuvert – ankomststämplat av den egna kommunen</a:t>
            </a:r>
          </a:p>
        </p:txBody>
      </p:sp>
      <p:pic>
        <p:nvPicPr>
          <p:cNvPr id="9" name="Bildobjekt 8" descr="Omslagskuvert för brevröst med frimärke och stämpel från utlandet samt ankomststämpel från kommunen.">
            <a:extLst>
              <a:ext uri="{FF2B5EF4-FFF2-40B4-BE49-F238E27FC236}">
                <a16:creationId xmlns:a16="http://schemas.microsoft.com/office/drawing/2014/main" id="{440B7581-5FC9-0CAA-F117-712A8C5D2FDF}"/>
              </a:ext>
            </a:extLst>
          </p:cNvPr>
          <p:cNvPicPr>
            <a:picLocks noChangeAspect="1"/>
          </p:cNvPicPr>
          <p:nvPr/>
        </p:nvPicPr>
        <p:blipFill>
          <a:blip r:embed="rId3"/>
          <a:stretch>
            <a:fillRect/>
          </a:stretch>
        </p:blipFill>
        <p:spPr>
          <a:xfrm>
            <a:off x="1008000" y="1358404"/>
            <a:ext cx="6120382" cy="4320000"/>
          </a:xfrm>
          <a:prstGeom prst="rect">
            <a:avLst/>
          </a:prstGeom>
          <a:effectLst>
            <a:outerShdw blurRad="63500" sx="102000" sy="102000" algn="ctr" rotWithShape="0">
              <a:prstClr val="black">
                <a:alpha val="40000"/>
              </a:prstClr>
            </a:outerShdw>
          </a:effectLst>
        </p:spPr>
      </p:pic>
      <p:sp>
        <p:nvSpPr>
          <p:cNvPr id="5" name="textruta 4">
            <a:extLst>
              <a:ext uri="{FF2B5EF4-FFF2-40B4-BE49-F238E27FC236}">
                <a16:creationId xmlns:a16="http://schemas.microsoft.com/office/drawing/2014/main" id="{62AD25E8-D6BA-BF14-FDC6-2A2F2AAC1DA6}"/>
              </a:ext>
            </a:extLst>
          </p:cNvPr>
          <p:cNvSpPr txBox="1"/>
          <p:nvPr/>
        </p:nvSpPr>
        <p:spPr>
          <a:xfrm>
            <a:off x="7324826" y="1358404"/>
            <a:ext cx="4500000" cy="3375283"/>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Omslagskuvertet kan vara ankomststämplat av kommunen om brevrösten kommit direkt till kommunen från väljaren. </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Då finns ingen stämpel från Valmyndigheten.</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Har omslagskuvertet gjorts i ordning på rätt sätt i övrigt ska du </a:t>
            </a:r>
            <a:r>
              <a:rPr lang="sv-SE" b="1" dirty="0">
                <a:latin typeface="Open Sans" panose="020B0606030504020204" pitchFamily="34" charset="0"/>
                <a:ea typeface="Open Sans" panose="020B0606030504020204" pitchFamily="34" charset="0"/>
                <a:cs typeface="Open Sans" panose="020B0606030504020204" pitchFamily="34" charset="0"/>
              </a:rPr>
              <a:t>öppna</a:t>
            </a:r>
            <a:r>
              <a:rPr lang="sv-SE" dirty="0">
                <a:latin typeface="Open Sans" panose="020B0606030504020204" pitchFamily="34" charset="0"/>
                <a:ea typeface="Open Sans" panose="020B0606030504020204" pitchFamily="34" charset="0"/>
                <a:cs typeface="Open Sans" panose="020B0606030504020204" pitchFamily="34" charset="0"/>
              </a:rPr>
              <a:t> det.</a:t>
            </a:r>
            <a:endParaRPr lang="sv-SE" b="1" dirty="0">
              <a:latin typeface="Open Sans" panose="020B0606030504020204" pitchFamily="34" charset="0"/>
              <a:ea typeface="Open Sans" panose="020B0606030504020204" pitchFamily="34" charset="0"/>
              <a:cs typeface="Open Sans" panose="020B0606030504020204" pitchFamily="34" charset="0"/>
            </a:endParaRPr>
          </a:p>
          <a:p>
            <a:pPr>
              <a:spcBef>
                <a:spcPts val="1000"/>
              </a:spcBef>
            </a:pPr>
            <a:endParaRPr lang="sv-SE"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51169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39A14-769A-8E6E-CA7B-C61152257D7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5C6AA48-BC21-E998-1E98-E9612268F7F9}"/>
              </a:ext>
            </a:extLst>
          </p:cNvPr>
          <p:cNvSpPr>
            <a:spLocks noGrp="1"/>
          </p:cNvSpPr>
          <p:nvPr>
            <p:ph type="title"/>
          </p:nvPr>
        </p:nvSpPr>
        <p:spPr>
          <a:xfrm>
            <a:off x="1008000" y="275054"/>
            <a:ext cx="10176000" cy="720000"/>
          </a:xfrm>
        </p:spPr>
        <p:txBody>
          <a:bodyPr/>
          <a:lstStyle/>
          <a:p>
            <a:r>
              <a:rPr lang="sv-SE" dirty="0"/>
              <a:t>1.6 Omslagskuvert – skadat eller tejpat</a:t>
            </a:r>
          </a:p>
        </p:txBody>
      </p:sp>
      <p:pic>
        <p:nvPicPr>
          <p:cNvPr id="4" name="Bildobjekt 3" descr="Baksidan av ett omslagskuvert för brevröst där fliken på kuvertet är igentejpad.">
            <a:extLst>
              <a:ext uri="{FF2B5EF4-FFF2-40B4-BE49-F238E27FC236}">
                <a16:creationId xmlns:a16="http://schemas.microsoft.com/office/drawing/2014/main" id="{3D6D2ABF-2371-A744-D372-C81BAAEE17A3}"/>
              </a:ext>
            </a:extLst>
          </p:cNvPr>
          <p:cNvPicPr>
            <a:picLocks noChangeAspect="1"/>
          </p:cNvPicPr>
          <p:nvPr/>
        </p:nvPicPr>
        <p:blipFill>
          <a:blip r:embed="rId3"/>
          <a:srcRect t="551"/>
          <a:stretch>
            <a:fillRect/>
          </a:stretch>
        </p:blipFill>
        <p:spPr>
          <a:xfrm>
            <a:off x="1008000" y="1496594"/>
            <a:ext cx="6136533" cy="4320000"/>
          </a:xfrm>
          <a:prstGeom prst="rect">
            <a:avLst/>
          </a:prstGeom>
          <a:effectLst>
            <a:outerShdw blurRad="63500" sx="102000" sy="102000" algn="ctr" rotWithShape="0">
              <a:prstClr val="black">
                <a:alpha val="40000"/>
              </a:prstClr>
            </a:outerShdw>
          </a:effectLst>
        </p:spPr>
      </p:pic>
      <p:sp>
        <p:nvSpPr>
          <p:cNvPr id="5" name="textruta 4">
            <a:extLst>
              <a:ext uri="{FF2B5EF4-FFF2-40B4-BE49-F238E27FC236}">
                <a16:creationId xmlns:a16="http://schemas.microsoft.com/office/drawing/2014/main" id="{E9E6A285-A18A-5542-9293-02E87D0FD54A}"/>
              </a:ext>
            </a:extLst>
          </p:cNvPr>
          <p:cNvSpPr txBox="1"/>
          <p:nvPr/>
        </p:nvSpPr>
        <p:spPr>
          <a:xfrm>
            <a:off x="7392202" y="1496594"/>
            <a:ext cx="4500000" cy="2841804"/>
          </a:xfrm>
          <a:prstGeom prst="rect">
            <a:avLst/>
          </a:prstGeom>
          <a:noFill/>
        </p:spPr>
        <p:txBody>
          <a:bodyPr wrap="square" rtlCol="0">
            <a:spAutoFit/>
          </a:bodyPr>
          <a:lstStyle/>
          <a:p>
            <a:pPr>
              <a:spcBef>
                <a:spcPts val="1000"/>
              </a:spcBef>
            </a:pPr>
            <a:r>
              <a:rPr lang="sv-SE" b="1" dirty="0">
                <a:latin typeface="Open Sans" panose="020B0606030504020204" pitchFamily="34" charset="0"/>
                <a:ea typeface="Open Sans" panose="020B0606030504020204" pitchFamily="34" charset="0"/>
                <a:cs typeface="Open Sans" panose="020B0606030504020204" pitchFamily="34" charset="0"/>
              </a:rPr>
              <a:t>Granskning</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Ett omslagskuvert kan vara skadat eller tejpat av en transportör.</a:t>
            </a:r>
          </a:p>
          <a:p>
            <a:pPr marL="285750" indent="-285750">
              <a:spcBef>
                <a:spcPts val="1000"/>
              </a:spcBef>
              <a:buFont typeface="Arial" panose="020B0604020202020204" pitchFamily="34" charset="0"/>
              <a:buChar char="•"/>
            </a:pPr>
            <a:r>
              <a:rPr lang="sv-SE" dirty="0">
                <a:latin typeface="Open Sans" panose="020B0606030504020204" pitchFamily="34" charset="0"/>
                <a:ea typeface="Open Sans" panose="020B0606030504020204" pitchFamily="34" charset="0"/>
                <a:cs typeface="Open Sans" panose="020B0606030504020204" pitchFamily="34" charset="0"/>
              </a:rPr>
              <a:t>Om valnämnden bedömer att det inte finns anledning att anta att omslagskuvertet har öppnats avsiktligen och omslagskuvertet har gjorts i ordning på rätt sätt i övrigt ska du </a:t>
            </a:r>
            <a:r>
              <a:rPr lang="sv-SE" b="1" dirty="0">
                <a:latin typeface="Open Sans" panose="020B0606030504020204" pitchFamily="34" charset="0"/>
                <a:ea typeface="Open Sans" panose="020B0606030504020204" pitchFamily="34" charset="0"/>
                <a:cs typeface="Open Sans" panose="020B0606030504020204" pitchFamily="34" charset="0"/>
              </a:rPr>
              <a:t>öppna</a:t>
            </a:r>
            <a:r>
              <a:rPr lang="sv-SE" dirty="0">
                <a:latin typeface="Open Sans" panose="020B0606030504020204" pitchFamily="34" charset="0"/>
                <a:ea typeface="Open Sans" panose="020B0606030504020204" pitchFamily="34" charset="0"/>
                <a:cs typeface="Open Sans" panose="020B0606030504020204" pitchFamily="34" charset="0"/>
              </a:rPr>
              <a:t> det.</a:t>
            </a:r>
            <a:endParaRPr lang="sv-SE"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77713657"/>
      </p:ext>
    </p:extLst>
  </p:cSld>
  <p:clrMapOvr>
    <a:masterClrMapping/>
  </p:clrMapOvr>
</p:sld>
</file>

<file path=ppt/theme/theme1.xml><?xml version="1.0" encoding="utf-8"?>
<a:theme xmlns:a="http://schemas.openxmlformats.org/drawingml/2006/main" name="Office-tema">
  <a:themeElements>
    <a:clrScheme name="Valmyndigheten">
      <a:dk1>
        <a:sysClr val="windowText" lastClr="000000"/>
      </a:dk1>
      <a:lt1>
        <a:sysClr val="window" lastClr="FFFFFF"/>
      </a:lt1>
      <a:dk2>
        <a:srgbClr val="5F6F7E"/>
      </a:dk2>
      <a:lt2>
        <a:srgbClr val="DDDEE1"/>
      </a:lt2>
      <a:accent1>
        <a:srgbClr val="A71979"/>
      </a:accent1>
      <a:accent2>
        <a:srgbClr val="008BD2"/>
      </a:accent2>
      <a:accent3>
        <a:srgbClr val="F39325"/>
      </a:accent3>
      <a:accent4>
        <a:srgbClr val="00918E"/>
      </a:accent4>
      <a:accent5>
        <a:srgbClr val="E83278"/>
      </a:accent5>
      <a:accent6>
        <a:srgbClr val="164194"/>
      </a:accent6>
      <a:hlink>
        <a:srgbClr val="3069A1"/>
      </a:hlink>
      <a:folHlink>
        <a:srgbClr val="800080"/>
      </a:folHlink>
    </a:clrScheme>
    <a:fontScheme name="Skatteverket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lmyndigheten.potx" id="{57E29F23-1F54-49DF-A27B-0BE8DB93E924}" vid="{0A014BE8-3C31-479E-9472-6970E126172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eskrivning xmlns="b1e91f8d-c5ed-4820-a837-916e436c4938" xsi:nil="true"/>
    <Samverkan xmlns="b1e91f8d-c5ed-4820-a837-916e436c4938" xsi:nil="true"/>
    <Kolumn_x0020_1 xmlns="b1e91f8d-c5ed-4820-a837-916e436c4938">Kommun</Kolumn_x0020_1>
    <Diarienummer xmlns="b1e91f8d-c5ed-4820-a837-916e436c4938" xsi:nil="true"/>
    <Ansvarig xmlns="0793eec1-1300-40e6-9b36-cbf03880d731">
      <UserInfo>
        <DisplayName>Ida Ånevall Lind</DisplayName>
        <AccountId>133</AccountId>
        <AccountType/>
      </UserInfo>
    </Ansvarig>
    <Nyckelord xmlns="b1e91f8d-c5ed-4820-a837-916e436c4938">Bildspel</Nyckelord>
    <Kolumn_x0020_2 xmlns="b1e91f8d-c5ed-4820-a837-916e436c4938">Kommun - Rösträkning – valnämndens preliminära</Kolumn_x0020_2>
    <Status xmlns="b1e91f8d-c5ed-4820-a837-916e436c4938">Slutversion</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60F8BF452063CB4AB0C5020EBD369EE4" ma:contentTypeVersion="16" ma:contentTypeDescription="Skapa ett nytt dokument." ma:contentTypeScope="" ma:versionID="2cf7b49ca537402bc81cca583e7dd802">
  <xsd:schema xmlns:xsd="http://www.w3.org/2001/XMLSchema" xmlns:xs="http://www.w3.org/2001/XMLSchema" xmlns:p="http://schemas.microsoft.com/office/2006/metadata/properties" xmlns:ns2="b1e91f8d-c5ed-4820-a837-916e436c4938" xmlns:ns3="b72620a0-a132-4d24-afd4-031d088dc980" xmlns:ns4="0793eec1-1300-40e6-9b36-cbf03880d731" targetNamespace="http://schemas.microsoft.com/office/2006/metadata/properties" ma:root="true" ma:fieldsID="8acd0951342246f641cee9a71d43cd96" ns2:_="" ns3:_="" ns4:_="">
    <xsd:import namespace="b1e91f8d-c5ed-4820-a837-916e436c4938"/>
    <xsd:import namespace="b72620a0-a132-4d24-afd4-031d088dc980"/>
    <xsd:import namespace="0793eec1-1300-40e6-9b36-cbf03880d731"/>
    <xsd:element name="properties">
      <xsd:complexType>
        <xsd:sequence>
          <xsd:element name="documentManagement">
            <xsd:complexType>
              <xsd:all>
                <xsd:element ref="ns2:Kolumn_x0020_1"/>
                <xsd:element ref="ns2:Kolumn_x0020_2"/>
                <xsd:element ref="ns2:Nyckelord"/>
                <xsd:element ref="ns2:Beskrivning" minOccurs="0"/>
                <xsd:element ref="ns2:Samverkan" minOccurs="0"/>
                <xsd:element ref="ns2:Diarienummer" minOccurs="0"/>
                <xsd:element ref="ns2:Status"/>
                <xsd:element ref="ns3:SharedWithUsers" minOccurs="0"/>
                <xsd:element ref="ns4:Ansvarig"/>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e91f8d-c5ed-4820-a837-916e436c4938" elementFormDefault="qualified">
    <xsd:import namespace="http://schemas.microsoft.com/office/2006/documentManagement/types"/>
    <xsd:import namespace="http://schemas.microsoft.com/office/infopath/2007/PartnerControls"/>
    <xsd:element name="Kolumn_x0020_1" ma:index="2" ma:displayName="Område" ma:format="Dropdown" ma:internalName="Kolumn_x0020_1">
      <xsd:simpleType>
        <xsd:restriction base="dms:Choice">
          <xsd:enumeration value="Kommun"/>
          <xsd:enumeration value="Länsstyrelse"/>
          <xsd:enumeration value="Utland"/>
          <xsd:enumeration value="Övrigt"/>
        </xsd:restriction>
      </xsd:simpleType>
    </xsd:element>
    <xsd:element name="Kolumn_x0020_2" ma:index="3" ma:displayName="Aktivitet" ma:format="Dropdown" ma:internalName="Kolumn_x0020_2">
      <xsd:simpleType>
        <xsd:restriction base="dms:Choice">
          <xsd:enumeration value="Kommun - Digital röstlängd"/>
          <xsd:enumeration value="Kommun - Förtidsröstning"/>
          <xsd:enumeration value="Kommun - Kommunal folkomröstning"/>
          <xsd:enumeration value="Kommun - Kommunens roll"/>
          <xsd:enumeration value="Kommun - Lokaler"/>
          <xsd:enumeration value="Kommun - Mottagning valkväll"/>
          <xsd:enumeration value="Kommun - Omval och extra val"/>
          <xsd:enumeration value="Kommun - Rekrytering och utbildning av röstmottagare"/>
          <xsd:enumeration value="Kommun - Röstkort och röstlängd"/>
          <xsd:enumeration value="Kommun - Röstning i vallokal"/>
          <xsd:enumeration value="Kommun - Rösträkning – valkväll"/>
          <xsd:enumeration value="Kommun - Rösträkning – valnämndens preliminära"/>
          <xsd:enumeration value="Kommun - Uppföljning"/>
          <xsd:enumeration value="Kommun - Valgeografi"/>
          <xsd:enumeration value="Kommun - Valid och behörigheter"/>
          <xsd:enumeration value="Kommun - Valmaterial"/>
          <xsd:enumeration value="Kommun - Valsäkerhet"/>
          <xsd:enumeration value="Kommun - Vägledande ställningstaganden"/>
          <xsd:enumeration value="Länsstyrelse - Efterträdarval"/>
          <xsd:enumeration value="Länsstyrelse - Länsstyrelsens roll"/>
          <xsd:enumeration value="Länsstyrelse - Mottagning från valnämnd"/>
          <xsd:enumeration value="Länsstyrelse - Omval och extra val"/>
          <xsd:enumeration value="Länsstyrelse - Partier, kandidater och valsedlar"/>
          <xsd:enumeration value="Länsstyrelse - Röstkort och röstlängd"/>
          <xsd:enumeration value="Länsstyrelse - Slutlig rösträkning"/>
          <xsd:enumeration value="Länsstyrelse - Uppföljning"/>
          <xsd:enumeration value="Länsstyrelse - Utbildning av valnämnder"/>
          <xsd:enumeration value="Länsstyrelse - Valgeografi"/>
          <xsd:enumeration value="Länsstyrelse - Valid och behörigheter"/>
          <xsd:enumeration value="Länsstyrelse - Valsäkerhet"/>
          <xsd:enumeration value="Länsstyrelse - Vägledande ställningstaganden"/>
          <xsd:enumeration value="Utland - Incidentrapportering"/>
          <xsd:enumeration value="Utland - Röstmottagning"/>
          <xsd:enumeration value="Utland - Röstningslokaler"/>
          <xsd:enumeration value="Utland - Rösträtt"/>
          <xsd:enumeration value="Utland - Skicka röster till Sverige"/>
          <xsd:enumeration value="Utland - Uppföljning"/>
          <xsd:enumeration value="Utland - Utlandsmyndighetens roll"/>
          <xsd:enumeration value="Utland - Valid och behörigheter"/>
          <xsd:enumeration value="Utland - Valmaterial"/>
          <xsd:enumeration value="Övrigt - Inget passar"/>
          <xsd:enumeration value="Övrigt - Planering"/>
          <xsd:enumeration value="Övrigt - Utbildningsmaterial"/>
        </xsd:restriction>
      </xsd:simpleType>
    </xsd:element>
    <xsd:element name="Nyckelord" ma:index="4" ma:displayName="Dokumenttyp" ma:format="Dropdown" ma:internalName="Nyckelord">
      <xsd:simpleType>
        <xsd:union memberTypes="dms:Text">
          <xsd:simpleType>
            <xsd:restriction base="dms:Choice">
              <xsd:enumeration value="Webbtext"/>
              <xsd:enumeration value="Bildspel"/>
              <xsd:enumeration value="Övningsmaterial"/>
              <xsd:enumeration value="Tryckunderlag"/>
              <xsd:enumeration value="Arbetsmaterial"/>
              <xsd:enumeration value="Övrigt"/>
            </xsd:restriction>
          </xsd:simpleType>
        </xsd:union>
      </xsd:simpleType>
    </xsd:element>
    <xsd:element name="Beskrivning" ma:index="5" nillable="true" ma:displayName="Beskrivning" ma:internalName="Beskrivning">
      <xsd:simpleType>
        <xsd:restriction base="dms:Text">
          <xsd:maxLength value="255"/>
        </xsd:restriction>
      </xsd:simpleType>
    </xsd:element>
    <xsd:element name="Samverkan" ma:index="6" nillable="true" ma:displayName="Samverkan" ma:format="Dropdown" ma:internalName="Samverkan">
      <xsd:simpleType>
        <xsd:restriction base="dms:Choice">
          <xsd:enumeration value="LST"/>
          <xsd:enumeration value="VND"/>
          <xsd:enumeration value="UD"/>
          <xsd:enumeration value="KOM"/>
          <xsd:enumeration value="IT"/>
          <xsd:enumeration value="SÄK"/>
          <xsd:enumeration value="Leverantör"/>
          <xsd:enumeration value="SKR"/>
          <xsd:enumeration value="Departement"/>
          <xsd:enumeration value="UM"/>
          <xsd:enumeration value="UD/UM"/>
          <xsd:enumeration value="Sametinget"/>
          <xsd:enumeration value="SKV (Inköp)"/>
        </xsd:restriction>
      </xsd:simpleType>
    </xsd:element>
    <xsd:element name="Diarienummer" ma:index="7" nillable="true" ma:displayName="Diarienummer" ma:internalName="Diarienummer">
      <xsd:simpleType>
        <xsd:restriction base="dms:Text">
          <xsd:maxLength value="255"/>
        </xsd:restriction>
      </xsd:simpleType>
    </xsd:element>
    <xsd:element name="Status" ma:index="8" ma:displayName="Status" ma:format="RadioButtons" ma:internalName="Status">
      <xsd:simpleType>
        <xsd:restriction base="dms:Choice">
          <xsd:enumeration value="---Inget passar---"/>
          <xsd:enumeration value="Arbetsmaterial"/>
          <xsd:enumeration value="Utkast"/>
          <xsd:enumeration value="Slutversion"/>
        </xsd:restriction>
      </xsd:simpleType>
    </xsd:element>
  </xsd:schema>
  <xsd:schema xmlns:xsd="http://www.w3.org/2001/XMLSchema" xmlns:xs="http://www.w3.org/2001/XMLSchema" xmlns:dms="http://schemas.microsoft.com/office/2006/documentManagement/types" xmlns:pc="http://schemas.microsoft.com/office/infopath/2007/PartnerControls" targetNamespace="b72620a0-a132-4d24-afd4-031d088dc980" elementFormDefault="qualified">
    <xsd:import namespace="http://schemas.microsoft.com/office/2006/documentManagement/types"/>
    <xsd:import namespace="http://schemas.microsoft.com/office/infopath/2007/PartnerControls"/>
    <xsd:element name="SharedWithUsers" ma:index="11" nillable="true" ma:displayName="Dela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793eec1-1300-40e6-9b36-cbf03880d731" elementFormDefault="qualified">
    <xsd:import namespace="http://schemas.microsoft.com/office/2006/documentManagement/types"/>
    <xsd:import namespace="http://schemas.microsoft.com/office/infopath/2007/PartnerControls"/>
    <xsd:element name="Ansvarig" ma:index="16" ma:displayName="Ansvarig" ma:list="UserInfo" ma:SharePointGroup="0" ma:internalName="Ansvarig"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AE118D-2263-4063-929B-777A685A56AD}">
  <ds:schemaRefs>
    <ds:schemaRef ds:uri="http://purl.org/dc/dcmitype/"/>
    <ds:schemaRef ds:uri="0793eec1-1300-40e6-9b36-cbf03880d731"/>
    <ds:schemaRef ds:uri="http://schemas.openxmlformats.org/package/2006/metadata/core-properties"/>
    <ds:schemaRef ds:uri="http://schemas.microsoft.com/office/2006/metadata/properties"/>
    <ds:schemaRef ds:uri="http://purl.org/dc/elements/1.1/"/>
    <ds:schemaRef ds:uri="b72620a0-a132-4d24-afd4-031d088dc980"/>
    <ds:schemaRef ds:uri="b1e91f8d-c5ed-4820-a837-916e436c4938"/>
    <ds:schemaRef ds:uri="http://schemas.microsoft.com/office/2006/documentManagement/types"/>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9DCA041E-1AA7-4362-AFBB-C0A03C3EF10A}">
  <ds:schemaRefs>
    <ds:schemaRef ds:uri="http://schemas.microsoft.com/sharepoint/v3/contenttype/forms"/>
  </ds:schemaRefs>
</ds:datastoreItem>
</file>

<file path=customXml/itemProps3.xml><?xml version="1.0" encoding="utf-8"?>
<ds:datastoreItem xmlns:ds="http://schemas.openxmlformats.org/officeDocument/2006/customXml" ds:itemID="{B4063A92-6FD3-4980-91CE-0B8001F282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e91f8d-c5ed-4820-a837-916e436c4938"/>
    <ds:schemaRef ds:uri="b72620a0-a132-4d24-afd4-031d088dc980"/>
    <ds:schemaRef ds:uri="0793eec1-1300-40e6-9b36-cbf03880d7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Valmyndigheten</Template>
  <TotalTime>1816</TotalTime>
  <Words>1285</Words>
  <Application>Microsoft Office PowerPoint</Application>
  <PresentationFormat>Bredbild</PresentationFormat>
  <Paragraphs>141</Paragraphs>
  <Slides>24</Slides>
  <Notes>11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24</vt:i4>
      </vt:variant>
    </vt:vector>
  </HeadingPairs>
  <TitlesOfParts>
    <vt:vector size="29" baseType="lpstr">
      <vt:lpstr>Arial</vt:lpstr>
      <vt:lpstr>Calibri</vt:lpstr>
      <vt:lpstr>Open Sans</vt:lpstr>
      <vt:lpstr>Wingdings</vt:lpstr>
      <vt:lpstr>Office-tema</vt:lpstr>
      <vt:lpstr>Granskningsstöd förtidsröster</vt:lpstr>
      <vt:lpstr>Innehåll</vt:lpstr>
      <vt:lpstr>1. Brevröster</vt:lpstr>
      <vt:lpstr>1.1 Omslagskuvert – portokoder</vt:lpstr>
      <vt:lpstr>1.2 Omslagskuvert – skickat i annat kuvert</vt:lpstr>
      <vt:lpstr>1.3 Omslagskuvert – endast ankomststämpel</vt:lpstr>
      <vt:lpstr>1.4 Omslagskuvert – Valmyndighetens markeringar</vt:lpstr>
      <vt:lpstr>1.5 Omslagskuvert – ankomststämplat av den egna kommunen</vt:lpstr>
      <vt:lpstr>1.6 Omslagskuvert – skadat eller tejpat</vt:lpstr>
      <vt:lpstr>1.7 Omslagskuvert – Valmyndighetens anteckningar</vt:lpstr>
      <vt:lpstr>1.8 Omslagskuvert – med flera ytterkuvert i</vt:lpstr>
      <vt:lpstr>1.9 Ytterkuvert – vittnesuppgifter saknas</vt:lpstr>
      <vt:lpstr>1.10 Ytterkuvert – personnummer åt fel håll</vt:lpstr>
      <vt:lpstr>2. Förtidsröster fönsterkuvert</vt:lpstr>
      <vt:lpstr>2.1 Fönsterkuvert med klisterlapp</vt:lpstr>
      <vt:lpstr>2.2 Nummer i röstlängd felaktigt – skanna</vt:lpstr>
      <vt:lpstr>2.3 Förtidsröst när väljaren röstat på valdagen</vt:lpstr>
      <vt:lpstr>3. Valkuvert</vt:lpstr>
      <vt:lpstr>3.1 Flera valkuvert än väljaren har rösträtt i</vt:lpstr>
      <vt:lpstr>3.2 Flera valkuvert från samma väljare med samma färg på valsedel i</vt:lpstr>
      <vt:lpstr>3.3 Flera valsedlar i samma valkuvert</vt:lpstr>
      <vt:lpstr>3.3.1 Exempel på när ett kuvert har valsedlar med olika färg</vt:lpstr>
      <vt:lpstr>3.4 Något av valkuverten är inte korrekt  </vt:lpstr>
      <vt:lpstr>3.5 Markeringar på valkuvert </vt:lpstr>
    </vt:vector>
  </TitlesOfParts>
  <Company>Skatteverket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Magnus Lagercrantz</dc:creator>
  <cp:lastModifiedBy>Ida Ånevall Lind</cp:lastModifiedBy>
  <cp:revision>13</cp:revision>
  <dcterms:created xsi:type="dcterms:W3CDTF">2026-05-11T13:44:51Z</dcterms:created>
  <dcterms:modified xsi:type="dcterms:W3CDTF">2026-06-26T14:21:12Z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0x01010060F8BF452063CB4AB0C5020EBD369EE4</vt:lpwstr>
  </property>
  <property fmtid="{D5CDD505-2E9C-101B-9397-08002B2CF9AE}" pid="3" name="MSIP_Label_6566ba6f-c495-4a43-a4f5-e0933c01b096_Enabled">
    <vt:lpwstr>true</vt:lpwstr>
  </property>
  <property fmtid="{D5CDD505-2E9C-101B-9397-08002B2CF9AE}" pid="4" name="MSIP_Label_6566ba6f-c495-4a43-a4f5-e0933c01b096_SetDate">
    <vt:lpwstr>2026-05-26T08:09:39Z</vt:lpwstr>
  </property>
  <property fmtid="{D5CDD505-2E9C-101B-9397-08002B2CF9AE}" pid="5" name="MSIP_Label_6566ba6f-c495-4a43-a4f5-e0933c01b096_Method">
    <vt:lpwstr>Standard</vt:lpwstr>
  </property>
  <property fmtid="{D5CDD505-2E9C-101B-9397-08002B2CF9AE}" pid="6" name="MSIP_Label_6566ba6f-c495-4a43-a4f5-e0933c01b096_Name">
    <vt:lpwstr>SKV-Intern Etikett</vt:lpwstr>
  </property>
  <property fmtid="{D5CDD505-2E9C-101B-9397-08002B2CF9AE}" pid="7" name="MSIP_Label_6566ba6f-c495-4a43-a4f5-e0933c01b096_SiteId">
    <vt:lpwstr>7c7e1611-acc1-45fb-8e14-0b6a62416b87</vt:lpwstr>
  </property>
  <property fmtid="{D5CDD505-2E9C-101B-9397-08002B2CF9AE}" pid="8" name="MSIP_Label_6566ba6f-c495-4a43-a4f5-e0933c01b096_ActionId">
    <vt:lpwstr>3c74b64b-1632-47e2-b7ef-ebcfe4ad6add</vt:lpwstr>
  </property>
  <property fmtid="{D5CDD505-2E9C-101B-9397-08002B2CF9AE}" pid="9" name="MSIP_Label_6566ba6f-c495-4a43-a4f5-e0933c01b096_ContentBits">
    <vt:lpwstr>0</vt:lpwstr>
  </property>
  <property fmtid="{D5CDD505-2E9C-101B-9397-08002B2CF9AE}" pid="10" name="MSIP_Label_6566ba6f-c495-4a43-a4f5-e0933c01b096_Tag">
    <vt:lpwstr>10, 3, 0, 1</vt:lpwstr>
  </property>
</Properties>
</file>