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0" r:id="rId2"/>
  </p:sldMasterIdLst>
  <p:notesMasterIdLst>
    <p:notesMasterId r:id="rId80"/>
  </p:notesMasterIdLst>
  <p:sldIdLst>
    <p:sldId id="256" r:id="rId3"/>
    <p:sldId id="257" r:id="rId4"/>
    <p:sldId id="335" r:id="rId5"/>
    <p:sldId id="258" r:id="rId6"/>
    <p:sldId id="336" r:id="rId7"/>
    <p:sldId id="290" r:id="rId8"/>
    <p:sldId id="268" r:id="rId9"/>
    <p:sldId id="270" r:id="rId10"/>
    <p:sldId id="271" r:id="rId11"/>
    <p:sldId id="273" r:id="rId12"/>
    <p:sldId id="272" r:id="rId13"/>
    <p:sldId id="274" r:id="rId14"/>
    <p:sldId id="276" r:id="rId15"/>
    <p:sldId id="275" r:id="rId16"/>
    <p:sldId id="285" r:id="rId17"/>
    <p:sldId id="277" r:id="rId18"/>
    <p:sldId id="279" r:id="rId19"/>
    <p:sldId id="278" r:id="rId20"/>
    <p:sldId id="280" r:id="rId21"/>
    <p:sldId id="281" r:id="rId22"/>
    <p:sldId id="282" r:id="rId23"/>
    <p:sldId id="283" r:id="rId24"/>
    <p:sldId id="337" r:id="rId25"/>
    <p:sldId id="259" r:id="rId26"/>
    <p:sldId id="360" r:id="rId27"/>
    <p:sldId id="361" r:id="rId28"/>
    <p:sldId id="342" r:id="rId29"/>
    <p:sldId id="343" r:id="rId30"/>
    <p:sldId id="344" r:id="rId31"/>
    <p:sldId id="345" r:id="rId32"/>
    <p:sldId id="346" r:id="rId33"/>
    <p:sldId id="314" r:id="rId34"/>
    <p:sldId id="347" r:id="rId35"/>
    <p:sldId id="264" r:id="rId36"/>
    <p:sldId id="284" r:id="rId37"/>
    <p:sldId id="334" r:id="rId38"/>
    <p:sldId id="340" r:id="rId39"/>
    <p:sldId id="341" r:id="rId40"/>
    <p:sldId id="262" r:id="rId41"/>
    <p:sldId id="289" r:id="rId42"/>
    <p:sldId id="269" r:id="rId43"/>
    <p:sldId id="286" r:id="rId44"/>
    <p:sldId id="287" r:id="rId45"/>
    <p:sldId id="288" r:id="rId46"/>
    <p:sldId id="302" r:id="rId47"/>
    <p:sldId id="292" r:id="rId48"/>
    <p:sldId id="293" r:id="rId49"/>
    <p:sldId id="294" r:id="rId50"/>
    <p:sldId id="296" r:id="rId51"/>
    <p:sldId id="297" r:id="rId52"/>
    <p:sldId id="298" r:id="rId53"/>
    <p:sldId id="299" r:id="rId54"/>
    <p:sldId id="300" r:id="rId55"/>
    <p:sldId id="301" r:id="rId56"/>
    <p:sldId id="291" r:id="rId57"/>
    <p:sldId id="329" r:id="rId58"/>
    <p:sldId id="328" r:id="rId59"/>
    <p:sldId id="316" r:id="rId60"/>
    <p:sldId id="325" r:id="rId61"/>
    <p:sldId id="318" r:id="rId62"/>
    <p:sldId id="319" r:id="rId63"/>
    <p:sldId id="322" r:id="rId64"/>
    <p:sldId id="324" r:id="rId65"/>
    <p:sldId id="320" r:id="rId66"/>
    <p:sldId id="323" r:id="rId67"/>
    <p:sldId id="321" r:id="rId68"/>
    <p:sldId id="327" r:id="rId69"/>
    <p:sldId id="348" r:id="rId70"/>
    <p:sldId id="349" r:id="rId71"/>
    <p:sldId id="350" r:id="rId72"/>
    <p:sldId id="351" r:id="rId73"/>
    <p:sldId id="353" r:id="rId74"/>
    <p:sldId id="355" r:id="rId75"/>
    <p:sldId id="356" r:id="rId76"/>
    <p:sldId id="266" r:id="rId77"/>
    <p:sldId id="362" r:id="rId78"/>
    <p:sldId id="357" r:id="rId7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24E1D15-D78F-43D0-AB59-6DEF067F2991}">
          <p14:sldIdLst>
            <p14:sldId id="256"/>
            <p14:sldId id="257"/>
            <p14:sldId id="335"/>
            <p14:sldId id="258"/>
            <p14:sldId id="336"/>
            <p14:sldId id="290"/>
            <p14:sldId id="268"/>
            <p14:sldId id="270"/>
            <p14:sldId id="271"/>
            <p14:sldId id="273"/>
            <p14:sldId id="272"/>
            <p14:sldId id="274"/>
            <p14:sldId id="276"/>
            <p14:sldId id="275"/>
            <p14:sldId id="285"/>
            <p14:sldId id="277"/>
            <p14:sldId id="279"/>
            <p14:sldId id="278"/>
            <p14:sldId id="280"/>
            <p14:sldId id="281"/>
            <p14:sldId id="282"/>
            <p14:sldId id="283"/>
            <p14:sldId id="337"/>
            <p14:sldId id="259"/>
            <p14:sldId id="360"/>
            <p14:sldId id="361"/>
            <p14:sldId id="342"/>
            <p14:sldId id="343"/>
            <p14:sldId id="344"/>
            <p14:sldId id="345"/>
            <p14:sldId id="346"/>
            <p14:sldId id="314"/>
            <p14:sldId id="347"/>
          </p14:sldIdLst>
        </p14:section>
        <p14:section name="Namnlöst avsnitt" id="{0FA83D2D-F6C4-49EE-A50E-959C0C7FB799}">
          <p14:sldIdLst>
            <p14:sldId id="264"/>
            <p14:sldId id="284"/>
            <p14:sldId id="334"/>
            <p14:sldId id="340"/>
            <p14:sldId id="341"/>
            <p14:sldId id="262"/>
            <p14:sldId id="289"/>
            <p14:sldId id="269"/>
            <p14:sldId id="286"/>
            <p14:sldId id="287"/>
            <p14:sldId id="288"/>
            <p14:sldId id="302"/>
            <p14:sldId id="292"/>
            <p14:sldId id="293"/>
            <p14:sldId id="294"/>
            <p14:sldId id="296"/>
            <p14:sldId id="297"/>
            <p14:sldId id="298"/>
            <p14:sldId id="299"/>
            <p14:sldId id="300"/>
            <p14:sldId id="301"/>
            <p14:sldId id="291"/>
            <p14:sldId id="329"/>
            <p14:sldId id="328"/>
            <p14:sldId id="316"/>
            <p14:sldId id="325"/>
            <p14:sldId id="318"/>
            <p14:sldId id="319"/>
            <p14:sldId id="322"/>
            <p14:sldId id="324"/>
            <p14:sldId id="320"/>
            <p14:sldId id="323"/>
            <p14:sldId id="321"/>
            <p14:sldId id="327"/>
            <p14:sldId id="348"/>
            <p14:sldId id="349"/>
            <p14:sldId id="350"/>
            <p14:sldId id="351"/>
            <p14:sldId id="353"/>
            <p14:sldId id="355"/>
            <p14:sldId id="356"/>
            <p14:sldId id="266"/>
            <p14:sldId id="362"/>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2526" autoAdjust="0"/>
  </p:normalViewPr>
  <p:slideViewPr>
    <p:cSldViewPr snapToGrid="0">
      <p:cViewPr varScale="1">
        <p:scale>
          <a:sx n="57" d="100"/>
          <a:sy n="57" d="100"/>
        </p:scale>
        <p:origin x="1016"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2024-05-16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315534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Mata in uppgifterna från listtypsförteckningen.</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Mata in ett parti i taget.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51733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Antalet</a:t>
            </a:r>
            <a:r>
              <a:rPr lang="sv-SE" sz="1200" kern="1200" baseline="0" dirty="0" smtClean="0">
                <a:solidFill>
                  <a:schemeClr val="tx1"/>
                </a:solidFill>
                <a:effectLst/>
                <a:latin typeface="+mn-lt"/>
                <a:ea typeface="+mn-ea"/>
                <a:cs typeface="+mn-cs"/>
              </a:rPr>
              <a:t> valsedlar på en specifik lista delas upp mellan de valsedlar som har kryss, och de som saknar personkryss.</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374394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När alla röster är registrerade</a:t>
            </a:r>
            <a:r>
              <a:rPr lang="sv-SE" sz="1200" kern="1200" baseline="0" dirty="0" smtClean="0">
                <a:solidFill>
                  <a:schemeClr val="tx1"/>
                </a:solidFill>
                <a:effectLst/>
                <a:latin typeface="+mn-lt"/>
                <a:ea typeface="+mn-ea"/>
                <a:cs typeface="+mn-cs"/>
              </a:rPr>
              <a:t> ska de summeras längst ner på skärmen.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345538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Om siffrorna inte stämmer kommer det att se ut</a:t>
            </a:r>
            <a:r>
              <a:rPr lang="sv-SE" sz="1200" kern="1200" baseline="0" dirty="0" smtClean="0">
                <a:solidFill>
                  <a:schemeClr val="tx1"/>
                </a:solidFill>
                <a:effectLst/>
                <a:latin typeface="+mn-lt"/>
                <a:ea typeface="+mn-ea"/>
                <a:cs typeface="+mn-cs"/>
              </a:rPr>
              <a:t> så här – summeringsfel. </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sv-SE" sz="1200" kern="1200" dirty="0" smtClean="0">
                <a:solidFill>
                  <a:schemeClr val="tx1"/>
                </a:solidFill>
                <a:effectLst/>
                <a:latin typeface="+mn-lt"/>
                <a:ea typeface="+mn-ea"/>
                <a:cs typeface="+mn-cs"/>
              </a:rPr>
              <a:t>Alla summeringsfel måste vara lösta innan ett distrikt kan godkännas. Däremot går det att tillfälligtvis bortse från ett summeringsfel och mata in alla övriga uppgifter i distriktet innan åtgärder för att justera fel vidtas.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346284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Glöm inte att fylla i rätt summa längst ner.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Valid kontrollerar löpande det som matas in och kan upptäcka eventuella summeringsfel. Om Valid upptäcker ett summeringsfel, som också finns i blanketten bör nya kontroller göras enligt länsstyrelsens rutiner.</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r>
              <a:rPr lang="sv-SE" sz="1200" kern="1200" dirty="0" smtClean="0">
                <a:solidFill>
                  <a:schemeClr val="tx1"/>
                </a:solidFill>
                <a:effectLst/>
                <a:latin typeface="+mn-lt"/>
                <a:ea typeface="+mn-ea"/>
                <a:cs typeface="+mn-cs"/>
              </a:rPr>
              <a:t>Tryck därefter på ”Spara” för att spara uppgifterna och stanna på sidan, eller tryck på ”Spara och gå vidare” för att spara och ta dig till nästa inmatningssida för att registrera personröster och övriga röster.</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r>
              <a:rPr lang="sv-SE" sz="1200" kern="1200" dirty="0" smtClean="0">
                <a:solidFill>
                  <a:schemeClr val="tx1"/>
                </a:solidFill>
                <a:effectLst/>
                <a:latin typeface="+mn-lt"/>
                <a:ea typeface="+mn-ea"/>
                <a:cs typeface="+mn-cs"/>
              </a:rPr>
              <a:t>Om spara-knapparna inte skulle vara aktiverade – kontrollera särskilt om rutan för summa längst ner är ifylld. Om så är fallet, mata in en uppgift i ett fält, samma uppgift på nytt om så behövs, för att aktivera knapparna.</a:t>
            </a:r>
          </a:p>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smtClean="0">
                <a:solidFill>
                  <a:schemeClr val="tx1"/>
                </a:solidFill>
                <a:effectLst/>
                <a:latin typeface="+mn-lt"/>
                <a:ea typeface="+mn-ea"/>
                <a:cs typeface="+mn-cs"/>
              </a:rPr>
              <a:t>När alla partiröster är registrerade</a:t>
            </a:r>
            <a:r>
              <a:rPr lang="sv-SE" sz="1200" kern="1200" baseline="0" dirty="0" smtClean="0">
                <a:solidFill>
                  <a:schemeClr val="tx1"/>
                </a:solidFill>
                <a:effectLst/>
                <a:latin typeface="+mn-lt"/>
                <a:ea typeface="+mn-ea"/>
                <a:cs typeface="+mn-cs"/>
              </a:rPr>
              <a:t> är det dags att gå vidare och registrera personrösterna.</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271409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Listorna visas i den ordning de kommer</a:t>
            </a:r>
            <a:r>
              <a:rPr lang="sv-SE" sz="1200" kern="1200" baseline="0" dirty="0" smtClean="0">
                <a:solidFill>
                  <a:schemeClr val="tx1"/>
                </a:solidFill>
                <a:effectLst/>
                <a:latin typeface="+mn-lt"/>
                <a:ea typeface="+mn-ea"/>
                <a:cs typeface="+mn-cs"/>
              </a:rPr>
              <a:t> i listtyps- och personröstningsförteckningen. </a:t>
            </a:r>
          </a:p>
          <a:p>
            <a:pPr marL="0" indent="0">
              <a:buFont typeface="Arial" panose="020B0604020202020204" pitchFamily="34" charset="0"/>
              <a:buNone/>
            </a:pPr>
            <a:r>
              <a:rPr lang="sv-SE" sz="1200" kern="1200" baseline="0" dirty="0" smtClean="0">
                <a:solidFill>
                  <a:schemeClr val="tx1"/>
                </a:solidFill>
                <a:effectLst/>
                <a:latin typeface="+mn-lt"/>
                <a:ea typeface="+mn-ea"/>
                <a:cs typeface="+mn-cs"/>
              </a:rPr>
              <a:t>Det är trots det viktigt att den som registrerar personrösterna kontrollerar numret på listan hen ska fylla i.</a:t>
            </a:r>
          </a:p>
          <a:p>
            <a:pPr marL="0" indent="0">
              <a:buFont typeface="Arial" panose="020B0604020202020204" pitchFamily="34" charset="0"/>
              <a:buNone/>
            </a:pPr>
            <a:r>
              <a:rPr lang="sv-SE" sz="1200" kern="1200" baseline="0" dirty="0" smtClean="0">
                <a:solidFill>
                  <a:schemeClr val="tx1"/>
                </a:solidFill>
                <a:effectLst/>
                <a:latin typeface="+mn-lt"/>
                <a:ea typeface="+mn-ea"/>
                <a:cs typeface="+mn-cs"/>
              </a:rPr>
              <a:t>På sidan finns också en information om hur många personröster som ska fördelas mellan kandidaterna. Den informationen hämtas från listtypsförteckningen.</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213781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smtClean="0">
                <a:solidFill>
                  <a:schemeClr val="tx1"/>
                </a:solidFill>
                <a:effectLst/>
                <a:latin typeface="+mn-lt"/>
                <a:ea typeface="+mn-ea"/>
                <a:cs typeface="+mn-cs"/>
              </a:rPr>
              <a:t>När alla röster är registrerade</a:t>
            </a:r>
            <a:r>
              <a:rPr lang="sv-SE" sz="1200" kern="1200" baseline="0" dirty="0" smtClean="0">
                <a:solidFill>
                  <a:schemeClr val="tx1"/>
                </a:solidFill>
                <a:effectLst/>
                <a:latin typeface="+mn-lt"/>
                <a:ea typeface="+mn-ea"/>
                <a:cs typeface="+mn-cs"/>
              </a:rPr>
              <a:t> ska de summeras längst ner på skärmen.</a:t>
            </a:r>
            <a:endParaRPr lang="sv-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191225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smtClean="0">
                <a:solidFill>
                  <a:schemeClr val="tx1"/>
                </a:solidFill>
                <a:effectLst/>
                <a:latin typeface="+mn-lt"/>
                <a:ea typeface="+mn-ea"/>
                <a:cs typeface="+mn-cs"/>
              </a:rPr>
              <a:t>Om siffrorna inte stämmer kommer det att se ut</a:t>
            </a:r>
            <a:r>
              <a:rPr lang="sv-SE" sz="1200" kern="1200" baseline="0" dirty="0" smtClean="0">
                <a:solidFill>
                  <a:schemeClr val="tx1"/>
                </a:solidFill>
                <a:effectLst/>
                <a:latin typeface="+mn-lt"/>
                <a:ea typeface="+mn-ea"/>
                <a:cs typeface="+mn-cs"/>
              </a:rPr>
              <a:t> så här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353483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Om</a:t>
            </a:r>
            <a:r>
              <a:rPr lang="sv-SE" sz="1200" kern="1200" baseline="0" dirty="0" smtClean="0">
                <a:solidFill>
                  <a:schemeClr val="tx1"/>
                </a:solidFill>
                <a:effectLst/>
                <a:latin typeface="+mn-lt"/>
                <a:ea typeface="+mn-ea"/>
                <a:cs typeface="+mn-cs"/>
              </a:rPr>
              <a:t> en valsedel har namn både på fram och baksidan finns en rad med texten ”sidbrytning” inlagd. Namnen ovanför förekommer på valsedelns framsida, och namnen nedanför på valsedelns baksida.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847269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Finns</a:t>
            </a:r>
            <a:r>
              <a:rPr lang="sv-SE" sz="1200" kern="1200" baseline="0" dirty="0" smtClean="0">
                <a:solidFill>
                  <a:schemeClr val="tx1"/>
                </a:solidFill>
                <a:effectLst/>
                <a:latin typeface="+mn-lt"/>
                <a:ea typeface="+mn-ea"/>
                <a:cs typeface="+mn-cs"/>
              </a:rPr>
              <a:t> det röster på partier som anmält deltagande, men inte beställt valsedlar, finns det möjlighet att registrera dem när alla personröster registrerats.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197243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102549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Välj</a:t>
            </a:r>
            <a:r>
              <a:rPr lang="sv-SE" sz="1200" kern="1200" baseline="0" dirty="0" smtClean="0">
                <a:solidFill>
                  <a:schemeClr val="tx1"/>
                </a:solidFill>
                <a:effectLst/>
                <a:latin typeface="+mn-lt"/>
                <a:ea typeface="+mn-ea"/>
                <a:cs typeface="+mn-cs"/>
              </a:rPr>
              <a:t> parti.</a:t>
            </a:r>
            <a:endParaRPr lang="sv-SE" sz="1200" kern="1200" baseline="0" dirty="0">
              <a:solidFill>
                <a:schemeClr val="tx1"/>
              </a:solidFill>
              <a:effectLst/>
              <a:latin typeface="+mn-lt"/>
              <a:ea typeface="+mn-ea"/>
              <a:cs typeface="+mn-cs"/>
            </a:endParaRPr>
          </a:p>
          <a:p>
            <a:pPr marL="0" indent="0">
              <a:buFont typeface="Arial" panose="020B0604020202020204" pitchFamily="34" charset="0"/>
              <a:buNone/>
            </a:pPr>
            <a:r>
              <a:rPr lang="sv-SE" sz="1200" kern="1200" baseline="0" dirty="0" smtClean="0">
                <a:solidFill>
                  <a:schemeClr val="tx1"/>
                </a:solidFill>
                <a:effectLst/>
                <a:latin typeface="+mn-lt"/>
                <a:ea typeface="+mn-ea"/>
                <a:cs typeface="+mn-cs"/>
              </a:rPr>
              <a:t>På sidan finns information om hur många röster som ska fördelas.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Välj partibeteckning i listan och ange antal röster.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Valid håller reda på hur många röster som enligt listtypsförteckningen är kvar att fördela. Det ska vara 0 när du är klar.</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Partierna i listan är de partier som anmält deltagande i det valområde inom vilket du just nu registrerar – inga andra partier kan förekomma. </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Om det enligt listtypsförteckningen förekommer andra partier så har det skett ett fel vid rösträkningen. Följ din länsstyrelses rutin när sådana fel uppstår.</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När du är klar, tryck på ”Spara och gå vidare”.</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64379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Fyll i antalet röster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55023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Nu är distriktet</a:t>
            </a:r>
            <a:r>
              <a:rPr lang="sv-SE" sz="1200" kern="1200" baseline="0" dirty="0" smtClean="0">
                <a:solidFill>
                  <a:schemeClr val="tx1"/>
                </a:solidFill>
                <a:effectLst/>
                <a:latin typeface="+mn-lt"/>
                <a:ea typeface="+mn-ea"/>
                <a:cs typeface="+mn-cs"/>
              </a:rPr>
              <a:t> registrerat. </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sv-SE" sz="1200" kern="1200" baseline="0" dirty="0" smtClean="0">
                <a:solidFill>
                  <a:schemeClr val="tx1"/>
                </a:solidFill>
                <a:effectLst/>
                <a:latin typeface="+mn-lt"/>
                <a:ea typeface="+mn-ea"/>
                <a:cs typeface="+mn-cs"/>
              </a:rPr>
              <a:t>Den gula ringen och meddelandet ”Det finns avvikelser” syftar mot det preliminära resultatet, som registrerades på valnatten.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130938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3625373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Om man när man</a:t>
            </a:r>
            <a:r>
              <a:rPr lang="sv-SE" sz="1200" kern="1200" baseline="0" dirty="0" smtClean="0">
                <a:solidFill>
                  <a:schemeClr val="tx1"/>
                </a:solidFill>
                <a:effectLst/>
                <a:latin typeface="+mn-lt"/>
                <a:ea typeface="+mn-ea"/>
                <a:cs typeface="+mn-cs"/>
              </a:rPr>
              <a:t> registrerar röster vet om att det finns nya valsedlar skapade som ska få röster på sig i distriktet man registrerar, kan REG hämta den listan genom att trycka på knappen ”lägg till lista”. Listan kommer då att dyka upp i den digitala listtypsförteckningen för distriktet.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32</a:t>
            </a:fld>
            <a:endParaRPr lang="sv-SE"/>
          </a:p>
        </p:txBody>
      </p:sp>
    </p:spTree>
    <p:extLst>
      <p:ext uri="{BB962C8B-B14F-4D97-AF65-F5344CB8AC3E}">
        <p14:creationId xmlns:p14="http://schemas.microsoft.com/office/powerpoint/2010/main" val="390296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34</a:t>
            </a:fld>
            <a:endParaRPr lang="sv-SE"/>
          </a:p>
        </p:txBody>
      </p:sp>
    </p:spTree>
    <p:extLst>
      <p:ext uri="{BB962C8B-B14F-4D97-AF65-F5344CB8AC3E}">
        <p14:creationId xmlns:p14="http://schemas.microsoft.com/office/powerpoint/2010/main" val="3076235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Nu är distriktet</a:t>
            </a:r>
            <a:r>
              <a:rPr lang="sv-SE" sz="1200" kern="1200" baseline="0" dirty="0" smtClean="0">
                <a:solidFill>
                  <a:schemeClr val="tx1"/>
                </a:solidFill>
                <a:effectLst/>
                <a:latin typeface="+mn-lt"/>
                <a:ea typeface="+mn-ea"/>
                <a:cs typeface="+mn-cs"/>
              </a:rPr>
              <a:t> registrerat. </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sv-SE" sz="1200" kern="1200" baseline="0" dirty="0" smtClean="0">
                <a:solidFill>
                  <a:schemeClr val="tx1"/>
                </a:solidFill>
                <a:effectLst/>
                <a:latin typeface="+mn-lt"/>
                <a:ea typeface="+mn-ea"/>
                <a:cs typeface="+mn-cs"/>
              </a:rPr>
              <a:t>För att skriva ut en kontrollista för motläsning, finns nu en knapp!</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35</a:t>
            </a:fld>
            <a:endParaRPr lang="sv-SE"/>
          </a:p>
        </p:txBody>
      </p:sp>
    </p:spTree>
    <p:extLst>
      <p:ext uri="{BB962C8B-B14F-4D97-AF65-F5344CB8AC3E}">
        <p14:creationId xmlns:p14="http://schemas.microsoft.com/office/powerpoint/2010/main" val="272267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36</a:t>
            </a:fld>
            <a:endParaRPr lang="sv-SE"/>
          </a:p>
        </p:txBody>
      </p:sp>
    </p:spTree>
    <p:extLst>
      <p:ext uri="{BB962C8B-B14F-4D97-AF65-F5344CB8AC3E}">
        <p14:creationId xmlns:p14="http://schemas.microsoft.com/office/powerpoint/2010/main" val="1752352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37</a:t>
            </a:fld>
            <a:endParaRPr lang="sv-SE"/>
          </a:p>
        </p:txBody>
      </p:sp>
    </p:spTree>
    <p:extLst>
      <p:ext uri="{BB962C8B-B14F-4D97-AF65-F5344CB8AC3E}">
        <p14:creationId xmlns:p14="http://schemas.microsoft.com/office/powerpoint/2010/main" val="3798480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Så här</a:t>
            </a:r>
            <a:r>
              <a:rPr lang="sv-SE" sz="1200" kern="1200" baseline="0" dirty="0" smtClean="0">
                <a:solidFill>
                  <a:schemeClr val="tx1"/>
                </a:solidFill>
                <a:effectLst/>
                <a:latin typeface="+mn-lt"/>
                <a:ea typeface="+mn-ea"/>
                <a:cs typeface="+mn-cs"/>
              </a:rPr>
              <a:t> kan en kontrollista se ut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38</a:t>
            </a:fld>
            <a:endParaRPr lang="sv-SE"/>
          </a:p>
        </p:txBody>
      </p:sp>
    </p:spTree>
    <p:extLst>
      <p:ext uri="{BB962C8B-B14F-4D97-AF65-F5344CB8AC3E}">
        <p14:creationId xmlns:p14="http://schemas.microsoft.com/office/powerpoint/2010/main" val="316434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Listtypsförteckningen och personröstförteckningarna i pappersformat är original – det som matas in i Valid är informationen som står i dessa blanketter.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informationen i blanketterna som ska ligga till grund för de beräkningar som görs i Valid för att få ett valresultat.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Inmatningsformulären i Valid är uppbyggda på samma sätt som blanketterna och registreringen går i korthet ut på att noggrant föra över uppgifterna från blanketterna in i systemet.</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69344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Två personer motläser de skriftliga uppgifterna i listtypsförteckning och personröstförteckning mot de registrerade uppgifterna. Den ena personen läser från de ifyllda blanketterna en hel rad i taget – inte bara antalet – och den andre personen bekräftar att det är rätt registrerat.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De som motläser bör inte ha räknat eller registrerat det valdistrikt som kontrolleras.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Om något inte stämmer vid motläsningen ska detta noteras och hanteras enligt länsstyrelses rutin. </a:t>
            </a:r>
          </a:p>
          <a:p>
            <a:pPr marL="171450" lvl="0" indent="-171450">
              <a:buFont typeface="Arial" panose="020B0604020202020204" pitchFamily="34" charset="0"/>
              <a:buChar char="•"/>
            </a:pPr>
            <a:r>
              <a:rPr lang="sv-SE" sz="1200" kern="1200" dirty="0" smtClean="0">
                <a:solidFill>
                  <a:schemeClr val="tx1"/>
                </a:solidFill>
                <a:effectLst/>
                <a:latin typeface="+mn-lt"/>
                <a:ea typeface="+mn-ea"/>
                <a:cs typeface="+mn-cs"/>
              </a:rPr>
              <a:t>Om allt är korrekt ska de som motläst uppgifterna bekräfta detta enligt länsstyrelses rutin, till exempel genom att notera detta på listtypsförteckningen.</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39</a:t>
            </a:fld>
            <a:endParaRPr lang="sv-SE"/>
          </a:p>
        </p:txBody>
      </p:sp>
    </p:spTree>
    <p:extLst>
      <p:ext uri="{BB962C8B-B14F-4D97-AF65-F5344CB8AC3E}">
        <p14:creationId xmlns:p14="http://schemas.microsoft.com/office/powerpoint/2010/main" val="3224574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Som</a:t>
            </a:r>
            <a:r>
              <a:rPr lang="sv-SE" b="0" baseline="0" dirty="0" smtClean="0"/>
              <a:t> vi pratade om i avsnittet om att skapa nya listor, och hur vi ska hantera röster på partier som anmält deltagande men inte beställt valsedlar, är det av yttersta vikt att länsstyrelserna registrera in dessa röster i samband med den ”ordinarie” slutliga sammanräkningen. </a:t>
            </a:r>
            <a:r>
              <a:rPr lang="sv-SE" sz="1200" kern="1200" dirty="0" smtClean="0">
                <a:solidFill>
                  <a:schemeClr val="tx1"/>
                </a:solidFill>
                <a:effectLst/>
                <a:latin typeface="+mn-lt"/>
                <a:ea typeface="+mn-ea"/>
                <a:cs typeface="+mn-cs"/>
              </a:rPr>
              <a:t>Länsstyrelsen har enligt valförordningen två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månader på sig att registrera rösterna men det är bra om registreringen sker i samband med den slutliga rösträkningen för att undvika summeringsfel.</a:t>
            </a:r>
          </a:p>
          <a:p>
            <a:endParaRPr lang="sv-SE" b="0" dirty="0" smtClean="0"/>
          </a:p>
          <a:p>
            <a:endParaRPr lang="sv-SE" b="1" dirty="0" smtClean="0"/>
          </a:p>
          <a:p>
            <a:endParaRPr lang="sv-SE" b="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40</a:t>
            </a:fld>
            <a:endParaRPr lang="sv-SE"/>
          </a:p>
        </p:txBody>
      </p:sp>
    </p:spTree>
    <p:extLst>
      <p:ext uri="{BB962C8B-B14F-4D97-AF65-F5344CB8AC3E}">
        <p14:creationId xmlns:p14="http://schemas.microsoft.com/office/powerpoint/2010/main" val="224944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menyn till höger, välj rubriken ”Registrera</a:t>
            </a:r>
            <a:r>
              <a:rPr lang="sv-SE" sz="1200" kern="1200" baseline="0" dirty="0" smtClean="0">
                <a:solidFill>
                  <a:schemeClr val="tx1"/>
                </a:solidFill>
                <a:effectLst/>
                <a:latin typeface="+mn-lt"/>
                <a:ea typeface="+mn-ea"/>
                <a:cs typeface="+mn-cs"/>
              </a:rPr>
              <a:t> övriga anmälda partier”. </a:t>
            </a:r>
            <a:endParaRPr lang="sv-SE" sz="1200" kern="1200" dirty="0" smtClean="0">
              <a:solidFill>
                <a:schemeClr val="tx1"/>
              </a:solidFill>
              <a:effectLst/>
              <a:latin typeface="+mn-lt"/>
              <a:ea typeface="+mn-ea"/>
              <a:cs typeface="+mn-cs"/>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41</a:t>
            </a:fld>
            <a:endParaRPr lang="sv-SE"/>
          </a:p>
        </p:txBody>
      </p:sp>
    </p:spTree>
    <p:extLst>
      <p:ext uri="{BB962C8B-B14F-4D97-AF65-F5344CB8AC3E}">
        <p14:creationId xmlns:p14="http://schemas.microsoft.com/office/powerpoint/2010/main" val="687329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Välj</a:t>
            </a:r>
            <a:r>
              <a:rPr lang="sv-SE" sz="1200" kern="1200" baseline="0" dirty="0" smtClean="0">
                <a:solidFill>
                  <a:schemeClr val="tx1"/>
                </a:solidFill>
                <a:effectLst/>
                <a:latin typeface="+mn-lt"/>
                <a:ea typeface="+mn-ea"/>
                <a:cs typeface="+mn-cs"/>
              </a:rPr>
              <a:t> kommun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42</a:t>
            </a:fld>
            <a:endParaRPr lang="sv-SE"/>
          </a:p>
        </p:txBody>
      </p:sp>
    </p:spTree>
    <p:extLst>
      <p:ext uri="{BB962C8B-B14F-4D97-AF65-F5344CB8AC3E}">
        <p14:creationId xmlns:p14="http://schemas.microsoft.com/office/powerpoint/2010/main" val="2347752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Font typeface="Arial" panose="020B0604020202020204" pitchFamily="34" charset="0"/>
              <a:buNone/>
            </a:pPr>
            <a:r>
              <a:rPr lang="sv-SE" sz="1200" kern="1200" dirty="0" smtClean="0">
                <a:solidFill>
                  <a:schemeClr val="tx1"/>
                </a:solidFill>
                <a:effectLst/>
                <a:latin typeface="+mn-lt"/>
                <a:ea typeface="+mn-ea"/>
                <a:cs typeface="+mn-cs"/>
              </a:rPr>
              <a:t>Välj</a:t>
            </a:r>
            <a:r>
              <a:rPr lang="sv-SE" sz="1200" kern="1200" baseline="0" dirty="0" smtClean="0">
                <a:solidFill>
                  <a:schemeClr val="tx1"/>
                </a:solidFill>
                <a:effectLst/>
                <a:latin typeface="+mn-lt"/>
                <a:ea typeface="+mn-ea"/>
                <a:cs typeface="+mn-cs"/>
              </a:rPr>
              <a:t> valdistrikt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43</a:t>
            </a:fld>
            <a:endParaRPr lang="sv-SE"/>
          </a:p>
        </p:txBody>
      </p:sp>
    </p:spTree>
    <p:extLst>
      <p:ext uri="{BB962C8B-B14F-4D97-AF65-F5344CB8AC3E}">
        <p14:creationId xmlns:p14="http://schemas.microsoft.com/office/powerpoint/2010/main" val="1238458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Välj partibeteckning i listan och ange antal röster.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Valid håller reda på hur många röster som enligt listtypsförteckningen är kvar att fördela. Det ska vara 0 när du är klar.</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Partierna i listan är de partier som anmält deltagande i det valområde inom vilket du just nu registrerar – inga andra partier kan förekomma. </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Om det enligt listtypsförteckningen förekommer andra partier så har det skett ett fel vid rösträkningen. Följ din länsstyrelses rutin när sådana fel uppstår.</a:t>
            </a:r>
          </a:p>
          <a:p>
            <a:pPr marL="628650" lvl="1" indent="-171450">
              <a:buFont typeface="Arial" panose="020B0604020202020204" pitchFamily="34" charset="0"/>
              <a:buChar char="•"/>
            </a:pPr>
            <a:r>
              <a:rPr lang="sv-SE" sz="1200" kern="1200" dirty="0" smtClean="0">
                <a:solidFill>
                  <a:schemeClr val="tx1"/>
                </a:solidFill>
                <a:effectLst/>
                <a:latin typeface="+mn-lt"/>
                <a:ea typeface="+mn-ea"/>
                <a:cs typeface="+mn-cs"/>
              </a:rPr>
              <a:t>När du är klar, spara och gå vidare.</a:t>
            </a:r>
          </a:p>
        </p:txBody>
      </p:sp>
      <p:sp>
        <p:nvSpPr>
          <p:cNvPr id="4" name="Platshållare för bildnummer 3"/>
          <p:cNvSpPr>
            <a:spLocks noGrp="1"/>
          </p:cNvSpPr>
          <p:nvPr>
            <p:ph type="sldNum" sz="quarter" idx="10"/>
          </p:nvPr>
        </p:nvSpPr>
        <p:spPr/>
        <p:txBody>
          <a:bodyPr/>
          <a:lstStyle/>
          <a:p>
            <a:fld id="{FE5C8991-D57F-4F57-99D8-D1041714389F}" type="slidenum">
              <a:rPr lang="sv-SE" smtClean="0"/>
              <a:t>44</a:t>
            </a:fld>
            <a:endParaRPr lang="sv-SE"/>
          </a:p>
        </p:txBody>
      </p:sp>
    </p:spTree>
    <p:extLst>
      <p:ext uri="{BB962C8B-B14F-4D97-AF65-F5344CB8AC3E}">
        <p14:creationId xmlns:p14="http://schemas.microsoft.com/office/powerpoint/2010/main" val="2047213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45</a:t>
            </a:fld>
            <a:endParaRPr lang="sv-SE"/>
          </a:p>
        </p:txBody>
      </p:sp>
    </p:spTree>
    <p:extLst>
      <p:ext uri="{BB962C8B-B14F-4D97-AF65-F5344CB8AC3E}">
        <p14:creationId xmlns:p14="http://schemas.microsoft.com/office/powerpoint/2010/main" val="2122517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Från huvudmenyn – välj ”Godkänn</a:t>
            </a:r>
            <a:r>
              <a:rPr lang="sv-SE" sz="1200" kern="1200" baseline="0" dirty="0" smtClean="0">
                <a:solidFill>
                  <a:schemeClr val="tx1"/>
                </a:solidFill>
                <a:effectLst/>
                <a:latin typeface="+mn-lt"/>
                <a:ea typeface="+mn-ea"/>
                <a:cs typeface="+mn-cs"/>
              </a:rPr>
              <a:t> rösträkning</a:t>
            </a:r>
            <a:r>
              <a:rPr lang="sv-SE" sz="1200" kern="1200" dirty="0" smtClean="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46</a:t>
            </a:fld>
            <a:endParaRPr lang="sv-SE"/>
          </a:p>
        </p:txBody>
      </p:sp>
    </p:spTree>
    <p:extLst>
      <p:ext uri="{BB962C8B-B14F-4D97-AF65-F5344CB8AC3E}">
        <p14:creationId xmlns:p14="http://schemas.microsoft.com/office/powerpoint/2010/main" val="2837744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Välj en kommun</a:t>
            </a:r>
          </a:p>
        </p:txBody>
      </p:sp>
      <p:sp>
        <p:nvSpPr>
          <p:cNvPr id="4" name="Platshållare för bildnummer 3"/>
          <p:cNvSpPr>
            <a:spLocks noGrp="1"/>
          </p:cNvSpPr>
          <p:nvPr>
            <p:ph type="sldNum" sz="quarter" idx="10"/>
          </p:nvPr>
        </p:nvSpPr>
        <p:spPr/>
        <p:txBody>
          <a:bodyPr/>
          <a:lstStyle/>
          <a:p>
            <a:fld id="{FE5C8991-D57F-4F57-99D8-D1041714389F}" type="slidenum">
              <a:rPr lang="sv-SE" smtClean="0"/>
              <a:t>47</a:t>
            </a:fld>
            <a:endParaRPr lang="sv-SE"/>
          </a:p>
        </p:txBody>
      </p:sp>
    </p:spTree>
    <p:extLst>
      <p:ext uri="{BB962C8B-B14F-4D97-AF65-F5344CB8AC3E}">
        <p14:creationId xmlns:p14="http://schemas.microsoft.com/office/powerpoint/2010/main" val="315469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Många</a:t>
            </a:r>
            <a:r>
              <a:rPr lang="sv-SE" sz="1200" kern="1200" baseline="0" dirty="0" smtClean="0">
                <a:solidFill>
                  <a:schemeClr val="tx1"/>
                </a:solidFill>
                <a:effectLst/>
                <a:latin typeface="+mn-lt"/>
                <a:ea typeface="+mn-ea"/>
                <a:cs typeface="+mn-cs"/>
              </a:rPr>
              <a:t> olika symboler för status – vad betyder de? Tryck på ”se instruktion” för att lära dig!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48</a:t>
            </a:fld>
            <a:endParaRPr lang="sv-SE"/>
          </a:p>
        </p:txBody>
      </p:sp>
    </p:spTree>
    <p:extLst>
      <p:ext uri="{BB962C8B-B14F-4D97-AF65-F5344CB8AC3E}">
        <p14:creationId xmlns:p14="http://schemas.microsoft.com/office/powerpoint/2010/main" val="169515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a:t>
            </a:r>
            <a:r>
              <a:rPr lang="sv-SE" baseline="0" dirty="0" smtClean="0"/>
              <a:t> ”</a:t>
            </a:r>
            <a:r>
              <a:rPr lang="sv-SE" sz="1200" b="0" i="0" kern="1200" dirty="0" smtClean="0">
                <a:solidFill>
                  <a:schemeClr val="tx1"/>
                </a:solidFill>
                <a:effectLst/>
                <a:latin typeface="+mn-lt"/>
                <a:ea typeface="+mn-ea"/>
                <a:cs typeface="+mn-cs"/>
              </a:rPr>
              <a:t>Handledning för behörighetsadministration i Valid”.</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835939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a:t>
            </a:r>
            <a:r>
              <a:rPr lang="sv-SE" sz="1200" kern="1200" baseline="0" dirty="0" smtClean="0">
                <a:solidFill>
                  <a:schemeClr val="tx1"/>
                </a:solidFill>
                <a:effectLst/>
                <a:latin typeface="+mn-lt"/>
                <a:ea typeface="+mn-ea"/>
                <a:cs typeface="+mn-cs"/>
              </a:rPr>
              <a:t> röstregistreringen innehåller fel kan bland annat betyda att det finns olösta summeringsfel. För att rätta dessa måste man gå in via menyn ”registrera röster” och kontrollera att alla siffror stämmer.</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49</a:t>
            </a:fld>
            <a:endParaRPr lang="sv-SE"/>
          </a:p>
        </p:txBody>
      </p:sp>
    </p:spTree>
    <p:extLst>
      <p:ext uri="{BB962C8B-B14F-4D97-AF65-F5344CB8AC3E}">
        <p14:creationId xmlns:p14="http://schemas.microsoft.com/office/powerpoint/2010/main" val="3109090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För att få en utförlig förklaring</a:t>
            </a:r>
            <a:r>
              <a:rPr lang="sv-SE" sz="1200" kern="1200" baseline="0" dirty="0" smtClean="0">
                <a:solidFill>
                  <a:schemeClr val="tx1"/>
                </a:solidFill>
                <a:effectLst/>
                <a:latin typeface="+mn-lt"/>
                <a:ea typeface="+mn-ea"/>
                <a:cs typeface="+mn-cs"/>
              </a:rPr>
              <a:t> till de olika felen, trycka på länken ”detaljer”.</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50</a:t>
            </a:fld>
            <a:endParaRPr lang="sv-SE"/>
          </a:p>
        </p:txBody>
      </p:sp>
    </p:spTree>
    <p:extLst>
      <p:ext uri="{BB962C8B-B14F-4D97-AF65-F5344CB8AC3E}">
        <p14:creationId xmlns:p14="http://schemas.microsoft.com/office/powerpoint/2010/main" val="3691339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Här</a:t>
            </a:r>
            <a:r>
              <a:rPr lang="sv-SE" sz="1200" kern="1200" baseline="0" dirty="0" smtClean="0">
                <a:solidFill>
                  <a:schemeClr val="tx1"/>
                </a:solidFill>
                <a:effectLst/>
                <a:latin typeface="+mn-lt"/>
                <a:ea typeface="+mn-ea"/>
                <a:cs typeface="+mn-cs"/>
              </a:rPr>
              <a:t> presenteras avvikelserna mot valnatten.</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51</a:t>
            </a:fld>
            <a:endParaRPr lang="sv-SE"/>
          </a:p>
        </p:txBody>
      </p:sp>
    </p:spTree>
    <p:extLst>
      <p:ext uri="{BB962C8B-B14F-4D97-AF65-F5344CB8AC3E}">
        <p14:creationId xmlns:p14="http://schemas.microsoft.com/office/powerpoint/2010/main" val="4084658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Är</a:t>
            </a:r>
            <a:r>
              <a:rPr lang="sv-SE" sz="1200" kern="1200" baseline="0" dirty="0" smtClean="0">
                <a:solidFill>
                  <a:schemeClr val="tx1"/>
                </a:solidFill>
                <a:effectLst/>
                <a:latin typeface="+mn-lt"/>
                <a:ea typeface="+mn-ea"/>
                <a:cs typeface="+mn-cs"/>
              </a:rPr>
              <a:t> alla avvikelser kontrollerade och ok? Klicka då i rutan i raden ”Godkänn”.</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52</a:t>
            </a:fld>
            <a:endParaRPr lang="sv-SE"/>
          </a:p>
        </p:txBody>
      </p:sp>
    </p:spTree>
    <p:extLst>
      <p:ext uri="{BB962C8B-B14F-4D97-AF65-F5344CB8AC3E}">
        <p14:creationId xmlns:p14="http://schemas.microsoft.com/office/powerpoint/2010/main" val="2944208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Och tryck spara!</a:t>
            </a:r>
          </a:p>
        </p:txBody>
      </p:sp>
      <p:sp>
        <p:nvSpPr>
          <p:cNvPr id="4" name="Platshållare för bildnummer 3"/>
          <p:cNvSpPr>
            <a:spLocks noGrp="1"/>
          </p:cNvSpPr>
          <p:nvPr>
            <p:ph type="sldNum" sz="quarter" idx="10"/>
          </p:nvPr>
        </p:nvSpPr>
        <p:spPr/>
        <p:txBody>
          <a:bodyPr/>
          <a:lstStyle/>
          <a:p>
            <a:fld id="{FE5C8991-D57F-4F57-99D8-D1041714389F}" type="slidenum">
              <a:rPr lang="sv-SE" smtClean="0"/>
              <a:t>53</a:t>
            </a:fld>
            <a:endParaRPr lang="sv-SE"/>
          </a:p>
        </p:txBody>
      </p:sp>
    </p:spTree>
    <p:extLst>
      <p:ext uri="{BB962C8B-B14F-4D97-AF65-F5344CB8AC3E}">
        <p14:creationId xmlns:p14="http://schemas.microsoft.com/office/powerpoint/2010/main" val="4152843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1" kern="1200" dirty="0" smtClean="0">
                <a:solidFill>
                  <a:schemeClr val="tx1"/>
                </a:solidFill>
                <a:effectLst/>
                <a:latin typeface="+mn-lt"/>
                <a:ea typeface="+mn-ea"/>
                <a:cs typeface="+mn-cs"/>
              </a:rPr>
              <a:t>Ulf</a:t>
            </a: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Valdistriktet är</a:t>
            </a:r>
            <a:r>
              <a:rPr lang="sv-SE" sz="1200" kern="1200" baseline="0" dirty="0" smtClean="0">
                <a:solidFill>
                  <a:schemeClr val="tx1"/>
                </a:solidFill>
                <a:effectLst/>
                <a:latin typeface="+mn-lt"/>
                <a:ea typeface="+mn-ea"/>
                <a:cs typeface="+mn-cs"/>
              </a:rPr>
              <a:t> nu färdigräknat och kontrollerat!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54</a:t>
            </a:fld>
            <a:endParaRPr lang="sv-SE"/>
          </a:p>
        </p:txBody>
      </p:sp>
    </p:spTree>
    <p:extLst>
      <p:ext uri="{BB962C8B-B14F-4D97-AF65-F5344CB8AC3E}">
        <p14:creationId xmlns:p14="http://schemas.microsoft.com/office/powerpoint/2010/main" val="1491582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55</a:t>
            </a:fld>
            <a:endParaRPr lang="sv-SE"/>
          </a:p>
        </p:txBody>
      </p:sp>
    </p:spTree>
    <p:extLst>
      <p:ext uri="{BB962C8B-B14F-4D97-AF65-F5344CB8AC3E}">
        <p14:creationId xmlns:p14="http://schemas.microsoft.com/office/powerpoint/2010/main" val="889123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56</a:t>
            </a:fld>
            <a:endParaRPr lang="sv-SE"/>
          </a:p>
        </p:txBody>
      </p:sp>
    </p:spTree>
    <p:extLst>
      <p:ext uri="{BB962C8B-B14F-4D97-AF65-F5344CB8AC3E}">
        <p14:creationId xmlns:p14="http://schemas.microsoft.com/office/powerpoint/2010/main" val="1718505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Det är Valmyndigheten som fastställer valresultatet och fördelar mandaten i valet till Europaparlamentet.</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Valmyndigheten startar beräkningarna och publicerar protokoll. Men även om länsstyrelsen inte fattar något beslut om valresultat så ska länsstyrelsen skapa och ladda upp ett huvudprotokoll för respektive valkrets i sitt län.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Enligt valförordningen ska länsstyrelsen i protokoll ange hur rösterna fördelat sig för de partier som tagit mandat – men det är klart först efter att Valmyndigheten fastställt detta. Därför är det inte möjligt för länsstyrelsen att skapa protokoll förrän Valmyndigheten har publicerat sitt protokoll.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Valmyndigheten ser dock inte att det är nödvändigt att länsstyrelsen går utanför normal arbetstid för att publicera protokollen. Däremot rekommenderar Valmyndigheten att länsstyrelsen färdigställer sina protokoll så snart det är möjligt.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Notera också att om ett valdistrikt behöver registreras om, efter att protokoll för valet har publicerats, så räcker det inte att länsstyrelsen nollställer sin beräkning. Även Valmyndigheten måste nollställa sin beräkning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57</a:t>
            </a:fld>
            <a:endParaRPr lang="sv-SE"/>
          </a:p>
        </p:txBody>
      </p:sp>
    </p:spTree>
    <p:extLst>
      <p:ext uri="{BB962C8B-B14F-4D97-AF65-F5344CB8AC3E}">
        <p14:creationId xmlns:p14="http://schemas.microsoft.com/office/powerpoint/2010/main" val="2214019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Från huvudmenyn – välj ”Valresultat och protokoll”.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58</a:t>
            </a:fld>
            <a:endParaRPr lang="sv-SE"/>
          </a:p>
        </p:txBody>
      </p:sp>
    </p:spTree>
    <p:extLst>
      <p:ext uri="{BB962C8B-B14F-4D97-AF65-F5344CB8AC3E}">
        <p14:creationId xmlns:p14="http://schemas.microsoft.com/office/powerpoint/2010/main" val="179034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4087555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På beräkningssidan – tryck på knappen ”Starta” för att starta beräkningarna</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59</a:t>
            </a:fld>
            <a:endParaRPr lang="sv-SE"/>
          </a:p>
        </p:txBody>
      </p:sp>
    </p:spTree>
    <p:extLst>
      <p:ext uri="{BB962C8B-B14F-4D97-AF65-F5344CB8AC3E}">
        <p14:creationId xmlns:p14="http://schemas.microsoft.com/office/powerpoint/2010/main" val="991416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Observera att beräkningarna kan ta uppemot 10 minuter för stora valområden. När beräkningarna har påbörjats går det inte längre att ändra någon röstregistrering. För att då kunna göra ändringar i röstfördelningen i ett valdistrikt måste beräkningarna först nollställas</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60</a:t>
            </a:fld>
            <a:endParaRPr lang="sv-SE"/>
          </a:p>
        </p:txBody>
      </p:sp>
    </p:spTree>
    <p:extLst>
      <p:ext uri="{BB962C8B-B14F-4D97-AF65-F5344CB8AC3E}">
        <p14:creationId xmlns:p14="http://schemas.microsoft.com/office/powerpoint/2010/main" val="3090571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Har kan du</a:t>
            </a:r>
            <a:r>
              <a:rPr lang="sv-SE" sz="1200" kern="1200" baseline="0" dirty="0" smtClean="0">
                <a:solidFill>
                  <a:schemeClr val="tx1"/>
                </a:solidFill>
                <a:effectLst/>
                <a:latin typeface="+mn-lt"/>
                <a:ea typeface="+mn-ea"/>
                <a:cs typeface="+mn-cs"/>
              </a:rPr>
              <a:t> öppna och granska alla protokollsbilagor</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61</a:t>
            </a:fld>
            <a:endParaRPr lang="sv-SE"/>
          </a:p>
        </p:txBody>
      </p:sp>
    </p:spTree>
    <p:extLst>
      <p:ext uri="{BB962C8B-B14F-4D97-AF65-F5344CB8AC3E}">
        <p14:creationId xmlns:p14="http://schemas.microsoft.com/office/powerpoint/2010/main" val="2781496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När beräkningarna är klara finns alternativet att nollställa beräkningarna.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Att nollställa beräkningarna innebär att läget återgår till det läge som gällde innan beräkningarna var gjorda.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Efter en nollställning går det till exempel att registrera en ny röstfördelning i ett valdistrikt. Det kan också vara bra att veta att om ett protokoll har publicerats så ligger det kvar, även om beräkningarna nollställs</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62</a:t>
            </a:fld>
            <a:endParaRPr lang="sv-SE"/>
          </a:p>
        </p:txBody>
      </p:sp>
    </p:spTree>
    <p:extLst>
      <p:ext uri="{BB962C8B-B14F-4D97-AF65-F5344CB8AC3E}">
        <p14:creationId xmlns:p14="http://schemas.microsoft.com/office/powerpoint/2010/main" val="4173082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Eller</a:t>
            </a:r>
            <a:r>
              <a:rPr lang="sv-SE" sz="1200" kern="1200" baseline="0" dirty="0" smtClean="0">
                <a:solidFill>
                  <a:schemeClr val="tx1"/>
                </a:solidFill>
                <a:effectLst/>
                <a:latin typeface="+mn-lt"/>
                <a:ea typeface="+mn-ea"/>
                <a:cs typeface="+mn-cs"/>
              </a:rPr>
              <a:t> välja att ladda upp ett huvudprotokoll</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63</a:t>
            </a:fld>
            <a:endParaRPr lang="sv-SE"/>
          </a:p>
        </p:txBody>
      </p:sp>
    </p:spTree>
    <p:extLst>
      <p:ext uri="{BB962C8B-B14F-4D97-AF65-F5344CB8AC3E}">
        <p14:creationId xmlns:p14="http://schemas.microsoft.com/office/powerpoint/2010/main" val="3661782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Välj en fil,</a:t>
            </a:r>
            <a:r>
              <a:rPr lang="sv-SE" sz="1200" kern="1200" baseline="0" dirty="0" smtClean="0">
                <a:solidFill>
                  <a:schemeClr val="tx1"/>
                </a:solidFill>
                <a:effectLst/>
                <a:latin typeface="+mn-lt"/>
                <a:ea typeface="+mn-ea"/>
                <a:cs typeface="+mn-cs"/>
              </a:rPr>
              <a:t> huvudprotokollet, att ladda upp.</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64</a:t>
            </a:fld>
            <a:endParaRPr lang="sv-SE"/>
          </a:p>
        </p:txBody>
      </p:sp>
    </p:spTree>
    <p:extLst>
      <p:ext uri="{BB962C8B-B14F-4D97-AF65-F5344CB8AC3E}">
        <p14:creationId xmlns:p14="http://schemas.microsoft.com/office/powerpoint/2010/main" val="1940763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65</a:t>
            </a:fld>
            <a:endParaRPr lang="sv-SE"/>
          </a:p>
        </p:txBody>
      </p:sp>
    </p:spTree>
    <p:extLst>
      <p:ext uri="{BB962C8B-B14F-4D97-AF65-F5344CB8AC3E}">
        <p14:creationId xmlns:p14="http://schemas.microsoft.com/office/powerpoint/2010/main" val="4135169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Kontrollera gärna att allt som publiceras på webben är korrekt.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66</a:t>
            </a:fld>
            <a:endParaRPr lang="sv-SE"/>
          </a:p>
        </p:txBody>
      </p:sp>
    </p:spTree>
    <p:extLst>
      <p:ext uri="{BB962C8B-B14F-4D97-AF65-F5344CB8AC3E}">
        <p14:creationId xmlns:p14="http://schemas.microsoft.com/office/powerpoint/2010/main" val="2774067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Det är inte möjligt att backa ett protokoll som har publicerats.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Granska därför protokoll och protokollsbilagor noga innan publicering!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Resultatet måste dock alltid vara korrekt och även om det inte går att ta bort ett publicerat protokoll går det alltid att publicera ett nytt och korrigerat protokoll som ersätter det felaktiga.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Om ett fel upptäcks som leder till att det kan dröja innan ett nytt protokoll kan publiceras kan det vara en bra idé att publicera det felaktiga protokollet på nytt med information om att arbete pågår och att justeringar kan komma att ske. </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Kontakta alltid Valmyndigheten för samverkan om informationsspridning kring frågor om uppdateringar av protokoll</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67</a:t>
            </a:fld>
            <a:endParaRPr lang="sv-SE"/>
          </a:p>
        </p:txBody>
      </p:sp>
    </p:spTree>
    <p:extLst>
      <p:ext uri="{BB962C8B-B14F-4D97-AF65-F5344CB8AC3E}">
        <p14:creationId xmlns:p14="http://schemas.microsoft.com/office/powerpoint/2010/main" val="2999691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Är kassen försluten?</a:t>
            </a:r>
          </a:p>
          <a:p>
            <a:r>
              <a:rPr lang="sv-SE" dirty="0" smtClean="0"/>
              <a:t>Kontrollera resultatbilaga,</a:t>
            </a:r>
            <a:r>
              <a:rPr lang="sv-SE" baseline="0" dirty="0" smtClean="0"/>
              <a:t> ä</a:t>
            </a:r>
            <a:r>
              <a:rPr lang="sv-SE" dirty="0" smtClean="0"/>
              <a:t>r den underskriven?</a:t>
            </a:r>
            <a:r>
              <a:rPr lang="sv-SE" baseline="0" dirty="0" smtClean="0"/>
              <a:t> </a:t>
            </a:r>
            <a:r>
              <a:rPr lang="sv-SE" dirty="0" smtClean="0"/>
              <a:t>Är kontrollrutorna ifyllda?</a:t>
            </a:r>
          </a:p>
          <a:p>
            <a:r>
              <a:rPr lang="sv-SE" dirty="0" smtClean="0"/>
              <a:t>Finns protokollet med i kassen?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Om resultatbilagan inte är underskriven/eller kontrollrutorna</a:t>
            </a:r>
            <a:r>
              <a:rPr lang="sv-SE" baseline="0" dirty="0" smtClean="0"/>
              <a:t> inte ifyllda</a:t>
            </a:r>
            <a:r>
              <a:rPr lang="sv-SE" dirty="0" smtClean="0"/>
              <a:t> ska den skrivas</a:t>
            </a:r>
            <a:r>
              <a:rPr lang="sv-SE" baseline="0" dirty="0" smtClean="0"/>
              <a:t> under av en representant för kommunens valnämnd. (VALFS)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01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Från huvudmenyn – välj ”Registrera röster”.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1177969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Är kassen försluten?</a:t>
            </a:r>
          </a:p>
          <a:p>
            <a:r>
              <a:rPr lang="sv-SE" dirty="0" smtClean="0"/>
              <a:t>Kontrollera resultatbilaga</a:t>
            </a:r>
            <a:r>
              <a:rPr lang="sv-SE" baseline="0" dirty="0" smtClean="0"/>
              <a:t>, ä</a:t>
            </a:r>
            <a:r>
              <a:rPr lang="sv-SE" dirty="0" smtClean="0"/>
              <a:t>r den underskriven?</a:t>
            </a:r>
            <a:r>
              <a:rPr lang="sv-SE" baseline="0" dirty="0" smtClean="0"/>
              <a:t> </a:t>
            </a:r>
            <a:r>
              <a:rPr lang="sv-SE" dirty="0" smtClean="0"/>
              <a:t>Är kontrollrutorna ifyllda?</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72</a:t>
            </a:fld>
            <a:endParaRPr lang="sv-SE"/>
          </a:p>
        </p:txBody>
      </p:sp>
    </p:spTree>
    <p:extLst>
      <p:ext uri="{BB962C8B-B14F-4D97-AF65-F5344CB8AC3E}">
        <p14:creationId xmlns:p14="http://schemas.microsoft.com/office/powerpoint/2010/main" val="36115456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9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kern="1200" dirty="0" smtClean="0">
                <a:solidFill>
                  <a:schemeClr val="tx1"/>
                </a:solidFill>
                <a:effectLst/>
                <a:latin typeface="+mn-lt"/>
                <a:ea typeface="+mn-ea"/>
                <a:cs typeface="+mn-cs"/>
              </a:rPr>
              <a:t>Här</a:t>
            </a:r>
            <a:r>
              <a:rPr lang="sv-SE" sz="1200" kern="1200" baseline="0" dirty="0" smtClean="0">
                <a:solidFill>
                  <a:schemeClr val="tx1"/>
                </a:solidFill>
                <a:effectLst/>
                <a:latin typeface="+mn-lt"/>
                <a:ea typeface="+mn-ea"/>
                <a:cs typeface="+mn-cs"/>
              </a:rPr>
              <a:t> är startsidan för röstregistreringsmenyn. Eftersom det ”bara” är val till Europaparlamentet i år är valtypen förifylld.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202568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Fyll i valdistriktets kod. Du hittar koden på listtypsförteckningen. (Länskoden</a:t>
            </a:r>
            <a:r>
              <a:rPr lang="sv-SE" sz="1200" kern="1200" baseline="0" dirty="0" smtClean="0">
                <a:solidFill>
                  <a:schemeClr val="tx1"/>
                </a:solidFill>
                <a:effectLst/>
                <a:latin typeface="+mn-lt"/>
                <a:ea typeface="+mn-ea"/>
                <a:cs typeface="+mn-cs"/>
              </a:rPr>
              <a:t> är förifylld beroende på vilket län du är RADM för.)</a:t>
            </a: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Tryck</a:t>
            </a:r>
            <a:r>
              <a:rPr lang="sv-SE" sz="1200" kern="1200" baseline="0" dirty="0" smtClean="0">
                <a:solidFill>
                  <a:schemeClr val="tx1"/>
                </a:solidFill>
                <a:effectLst/>
                <a:latin typeface="+mn-lt"/>
                <a:ea typeface="+mn-ea"/>
                <a:cs typeface="+mn-cs"/>
              </a:rPr>
              <a:t> på ”Hämta”.</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40515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Sidan du nu kommer till motsvarar listtypsförteckningen.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178106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2024-05-16</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157955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404418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356378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2024-05-16</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22165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802055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2024-05-16</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75765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270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64458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782365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002180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xmlns="" val="1"/>
              </a:ext>
            </a:extLst>
          </p:cNvPr>
          <p:cNvSpPr>
            <a:spLocks noGrp="1"/>
          </p:cNvSpPr>
          <p:nvPr>
            <p:ph type="pic" sz="quarter" idx="13"/>
          </p:nvPr>
        </p:nvSpPr>
        <p:spPr>
          <a:xfrm>
            <a:off x="7015200" y="0"/>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324976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xmlns="" val="1"/>
              </a:ext>
            </a:extLst>
          </p:cNvPr>
          <p:cNvSpPr>
            <a:spLocks noGrp="1"/>
          </p:cNvSpPr>
          <p:nvPr>
            <p:ph type="pic" sz="quarter" idx="13"/>
          </p:nvPr>
        </p:nvSpPr>
        <p:spPr>
          <a:xfrm>
            <a:off x="0" y="-8546"/>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15727394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704178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30967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418296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xmlns=""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011744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80602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350963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1818000"/>
            <a:ext cx="12192000" cy="5040000"/>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1907342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2024-05-16</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xmlns="" val="1"/>
              </a:ext>
            </a:extLst>
          </p:cNvPr>
          <p:cNvSpPr>
            <a:spLocks noGrp="1"/>
          </p:cNvSpPr>
          <p:nvPr>
            <p:ph type="pic" sz="quarter" idx="13"/>
          </p:nvPr>
        </p:nvSpPr>
        <p:spPr>
          <a:xfrm>
            <a:off x="0" y="0"/>
            <a:ext cx="12192000" cy="6858000"/>
          </a:xfrm>
          <a:solidFill>
            <a:schemeClr val="bg2"/>
          </a:solidFill>
        </p:spPr>
        <p:txBody>
          <a:bodyPr/>
          <a:lstStyle/>
          <a:p>
            <a:r>
              <a:rPr lang="sv-SE" smtClean="0"/>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7" name="Platshållare för text 9">
            <a:extLst>
              <a:ext uri="{FF2B5EF4-FFF2-40B4-BE49-F238E27FC236}">
                <a16:creationId xmlns:a16="http://schemas.microsoft.com/office/drawing/2014/main" id="{CA9C2E4F-DC08-63C9-3B19-0F65D0148FF9}"/>
              </a:ext>
              <a:ext uri="{C183D7F6-B498-43B3-948B-1728B52AA6E4}">
                <adec:decorative xmlns:adec="http://schemas.microsoft.com/office/drawing/2017/decorative" xmlns="" val="1"/>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225719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61940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22535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2024-05-16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153997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2024-05-16</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9" r:id="rId12"/>
    <p:sldLayoutId id="2147483664" r:id="rId1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xmlns=""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2024-05-16</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163594749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a:xfrm>
            <a:off x="2580815" y="2564904"/>
            <a:ext cx="7156037" cy="720000"/>
          </a:xfrm>
        </p:spPr>
        <p:txBody>
          <a:bodyPr/>
          <a:lstStyle/>
          <a:p>
            <a:r>
              <a:rPr lang="sv-SE" dirty="0" smtClean="0"/>
              <a:t>Slutlig sammanräkning i Valid</a:t>
            </a:r>
            <a:endParaRPr lang="sv-SE" dirty="0"/>
          </a:p>
        </p:txBody>
      </p:sp>
      <p:sp>
        <p:nvSpPr>
          <p:cNvPr id="3" name="Underrubrik 2">
            <a:extLst>
              <a:ext uri="{FF2B5EF4-FFF2-40B4-BE49-F238E27FC236}">
                <a16:creationId xmlns:a16="http://schemas.microsoft.com/office/drawing/2014/main" id="{719C8F1F-66BD-456D-B7FF-51D10143161D}"/>
              </a:ext>
            </a:extLst>
          </p:cNvPr>
          <p:cNvSpPr>
            <a:spLocks noGrp="1"/>
          </p:cNvSpPr>
          <p:nvPr>
            <p:ph type="subTitle" idx="1"/>
          </p:nvPr>
        </p:nvSpPr>
        <p:spPr>
          <a:xfrm>
            <a:off x="2580815" y="3329642"/>
            <a:ext cx="6370622" cy="360238"/>
          </a:xfrm>
        </p:spPr>
        <p:txBody>
          <a:bodyPr/>
          <a:lstStyle/>
          <a:p>
            <a:r>
              <a:rPr lang="sv-SE" dirty="0" smtClean="0"/>
              <a:t>Val 2024</a:t>
            </a:r>
            <a:endParaRPr lang="sv-SE" dirty="0"/>
          </a:p>
        </p:txBody>
      </p:sp>
    </p:spTree>
    <p:extLst>
      <p:ext uri="{BB962C8B-B14F-4D97-AF65-F5344CB8AC3E}">
        <p14:creationId xmlns:p14="http://schemas.microsoft.com/office/powerpoint/2010/main" val="127796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5596" y="1406701"/>
            <a:ext cx="7436592" cy="4501391"/>
          </a:xfrm>
          <a:ln w="3175">
            <a:solidFill>
              <a:schemeClr val="tx1"/>
            </a:solidFill>
          </a:ln>
        </p:spPr>
      </p:pic>
    </p:spTree>
    <p:extLst>
      <p:ext uri="{BB962C8B-B14F-4D97-AF65-F5344CB8AC3E}">
        <p14:creationId xmlns:p14="http://schemas.microsoft.com/office/powerpoint/2010/main" val="60330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8768" y="1371600"/>
            <a:ext cx="7846820" cy="4642024"/>
          </a:xfrm>
          <a:ln w="3175">
            <a:solidFill>
              <a:schemeClr val="tx1"/>
            </a:solidFill>
          </a:ln>
        </p:spPr>
      </p:pic>
      <p:sp>
        <p:nvSpPr>
          <p:cNvPr id="6" name="Ellips 5"/>
          <p:cNvSpPr/>
          <p:nvPr/>
        </p:nvSpPr>
        <p:spPr>
          <a:xfrm>
            <a:off x="7138988" y="3348038"/>
            <a:ext cx="2986087" cy="22907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3077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401" y="1849430"/>
            <a:ext cx="10688723" cy="1486090"/>
          </a:xfrm>
          <a:ln w="3175">
            <a:solidFill>
              <a:schemeClr val="tx1"/>
            </a:solidFill>
          </a:ln>
        </p:spPr>
      </p:pic>
      <p:sp>
        <p:nvSpPr>
          <p:cNvPr id="6" name="Ellips 5"/>
          <p:cNvSpPr/>
          <p:nvPr/>
        </p:nvSpPr>
        <p:spPr>
          <a:xfrm>
            <a:off x="7269093" y="2533650"/>
            <a:ext cx="4051370" cy="4286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32915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7038" y="1469111"/>
            <a:ext cx="6981713" cy="4394276"/>
          </a:xfrm>
          <a:ln w="3175">
            <a:solidFill>
              <a:schemeClr val="tx1"/>
            </a:solidFill>
          </a:ln>
        </p:spPr>
      </p:pic>
      <p:sp>
        <p:nvSpPr>
          <p:cNvPr id="6" name="Ellips 5"/>
          <p:cNvSpPr/>
          <p:nvPr/>
        </p:nvSpPr>
        <p:spPr>
          <a:xfrm>
            <a:off x="7291807" y="4562737"/>
            <a:ext cx="1002323" cy="582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278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7464" y="1261909"/>
            <a:ext cx="7695452" cy="4743604"/>
          </a:xfrm>
          <a:ln w="3175">
            <a:solidFill>
              <a:schemeClr val="tx1"/>
            </a:solidFill>
          </a:ln>
        </p:spPr>
      </p:pic>
      <p:sp>
        <p:nvSpPr>
          <p:cNvPr id="6" name="Ellips 5"/>
          <p:cNvSpPr/>
          <p:nvPr/>
        </p:nvSpPr>
        <p:spPr>
          <a:xfrm>
            <a:off x="7334669" y="4700849"/>
            <a:ext cx="1203291" cy="753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166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7013" y="1489115"/>
            <a:ext cx="7072312" cy="4451299"/>
          </a:xfrm>
          <a:ln w="3175">
            <a:solidFill>
              <a:schemeClr val="tx1"/>
            </a:solidFill>
          </a:ln>
        </p:spPr>
      </p:pic>
      <p:sp>
        <p:nvSpPr>
          <p:cNvPr id="6" name="Ellips 5"/>
          <p:cNvSpPr/>
          <p:nvPr/>
        </p:nvSpPr>
        <p:spPr>
          <a:xfrm>
            <a:off x="5727350" y="5129009"/>
            <a:ext cx="1002323" cy="5828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10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personröster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8433" y="1332577"/>
            <a:ext cx="7956136" cy="4790858"/>
          </a:xfrm>
          <a:ln w="3175">
            <a:solidFill>
              <a:schemeClr val="tx1"/>
            </a:solidFill>
          </a:ln>
        </p:spPr>
      </p:pic>
      <p:sp>
        <p:nvSpPr>
          <p:cNvPr id="7" name="Ellips 6"/>
          <p:cNvSpPr/>
          <p:nvPr/>
        </p:nvSpPr>
        <p:spPr>
          <a:xfrm>
            <a:off x="8447073" y="4609680"/>
            <a:ext cx="2077496" cy="753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2454637" y="3468029"/>
            <a:ext cx="2077496" cy="4237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7728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personröster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1588" y="1460930"/>
            <a:ext cx="7529825" cy="4534151"/>
          </a:xfrm>
          <a:ln w="3175">
            <a:solidFill>
              <a:schemeClr val="tx1"/>
            </a:solidFill>
          </a:ln>
        </p:spPr>
      </p:pic>
      <p:sp>
        <p:nvSpPr>
          <p:cNvPr id="6" name="Ellips 5"/>
          <p:cNvSpPr/>
          <p:nvPr/>
        </p:nvSpPr>
        <p:spPr>
          <a:xfrm>
            <a:off x="6825344" y="4597435"/>
            <a:ext cx="911888" cy="562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42828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personröster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9406" y="1361152"/>
            <a:ext cx="7588439" cy="4790858"/>
          </a:xfrm>
          <a:ln w="3175">
            <a:solidFill>
              <a:schemeClr val="tx1"/>
            </a:solidFill>
          </a:ln>
        </p:spPr>
      </p:pic>
      <p:sp>
        <p:nvSpPr>
          <p:cNvPr id="6" name="Ellips 5"/>
          <p:cNvSpPr/>
          <p:nvPr/>
        </p:nvSpPr>
        <p:spPr>
          <a:xfrm>
            <a:off x="6709892" y="4525002"/>
            <a:ext cx="1629246" cy="753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9921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personröster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7453" y="1332577"/>
            <a:ext cx="6298094" cy="4790858"/>
          </a:xfrm>
          <a:ln w="3175">
            <a:solidFill>
              <a:schemeClr val="tx1"/>
            </a:solidFill>
          </a:ln>
        </p:spPr>
      </p:pic>
      <p:sp>
        <p:nvSpPr>
          <p:cNvPr id="6" name="Ellips 5"/>
          <p:cNvSpPr/>
          <p:nvPr/>
        </p:nvSpPr>
        <p:spPr>
          <a:xfrm>
            <a:off x="4661598" y="4491614"/>
            <a:ext cx="1417656" cy="4521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1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Dagens agenda</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Registrering av röster</a:t>
            </a:r>
          </a:p>
          <a:p>
            <a:r>
              <a:rPr lang="sv-SE" dirty="0" smtClean="0"/>
              <a:t>Skapa nya listor</a:t>
            </a:r>
            <a:endParaRPr lang="sv-SE" dirty="0" smtClean="0">
              <a:solidFill>
                <a:srgbClr val="FF0000"/>
              </a:solidFill>
            </a:endParaRPr>
          </a:p>
          <a:p>
            <a:r>
              <a:rPr lang="sv-SE" dirty="0" smtClean="0"/>
              <a:t>Kontroll mot valnatt</a:t>
            </a:r>
          </a:p>
          <a:p>
            <a:r>
              <a:rPr lang="sv-SE" dirty="0" smtClean="0"/>
              <a:t>Valresultat och protokoll</a:t>
            </a:r>
            <a:endParaRPr lang="sv-SE" dirty="0"/>
          </a:p>
          <a:p>
            <a:r>
              <a:rPr lang="sv-SE" dirty="0" smtClean="0"/>
              <a:t>Länsstyrelsens mottagning</a:t>
            </a:r>
          </a:p>
          <a:p>
            <a:endParaRPr lang="sv-SE" dirty="0"/>
          </a:p>
          <a:p>
            <a:r>
              <a:rPr lang="sv-SE" dirty="0" smtClean="0"/>
              <a:t>Frågor samlas ihop och besvaras i slutet av presentationen </a:t>
            </a:r>
          </a:p>
        </p:txBody>
      </p:sp>
    </p:spTree>
    <p:extLst>
      <p:ext uri="{BB962C8B-B14F-4D97-AF65-F5344CB8AC3E}">
        <p14:creationId xmlns:p14="http://schemas.microsoft.com/office/powerpoint/2010/main" val="373421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övriga anmälda partier som inte beställt valsedlar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2377" y="1744520"/>
            <a:ext cx="8048729" cy="4073442"/>
          </a:xfrm>
          <a:ln w="3175">
            <a:solidFill>
              <a:schemeClr val="tx1"/>
            </a:solidFill>
          </a:ln>
        </p:spPr>
      </p:pic>
      <p:sp>
        <p:nvSpPr>
          <p:cNvPr id="6" name="Ellips 5"/>
          <p:cNvSpPr/>
          <p:nvPr/>
        </p:nvSpPr>
        <p:spPr>
          <a:xfrm>
            <a:off x="2746601" y="3781241"/>
            <a:ext cx="3256503" cy="542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8881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 övriga anmälda partier som inte beställt valsedlar</a:t>
            </a:r>
          </a:p>
        </p:txBody>
      </p:sp>
      <p:pic>
        <p:nvPicPr>
          <p:cNvPr id="5" name="Platshållare för innehåll 4"/>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a:stretch/>
        </p:blipFill>
        <p:spPr>
          <a:xfrm>
            <a:off x="2500939" y="2486025"/>
            <a:ext cx="8048729" cy="2663902"/>
          </a:xfrm>
          <a:ln w="3175">
            <a:solidFill>
              <a:schemeClr val="tx1"/>
            </a:solidFill>
          </a:ln>
        </p:spPr>
      </p:pic>
      <p:sp>
        <p:nvSpPr>
          <p:cNvPr id="7" name="Ellips 6"/>
          <p:cNvSpPr/>
          <p:nvPr/>
        </p:nvSpPr>
        <p:spPr>
          <a:xfrm>
            <a:off x="6345658" y="2622142"/>
            <a:ext cx="1137159" cy="542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38810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 övriga anmälda partier som inte beställt valsedlar</a:t>
            </a:r>
          </a:p>
        </p:txBody>
      </p:sp>
      <p:pic>
        <p:nvPicPr>
          <p:cNvPr id="5" name="Platshållare för innehåll 4"/>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a:stretch/>
        </p:blipFill>
        <p:spPr>
          <a:xfrm>
            <a:off x="1719889" y="2728912"/>
            <a:ext cx="9152899" cy="2025527"/>
          </a:xfrm>
          <a:ln w="3175">
            <a:solidFill>
              <a:schemeClr val="tx1"/>
            </a:solidFill>
          </a:ln>
        </p:spPr>
      </p:pic>
      <p:sp>
        <p:nvSpPr>
          <p:cNvPr id="6" name="Ellips 5"/>
          <p:cNvSpPr/>
          <p:nvPr/>
        </p:nvSpPr>
        <p:spPr>
          <a:xfrm>
            <a:off x="1838953" y="3199063"/>
            <a:ext cx="4776160" cy="542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72883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ett distrikt är registrerat</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480" y="1617653"/>
            <a:ext cx="8040523" cy="4327175"/>
          </a:xfrm>
          <a:ln w="3175">
            <a:solidFill>
              <a:schemeClr val="tx1"/>
            </a:solidFill>
          </a:ln>
        </p:spPr>
      </p:pic>
    </p:spTree>
    <p:extLst>
      <p:ext uri="{BB962C8B-B14F-4D97-AF65-F5344CB8AC3E}">
        <p14:creationId xmlns:p14="http://schemas.microsoft.com/office/powerpoint/2010/main" val="811069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ctrTitle"/>
          </p:nvPr>
        </p:nvSpPr>
        <p:spPr>
          <a:xfrm>
            <a:off x="2580000" y="1859909"/>
            <a:ext cx="6370622" cy="720000"/>
          </a:xfrm>
        </p:spPr>
        <p:txBody>
          <a:bodyPr/>
          <a:lstStyle/>
          <a:p>
            <a:r>
              <a:rPr lang="sv-SE" dirty="0" smtClean="0"/>
              <a:t>Skapa ny listor</a:t>
            </a:r>
            <a:endParaRPr lang="sv-SE" dirty="0"/>
          </a:p>
        </p:txBody>
      </p:sp>
      <p:sp>
        <p:nvSpPr>
          <p:cNvPr id="4" name="Underrubrik 3"/>
          <p:cNvSpPr>
            <a:spLocks noGrp="1"/>
          </p:cNvSpPr>
          <p:nvPr>
            <p:ph type="subTitle" idx="1"/>
          </p:nvPr>
        </p:nvSpPr>
        <p:spPr>
          <a:xfrm>
            <a:off x="2580000" y="2579909"/>
            <a:ext cx="6370622" cy="360238"/>
          </a:xfrm>
        </p:spPr>
        <p:txBody>
          <a:bodyPr/>
          <a:lstStyle/>
          <a:p>
            <a:r>
              <a:rPr lang="sv-SE" dirty="0" smtClean="0"/>
              <a:t>Samt hantering av personröster på partiet med olåsta listor</a:t>
            </a:r>
            <a:endParaRPr lang="sv-SE" dirty="0"/>
          </a:p>
        </p:txBody>
      </p:sp>
    </p:spTree>
    <p:extLst>
      <p:ext uri="{BB962C8B-B14F-4D97-AF65-F5344CB8AC3E}">
        <p14:creationId xmlns:p14="http://schemas.microsoft.com/office/powerpoint/2010/main" val="3173863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Regelverket</a:t>
            </a:r>
            <a:endParaRPr lang="sv-SE" dirty="0"/>
          </a:p>
        </p:txBody>
      </p:sp>
      <p:sp>
        <p:nvSpPr>
          <p:cNvPr id="3" name="Platshållare för innehåll 2"/>
          <p:cNvSpPr>
            <a:spLocks noGrp="1"/>
          </p:cNvSpPr>
          <p:nvPr>
            <p:ph idx="1"/>
          </p:nvPr>
        </p:nvSpPr>
        <p:spPr/>
        <p:txBody>
          <a:bodyPr/>
          <a:lstStyle/>
          <a:p>
            <a:r>
              <a:rPr lang="sv-SE" dirty="0"/>
              <a:t>Valmyndigheten ska fördela mandaten i Europaparlamentet samt fastställa vilka kandidater som har valts till ledamöter och </a:t>
            </a:r>
            <a:r>
              <a:rPr lang="sv-SE" dirty="0" smtClean="0"/>
              <a:t>ersättare</a:t>
            </a:r>
            <a:endParaRPr lang="sv-SE" dirty="0"/>
          </a:p>
          <a:p>
            <a:pPr fontAlgn="base"/>
            <a:r>
              <a:rPr lang="sv-SE" dirty="0"/>
              <a:t>Ordningen mellan kandidaterna bestäms utifrån storleken på varje kandidats personliga röstetal och därefter utifrån </a:t>
            </a:r>
            <a:r>
              <a:rPr lang="sv-SE" dirty="0" smtClean="0"/>
              <a:t>jämförelsetal </a:t>
            </a:r>
            <a:r>
              <a:rPr lang="sv-SE" dirty="0"/>
              <a:t>mellan grupper av valsedlar med samma första </a:t>
            </a:r>
            <a:r>
              <a:rPr lang="sv-SE" dirty="0" smtClean="0"/>
              <a:t>kandidat</a:t>
            </a:r>
            <a:endParaRPr lang="sv-SE" dirty="0"/>
          </a:p>
          <a:p>
            <a:pPr fontAlgn="base"/>
            <a:r>
              <a:rPr lang="sv-SE" dirty="0"/>
              <a:t>Valmyndigheten fattar beslut om </a:t>
            </a:r>
            <a:r>
              <a:rPr lang="sv-SE" dirty="0" smtClean="0"/>
              <a:t>resultatet</a:t>
            </a:r>
          </a:p>
          <a:p>
            <a:pPr lvl="1" fontAlgn="base"/>
            <a:r>
              <a:rPr lang="sv-SE" dirty="0" smtClean="0"/>
              <a:t>Kungörs </a:t>
            </a:r>
            <a:r>
              <a:rPr lang="sv-SE" dirty="0"/>
              <a:t>genom protokoll.</a:t>
            </a:r>
          </a:p>
          <a:p>
            <a:pPr fontAlgn="base"/>
            <a:r>
              <a:rPr lang="sv-SE" dirty="0"/>
              <a:t>Länsstyrelsen ansvarar för den slutliga rösträkningen och för protokoll över </a:t>
            </a:r>
            <a:r>
              <a:rPr lang="sv-SE" dirty="0" smtClean="0"/>
              <a:t>förrättningen</a:t>
            </a:r>
          </a:p>
          <a:p>
            <a:pPr lvl="1" fontAlgn="base"/>
            <a:r>
              <a:rPr lang="sv-SE" dirty="0" smtClean="0"/>
              <a:t>När </a:t>
            </a:r>
            <a:r>
              <a:rPr lang="sv-SE" dirty="0"/>
              <a:t>rösträkningen är avslutad underrättas Valmyndigheten om </a:t>
            </a:r>
            <a:r>
              <a:rPr lang="sv-SE" dirty="0" smtClean="0"/>
              <a:t>resultatet</a:t>
            </a:r>
            <a:endParaRPr lang="sv-SE" dirty="0"/>
          </a:p>
          <a:p>
            <a:pPr marL="0" indent="0" fontAlgn="base">
              <a:buNone/>
            </a:pPr>
            <a:endParaRPr lang="sv-SE" dirty="0"/>
          </a:p>
        </p:txBody>
      </p:sp>
    </p:spTree>
    <p:extLst>
      <p:ext uri="{BB962C8B-B14F-4D97-AF65-F5344CB8AC3E}">
        <p14:creationId xmlns:p14="http://schemas.microsoft.com/office/powerpoint/2010/main" val="848567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Regelverket</a:t>
            </a:r>
            <a:endParaRPr lang="sv-SE" dirty="0"/>
          </a:p>
        </p:txBody>
      </p:sp>
      <p:sp>
        <p:nvSpPr>
          <p:cNvPr id="3" name="Platshållare för innehåll 2"/>
          <p:cNvSpPr>
            <a:spLocks noGrp="1"/>
          </p:cNvSpPr>
          <p:nvPr>
            <p:ph idx="1"/>
          </p:nvPr>
        </p:nvSpPr>
        <p:spPr/>
        <p:txBody>
          <a:bodyPr/>
          <a:lstStyle/>
          <a:p>
            <a:pPr fontAlgn="base"/>
            <a:r>
              <a:rPr lang="sv-SE" dirty="0" smtClean="0"/>
              <a:t>Länsstyrelsen </a:t>
            </a:r>
            <a:r>
              <a:rPr lang="sv-SE" dirty="0"/>
              <a:t>ska anteckna </a:t>
            </a:r>
            <a:endParaRPr lang="sv-SE" dirty="0" smtClean="0"/>
          </a:p>
          <a:p>
            <a:pPr lvl="1" fontAlgn="base"/>
            <a:r>
              <a:rPr lang="sv-SE" dirty="0" smtClean="0"/>
              <a:t>1</a:t>
            </a:r>
            <a:r>
              <a:rPr lang="sv-SE" dirty="0"/>
              <a:t>. antalet godkända valsedlar för varje partibeteckning och lista som har fått mandat samt antalet godkända personröster och fördelningen av </a:t>
            </a:r>
            <a:r>
              <a:rPr lang="sv-SE" dirty="0" smtClean="0"/>
              <a:t>dessa</a:t>
            </a:r>
          </a:p>
          <a:p>
            <a:pPr lvl="1" fontAlgn="base"/>
            <a:r>
              <a:rPr lang="sv-SE" dirty="0" smtClean="0"/>
              <a:t>2</a:t>
            </a:r>
            <a:r>
              <a:rPr lang="sv-SE" dirty="0"/>
              <a:t>. antalet godkända valsedlar för övriga </a:t>
            </a:r>
            <a:r>
              <a:rPr lang="sv-SE" dirty="0" smtClean="0"/>
              <a:t>partibeteckningar</a:t>
            </a:r>
          </a:p>
          <a:p>
            <a:pPr lvl="1" fontAlgn="base"/>
            <a:r>
              <a:rPr lang="sv-SE" dirty="0" smtClean="0"/>
              <a:t>3</a:t>
            </a:r>
            <a:r>
              <a:rPr lang="sv-SE" dirty="0"/>
              <a:t>. antalet ogiltiga </a:t>
            </a:r>
            <a:r>
              <a:rPr lang="sv-SE" dirty="0" smtClean="0"/>
              <a:t>valsedlar </a:t>
            </a:r>
          </a:p>
          <a:p>
            <a:pPr lvl="1" fontAlgn="base"/>
            <a:r>
              <a:rPr lang="sv-SE" dirty="0" smtClean="0"/>
              <a:t>4</a:t>
            </a:r>
            <a:r>
              <a:rPr lang="sv-SE" dirty="0"/>
              <a:t>. antalet valsedlar som är ogiltiga därför att de saknar </a:t>
            </a:r>
            <a:r>
              <a:rPr lang="sv-SE" dirty="0" smtClean="0"/>
              <a:t>partibeteckning</a:t>
            </a:r>
          </a:p>
          <a:p>
            <a:pPr lvl="1" fontAlgn="base"/>
            <a:r>
              <a:rPr lang="sv-SE" dirty="0" smtClean="0"/>
              <a:t> </a:t>
            </a:r>
            <a:r>
              <a:rPr lang="sv-SE" dirty="0"/>
              <a:t>5. antalet valsedlar som är ogiltiga därför att de har en partibeteckning för ett parti som inte anmält sitt deltagande i </a:t>
            </a:r>
            <a:r>
              <a:rPr lang="sv-SE" dirty="0" smtClean="0"/>
              <a:t>valet</a:t>
            </a:r>
            <a:endParaRPr lang="sv-SE" dirty="0"/>
          </a:p>
          <a:p>
            <a:pPr fontAlgn="base"/>
            <a:r>
              <a:rPr lang="sv-SE" dirty="0"/>
              <a:t>Valmyndigheten och länsstyrelserna ska beträffande partier som inte fått mandat i ett val redovisa antalet godkända valsedlar inom två månader efter valdagen vid val till </a:t>
            </a:r>
            <a:r>
              <a:rPr lang="sv-SE" dirty="0" smtClean="0"/>
              <a:t>Europaparlamentet</a:t>
            </a:r>
            <a:endParaRPr lang="sv-SE" dirty="0"/>
          </a:p>
        </p:txBody>
      </p:sp>
    </p:spTree>
    <p:extLst>
      <p:ext uri="{BB962C8B-B14F-4D97-AF65-F5344CB8AC3E}">
        <p14:creationId xmlns:p14="http://schemas.microsoft.com/office/powerpoint/2010/main" val="412598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Förutsättningar</a:t>
            </a:r>
            <a:endParaRPr lang="sv-SE" dirty="0"/>
          </a:p>
        </p:txBody>
      </p:sp>
      <p:sp>
        <p:nvSpPr>
          <p:cNvPr id="3" name="Platshållare för innehåll 2"/>
          <p:cNvSpPr>
            <a:spLocks noGrp="1"/>
          </p:cNvSpPr>
          <p:nvPr>
            <p:ph idx="1"/>
          </p:nvPr>
        </p:nvSpPr>
        <p:spPr/>
        <p:txBody>
          <a:bodyPr/>
          <a:lstStyle/>
          <a:p>
            <a:pPr marL="0" indent="0">
              <a:buNone/>
            </a:pPr>
            <a:r>
              <a:rPr lang="sv-SE" dirty="0" smtClean="0"/>
              <a:t>Valmyndigheten </a:t>
            </a:r>
            <a:r>
              <a:rPr lang="sv-SE" dirty="0"/>
              <a:t>bedömer att det finns anledning att i samband med den slutliga rösträkningen registrera och redovisa alla parti- och personröster, det vill säga även för partier som inte tar mandat, för att säkerställa förtroendet för valets genomförande. </a:t>
            </a:r>
            <a:endParaRPr lang="sv-SE" dirty="0" smtClean="0"/>
          </a:p>
          <a:p>
            <a:pPr marL="0" indent="0">
              <a:buNone/>
            </a:pPr>
            <a:r>
              <a:rPr lang="sv-SE" dirty="0" smtClean="0"/>
              <a:t>Det </a:t>
            </a:r>
            <a:r>
              <a:rPr lang="sv-SE" dirty="0"/>
              <a:t>saknar betydelse om en väljare valt att lägga sin röst på ett större eller mindre parti som valt att anmäla eller avstå från att anmäla sina kandidater.</a:t>
            </a:r>
            <a:endParaRPr lang="sv-SE" dirty="0" smtClean="0"/>
          </a:p>
        </p:txBody>
      </p:sp>
    </p:spTree>
    <p:extLst>
      <p:ext uri="{BB962C8B-B14F-4D97-AF65-F5344CB8AC3E}">
        <p14:creationId xmlns:p14="http://schemas.microsoft.com/office/powerpoint/2010/main" val="505323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Förutsättningar</a:t>
            </a:r>
            <a:endParaRPr lang="sv-SE" dirty="0"/>
          </a:p>
        </p:txBody>
      </p:sp>
      <p:sp>
        <p:nvSpPr>
          <p:cNvPr id="3" name="Platshållare för innehåll 2"/>
          <p:cNvSpPr>
            <a:spLocks noGrp="1"/>
          </p:cNvSpPr>
          <p:nvPr>
            <p:ph idx="1"/>
          </p:nvPr>
        </p:nvSpPr>
        <p:spPr/>
        <p:txBody>
          <a:bodyPr/>
          <a:lstStyle/>
          <a:p>
            <a:r>
              <a:rPr lang="sv-SE" dirty="0" smtClean="0"/>
              <a:t>Alla personröster ska redovisas</a:t>
            </a:r>
          </a:p>
          <a:p>
            <a:pPr lvl="1"/>
            <a:r>
              <a:rPr lang="sv-SE" dirty="0" smtClean="0"/>
              <a:t>Ingen förenklad hantering</a:t>
            </a:r>
          </a:p>
          <a:p>
            <a:r>
              <a:rPr lang="sv-SE" dirty="0" smtClean="0"/>
              <a:t>Parti med olåst valsedel kan komma att ta mandat</a:t>
            </a:r>
          </a:p>
          <a:p>
            <a:pPr lvl="1"/>
            <a:r>
              <a:rPr lang="sv-SE" dirty="0"/>
              <a:t>Många samtyckande kandidater</a:t>
            </a:r>
          </a:p>
          <a:p>
            <a:pPr lvl="1"/>
            <a:r>
              <a:rPr lang="sv-SE" dirty="0"/>
              <a:t>Potentiellt </a:t>
            </a:r>
            <a:r>
              <a:rPr lang="sv-SE" u="sng" dirty="0"/>
              <a:t>väldigt</a:t>
            </a:r>
            <a:r>
              <a:rPr lang="sv-SE" dirty="0"/>
              <a:t> många nya </a:t>
            </a:r>
            <a:r>
              <a:rPr lang="sv-SE" dirty="0" smtClean="0"/>
              <a:t>listor</a:t>
            </a:r>
          </a:p>
          <a:p>
            <a:r>
              <a:rPr lang="sv-SE" dirty="0"/>
              <a:t>För att </a:t>
            </a:r>
            <a:r>
              <a:rPr lang="sv-SE" dirty="0" smtClean="0"/>
              <a:t>hanteringen </a:t>
            </a:r>
            <a:r>
              <a:rPr lang="sv-SE" dirty="0"/>
              <a:t>ska </a:t>
            </a:r>
            <a:r>
              <a:rPr lang="sv-SE" dirty="0" smtClean="0"/>
              <a:t>fungera </a:t>
            </a:r>
            <a:r>
              <a:rPr lang="sv-SE" dirty="0"/>
              <a:t>behöver </a:t>
            </a:r>
            <a:r>
              <a:rPr lang="sv-SE" dirty="0" smtClean="0"/>
              <a:t>alla röster, både </a:t>
            </a:r>
            <a:r>
              <a:rPr lang="sv-SE" dirty="0"/>
              <a:t>partiröster och </a:t>
            </a:r>
            <a:r>
              <a:rPr lang="sv-SE" dirty="0" smtClean="0"/>
              <a:t>personröster, </a:t>
            </a:r>
            <a:r>
              <a:rPr lang="sv-SE" dirty="0"/>
              <a:t>på partier som inte beställt valsedlar registreras direkt i Valid respektive </a:t>
            </a:r>
            <a:r>
              <a:rPr lang="sv-SE" dirty="0" smtClean="0"/>
              <a:t>Excel</a:t>
            </a:r>
          </a:p>
          <a:p>
            <a:r>
              <a:rPr lang="sv-SE" dirty="0" smtClean="0"/>
              <a:t>Två möjliga scenarion:</a:t>
            </a:r>
          </a:p>
        </p:txBody>
      </p:sp>
    </p:spTree>
    <p:extLst>
      <p:ext uri="{BB962C8B-B14F-4D97-AF65-F5344CB8AC3E}">
        <p14:creationId xmlns:p14="http://schemas.microsoft.com/office/powerpoint/2010/main" val="1278582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Scenario 1</a:t>
            </a:r>
            <a:endParaRPr lang="sv-SE" dirty="0"/>
          </a:p>
        </p:txBody>
      </p:sp>
      <p:sp>
        <p:nvSpPr>
          <p:cNvPr id="3" name="Platshållare för innehåll 2"/>
          <p:cNvSpPr>
            <a:spLocks noGrp="1"/>
          </p:cNvSpPr>
          <p:nvPr>
            <p:ph idx="1"/>
          </p:nvPr>
        </p:nvSpPr>
        <p:spPr/>
        <p:txBody>
          <a:bodyPr/>
          <a:lstStyle/>
          <a:p>
            <a:r>
              <a:rPr lang="sv-SE" dirty="0" smtClean="0"/>
              <a:t>Parti med olåst lista förväntas </a:t>
            </a:r>
            <a:r>
              <a:rPr lang="sv-SE" u="sng" dirty="0" smtClean="0"/>
              <a:t>inte</a:t>
            </a:r>
            <a:r>
              <a:rPr lang="sv-SE" dirty="0" smtClean="0"/>
              <a:t> ta mandat</a:t>
            </a:r>
          </a:p>
          <a:p>
            <a:r>
              <a:rPr lang="sv-SE" dirty="0" smtClean="0"/>
              <a:t>Alla röster på </a:t>
            </a:r>
            <a:r>
              <a:rPr lang="sv-SE" dirty="0"/>
              <a:t>partier som har olåsta listor </a:t>
            </a:r>
            <a:r>
              <a:rPr lang="sv-SE" dirty="0" smtClean="0"/>
              <a:t>redovisas som 90 000 i Valid</a:t>
            </a:r>
          </a:p>
          <a:p>
            <a:pPr lvl="1"/>
            <a:r>
              <a:rPr lang="sv-SE" dirty="0" smtClean="0"/>
              <a:t>Röster med tryckta namnvalsedlar utan tillskrivna namn ska alltså </a:t>
            </a:r>
            <a:r>
              <a:rPr lang="sv-SE" u="sng" dirty="0" smtClean="0"/>
              <a:t>också</a:t>
            </a:r>
            <a:r>
              <a:rPr lang="sv-SE" dirty="0" smtClean="0"/>
              <a:t> registreras som 90 000</a:t>
            </a:r>
          </a:p>
          <a:p>
            <a:r>
              <a:rPr lang="sv-SE" dirty="0" smtClean="0"/>
              <a:t>Personröster på partier som har olåsta listor redovisas i Excel</a:t>
            </a:r>
          </a:p>
          <a:p>
            <a:pPr lvl="1"/>
            <a:r>
              <a:rPr lang="sv-SE" dirty="0" smtClean="0"/>
              <a:t>Mall </a:t>
            </a:r>
            <a:r>
              <a:rPr lang="sv-SE" dirty="0"/>
              <a:t>skapas och skickas ut av Valmyndigheten</a:t>
            </a:r>
          </a:p>
          <a:p>
            <a:pPr lvl="1"/>
            <a:r>
              <a:rPr lang="sv-SE" dirty="0" smtClean="0"/>
              <a:t>Fylls </a:t>
            </a:r>
            <a:r>
              <a:rPr lang="sv-SE" dirty="0"/>
              <a:t>i av länsstyrelserna under den slutliga sammanräkningen</a:t>
            </a:r>
          </a:p>
          <a:p>
            <a:pPr lvl="1"/>
            <a:r>
              <a:rPr lang="sv-SE" dirty="0" smtClean="0"/>
              <a:t>Sammanställs </a:t>
            </a:r>
            <a:r>
              <a:rPr lang="sv-SE" dirty="0"/>
              <a:t>och publiceras av </a:t>
            </a:r>
            <a:r>
              <a:rPr lang="sv-SE" dirty="0" smtClean="0"/>
              <a:t>Valmyndigheten</a:t>
            </a:r>
          </a:p>
        </p:txBody>
      </p:sp>
    </p:spTree>
    <p:extLst>
      <p:ext uri="{BB962C8B-B14F-4D97-AF65-F5344CB8AC3E}">
        <p14:creationId xmlns:p14="http://schemas.microsoft.com/office/powerpoint/2010/main" val="102969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Material</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PPT</a:t>
            </a:r>
          </a:p>
          <a:p>
            <a:r>
              <a:rPr lang="sv-SE" dirty="0" smtClean="0"/>
              <a:t>Handledning för röstregistrering</a:t>
            </a:r>
          </a:p>
          <a:p>
            <a:r>
              <a:rPr lang="sv-SE" dirty="0" smtClean="0"/>
              <a:t>Manual Länsstyrelsens mottagning</a:t>
            </a:r>
          </a:p>
          <a:p>
            <a:r>
              <a:rPr lang="sv-SE" dirty="0" smtClean="0"/>
              <a:t>Manual Länsstyrelsens mottagning av uppsamlingsdistrikt</a:t>
            </a:r>
          </a:p>
          <a:p>
            <a:r>
              <a:rPr lang="sv-SE" dirty="0" smtClean="0"/>
              <a:t>Allt material kommer att finnas på valcentralen.val.se inom kort</a:t>
            </a:r>
            <a:endParaRPr lang="sv-SE" dirty="0"/>
          </a:p>
        </p:txBody>
      </p:sp>
    </p:spTree>
    <p:extLst>
      <p:ext uri="{BB962C8B-B14F-4D97-AF65-F5344CB8AC3E}">
        <p14:creationId xmlns:p14="http://schemas.microsoft.com/office/powerpoint/2010/main" val="1669590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Scenario 1</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918962"/>
            <a:ext cx="4761122" cy="4930406"/>
          </a:xfrm>
          <a:ln>
            <a:solidFill>
              <a:schemeClr val="tx1"/>
            </a:solidFill>
          </a:ln>
        </p:spPr>
      </p:pic>
      <p:sp>
        <p:nvSpPr>
          <p:cNvPr id="5" name="Platshållare för innehåll 2"/>
          <p:cNvSpPr txBox="1">
            <a:spLocks/>
          </p:cNvSpPr>
          <p:nvPr/>
        </p:nvSpPr>
        <p:spPr>
          <a:xfrm>
            <a:off x="640081" y="1325880"/>
            <a:ext cx="5129042" cy="4448888"/>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Om tryckt valsedel finns</a:t>
            </a:r>
          </a:p>
          <a:p>
            <a:pPr marL="648000" marR="0" lvl="1" indent="-324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Namnen på valsedeln presenteras överst</a:t>
            </a:r>
          </a:p>
          <a:p>
            <a:pPr marL="648000" marR="0" lvl="1" indent="-324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I ordningen de står på valsedeln</a:t>
            </a:r>
          </a:p>
          <a:p>
            <a:pPr marL="648000" marR="0" lvl="1" indent="-324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Samtyckande kandidater listas under, i bokstavsordning</a:t>
            </a:r>
          </a:p>
          <a:p>
            <a:pPr marL="324000" marR="0" lvl="0" indent="-324000" algn="l" defTabSz="914400" rtl="0" eaLnBrk="1" fontAlgn="auto" latinLnBrk="0" hangingPunct="1">
              <a:lnSpc>
                <a:spcPct val="100000"/>
              </a:lnSpc>
              <a:spcBef>
                <a:spcPts val="1000"/>
              </a:spcBef>
              <a:spcAft>
                <a:spcPts val="0"/>
              </a:spcAft>
              <a:buClr>
                <a:srgbClr val="E83278"/>
              </a:buClr>
              <a:buSzTx/>
              <a:buFont typeface="Wingdings" panose="05000000000000000000" pitchFamily="2" charset="2"/>
              <a:buChar char="§"/>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Finns ingen tryckt valsedel listas namnen i bokstavsordning</a:t>
            </a:r>
          </a:p>
          <a:p>
            <a:pPr marL="648000" marR="0" lvl="1" indent="-324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prstClr val="black"/>
                </a:solidFill>
                <a:effectLst/>
                <a:uLnTx/>
                <a:uFillTx/>
                <a:latin typeface="Arial"/>
                <a:ea typeface="+mn-ea"/>
                <a:cs typeface="+mn-cs"/>
              </a:rPr>
              <a:t>Partiröster </a:t>
            </a:r>
            <a:r>
              <a:rPr kumimoji="0" lang="sv-SE" sz="2000" b="0" i="0" u="none" strike="noStrike" kern="1200" cap="none" spc="0" normalizeH="0" baseline="0" noProof="0" dirty="0">
                <a:ln>
                  <a:noFill/>
                </a:ln>
                <a:solidFill>
                  <a:prstClr val="black"/>
                </a:solidFill>
                <a:effectLst/>
                <a:uLnTx/>
                <a:uFillTx/>
                <a:latin typeface="Arial"/>
                <a:ea typeface="+mn-ea"/>
                <a:cs typeface="+mn-cs"/>
              </a:rPr>
              <a:t>och </a:t>
            </a:r>
            <a:r>
              <a:rPr kumimoji="0" lang="sv-SE" sz="2000" b="0" i="0" u="none" strike="noStrike" kern="1200" cap="none" spc="0" normalizeH="0" baseline="0" noProof="0" dirty="0" smtClean="0">
                <a:ln>
                  <a:noFill/>
                </a:ln>
                <a:solidFill>
                  <a:prstClr val="black"/>
                </a:solidFill>
                <a:effectLst/>
                <a:uLnTx/>
                <a:uFillTx/>
                <a:latin typeface="Arial"/>
                <a:ea typeface="+mn-ea"/>
                <a:cs typeface="+mn-cs"/>
              </a:rPr>
              <a:t>personröster för </a:t>
            </a:r>
            <a:r>
              <a:rPr kumimoji="0" lang="sv-SE" sz="2000" b="0" i="0" u="none" strike="noStrike" kern="1200" cap="none" spc="0" normalizeH="0" baseline="0" noProof="0" dirty="0">
                <a:ln>
                  <a:noFill/>
                </a:ln>
                <a:solidFill>
                  <a:prstClr val="black"/>
                </a:solidFill>
                <a:effectLst/>
                <a:uLnTx/>
                <a:uFillTx/>
                <a:latin typeface="Arial"/>
                <a:ea typeface="+mn-ea"/>
                <a:cs typeface="+mn-cs"/>
              </a:rPr>
              <a:t>partier som inte beställt valsedlar </a:t>
            </a:r>
            <a:r>
              <a:rPr kumimoji="0" lang="sv-SE" sz="2000" b="0" i="0" u="none" strike="noStrike" kern="1200" cap="none" spc="0" normalizeH="0" baseline="0" noProof="0" dirty="0" smtClean="0">
                <a:ln>
                  <a:noFill/>
                </a:ln>
                <a:solidFill>
                  <a:prstClr val="black"/>
                </a:solidFill>
                <a:effectLst/>
                <a:uLnTx/>
                <a:uFillTx/>
                <a:latin typeface="Arial"/>
                <a:ea typeface="+mn-ea"/>
                <a:cs typeface="+mn-cs"/>
              </a:rPr>
              <a:t>behöver registreras </a:t>
            </a:r>
            <a:r>
              <a:rPr kumimoji="0" lang="sv-SE" sz="2000" b="0" i="0" u="none" strike="noStrike" kern="1200" cap="none" spc="0" normalizeH="0" baseline="0" noProof="0" dirty="0">
                <a:ln>
                  <a:noFill/>
                </a:ln>
                <a:solidFill>
                  <a:prstClr val="black"/>
                </a:solidFill>
                <a:effectLst/>
                <a:uLnTx/>
                <a:uFillTx/>
                <a:latin typeface="Arial"/>
                <a:ea typeface="+mn-ea"/>
                <a:cs typeface="+mn-cs"/>
              </a:rPr>
              <a:t>direkt i Valid respektive </a:t>
            </a:r>
            <a:r>
              <a:rPr kumimoji="0" lang="sv-SE" sz="2000" b="0" i="0" u="none" strike="noStrike" kern="1200" cap="none" spc="0" normalizeH="0" baseline="0" noProof="0" dirty="0" smtClean="0">
                <a:ln>
                  <a:noFill/>
                </a:ln>
                <a:solidFill>
                  <a:prstClr val="black"/>
                </a:solidFill>
                <a:effectLst/>
                <a:uLnTx/>
                <a:uFillTx/>
                <a:latin typeface="Arial"/>
                <a:ea typeface="+mn-ea"/>
                <a:cs typeface="+mn-cs"/>
              </a:rPr>
              <a:t>Excel</a:t>
            </a:r>
          </a:p>
        </p:txBody>
      </p:sp>
    </p:spTree>
    <p:extLst>
      <p:ext uri="{BB962C8B-B14F-4D97-AF65-F5344CB8AC3E}">
        <p14:creationId xmlns:p14="http://schemas.microsoft.com/office/powerpoint/2010/main" val="3738354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Scenario 2</a:t>
            </a:r>
            <a:endParaRPr lang="sv-SE" dirty="0"/>
          </a:p>
        </p:txBody>
      </p:sp>
      <p:sp>
        <p:nvSpPr>
          <p:cNvPr id="3" name="Platshållare för innehåll 2"/>
          <p:cNvSpPr>
            <a:spLocks noGrp="1"/>
          </p:cNvSpPr>
          <p:nvPr>
            <p:ph idx="1"/>
          </p:nvPr>
        </p:nvSpPr>
        <p:spPr/>
        <p:txBody>
          <a:bodyPr/>
          <a:lstStyle/>
          <a:p>
            <a:r>
              <a:rPr lang="sv-SE" dirty="0" smtClean="0"/>
              <a:t>Parti med olåst lista bedöms ha chans att ta mandat</a:t>
            </a:r>
          </a:p>
          <a:p>
            <a:r>
              <a:rPr lang="sv-SE" dirty="0" smtClean="0"/>
              <a:t>Valmyndigheten förbereder listor att registrera personröster på i Valid</a:t>
            </a:r>
          </a:p>
          <a:p>
            <a:pPr lvl="1"/>
            <a:r>
              <a:rPr lang="sv-SE" dirty="0" smtClean="0"/>
              <a:t>Förser länsstyrelserna med en Excel med alla listor</a:t>
            </a:r>
          </a:p>
          <a:p>
            <a:pPr lvl="1"/>
            <a:r>
              <a:rPr lang="sv-SE" dirty="0" smtClean="0"/>
              <a:t>Den som registrerar kan söka på namn för att hitta rätt lista</a:t>
            </a:r>
          </a:p>
          <a:p>
            <a:r>
              <a:rPr lang="sv-SE" dirty="0" smtClean="0"/>
              <a:t>Ytterligare listor för partiet</a:t>
            </a:r>
            <a:endParaRPr lang="sv-SE" strike="sngStrike" dirty="0" smtClean="0">
              <a:solidFill>
                <a:srgbClr val="FF0000"/>
              </a:solidFill>
            </a:endParaRPr>
          </a:p>
          <a:p>
            <a:pPr lvl="1"/>
            <a:r>
              <a:rPr lang="sv-SE" dirty="0"/>
              <a:t>L</a:t>
            </a:r>
            <a:r>
              <a:rPr lang="sv-SE" dirty="0" smtClean="0"/>
              <a:t>änsstyrelsen </a:t>
            </a:r>
            <a:r>
              <a:rPr lang="sv-SE" dirty="0"/>
              <a:t>kontaktar </a:t>
            </a:r>
            <a:r>
              <a:rPr lang="sv-SE" dirty="0" smtClean="0"/>
              <a:t>Valmyndigheten som skapar listan</a:t>
            </a:r>
          </a:p>
          <a:p>
            <a:pPr lvl="1"/>
            <a:r>
              <a:rPr lang="sv-SE" dirty="0" smtClean="0"/>
              <a:t>Valmyndigheten uppdaterar den sökbara Excellistan</a:t>
            </a:r>
          </a:p>
          <a:p>
            <a:r>
              <a:rPr lang="sv-SE" dirty="0" smtClean="0"/>
              <a:t>Övriga personröster på partier som har olåst lista redovisas i Excel</a:t>
            </a:r>
          </a:p>
        </p:txBody>
      </p:sp>
    </p:spTree>
    <p:extLst>
      <p:ext uri="{BB962C8B-B14F-4D97-AF65-F5344CB8AC3E}">
        <p14:creationId xmlns:p14="http://schemas.microsoft.com/office/powerpoint/2010/main" val="2847190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Lägg till ny lista</a:t>
            </a:r>
            <a:endParaRPr lang="sv-SE" dirty="0"/>
          </a:p>
        </p:txBody>
      </p:sp>
      <p:pic>
        <p:nvPicPr>
          <p:cNvPr id="5" name="Platshållare för innehåll 4"/>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a:stretch/>
        </p:blipFill>
        <p:spPr>
          <a:xfrm>
            <a:off x="1228725" y="1866901"/>
            <a:ext cx="9182977" cy="2185987"/>
          </a:xfrm>
          <a:ln w="3175">
            <a:solidFill>
              <a:schemeClr val="tx1"/>
            </a:solidFill>
          </a:ln>
        </p:spPr>
      </p:pic>
      <p:sp>
        <p:nvSpPr>
          <p:cNvPr id="4" name="Ellips 3"/>
          <p:cNvSpPr/>
          <p:nvPr/>
        </p:nvSpPr>
        <p:spPr>
          <a:xfrm>
            <a:off x="2952750" y="3402558"/>
            <a:ext cx="1428750" cy="507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01211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Så, hur blir det?</a:t>
            </a:r>
            <a:endParaRPr lang="sv-SE" dirty="0"/>
          </a:p>
        </p:txBody>
      </p:sp>
      <p:sp>
        <p:nvSpPr>
          <p:cNvPr id="3" name="Platshållare för innehåll 2"/>
          <p:cNvSpPr>
            <a:spLocks noGrp="1"/>
          </p:cNvSpPr>
          <p:nvPr>
            <p:ph idx="1"/>
          </p:nvPr>
        </p:nvSpPr>
        <p:spPr/>
        <p:txBody>
          <a:bodyPr/>
          <a:lstStyle/>
          <a:p>
            <a:r>
              <a:rPr lang="sv-SE" dirty="0" smtClean="0"/>
              <a:t>Rapportpartierna för den preliminära rösträkningen bestäms cirka 10 dagar innan valdagen</a:t>
            </a:r>
          </a:p>
          <a:p>
            <a:pPr lvl="1"/>
            <a:r>
              <a:rPr lang="sv-SE" dirty="0" smtClean="0"/>
              <a:t>Följer opinionsmätningarna noga</a:t>
            </a:r>
          </a:p>
          <a:p>
            <a:r>
              <a:rPr lang="sv-SE" dirty="0" smtClean="0"/>
              <a:t>Skriv ut listtyps- och personröstförteckningar senast onsdag 5 juni</a:t>
            </a:r>
          </a:p>
          <a:p>
            <a:pPr lvl="1"/>
            <a:r>
              <a:rPr lang="sv-SE" dirty="0" smtClean="0"/>
              <a:t>Finns tillgängliga from fredag 31 maj</a:t>
            </a:r>
          </a:p>
          <a:p>
            <a:r>
              <a:rPr lang="sv-SE" dirty="0" smtClean="0"/>
              <a:t>Vi återkommer om när beslut fattas om vilka listor som skapas i förväg</a:t>
            </a:r>
            <a:endParaRPr lang="sv-SE" dirty="0">
              <a:solidFill>
                <a:srgbClr val="FF0000"/>
              </a:solidFill>
            </a:endParaRPr>
          </a:p>
        </p:txBody>
      </p:sp>
    </p:spTree>
    <p:extLst>
      <p:ext uri="{BB962C8B-B14F-4D97-AF65-F5344CB8AC3E}">
        <p14:creationId xmlns:p14="http://schemas.microsoft.com/office/powerpoint/2010/main" val="141340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ctrTitle"/>
          </p:nvPr>
        </p:nvSpPr>
        <p:spPr/>
        <p:txBody>
          <a:bodyPr/>
          <a:lstStyle/>
          <a:p>
            <a:r>
              <a:rPr lang="sv-SE" dirty="0" smtClean="0"/>
              <a:t>Kontrollista</a:t>
            </a:r>
            <a:endParaRPr lang="sv-SE" dirty="0"/>
          </a:p>
        </p:txBody>
      </p:sp>
      <p:sp>
        <p:nvSpPr>
          <p:cNvPr id="5" name="Underrubrik 4"/>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840043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ett distrikt är registrerat</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1243" y="1617653"/>
            <a:ext cx="8040523" cy="4327175"/>
          </a:xfrm>
          <a:ln w="3175">
            <a:solidFill>
              <a:schemeClr val="tx1"/>
            </a:solidFill>
          </a:ln>
        </p:spPr>
      </p:pic>
      <p:sp>
        <p:nvSpPr>
          <p:cNvPr id="4" name="Ellips 3"/>
          <p:cNvSpPr/>
          <p:nvPr/>
        </p:nvSpPr>
        <p:spPr>
          <a:xfrm>
            <a:off x="2828925" y="4899276"/>
            <a:ext cx="1352550" cy="542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582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Skriv ut </a:t>
            </a:r>
            <a:r>
              <a:rPr lang="sv-SE" dirty="0" err="1" smtClean="0"/>
              <a:t>kontrolllista</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8826" y="1481929"/>
            <a:ext cx="8761093" cy="4303405"/>
          </a:xfrm>
          <a:ln w="3175">
            <a:solidFill>
              <a:schemeClr val="tx1"/>
            </a:solidFill>
          </a:ln>
        </p:spPr>
      </p:pic>
      <p:sp>
        <p:nvSpPr>
          <p:cNvPr id="4" name="Ellips 3"/>
          <p:cNvSpPr/>
          <p:nvPr/>
        </p:nvSpPr>
        <p:spPr>
          <a:xfrm>
            <a:off x="8636324" y="3551531"/>
            <a:ext cx="1451149"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8984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Skriv ut kontrollista</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743" y="1481929"/>
            <a:ext cx="7547259" cy="4303405"/>
          </a:xfrm>
          <a:ln w="3175">
            <a:solidFill>
              <a:schemeClr val="tx1"/>
            </a:solidFill>
          </a:ln>
        </p:spPr>
      </p:pic>
      <p:sp>
        <p:nvSpPr>
          <p:cNvPr id="4" name="Ellips 3"/>
          <p:cNvSpPr/>
          <p:nvPr/>
        </p:nvSpPr>
        <p:spPr>
          <a:xfrm>
            <a:off x="2435549" y="4142081"/>
            <a:ext cx="3236589" cy="6966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4749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Skriv ut kontrollista</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389" y="1660823"/>
            <a:ext cx="8397064" cy="3851146"/>
          </a:xfrm>
          <a:ln w="3175">
            <a:solidFill>
              <a:schemeClr val="tx1"/>
            </a:solidFill>
          </a:ln>
        </p:spPr>
      </p:pic>
    </p:spTree>
    <p:extLst>
      <p:ext uri="{BB962C8B-B14F-4D97-AF65-F5344CB8AC3E}">
        <p14:creationId xmlns:p14="http://schemas.microsoft.com/office/powerpoint/2010/main" val="1678232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Motläsning</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Kontrollera att rätt siffror registrerats på rätt rad</a:t>
            </a:r>
          </a:p>
          <a:p>
            <a:r>
              <a:rPr lang="sv-SE" dirty="0" smtClean="0"/>
              <a:t>Två personer </a:t>
            </a:r>
          </a:p>
          <a:p>
            <a:r>
              <a:rPr lang="sv-SE" dirty="0" smtClean="0"/>
              <a:t>Bör inte ha registrerat distriktet</a:t>
            </a:r>
          </a:p>
          <a:p>
            <a:r>
              <a:rPr lang="sv-SE" dirty="0"/>
              <a:t>En läser från pappersblanketten, den andre från det inregistrerade resultatet</a:t>
            </a:r>
          </a:p>
          <a:p>
            <a:endParaRPr lang="sv-SE" dirty="0"/>
          </a:p>
        </p:txBody>
      </p:sp>
      <p:sp>
        <p:nvSpPr>
          <p:cNvPr id="5" name="Textruta 30"/>
          <p:cNvSpPr txBox="1"/>
          <p:nvPr/>
        </p:nvSpPr>
        <p:spPr>
          <a:xfrm>
            <a:off x="8680449" y="4139266"/>
            <a:ext cx="2202703" cy="946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200"/>
              </a:spcAft>
            </a:pPr>
            <a:r>
              <a:rPr lang="sv-SE" sz="8000" dirty="0">
                <a:solidFill>
                  <a:srgbClr val="9CA8B4"/>
                </a:solidFill>
                <a:effectLst/>
                <a:latin typeface="Bradley Hand ITC" panose="03070402050302030203" pitchFamily="66" charset="0"/>
                <a:ea typeface="Garamond" panose="02020404030301010803" pitchFamily="18" charset="0"/>
                <a:cs typeface="Times New Roman" panose="02020603050405020304" pitchFamily="18" charset="0"/>
              </a:rPr>
              <a:t>1</a:t>
            </a:r>
            <a:r>
              <a:rPr lang="sv-SE" sz="3600" dirty="0">
                <a:effectLst/>
                <a:latin typeface="Bradley Hand ITC" panose="03070402050302030203" pitchFamily="66" charset="0"/>
                <a:ea typeface="Garamond" panose="02020404030301010803" pitchFamily="18" charset="0"/>
                <a:cs typeface="Times New Roman" panose="02020603050405020304" pitchFamily="18" charset="0"/>
              </a:rPr>
              <a:t> </a:t>
            </a:r>
            <a:r>
              <a:rPr lang="sv-SE" sz="6000" dirty="0">
                <a:effectLst/>
                <a:latin typeface="Garamond" panose="02020404030301010803" pitchFamily="18" charset="0"/>
                <a:ea typeface="Garamond" panose="02020404030301010803" pitchFamily="18" charset="0"/>
                <a:cs typeface="Times New Roman" panose="02020603050405020304" pitchFamily="18" charset="0"/>
              </a:rPr>
              <a:t>= </a:t>
            </a:r>
            <a:r>
              <a:rPr lang="sv-SE" sz="6000" b="1" dirty="0">
                <a:effectLst/>
                <a:latin typeface="Courier New" panose="02070309020205020404" pitchFamily="49" charset="0"/>
                <a:ea typeface="Garamond" panose="02020404030301010803" pitchFamily="18" charset="0"/>
                <a:cs typeface="Times New Roman" panose="02020603050405020304" pitchFamily="18" charset="0"/>
              </a:rPr>
              <a:t>1</a:t>
            </a:r>
            <a:endParaRPr lang="sv-SE" sz="2400" dirty="0">
              <a:effectLst/>
              <a:latin typeface="Garamond" panose="02020404030301010803" pitchFamily="18" charset="0"/>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72944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sz="2200" dirty="0" smtClean="0"/>
              <a:t>Handledning ”Slutlig rösträkning – registrering och hantering i Valid”</a:t>
            </a:r>
          </a:p>
          <a:p>
            <a:r>
              <a:rPr lang="sv-SE" sz="2200" dirty="0" smtClean="0"/>
              <a:t>Information från listtyps- och personröstförteckningarna</a:t>
            </a:r>
            <a:endParaRPr lang="sv-SE" sz="2200" dirty="0"/>
          </a:p>
        </p:txBody>
      </p:sp>
      <p:pic>
        <p:nvPicPr>
          <p:cNvPr id="4" name="Bild 1"/>
          <p:cNvPicPr/>
          <p:nvPr/>
        </p:nvPicPr>
        <p:blipFill>
          <a:blip r:embed="rId3" cstate="hqprint">
            <a:extLst>
              <a:ext uri="{28A0092B-C50C-407E-A947-70E740481C1C}">
                <a14:useLocalDpi xmlns:a14="http://schemas.microsoft.com/office/drawing/2010/main" val="0"/>
              </a:ext>
            </a:extLst>
          </a:blip>
          <a:stretch>
            <a:fillRect/>
          </a:stretch>
        </p:blipFill>
        <p:spPr bwMode="auto">
          <a:xfrm>
            <a:off x="2534615" y="2635112"/>
            <a:ext cx="2321829" cy="3284763"/>
          </a:xfrm>
          <a:prstGeom prst="rect">
            <a:avLst/>
          </a:prstGeom>
          <a:noFill/>
          <a:ln>
            <a:solidFill>
              <a:schemeClr val="bg1">
                <a:lumMod val="50000"/>
              </a:schemeClr>
            </a:solidFill>
          </a:ln>
          <a:effectLst/>
        </p:spPr>
      </p:pic>
      <p:sp>
        <p:nvSpPr>
          <p:cNvPr id="5" name="Högerpil 4"/>
          <p:cNvSpPr/>
          <p:nvPr/>
        </p:nvSpPr>
        <p:spPr>
          <a:xfrm>
            <a:off x="5080671" y="3979814"/>
            <a:ext cx="1065939" cy="483419"/>
          </a:xfrm>
          <a:prstGeom prst="rightArrow">
            <a:avLst/>
          </a:prstGeom>
          <a:solidFill>
            <a:schemeClr val="accent6">
              <a:lumMod val="60000"/>
              <a:lumOff val="4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pic>
        <p:nvPicPr>
          <p:cNvPr id="6" name="Bildobjekt 5"/>
          <p:cNvPicPr/>
          <p:nvPr/>
        </p:nvPicPr>
        <p:blipFill>
          <a:blip r:embed="rId4"/>
          <a:stretch>
            <a:fillRect/>
          </a:stretch>
        </p:blipFill>
        <p:spPr>
          <a:xfrm>
            <a:off x="6456564" y="2635112"/>
            <a:ext cx="2370908" cy="3284763"/>
          </a:xfrm>
          <a:prstGeom prst="rect">
            <a:avLst/>
          </a:prstGeom>
          <a:ln>
            <a:solidFill>
              <a:schemeClr val="tx1"/>
            </a:solidFill>
          </a:ln>
        </p:spPr>
      </p:pic>
    </p:spTree>
    <p:extLst>
      <p:ext uri="{BB962C8B-B14F-4D97-AF65-F5344CB8AC3E}">
        <p14:creationId xmlns:p14="http://schemas.microsoft.com/office/powerpoint/2010/main" val="1328650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2580815" y="2564904"/>
            <a:ext cx="7542899" cy="1427976"/>
          </a:xfrm>
        </p:spPr>
        <p:txBody>
          <a:bodyPr/>
          <a:lstStyle/>
          <a:p>
            <a:r>
              <a:rPr lang="sv-SE" dirty="0" smtClean="0"/>
              <a:t/>
            </a:r>
            <a:br>
              <a:rPr lang="sv-SE" dirty="0" smtClean="0"/>
            </a:br>
            <a:r>
              <a:rPr lang="sv-SE" dirty="0"/>
              <a:t/>
            </a:r>
            <a:br>
              <a:rPr lang="sv-SE" dirty="0"/>
            </a:br>
            <a:r>
              <a:rPr lang="sv-SE" dirty="0" smtClean="0"/>
              <a:t>Registrera </a:t>
            </a:r>
            <a:r>
              <a:rPr lang="sv-SE" dirty="0"/>
              <a:t>röster i efterhand </a:t>
            </a:r>
            <a:r>
              <a:rPr lang="sv-SE" dirty="0" smtClean="0"/>
              <a:t/>
            </a:r>
            <a:br>
              <a:rPr lang="sv-SE" dirty="0" smtClean="0"/>
            </a:br>
            <a:r>
              <a:rPr lang="sv-SE" dirty="0" smtClean="0"/>
              <a:t>– </a:t>
            </a:r>
            <a:r>
              <a:rPr lang="sv-SE" sz="3200" dirty="0"/>
              <a:t>övriga anmälda partier som inte beställt valsedlar</a:t>
            </a:r>
          </a:p>
        </p:txBody>
      </p:sp>
    </p:spTree>
    <p:extLst>
      <p:ext uri="{BB962C8B-B14F-4D97-AF65-F5344CB8AC3E}">
        <p14:creationId xmlns:p14="http://schemas.microsoft.com/office/powerpoint/2010/main" val="3990837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a:t>
            </a:r>
            <a:r>
              <a:rPr lang="sv-SE" dirty="0" smtClean="0"/>
              <a:t>i efterhand – </a:t>
            </a:r>
            <a:r>
              <a:rPr lang="sv-SE" dirty="0"/>
              <a:t>övriga anmälda partier som inte beställt valsedlar</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2821" y="1543051"/>
            <a:ext cx="8102114" cy="3979718"/>
          </a:xfrm>
          <a:ln w="3175">
            <a:solidFill>
              <a:schemeClr val="tx1"/>
            </a:solidFill>
          </a:ln>
        </p:spPr>
      </p:pic>
      <p:sp>
        <p:nvSpPr>
          <p:cNvPr id="5" name="Ellips 4"/>
          <p:cNvSpPr/>
          <p:nvPr/>
        </p:nvSpPr>
        <p:spPr>
          <a:xfrm>
            <a:off x="7739110" y="3031753"/>
            <a:ext cx="2100215" cy="4067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69248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a:t>
            </a:r>
            <a:r>
              <a:rPr lang="sv-SE" dirty="0" smtClean="0"/>
              <a:t>i efterhand – </a:t>
            </a:r>
            <a:r>
              <a:rPr lang="sv-SE" dirty="0"/>
              <a:t>övriga anmälda partier som inte beställt valsedlar</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268" y="1432012"/>
            <a:ext cx="6349463" cy="4659226"/>
          </a:xfrm>
          <a:ln w="3175">
            <a:solidFill>
              <a:schemeClr val="tx1"/>
            </a:solidFill>
          </a:ln>
        </p:spPr>
      </p:pic>
      <p:sp>
        <p:nvSpPr>
          <p:cNvPr id="5" name="Ellips 4"/>
          <p:cNvSpPr/>
          <p:nvPr/>
        </p:nvSpPr>
        <p:spPr>
          <a:xfrm>
            <a:off x="2828858" y="3255359"/>
            <a:ext cx="1428818" cy="4022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35211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a:t>
            </a:r>
            <a:r>
              <a:rPr lang="sv-SE" dirty="0" smtClean="0"/>
              <a:t>i efterhand – </a:t>
            </a:r>
            <a:r>
              <a:rPr lang="sv-SE" dirty="0"/>
              <a:t>övriga anmälda partier som inte beställt valsedlar</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1294" y="2382664"/>
            <a:ext cx="5464153" cy="3334855"/>
          </a:xfrm>
          <a:ln w="3175">
            <a:solidFill>
              <a:schemeClr val="tx1"/>
            </a:solidFill>
          </a:ln>
        </p:spPr>
      </p:pic>
      <p:sp>
        <p:nvSpPr>
          <p:cNvPr id="5" name="Ellips 4"/>
          <p:cNvSpPr/>
          <p:nvPr/>
        </p:nvSpPr>
        <p:spPr>
          <a:xfrm>
            <a:off x="3771293" y="4111596"/>
            <a:ext cx="5325081" cy="4524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6234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Registrera röster </a:t>
            </a:r>
            <a:r>
              <a:rPr lang="sv-SE" dirty="0" smtClean="0"/>
              <a:t>i efterhand – </a:t>
            </a:r>
            <a:r>
              <a:rPr lang="sv-SE" dirty="0"/>
              <a:t>övriga anmälda partier som inte beställt valsedlar</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6977" y="1468990"/>
            <a:ext cx="7646832" cy="4533820"/>
          </a:xfrm>
          <a:ln w="3175">
            <a:solidFill>
              <a:schemeClr val="tx1"/>
            </a:solidFill>
          </a:ln>
        </p:spPr>
      </p:pic>
    </p:spTree>
    <p:extLst>
      <p:ext uri="{BB962C8B-B14F-4D97-AF65-F5344CB8AC3E}">
        <p14:creationId xmlns:p14="http://schemas.microsoft.com/office/powerpoint/2010/main" val="181001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ctrTitle"/>
          </p:nvPr>
        </p:nvSpPr>
        <p:spPr>
          <a:xfrm>
            <a:off x="2478400" y="2503944"/>
            <a:ext cx="6370622" cy="720000"/>
          </a:xfrm>
        </p:spPr>
        <p:txBody>
          <a:bodyPr/>
          <a:lstStyle/>
          <a:p>
            <a:r>
              <a:rPr lang="sv-SE" dirty="0" smtClean="0"/>
              <a:t>Kontroll mot valnatt</a:t>
            </a:r>
            <a:endParaRPr lang="sv-SE" dirty="0"/>
          </a:p>
        </p:txBody>
      </p:sp>
    </p:spTree>
    <p:extLst>
      <p:ext uri="{BB962C8B-B14F-4D97-AF65-F5344CB8AC3E}">
        <p14:creationId xmlns:p14="http://schemas.microsoft.com/office/powerpoint/2010/main" val="3286320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6749" y="1400175"/>
            <a:ext cx="9104303" cy="4471988"/>
          </a:xfrm>
          <a:ln w="3175">
            <a:solidFill>
              <a:schemeClr val="tx1"/>
            </a:solidFill>
          </a:ln>
        </p:spPr>
      </p:pic>
      <p:sp>
        <p:nvSpPr>
          <p:cNvPr id="6" name="Ellips 5"/>
          <p:cNvSpPr/>
          <p:nvPr/>
        </p:nvSpPr>
        <p:spPr>
          <a:xfrm>
            <a:off x="8209922" y="2354873"/>
            <a:ext cx="1451149"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93639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0246" y="1341481"/>
            <a:ext cx="6433033" cy="4746119"/>
          </a:xfrm>
          <a:ln w="3175">
            <a:solidFill>
              <a:schemeClr val="tx1"/>
            </a:solidFill>
          </a:ln>
        </p:spPr>
      </p:pic>
      <p:sp>
        <p:nvSpPr>
          <p:cNvPr id="6" name="Ellips 5"/>
          <p:cNvSpPr/>
          <p:nvPr/>
        </p:nvSpPr>
        <p:spPr>
          <a:xfrm>
            <a:off x="2995613" y="3280840"/>
            <a:ext cx="3446007"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27748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8677" y="1414463"/>
            <a:ext cx="6330380" cy="4915128"/>
          </a:xfrm>
          <a:ln w="3175">
            <a:solidFill>
              <a:schemeClr val="tx1"/>
            </a:solidFill>
          </a:ln>
        </p:spPr>
      </p:pic>
      <p:sp>
        <p:nvSpPr>
          <p:cNvPr id="6" name="Ellips 5"/>
          <p:cNvSpPr/>
          <p:nvPr/>
        </p:nvSpPr>
        <p:spPr>
          <a:xfrm>
            <a:off x="2906485" y="2401722"/>
            <a:ext cx="1451149"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6636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6901" y="1590307"/>
            <a:ext cx="5855548" cy="4052439"/>
          </a:xfrm>
          <a:ln w="3175">
            <a:solidFill>
              <a:schemeClr val="tx1"/>
            </a:solidFill>
          </a:ln>
        </p:spPr>
      </p:pic>
    </p:spTree>
    <p:extLst>
      <p:ext uri="{BB962C8B-B14F-4D97-AF65-F5344CB8AC3E}">
        <p14:creationId xmlns:p14="http://schemas.microsoft.com/office/powerpoint/2010/main" val="396981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a:xfrm>
            <a:off x="1008000" y="1569403"/>
            <a:ext cx="10176001" cy="4351338"/>
          </a:xfrm>
        </p:spPr>
        <p:txBody>
          <a:bodyPr/>
          <a:lstStyle/>
          <a:p>
            <a:r>
              <a:rPr lang="sv-SE" sz="2200" dirty="0" smtClean="0"/>
              <a:t> Behörighet REG och RADM</a:t>
            </a:r>
          </a:p>
          <a:p>
            <a:pPr lvl="1"/>
            <a:r>
              <a:rPr lang="sv-SE" sz="1800" b="1" dirty="0" smtClean="0"/>
              <a:t>REG</a:t>
            </a:r>
            <a:r>
              <a:rPr lang="sv-SE" sz="1800" dirty="0" smtClean="0"/>
              <a:t> – för </a:t>
            </a:r>
            <a:r>
              <a:rPr lang="sv-SE" sz="1800" dirty="0"/>
              <a:t>de som enbart ska registrera in resultat under slutlig </a:t>
            </a:r>
            <a:r>
              <a:rPr lang="sv-SE" sz="1800" dirty="0" smtClean="0"/>
              <a:t>sammanräkning</a:t>
            </a:r>
          </a:p>
          <a:p>
            <a:pPr lvl="1"/>
            <a:r>
              <a:rPr lang="sv-SE" sz="1800" b="1" dirty="0" smtClean="0"/>
              <a:t>RADM</a:t>
            </a:r>
            <a:r>
              <a:rPr lang="sv-SE" sz="1800" dirty="0" smtClean="0"/>
              <a:t> – REG ingår </a:t>
            </a:r>
            <a:r>
              <a:rPr lang="sv-SE" sz="1800" dirty="0"/>
              <a:t>redan i rollen RADM och behöver inte tilldelas </a:t>
            </a:r>
            <a:r>
              <a:rPr lang="sv-SE" sz="1800" dirty="0" smtClean="0"/>
              <a:t>dem</a:t>
            </a:r>
          </a:p>
          <a:p>
            <a:pPr lvl="2"/>
            <a:r>
              <a:rPr lang="sv-SE" sz="1600" dirty="0" smtClean="0"/>
              <a:t>Behörigheten är giltig samma tid som behörigheten RADM</a:t>
            </a:r>
          </a:p>
          <a:p>
            <a:r>
              <a:rPr lang="sv-SE" sz="2200" dirty="0" smtClean="0"/>
              <a:t>Förbered </a:t>
            </a:r>
            <a:r>
              <a:rPr lang="sv-SE" sz="2200" dirty="0"/>
              <a:t>gärna behörigheterna i förväg</a:t>
            </a:r>
          </a:p>
          <a:p>
            <a:endParaRPr lang="sv-SE" sz="2200" dirty="0"/>
          </a:p>
        </p:txBody>
      </p:sp>
    </p:spTree>
    <p:extLst>
      <p:ext uri="{BB962C8B-B14F-4D97-AF65-F5344CB8AC3E}">
        <p14:creationId xmlns:p14="http://schemas.microsoft.com/office/powerpoint/2010/main" val="3776480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509" y="1783139"/>
            <a:ext cx="5855548" cy="4546452"/>
          </a:xfrm>
          <a:ln w="3175">
            <a:solidFill>
              <a:schemeClr val="tx1"/>
            </a:solidFill>
          </a:ln>
        </p:spPr>
      </p:pic>
      <p:sp>
        <p:nvSpPr>
          <p:cNvPr id="6" name="Ellips 5"/>
          <p:cNvSpPr/>
          <p:nvPr/>
        </p:nvSpPr>
        <p:spPr>
          <a:xfrm>
            <a:off x="7271226" y="3612241"/>
            <a:ext cx="1451149"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7813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3225" y="1478147"/>
            <a:ext cx="5729287" cy="4765425"/>
          </a:xfrm>
          <a:ln w="3175">
            <a:solidFill>
              <a:schemeClr val="tx1"/>
            </a:solidFill>
          </a:ln>
        </p:spPr>
      </p:pic>
    </p:spTree>
    <p:extLst>
      <p:ext uri="{BB962C8B-B14F-4D97-AF65-F5344CB8AC3E}">
        <p14:creationId xmlns:p14="http://schemas.microsoft.com/office/powerpoint/2010/main" val="26193842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50" y="1362557"/>
            <a:ext cx="7944500" cy="4502150"/>
          </a:xfrm>
          <a:ln w="3175">
            <a:solidFill>
              <a:schemeClr val="tx1"/>
            </a:solidFill>
          </a:ln>
        </p:spPr>
      </p:pic>
      <p:sp>
        <p:nvSpPr>
          <p:cNvPr id="6" name="Ellips 5"/>
          <p:cNvSpPr/>
          <p:nvPr/>
        </p:nvSpPr>
        <p:spPr>
          <a:xfrm>
            <a:off x="8982918" y="3895097"/>
            <a:ext cx="752356"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8879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0313" y="1306556"/>
            <a:ext cx="6267727" cy="4681993"/>
          </a:xfrm>
          <a:ln w="3175">
            <a:solidFill>
              <a:schemeClr val="tx1"/>
            </a:solidFill>
          </a:ln>
        </p:spPr>
      </p:pic>
      <p:sp>
        <p:nvSpPr>
          <p:cNvPr id="6" name="Ellips 5"/>
          <p:cNvSpPr/>
          <p:nvPr/>
        </p:nvSpPr>
        <p:spPr>
          <a:xfrm>
            <a:off x="2622992" y="5241558"/>
            <a:ext cx="1038733"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8037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a:t>Kontroll mot valnatt – godkänna förändringar</a:t>
            </a:r>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1757" y="1805651"/>
            <a:ext cx="7321690" cy="3859555"/>
          </a:xfrm>
          <a:ln w="3175">
            <a:solidFill>
              <a:schemeClr val="tx1"/>
            </a:solidFill>
          </a:ln>
        </p:spPr>
      </p:pic>
      <p:sp>
        <p:nvSpPr>
          <p:cNvPr id="6" name="Ellips 5"/>
          <p:cNvSpPr/>
          <p:nvPr/>
        </p:nvSpPr>
        <p:spPr>
          <a:xfrm>
            <a:off x="8710673" y="4224011"/>
            <a:ext cx="590310"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1811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ctrTitle"/>
          </p:nvPr>
        </p:nvSpPr>
        <p:spPr/>
        <p:txBody>
          <a:bodyPr/>
          <a:lstStyle/>
          <a:p>
            <a:r>
              <a:rPr lang="sv-SE" dirty="0" smtClean="0"/>
              <a:t>Valresultat och protokoll</a:t>
            </a:r>
            <a:endParaRPr lang="sv-SE" dirty="0"/>
          </a:p>
        </p:txBody>
      </p:sp>
    </p:spTree>
    <p:extLst>
      <p:ext uri="{BB962C8B-B14F-4D97-AF65-F5344CB8AC3E}">
        <p14:creationId xmlns:p14="http://schemas.microsoft.com/office/powerpoint/2010/main" val="3846647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Protokoll till Europaparlamentet</a:t>
            </a:r>
            <a:endParaRPr lang="sv-SE" dirty="0"/>
          </a:p>
        </p:txBody>
      </p:sp>
      <p:sp>
        <p:nvSpPr>
          <p:cNvPr id="4" name="Platshållare för innehåll 3"/>
          <p:cNvSpPr>
            <a:spLocks noGrp="1"/>
          </p:cNvSpPr>
          <p:nvPr>
            <p:ph idx="1"/>
          </p:nvPr>
        </p:nvSpPr>
        <p:spPr/>
        <p:txBody>
          <a:bodyPr/>
          <a:lstStyle/>
          <a:p>
            <a:r>
              <a:rPr lang="sv-SE" dirty="0" smtClean="0"/>
              <a:t>Valmyndigheten fastställer </a:t>
            </a:r>
            <a:r>
              <a:rPr lang="sv-SE" dirty="0"/>
              <a:t>valresultatet och fördelar mandaten i valet till </a:t>
            </a:r>
            <a:r>
              <a:rPr lang="sv-SE" dirty="0" smtClean="0"/>
              <a:t>Europaparlamentet </a:t>
            </a:r>
          </a:p>
          <a:p>
            <a:r>
              <a:rPr lang="sv-SE" dirty="0" smtClean="0"/>
              <a:t>Valmyndigheten publicerar protokollet på sin hemsida</a:t>
            </a:r>
          </a:p>
          <a:p>
            <a:pPr lvl="1"/>
            <a:r>
              <a:rPr lang="sv-SE" dirty="0" smtClean="0"/>
              <a:t>LST ska ladda upp ett huvudprotokoll för valkrets(</a:t>
            </a:r>
            <a:r>
              <a:rPr lang="sv-SE" dirty="0" err="1" smtClean="0"/>
              <a:t>arna</a:t>
            </a:r>
            <a:r>
              <a:rPr lang="sv-SE" dirty="0" smtClean="0"/>
              <a:t>) i länet</a:t>
            </a:r>
          </a:p>
          <a:p>
            <a:endParaRPr lang="sv-SE" dirty="0"/>
          </a:p>
        </p:txBody>
      </p:sp>
    </p:spTree>
    <p:extLst>
      <p:ext uri="{BB962C8B-B14F-4D97-AF65-F5344CB8AC3E}">
        <p14:creationId xmlns:p14="http://schemas.microsoft.com/office/powerpoint/2010/main" val="1543506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Protokoll till Europaparlamentet</a:t>
            </a:r>
            <a:endParaRPr lang="sv-SE" dirty="0"/>
          </a:p>
        </p:txBody>
      </p:sp>
      <p:sp>
        <p:nvSpPr>
          <p:cNvPr id="4" name="Platshållare för innehåll 3"/>
          <p:cNvSpPr>
            <a:spLocks noGrp="1"/>
          </p:cNvSpPr>
          <p:nvPr>
            <p:ph idx="1"/>
          </p:nvPr>
        </p:nvSpPr>
        <p:spPr/>
        <p:txBody>
          <a:bodyPr/>
          <a:lstStyle/>
          <a:p>
            <a:r>
              <a:rPr lang="sv-SE" dirty="0" smtClean="0"/>
              <a:t>Länsstyrelsen ska </a:t>
            </a:r>
            <a:r>
              <a:rPr lang="sv-SE" dirty="0"/>
              <a:t>i protokoll ange hur rösterna fördelat sig för de partier som tagit mandat </a:t>
            </a:r>
            <a:r>
              <a:rPr lang="sv-SE" dirty="0" smtClean="0"/>
              <a:t> </a:t>
            </a:r>
          </a:p>
          <a:p>
            <a:pPr lvl="1"/>
            <a:r>
              <a:rPr lang="sv-SE" dirty="0" smtClean="0"/>
              <a:t>Det </a:t>
            </a:r>
            <a:r>
              <a:rPr lang="sv-SE" dirty="0"/>
              <a:t>är klart först efter att Valmyndigheten fastställt </a:t>
            </a:r>
            <a:r>
              <a:rPr lang="sv-SE" dirty="0" smtClean="0"/>
              <a:t>resultatet </a:t>
            </a:r>
          </a:p>
          <a:p>
            <a:r>
              <a:rPr lang="sv-SE" dirty="0" smtClean="0"/>
              <a:t>Det är inte </a:t>
            </a:r>
            <a:r>
              <a:rPr lang="sv-SE" dirty="0"/>
              <a:t>möjligt för länsstyrelsen att skapa </a:t>
            </a:r>
            <a:r>
              <a:rPr lang="sv-SE" dirty="0" smtClean="0"/>
              <a:t>protokoll </a:t>
            </a:r>
            <a:r>
              <a:rPr lang="sv-SE" dirty="0"/>
              <a:t>förrän Valmyndigheten har publicerat sitt </a:t>
            </a:r>
            <a:r>
              <a:rPr lang="sv-SE" dirty="0" smtClean="0"/>
              <a:t>protokoll</a:t>
            </a:r>
          </a:p>
          <a:p>
            <a:pPr lvl="1"/>
            <a:r>
              <a:rPr lang="sv-SE" dirty="0"/>
              <a:t>I</a:t>
            </a:r>
            <a:r>
              <a:rPr lang="sv-SE" dirty="0" smtClean="0"/>
              <a:t>nte nödvändigt </a:t>
            </a:r>
            <a:r>
              <a:rPr lang="sv-SE" dirty="0"/>
              <a:t>att länsstyrelsen går utanför normal arbetstid för att publicera </a:t>
            </a:r>
            <a:r>
              <a:rPr lang="sv-SE" dirty="0" smtClean="0"/>
              <a:t>protokollet</a:t>
            </a:r>
          </a:p>
          <a:p>
            <a:pPr lvl="1"/>
            <a:r>
              <a:rPr lang="sv-SE" dirty="0" smtClean="0"/>
              <a:t>Valmyndigheten rekommenderar att </a:t>
            </a:r>
            <a:r>
              <a:rPr lang="sv-SE" dirty="0"/>
              <a:t>länsstyrelsen färdigställer </a:t>
            </a:r>
            <a:r>
              <a:rPr lang="sv-SE" dirty="0" smtClean="0"/>
              <a:t>sitt protokoll </a:t>
            </a:r>
            <a:r>
              <a:rPr lang="sv-SE" dirty="0"/>
              <a:t>så snart det är </a:t>
            </a:r>
            <a:r>
              <a:rPr lang="sv-SE" dirty="0" smtClean="0"/>
              <a:t>möjligt</a:t>
            </a:r>
          </a:p>
          <a:p>
            <a:pPr lvl="1"/>
            <a:r>
              <a:rPr lang="sv-SE" dirty="0" smtClean="0"/>
              <a:t>Förslagsvis publicering måndag den 17/6 2024</a:t>
            </a:r>
            <a:endParaRPr lang="sv-SE" dirty="0"/>
          </a:p>
        </p:txBody>
      </p:sp>
    </p:spTree>
    <p:extLst>
      <p:ext uri="{BB962C8B-B14F-4D97-AF65-F5344CB8AC3E}">
        <p14:creationId xmlns:p14="http://schemas.microsoft.com/office/powerpoint/2010/main" val="2145624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2799" y="1482461"/>
            <a:ext cx="9091913" cy="4465902"/>
          </a:xfrm>
          <a:ln w="3175">
            <a:solidFill>
              <a:schemeClr val="tx1"/>
            </a:solidFill>
          </a:ln>
        </p:spPr>
      </p:pic>
      <p:sp>
        <p:nvSpPr>
          <p:cNvPr id="6" name="Ellips 5"/>
          <p:cNvSpPr/>
          <p:nvPr/>
        </p:nvSpPr>
        <p:spPr>
          <a:xfrm>
            <a:off x="8912549" y="4375443"/>
            <a:ext cx="1451149" cy="371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6022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1183" y="1443623"/>
            <a:ext cx="7187553" cy="4453399"/>
          </a:xfrm>
          <a:ln w="3175">
            <a:solidFill>
              <a:schemeClr val="tx1"/>
            </a:solidFill>
          </a:ln>
        </p:spPr>
      </p:pic>
      <p:sp>
        <p:nvSpPr>
          <p:cNvPr id="6" name="Ellips 5"/>
          <p:cNvSpPr/>
          <p:nvPr/>
        </p:nvSpPr>
        <p:spPr>
          <a:xfrm>
            <a:off x="2468879" y="4124961"/>
            <a:ext cx="975361" cy="480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p:cNvSpPr txBox="1"/>
          <p:nvPr/>
        </p:nvSpPr>
        <p:spPr>
          <a:xfrm>
            <a:off x="2555081" y="3177480"/>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55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2580000" y="1966190"/>
            <a:ext cx="6370622" cy="720000"/>
          </a:xfrm>
        </p:spPr>
        <p:txBody>
          <a:bodyPr/>
          <a:lstStyle/>
          <a:p>
            <a:r>
              <a:rPr lang="sv-SE" dirty="0" smtClean="0"/>
              <a:t>Registrera röster</a:t>
            </a:r>
            <a:endParaRPr lang="sv-SE" dirty="0"/>
          </a:p>
        </p:txBody>
      </p:sp>
      <p:sp>
        <p:nvSpPr>
          <p:cNvPr id="5" name="Underrubrik 4"/>
          <p:cNvSpPr>
            <a:spLocks noGrp="1"/>
          </p:cNvSpPr>
          <p:nvPr>
            <p:ph type="subTitle" idx="1"/>
          </p:nvPr>
        </p:nvSpPr>
        <p:spPr>
          <a:xfrm>
            <a:off x="2580000" y="2686190"/>
            <a:ext cx="6370622" cy="360238"/>
          </a:xfrm>
        </p:spPr>
        <p:txBody>
          <a:bodyPr/>
          <a:lstStyle/>
          <a:p>
            <a:r>
              <a:rPr lang="sv-SE" dirty="0" smtClean="0"/>
              <a:t>Parti- och personröster</a:t>
            </a:r>
            <a:endParaRPr lang="sv-SE" dirty="0"/>
          </a:p>
        </p:txBody>
      </p:sp>
    </p:spTree>
    <p:extLst>
      <p:ext uri="{BB962C8B-B14F-4D97-AF65-F5344CB8AC3E}">
        <p14:creationId xmlns:p14="http://schemas.microsoft.com/office/powerpoint/2010/main" val="2763429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4046" y="1455129"/>
            <a:ext cx="7187553" cy="4449437"/>
          </a:xfrm>
          <a:ln w="3175">
            <a:solidFill>
              <a:schemeClr val="tx1"/>
            </a:solidFill>
          </a:ln>
        </p:spPr>
      </p:pic>
      <p:sp>
        <p:nvSpPr>
          <p:cNvPr id="4" name="textruta 3"/>
          <p:cNvSpPr txBox="1"/>
          <p:nvPr/>
        </p:nvSpPr>
        <p:spPr>
          <a:xfrm>
            <a:off x="2697956" y="3191767"/>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515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455129"/>
            <a:ext cx="6499526" cy="5087911"/>
          </a:xfrm>
          <a:ln w="3175">
            <a:solidFill>
              <a:schemeClr val="tx1"/>
            </a:solidFill>
          </a:ln>
        </p:spPr>
      </p:pic>
      <p:sp>
        <p:nvSpPr>
          <p:cNvPr id="6" name="Ellips 5"/>
          <p:cNvSpPr/>
          <p:nvPr/>
        </p:nvSpPr>
        <p:spPr>
          <a:xfrm>
            <a:off x="3135867" y="3921760"/>
            <a:ext cx="3434081" cy="17475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312319" y="3234629"/>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051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455129"/>
            <a:ext cx="6499526" cy="5087911"/>
          </a:xfrm>
          <a:ln w="3175">
            <a:solidFill>
              <a:schemeClr val="tx1"/>
            </a:solidFill>
          </a:ln>
        </p:spPr>
      </p:pic>
      <p:sp>
        <p:nvSpPr>
          <p:cNvPr id="6" name="Ellips 5"/>
          <p:cNvSpPr/>
          <p:nvPr/>
        </p:nvSpPr>
        <p:spPr>
          <a:xfrm>
            <a:off x="3054587" y="5598160"/>
            <a:ext cx="1598693" cy="6197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298031" y="3259885"/>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58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455129"/>
            <a:ext cx="6499526" cy="5087911"/>
          </a:xfrm>
          <a:ln w="3175">
            <a:solidFill>
              <a:schemeClr val="tx1"/>
            </a:solidFill>
          </a:ln>
        </p:spPr>
      </p:pic>
      <p:sp>
        <p:nvSpPr>
          <p:cNvPr id="6" name="Ellips 5"/>
          <p:cNvSpPr/>
          <p:nvPr/>
        </p:nvSpPr>
        <p:spPr>
          <a:xfrm>
            <a:off x="4314427" y="5608320"/>
            <a:ext cx="1598693" cy="6197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245643" y="3223947"/>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9383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525199"/>
            <a:ext cx="6499526" cy="4947770"/>
          </a:xfrm>
          <a:ln w="3175">
            <a:solidFill>
              <a:schemeClr val="tx1"/>
            </a:solidFill>
          </a:ln>
        </p:spPr>
      </p:pic>
      <p:sp>
        <p:nvSpPr>
          <p:cNvPr id="4" name="textruta 3"/>
          <p:cNvSpPr txBox="1"/>
          <p:nvPr/>
        </p:nvSpPr>
        <p:spPr>
          <a:xfrm>
            <a:off x="3312318" y="3244155"/>
            <a:ext cx="1712120"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315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501188"/>
            <a:ext cx="6499526" cy="4995792"/>
          </a:xfrm>
          <a:ln w="3175">
            <a:solidFill>
              <a:schemeClr val="tx1"/>
            </a:solidFill>
          </a:ln>
        </p:spPr>
      </p:pic>
      <p:sp>
        <p:nvSpPr>
          <p:cNvPr id="6" name="Ellips 5"/>
          <p:cNvSpPr/>
          <p:nvPr/>
        </p:nvSpPr>
        <p:spPr>
          <a:xfrm>
            <a:off x="7010400" y="4765040"/>
            <a:ext cx="934720" cy="7315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355181" y="3234629"/>
            <a:ext cx="2281238" cy="307777"/>
          </a:xfrm>
          <a:prstGeom prst="rect">
            <a:avLst/>
          </a:prstGeom>
          <a:solidFill>
            <a:schemeClr val="bg1">
              <a:lumMod val="65000"/>
            </a:schemeClr>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0992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840811"/>
            <a:ext cx="6499526" cy="4200851"/>
          </a:xfrm>
          <a:ln w="3175">
            <a:solidFill>
              <a:schemeClr val="tx1"/>
            </a:solidFill>
          </a:ln>
        </p:spPr>
      </p:pic>
      <p:sp>
        <p:nvSpPr>
          <p:cNvPr id="6" name="Ellips 5"/>
          <p:cNvSpPr/>
          <p:nvPr/>
        </p:nvSpPr>
        <p:spPr>
          <a:xfrm>
            <a:off x="3278981" y="4074315"/>
            <a:ext cx="1588533" cy="6114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278981" y="3633460"/>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21459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Valresultat och protokoll</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5867" y="1898658"/>
            <a:ext cx="6499526" cy="4200851"/>
          </a:xfrm>
          <a:ln w="3175">
            <a:solidFill>
              <a:schemeClr val="tx1"/>
            </a:solidFill>
          </a:ln>
        </p:spPr>
      </p:pic>
      <p:sp>
        <p:nvSpPr>
          <p:cNvPr id="6" name="Ellips 5"/>
          <p:cNvSpPr/>
          <p:nvPr/>
        </p:nvSpPr>
        <p:spPr>
          <a:xfrm>
            <a:off x="3135867" y="5161280"/>
            <a:ext cx="1304053" cy="6299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3299301" y="3653729"/>
            <a:ext cx="2281238" cy="307777"/>
          </a:xfrm>
          <a:prstGeom prst="rect">
            <a:avLst/>
          </a:prstGeom>
          <a:solidFill>
            <a:schemeClr val="bg1"/>
          </a:solidFill>
        </p:spPr>
        <p:txBody>
          <a:bodyPr wrap="square" rtlCol="0">
            <a:spAutoFit/>
          </a:bodyPr>
          <a:lstStyle/>
          <a:p>
            <a:r>
              <a:rPr lang="sv-SE" sz="1400" dirty="0" smtClean="0">
                <a:latin typeface="Calibri" panose="020F0502020204030204" pitchFamily="34" charset="0"/>
                <a:cs typeface="Calibri" panose="020F0502020204030204" pitchFamily="34" charset="0"/>
              </a:rPr>
              <a:t>Stockholms län</a:t>
            </a:r>
            <a:endParaRPr lang="sv-S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2466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ctrTitle"/>
          </p:nvPr>
        </p:nvSpPr>
        <p:spPr/>
        <p:txBody>
          <a:bodyPr/>
          <a:lstStyle/>
          <a:p>
            <a:r>
              <a:rPr lang="sv-SE" dirty="0" smtClean="0"/>
              <a:t>Länsstyrelsens mottagning</a:t>
            </a:r>
            <a:endParaRPr lang="sv-SE" dirty="0"/>
          </a:p>
        </p:txBody>
      </p:sp>
      <p:sp>
        <p:nvSpPr>
          <p:cNvPr id="4" name="Underrubrik 3"/>
          <p:cNvSpPr>
            <a:spLocks noGrp="1"/>
          </p:cNvSpPr>
          <p:nvPr>
            <p:ph type="subTitle" idx="1"/>
          </p:nvPr>
        </p:nvSpPr>
        <p:spPr/>
        <p:txBody>
          <a:bodyPr/>
          <a:lstStyle/>
          <a:p>
            <a:endParaRPr lang="sv-SE"/>
          </a:p>
        </p:txBody>
      </p:sp>
    </p:spTree>
    <p:extLst>
      <p:ext uri="{BB962C8B-B14F-4D97-AF65-F5344CB8AC3E}">
        <p14:creationId xmlns:p14="http://schemas.microsoft.com/office/powerpoint/2010/main" val="883417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Mottagning</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Kommunerna lämnar röster till länsstyrelsen för slutlig sammanräkning</a:t>
            </a:r>
          </a:p>
          <a:p>
            <a:r>
              <a:rPr lang="sv-SE" dirty="0"/>
              <a:t>Alla kassar ska vara förslutna när de lämnas </a:t>
            </a:r>
            <a:r>
              <a:rPr lang="sv-SE" dirty="0" smtClean="0"/>
              <a:t>in</a:t>
            </a:r>
          </a:p>
          <a:p>
            <a:r>
              <a:rPr lang="sv-SE" dirty="0" smtClean="0"/>
              <a:t>Inte en del av den offentliga förrättningen</a:t>
            </a:r>
          </a:p>
          <a:p>
            <a:r>
              <a:rPr lang="sv-SE" dirty="0" smtClean="0"/>
              <a:t>Tänk på säkerheten</a:t>
            </a:r>
          </a:p>
          <a:p>
            <a:pPr marL="0" indent="0">
              <a:buNone/>
            </a:pPr>
            <a:endParaRPr lang="sv-SE" dirty="0" smtClean="0"/>
          </a:p>
          <a:p>
            <a:r>
              <a:rPr lang="sv-SE" dirty="0" smtClean="0"/>
              <a:t>Tips! Schema för kommunerna</a:t>
            </a:r>
          </a:p>
          <a:p>
            <a:r>
              <a:rPr lang="sv-SE" dirty="0" smtClean="0"/>
              <a:t>Tips! Bra med utrymme där kommun kan kontrollera materialet</a:t>
            </a:r>
          </a:p>
          <a:p>
            <a:r>
              <a:rPr lang="sv-SE" dirty="0" smtClean="0"/>
              <a:t>Tips! Sittplats och kaffe uppskattas</a:t>
            </a:r>
            <a:endParaRPr lang="sv-SE" dirty="0"/>
          </a:p>
          <a:p>
            <a:endParaRPr lang="sv-SE" dirty="0"/>
          </a:p>
        </p:txBody>
      </p:sp>
    </p:spTree>
    <p:extLst>
      <p:ext uri="{BB962C8B-B14F-4D97-AF65-F5344CB8AC3E}">
        <p14:creationId xmlns:p14="http://schemas.microsoft.com/office/powerpoint/2010/main" val="3402710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9363" y="1455722"/>
            <a:ext cx="9069136" cy="4473182"/>
          </a:xfrm>
          <a:ln w="3175">
            <a:solidFill>
              <a:schemeClr val="tx1"/>
            </a:solidFill>
          </a:ln>
        </p:spPr>
      </p:pic>
    </p:spTree>
    <p:extLst>
      <p:ext uri="{BB962C8B-B14F-4D97-AF65-F5344CB8AC3E}">
        <p14:creationId xmlns:p14="http://schemas.microsoft.com/office/powerpoint/2010/main" val="2520298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Valkvällen</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a:t>Vissa länsstyrelser tar emot röster direkt på </a:t>
            </a:r>
            <a:r>
              <a:rPr lang="sv-SE" dirty="0" smtClean="0"/>
              <a:t>valkvällen</a:t>
            </a:r>
            <a:endParaRPr lang="sv-SE" dirty="0"/>
          </a:p>
          <a:p>
            <a:r>
              <a:rPr lang="sv-SE" dirty="0"/>
              <a:t>Kan börja räkna direkt på måndag </a:t>
            </a:r>
            <a:r>
              <a:rPr lang="sv-SE" dirty="0" smtClean="0"/>
              <a:t>morgon</a:t>
            </a:r>
          </a:p>
          <a:p>
            <a:r>
              <a:rPr lang="sv-SE" dirty="0" smtClean="0"/>
              <a:t>Kontrollera materialet</a:t>
            </a:r>
          </a:p>
          <a:p>
            <a:pPr lvl="1"/>
            <a:r>
              <a:rPr lang="sv-SE" dirty="0" smtClean="0"/>
              <a:t>Följ flödesschemat i manualen ”Länsstyrelsens mottagning”</a:t>
            </a:r>
          </a:p>
          <a:p>
            <a:endParaRPr lang="sv-SE" dirty="0"/>
          </a:p>
          <a:p>
            <a:endParaRPr lang="sv-SE" dirty="0"/>
          </a:p>
        </p:txBody>
      </p:sp>
      <p:pic>
        <p:nvPicPr>
          <p:cNvPr id="4" name="Bildobjekt 3"/>
          <p:cNvPicPr>
            <a:picLocks noChangeAspect="1"/>
          </p:cNvPicPr>
          <p:nvPr/>
        </p:nvPicPr>
        <p:blipFill>
          <a:blip r:embed="rId2"/>
          <a:stretch>
            <a:fillRect/>
          </a:stretch>
        </p:blipFill>
        <p:spPr>
          <a:xfrm>
            <a:off x="4513650" y="3801610"/>
            <a:ext cx="3164698" cy="1675428"/>
          </a:xfrm>
          <a:prstGeom prst="rect">
            <a:avLst/>
          </a:prstGeom>
          <a:ln w="3175">
            <a:solidFill>
              <a:schemeClr val="tx1"/>
            </a:solidFill>
          </a:ln>
        </p:spPr>
      </p:pic>
      <p:pic>
        <p:nvPicPr>
          <p:cNvPr id="5" name="Bildobjekt 4" descr="JA&#10;Gå vidare till steg 3.&#10;&#10;NEJ&#10;Om du inte kan läsa resultatbilagan genom plasten, be valnämndens representant öppna kassen och vända på bilagan samt anteckna i protokollet varför kassen har öppnats. Valnämndens representant ska försluta kassen igen innan den slutligen lämnas över till länsstyrelsen.&#10;" title="2. Är resultatbilagan placerad så att den går att läsa genom plasten? "/>
          <p:cNvPicPr/>
          <p:nvPr/>
        </p:nvPicPr>
        <p:blipFill>
          <a:blip r:embed="rId3">
            <a:extLst>
              <a:ext uri="{28A0092B-C50C-407E-A947-70E740481C1C}">
                <a14:useLocalDpi xmlns:a14="http://schemas.microsoft.com/office/drawing/2010/main" val="0"/>
              </a:ext>
            </a:extLst>
          </a:blip>
          <a:srcRect/>
          <a:stretch>
            <a:fillRect/>
          </a:stretch>
        </p:blipFill>
        <p:spPr bwMode="auto">
          <a:xfrm>
            <a:off x="7802457" y="4326879"/>
            <a:ext cx="3257434" cy="1865297"/>
          </a:xfrm>
          <a:prstGeom prst="rect">
            <a:avLst/>
          </a:prstGeom>
          <a:noFill/>
          <a:ln w="3175">
            <a:solidFill>
              <a:schemeClr val="tx1"/>
            </a:solidFill>
          </a:ln>
        </p:spPr>
      </p:pic>
    </p:spTree>
    <p:extLst>
      <p:ext uri="{BB962C8B-B14F-4D97-AF65-F5344CB8AC3E}">
        <p14:creationId xmlns:p14="http://schemas.microsoft.com/office/powerpoint/2010/main" val="41211082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Måndagen efter valdagen</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En kasse per valdistrikt </a:t>
            </a:r>
          </a:p>
          <a:p>
            <a:pPr lvl="1"/>
            <a:r>
              <a:rPr lang="sv-SE" dirty="0" smtClean="0"/>
              <a:t>Grön</a:t>
            </a:r>
            <a:endParaRPr lang="sv-SE" dirty="0"/>
          </a:p>
          <a:p>
            <a:pPr lvl="1"/>
            <a:r>
              <a:rPr lang="sv-SE" dirty="0" smtClean="0"/>
              <a:t>Resultatbilagan </a:t>
            </a:r>
            <a:r>
              <a:rPr lang="sv-SE" dirty="0"/>
              <a:t>placerad så att den går att läsa genom plasten</a:t>
            </a:r>
          </a:p>
          <a:p>
            <a:r>
              <a:rPr lang="sv-SE" dirty="0" smtClean="0"/>
              <a:t>Samtliga kassar ska vara förslutna</a:t>
            </a:r>
          </a:p>
          <a:p>
            <a:r>
              <a:rPr lang="sv-SE" dirty="0" smtClean="0"/>
              <a:t>Kontrollera materialet </a:t>
            </a:r>
          </a:p>
          <a:p>
            <a:pPr lvl="1"/>
            <a:r>
              <a:rPr lang="sv-SE" dirty="0"/>
              <a:t>Följ flödesschemat i manualen ”Länsstyrelsens mottagning</a:t>
            </a:r>
            <a:r>
              <a:rPr lang="sv-SE" dirty="0" smtClean="0"/>
              <a:t>”</a:t>
            </a:r>
            <a:endParaRPr lang="sv-SE" dirty="0"/>
          </a:p>
        </p:txBody>
      </p:sp>
    </p:spTree>
    <p:extLst>
      <p:ext uri="{BB962C8B-B14F-4D97-AF65-F5344CB8AC3E}">
        <p14:creationId xmlns:p14="http://schemas.microsoft.com/office/powerpoint/2010/main" val="3450029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Onsdagen efter valdagen</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Valnämndens preliminära rösträkning</a:t>
            </a:r>
          </a:p>
          <a:p>
            <a:pPr lvl="1"/>
            <a:r>
              <a:rPr lang="sv-SE" dirty="0" smtClean="0"/>
              <a:t>Kan inte förlängas till torsdagen</a:t>
            </a:r>
          </a:p>
          <a:p>
            <a:r>
              <a:rPr lang="sv-SE" dirty="0" smtClean="0"/>
              <a:t>Samtliga kassar ska vara förslutna</a:t>
            </a:r>
          </a:p>
          <a:p>
            <a:r>
              <a:rPr lang="sv-SE" dirty="0"/>
              <a:t>Två kassar per valkrets</a:t>
            </a:r>
          </a:p>
          <a:p>
            <a:pPr lvl="1"/>
            <a:r>
              <a:rPr lang="sv-SE" dirty="0"/>
              <a:t>Grön och röd</a:t>
            </a:r>
          </a:p>
          <a:p>
            <a:pPr lvl="1"/>
            <a:r>
              <a:rPr lang="sv-SE" dirty="0"/>
              <a:t>Resultatbilaga i grön</a:t>
            </a:r>
          </a:p>
          <a:p>
            <a:pPr lvl="1"/>
            <a:r>
              <a:rPr lang="sv-SE" dirty="0"/>
              <a:t>Röd kasse innehåller bl.a. felsända/underkända förtidsröster samt protokoll, kvittens och röstlängder</a:t>
            </a:r>
          </a:p>
          <a:p>
            <a:pPr lvl="2"/>
            <a:r>
              <a:rPr lang="sv-SE" dirty="0"/>
              <a:t>Ok med röstlängder i egna/flera kassar om de tar stor plats</a:t>
            </a:r>
          </a:p>
          <a:p>
            <a:r>
              <a:rPr lang="sv-SE" dirty="0" smtClean="0"/>
              <a:t>Kontrollera materialet</a:t>
            </a:r>
          </a:p>
          <a:p>
            <a:pPr lvl="1"/>
            <a:r>
              <a:rPr lang="sv-SE" dirty="0"/>
              <a:t>Följ flödesschemat i manualen ”Länsstyrelsens </a:t>
            </a:r>
            <a:r>
              <a:rPr lang="sv-SE" dirty="0" smtClean="0"/>
              <a:t>mottagning av uppsamlingsdistrikt”</a:t>
            </a:r>
            <a:endParaRPr lang="sv-SE" dirty="0"/>
          </a:p>
          <a:p>
            <a:endParaRPr lang="sv-SE" dirty="0" smtClean="0"/>
          </a:p>
          <a:p>
            <a:endParaRPr lang="sv-SE" dirty="0" smtClean="0"/>
          </a:p>
          <a:p>
            <a:endParaRPr lang="sv-SE" dirty="0" smtClean="0"/>
          </a:p>
        </p:txBody>
      </p:sp>
    </p:spTree>
    <p:extLst>
      <p:ext uri="{BB962C8B-B14F-4D97-AF65-F5344CB8AC3E}">
        <p14:creationId xmlns:p14="http://schemas.microsoft.com/office/powerpoint/2010/main" val="15887718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Kontroll av materialet – röd kasse</a:t>
            </a:r>
            <a:endParaRPr lang="sv-SE" dirty="0"/>
          </a:p>
        </p:txBody>
      </p:sp>
      <p:sp>
        <p:nvSpPr>
          <p:cNvPr id="3" name="Platshållare för innehåll 2">
            <a:extLst>
              <a:ext uri="{FF2B5EF4-FFF2-40B4-BE49-F238E27FC236}">
                <a16:creationId xmlns:a16="http://schemas.microsoft.com/office/drawing/2014/main" id="{48AE938B-59A6-400B-A522-EC053A4A573F}"/>
              </a:ext>
            </a:extLst>
          </p:cNvPr>
          <p:cNvSpPr>
            <a:spLocks noGrp="1"/>
          </p:cNvSpPr>
          <p:nvPr>
            <p:ph idx="1"/>
          </p:nvPr>
        </p:nvSpPr>
        <p:spPr/>
        <p:txBody>
          <a:bodyPr/>
          <a:lstStyle/>
          <a:p>
            <a:r>
              <a:rPr lang="sv-SE" dirty="0" smtClean="0"/>
              <a:t>Är kassen försluten?</a:t>
            </a:r>
          </a:p>
          <a:p>
            <a:r>
              <a:rPr lang="sv-SE" dirty="0" smtClean="0"/>
              <a:t>Öppna röda kassen och kontrollera:</a:t>
            </a:r>
          </a:p>
          <a:p>
            <a:pPr lvl="1"/>
            <a:r>
              <a:rPr lang="sv-SE" dirty="0" smtClean="0"/>
              <a:t>Är </a:t>
            </a:r>
            <a:r>
              <a:rPr lang="sv-SE" dirty="0"/>
              <a:t>kvittensen ifylld och underskriven</a:t>
            </a:r>
            <a:r>
              <a:rPr lang="sv-SE" dirty="0" smtClean="0"/>
              <a:t>?</a:t>
            </a:r>
          </a:p>
          <a:p>
            <a:pPr lvl="1"/>
            <a:r>
              <a:rPr lang="sv-SE" dirty="0" smtClean="0"/>
              <a:t>Är samtliga röstlängder inlämnade?</a:t>
            </a:r>
            <a:endParaRPr lang="sv-SE" dirty="0"/>
          </a:p>
          <a:p>
            <a:r>
              <a:rPr lang="sv-SE" dirty="0" smtClean="0"/>
              <a:t>Fyll i kvittensen och signera</a:t>
            </a:r>
          </a:p>
          <a:p>
            <a:r>
              <a:rPr lang="sv-SE" dirty="0" smtClean="0"/>
              <a:t>Förslut kassen och gå vidare!</a:t>
            </a:r>
            <a:endParaRPr lang="sv-SE" dirty="0"/>
          </a:p>
          <a:p>
            <a:pPr marL="648000" lvl="2" indent="0">
              <a:buNone/>
            </a:pPr>
            <a:endParaRPr lang="sv-SE" dirty="0" smtClean="0"/>
          </a:p>
          <a:p>
            <a:pPr marL="324000" lvl="1" indent="0">
              <a:buNone/>
            </a:pPr>
            <a:endParaRPr lang="sv-SE" dirty="0"/>
          </a:p>
          <a:p>
            <a:endParaRPr lang="sv-SE" dirty="0" smtClean="0"/>
          </a:p>
          <a:p>
            <a:endParaRPr lang="sv-SE" dirty="0" smtClean="0"/>
          </a:p>
        </p:txBody>
      </p:sp>
    </p:spTree>
    <p:extLst>
      <p:ext uri="{BB962C8B-B14F-4D97-AF65-F5344CB8AC3E}">
        <p14:creationId xmlns:p14="http://schemas.microsoft.com/office/powerpoint/2010/main" val="36773271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Kvittens</a:t>
            </a:r>
            <a:endParaRPr lang="sv-SE" dirty="0"/>
          </a:p>
        </p:txBody>
      </p:sp>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1199" y="271872"/>
            <a:ext cx="5052184" cy="6170665"/>
          </a:xfr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27535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ctrTitle"/>
          </p:nvPr>
        </p:nvSpPr>
        <p:spPr/>
        <p:txBody>
          <a:bodyPr/>
          <a:lstStyle/>
          <a:p>
            <a:pPr algn="ctr"/>
            <a:r>
              <a:rPr lang="sv-SE" dirty="0" smtClean="0"/>
              <a:t>Frågor?</a:t>
            </a:r>
            <a:endParaRPr lang="sv-SE" dirty="0"/>
          </a:p>
        </p:txBody>
      </p:sp>
    </p:spTree>
    <p:extLst>
      <p:ext uri="{BB962C8B-B14F-4D97-AF65-F5344CB8AC3E}">
        <p14:creationId xmlns:p14="http://schemas.microsoft.com/office/powerpoint/2010/main" val="4112559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Från chatten</a:t>
            </a:r>
            <a:endParaRPr lang="sv-SE" dirty="0"/>
          </a:p>
        </p:txBody>
      </p:sp>
      <p:sp>
        <p:nvSpPr>
          <p:cNvPr id="5" name="Platshållare för innehåll 4"/>
          <p:cNvSpPr>
            <a:spLocks noGrp="1"/>
          </p:cNvSpPr>
          <p:nvPr>
            <p:ph idx="1"/>
          </p:nvPr>
        </p:nvSpPr>
        <p:spPr/>
        <p:txBody>
          <a:bodyPr/>
          <a:lstStyle/>
          <a:p>
            <a:r>
              <a:rPr lang="sv-SE" dirty="0" smtClean="0"/>
              <a:t>Grunderna i hantering av röster på partier med olåsta listor</a:t>
            </a:r>
          </a:p>
          <a:p>
            <a:r>
              <a:rPr lang="sv-SE" dirty="0" smtClean="0"/>
              <a:t>Listtyps- och personröstförteckningar skrivs ut mellan 31/5 och 5/6</a:t>
            </a:r>
            <a:endParaRPr lang="sv-SE" dirty="0"/>
          </a:p>
          <a:p>
            <a:r>
              <a:rPr lang="sv-SE" dirty="0" smtClean="0"/>
              <a:t>Länsstyrelserna skapar inga ny listor, det gör Valmyndigheten</a:t>
            </a:r>
          </a:p>
          <a:p>
            <a:r>
              <a:rPr lang="sv-SE" dirty="0" smtClean="0"/>
              <a:t>Pappersåtgång</a:t>
            </a:r>
          </a:p>
          <a:p>
            <a:pPr lvl="1"/>
            <a:r>
              <a:rPr lang="sv-SE" dirty="0" smtClean="0"/>
              <a:t>Anmälda partier – 116 (4 ärenden pågår)</a:t>
            </a:r>
          </a:p>
          <a:p>
            <a:pPr lvl="2"/>
            <a:r>
              <a:rPr lang="sv-SE" dirty="0" smtClean="0"/>
              <a:t>11 partier per sida (om de bara har en beställd valsedel)</a:t>
            </a:r>
          </a:p>
          <a:p>
            <a:pPr lvl="1"/>
            <a:r>
              <a:rPr lang="sv-SE" dirty="0" smtClean="0"/>
              <a:t>Har beställt valsedlar – 26 (två ärenden pågår)</a:t>
            </a:r>
          </a:p>
        </p:txBody>
      </p:sp>
    </p:spTree>
    <p:extLst>
      <p:ext uri="{BB962C8B-B14F-4D97-AF65-F5344CB8AC3E}">
        <p14:creationId xmlns:p14="http://schemas.microsoft.com/office/powerpoint/2010/main" val="42148310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059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2872" y="1576484"/>
            <a:ext cx="8266256" cy="4268595"/>
          </a:xfrm>
          <a:ln w="3175">
            <a:solidFill>
              <a:schemeClr val="tx1"/>
            </a:solidFill>
          </a:ln>
        </p:spPr>
      </p:pic>
    </p:spTree>
    <p:extLst>
      <p:ext uri="{BB962C8B-B14F-4D97-AF65-F5344CB8AC3E}">
        <p14:creationId xmlns:p14="http://schemas.microsoft.com/office/powerpoint/2010/main" val="247660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6EC2D-CCE9-45CD-A4E1-A052EA8AFF64}"/>
              </a:ext>
            </a:extLst>
          </p:cNvPr>
          <p:cNvSpPr>
            <a:spLocks noGrp="1"/>
          </p:cNvSpPr>
          <p:nvPr>
            <p:ph type="title"/>
          </p:nvPr>
        </p:nvSpPr>
        <p:spPr/>
        <p:txBody>
          <a:bodyPr/>
          <a:lstStyle/>
          <a:p>
            <a:r>
              <a:rPr lang="sv-SE" dirty="0" smtClean="0"/>
              <a:t>Registrera röster - partiröster</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5532" y="1356528"/>
            <a:ext cx="8533784" cy="4506212"/>
          </a:xfrm>
          <a:ln w="3175">
            <a:solidFill>
              <a:schemeClr val="tx1"/>
            </a:solidFill>
          </a:ln>
        </p:spPr>
      </p:pic>
      <p:sp>
        <p:nvSpPr>
          <p:cNvPr id="6" name="Ellips 5"/>
          <p:cNvSpPr/>
          <p:nvPr/>
        </p:nvSpPr>
        <p:spPr>
          <a:xfrm>
            <a:off x="2181225" y="4322675"/>
            <a:ext cx="2471737" cy="542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986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2.xml><?xml version="1.0" encoding="utf-8"?>
<a:theme xmlns:a="http://schemas.openxmlformats.org/drawingml/2006/main" name="1_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25511A2-C623-485A-AE24-635B34C570F7}" vid="{2F06A8F7-A356-4C1D-A7E9-FAF0152E1DB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Valmyndigheten</Template>
  <TotalTime>0</TotalTime>
  <Words>3047</Words>
  <Application>Microsoft Office PowerPoint</Application>
  <PresentationFormat>Bredbild</PresentationFormat>
  <Paragraphs>383</Paragraphs>
  <Slides>77</Slides>
  <Notes>61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77</vt:i4>
      </vt:variant>
    </vt:vector>
  </HeadingPairs>
  <TitlesOfParts>
    <vt:vector size="86" baseType="lpstr">
      <vt:lpstr>Arial</vt:lpstr>
      <vt:lpstr>Bradley Hand ITC</vt:lpstr>
      <vt:lpstr>Calibri</vt:lpstr>
      <vt:lpstr>Courier New</vt:lpstr>
      <vt:lpstr>Garamond</vt:lpstr>
      <vt:lpstr>Times New Roman</vt:lpstr>
      <vt:lpstr>Wingdings</vt:lpstr>
      <vt:lpstr>Office-tema</vt:lpstr>
      <vt:lpstr>1_Office-tema</vt:lpstr>
      <vt:lpstr>Slutlig sammanräkning i Valid</vt:lpstr>
      <vt:lpstr>Dagens agenda</vt:lpstr>
      <vt:lpstr>Material</vt:lpstr>
      <vt:lpstr>Registrera röster</vt:lpstr>
      <vt:lpstr>Registrera röster</vt:lpstr>
      <vt:lpstr>Registrera röster</vt:lpstr>
      <vt:lpstr>Registrera röster - partiröster</vt:lpstr>
      <vt:lpstr>Registrera röster - partiröster</vt:lpstr>
      <vt:lpstr>Registrera röster - partiröster</vt:lpstr>
      <vt:lpstr>Registrera röster - partiröster</vt:lpstr>
      <vt:lpstr>Registrera röster - partiröster</vt:lpstr>
      <vt:lpstr>Registrera röster - partiröster</vt:lpstr>
      <vt:lpstr>Registrera röster - partiröster</vt:lpstr>
      <vt:lpstr>Registrera röster - partiröster</vt:lpstr>
      <vt:lpstr>Registrera röster - partiröster</vt:lpstr>
      <vt:lpstr>Registrera röster - personröster</vt:lpstr>
      <vt:lpstr>Registrera röster - personröster</vt:lpstr>
      <vt:lpstr>Registrera röster - personröster</vt:lpstr>
      <vt:lpstr>Registrera röster - personröster</vt:lpstr>
      <vt:lpstr>Registrera röster – övriga anmälda partier som inte beställt valsedlar</vt:lpstr>
      <vt:lpstr>Registrera röster – övriga anmälda partier som inte beställt valsedlar</vt:lpstr>
      <vt:lpstr>Registrera röster – övriga anmälda partier som inte beställt valsedlar</vt:lpstr>
      <vt:lpstr>Registrera röster – ett distrikt är registrerat</vt:lpstr>
      <vt:lpstr>Skapa ny listor</vt:lpstr>
      <vt:lpstr>Regelverket</vt:lpstr>
      <vt:lpstr>Regelverket</vt:lpstr>
      <vt:lpstr>Förutsättningar</vt:lpstr>
      <vt:lpstr>Förutsättningar</vt:lpstr>
      <vt:lpstr>Scenario 1</vt:lpstr>
      <vt:lpstr>Scenario 1</vt:lpstr>
      <vt:lpstr>Scenario 2</vt:lpstr>
      <vt:lpstr>Lägg till ny lista</vt:lpstr>
      <vt:lpstr>Så, hur blir det?</vt:lpstr>
      <vt:lpstr>Kontrollista</vt:lpstr>
      <vt:lpstr>Registrera röster – ett distrikt är registrerat</vt:lpstr>
      <vt:lpstr>Skriv ut kontrolllista</vt:lpstr>
      <vt:lpstr>Skriv ut kontrollista</vt:lpstr>
      <vt:lpstr>Skriv ut kontrollista</vt:lpstr>
      <vt:lpstr>Motläsning</vt:lpstr>
      <vt:lpstr>  Registrera röster i efterhand  – övriga anmälda partier som inte beställt valsedlar</vt:lpstr>
      <vt:lpstr>Registrera röster i efterhand – övriga anmälda partier som inte beställt valsedlar</vt:lpstr>
      <vt:lpstr>Registrera röster i efterhand – övriga anmälda partier som inte beställt valsedlar</vt:lpstr>
      <vt:lpstr>Registrera röster i efterhand – övriga anmälda partier som inte beställt valsedlar</vt:lpstr>
      <vt:lpstr>Registrera röster i efterhand – övriga anmälda partier som inte beställt valsedlar</vt:lpstr>
      <vt:lpstr>Kontroll mot valnatt</vt:lpstr>
      <vt:lpstr>Kontroll mot valnatt – godkänna förändringar</vt:lpstr>
      <vt:lpstr>Kontroll mot valnatt – godkänna förändringar</vt:lpstr>
      <vt:lpstr>Kontroll mot valnatt – godkänna förändringar</vt:lpstr>
      <vt:lpstr>Kontroll mot valnatt – godkänna förändringar</vt:lpstr>
      <vt:lpstr>Kontroll mot valnatt – godkänna förändringar</vt:lpstr>
      <vt:lpstr>Kontroll mot valnatt – godkänna förändringar</vt:lpstr>
      <vt:lpstr>Kontroll mot valnatt – godkänna förändringar</vt:lpstr>
      <vt:lpstr>Kontroll mot valnatt – godkänna förändringar</vt:lpstr>
      <vt:lpstr>Kontroll mot valnatt – godkänna förändringar</vt:lpstr>
      <vt:lpstr>Valresultat och protokoll</vt:lpstr>
      <vt:lpstr>Protokoll till Europaparlamentet</vt:lpstr>
      <vt:lpstr>Protokoll till Europaparlamentet</vt:lpstr>
      <vt:lpstr>Valresultat och protokoll</vt:lpstr>
      <vt:lpstr>Valresultat och protokoll</vt:lpstr>
      <vt:lpstr>Valresultat och protokoll</vt:lpstr>
      <vt:lpstr>Valresultat och protokoll</vt:lpstr>
      <vt:lpstr>Valresultat och protokoll</vt:lpstr>
      <vt:lpstr>Valresultat och protokoll</vt:lpstr>
      <vt:lpstr>Valresultat och protokoll</vt:lpstr>
      <vt:lpstr>Valresultat och protokoll</vt:lpstr>
      <vt:lpstr>Valresultat och protokoll</vt:lpstr>
      <vt:lpstr>Valresultat och protokoll</vt:lpstr>
      <vt:lpstr>Länsstyrelsens mottagning</vt:lpstr>
      <vt:lpstr>Mottagning</vt:lpstr>
      <vt:lpstr>Valkvällen</vt:lpstr>
      <vt:lpstr>Måndagen efter valdagen</vt:lpstr>
      <vt:lpstr>Onsdagen efter valdagen</vt:lpstr>
      <vt:lpstr>Kontroll av materialet – röd kasse</vt:lpstr>
      <vt:lpstr>Kvittens</vt:lpstr>
      <vt:lpstr>Frågor?</vt:lpstr>
      <vt:lpstr>Från chatten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2024-05-16T08:06:02Z</dcterms:created>
  <dcterms:modified xsi:type="dcterms:W3CDTF">2024-05-16T08:07:41Z</dcterms:modified>
</cp:coreProperties>
</file>