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56" r:id="rId5"/>
    <p:sldId id="323" r:id="rId6"/>
    <p:sldId id="325" r:id="rId7"/>
    <p:sldId id="259" r:id="rId8"/>
    <p:sldId id="295" r:id="rId9"/>
    <p:sldId id="297" r:id="rId10"/>
    <p:sldId id="296" r:id="rId11"/>
    <p:sldId id="298" r:id="rId12"/>
    <p:sldId id="319" r:id="rId13"/>
    <p:sldId id="314" r:id="rId14"/>
    <p:sldId id="258" r:id="rId15"/>
    <p:sldId id="266" r:id="rId16"/>
    <p:sldId id="267" r:id="rId17"/>
    <p:sldId id="269" r:id="rId18"/>
    <p:sldId id="300" r:id="rId19"/>
    <p:sldId id="320" r:id="rId20"/>
    <p:sldId id="275" r:id="rId21"/>
    <p:sldId id="276" r:id="rId22"/>
    <p:sldId id="277" r:id="rId23"/>
    <p:sldId id="279" r:id="rId24"/>
    <p:sldId id="313" r:id="rId25"/>
    <p:sldId id="324" r:id="rId26"/>
    <p:sldId id="329" r:id="rId27"/>
    <p:sldId id="334" r:id="rId28"/>
    <p:sldId id="336" r:id="rId29"/>
    <p:sldId id="330" r:id="rId30"/>
    <p:sldId id="304" r:id="rId31"/>
    <p:sldId id="303" r:id="rId32"/>
    <p:sldId id="305" r:id="rId33"/>
    <p:sldId id="311" r:id="rId34"/>
    <p:sldId id="335" r:id="rId35"/>
    <p:sldId id="312" r:id="rId36"/>
    <p:sldId id="321" r:id="rId37"/>
    <p:sldId id="290" r:id="rId38"/>
    <p:sldId id="289" r:id="rId39"/>
    <p:sldId id="291" r:id="rId40"/>
    <p:sldId id="293" r:id="rId41"/>
    <p:sldId id="308" r:id="rId42"/>
    <p:sldId id="292" r:id="rId43"/>
    <p:sldId id="331" r:id="rId44"/>
    <p:sldId id="294" r:id="rId45"/>
    <p:sldId id="299" r:id="rId46"/>
    <p:sldId id="315" r:id="rId47"/>
    <p:sldId id="309" r:id="rId48"/>
    <p:sldId id="316" r:id="rId49"/>
    <p:sldId id="302" r:id="rId50"/>
    <p:sldId id="337" r:id="rId51"/>
    <p:sldId id="306" r:id="rId52"/>
    <p:sldId id="307" r:id="rId53"/>
    <p:sldId id="333" r:id="rId54"/>
    <p:sldId id="261" r:id="rId5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f Högnäs" initials="U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08000"/>
    <a:srgbClr val="FFDC12"/>
    <a:srgbClr val="81CFF4"/>
    <a:srgbClr val="E6E6E6"/>
    <a:srgbClr val="FFCC00"/>
    <a:srgbClr val="A1C2E3"/>
    <a:srgbClr val="8A7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6803" autoAdjust="0"/>
  </p:normalViewPr>
  <p:slideViewPr>
    <p:cSldViewPr snapToGrid="0">
      <p:cViewPr varScale="1">
        <p:scale>
          <a:sx n="125" d="100"/>
          <a:sy n="125" d="100"/>
        </p:scale>
        <p:origin x="3816"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6" d="100"/>
          <a:sy n="126" d="100"/>
        </p:scale>
        <p:origin x="4912"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56A9A-9813-47B1-8379-9F2450990F09}" type="datetimeFigureOut">
              <a:rPr lang="sv-SE" smtClean="0"/>
              <a:t>2024-05-07</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C8991-D57F-4F57-99D8-D1041714389F}" type="slidenum">
              <a:rPr lang="sv-SE" smtClean="0"/>
              <a:t>‹#›</a:t>
            </a:fld>
            <a:endParaRPr lang="sv-SE" dirty="0"/>
          </a:p>
        </p:txBody>
      </p:sp>
    </p:spTree>
    <p:extLst>
      <p:ext uri="{BB962C8B-B14F-4D97-AF65-F5344CB8AC3E}">
        <p14:creationId xmlns:p14="http://schemas.microsoft.com/office/powerpoint/2010/main" val="1779809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Hej</a:t>
            </a:r>
            <a:r>
              <a:rPr lang="sv-SE" baseline="0" dirty="0" smtClean="0"/>
              <a:t> och välkomna, idag ska vi prata om slutlig rösträkning vid val till EP!</a:t>
            </a:r>
            <a:endParaRPr lang="sv-SE" dirty="0" smtClean="0"/>
          </a:p>
        </p:txBody>
      </p:sp>
      <p:sp>
        <p:nvSpPr>
          <p:cNvPr id="4" name="Platshållare för bildnummer 3"/>
          <p:cNvSpPr>
            <a:spLocks noGrp="1"/>
          </p:cNvSpPr>
          <p:nvPr>
            <p:ph type="sldNum" sz="quarter" idx="10"/>
          </p:nvPr>
        </p:nvSpPr>
        <p:spPr/>
        <p:txBody>
          <a:bodyPr/>
          <a:lstStyle/>
          <a:p>
            <a:fld id="{FE5C8991-D57F-4F57-99D8-D1041714389F}" type="slidenum">
              <a:rPr lang="sv-SE" smtClean="0"/>
              <a:t>1</a:t>
            </a:fld>
            <a:endParaRPr lang="sv-SE" dirty="0"/>
          </a:p>
        </p:txBody>
      </p:sp>
    </p:spTree>
    <p:extLst>
      <p:ext uri="{BB962C8B-B14F-4D97-AF65-F5344CB8AC3E}">
        <p14:creationId xmlns:p14="http://schemas.microsoft.com/office/powerpoint/2010/main" val="1401547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Allt </a:t>
            </a:r>
            <a:r>
              <a:rPr lang="sv-SE" dirty="0"/>
              <a:t>material</a:t>
            </a:r>
            <a:r>
              <a:rPr lang="sv-SE" baseline="0" dirty="0"/>
              <a:t> kommer att finnas tillgängligt för länsstyrelserna, manualer på Valcentralen, ppt etc. via mail. </a:t>
            </a:r>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10</a:t>
            </a:fld>
            <a:endParaRPr lang="sv-SE" dirty="0"/>
          </a:p>
        </p:txBody>
      </p:sp>
    </p:spTree>
    <p:extLst>
      <p:ext uri="{BB962C8B-B14F-4D97-AF65-F5344CB8AC3E}">
        <p14:creationId xmlns:p14="http://schemas.microsoft.com/office/powerpoint/2010/main" val="1655411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11</a:t>
            </a:fld>
            <a:endParaRPr lang="sv-SE" dirty="0"/>
          </a:p>
        </p:txBody>
      </p:sp>
    </p:spTree>
    <p:extLst>
      <p:ext uri="{BB962C8B-B14F-4D97-AF65-F5344CB8AC3E}">
        <p14:creationId xmlns:p14="http://schemas.microsoft.com/office/powerpoint/2010/main" val="2789954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Röster</a:t>
            </a:r>
            <a:r>
              <a:rPr lang="sv-SE" baseline="0" dirty="0" smtClean="0"/>
              <a:t> är valsedlar som använts.</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Alla</a:t>
            </a:r>
            <a:r>
              <a:rPr lang="sv-SE" baseline="0" dirty="0" smtClean="0"/>
              <a:t> </a:t>
            </a:r>
            <a:r>
              <a:rPr lang="sv-SE" baseline="0" dirty="0"/>
              <a:t>partier som vill vara med och göra upp om mandaten måste anmäla sitt deltagande i de val de ställer upp. Det ska ske senast 30 dagar innan </a:t>
            </a:r>
            <a:r>
              <a:rPr lang="sv-SE" baseline="0" dirty="0" smtClean="0"/>
              <a:t>valdagen. I år blir det den 10 maj.</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Med rapportpartier avses de partier som särredovisas på valnatten och som finns med på resultatbilagan. Tumregeln är att alla partier som kan tänkas ta mandat bör redovisas på valnatten, men även partier vars resultat kan antas ha ett högt allmänintresse. Valmyndigheten bestämmer </a:t>
            </a:r>
            <a:r>
              <a:rPr lang="sv-SE" dirty="0" smtClean="0"/>
              <a:t>rapportpartier.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12</a:t>
            </a:fld>
            <a:endParaRPr lang="sv-SE" dirty="0"/>
          </a:p>
        </p:txBody>
      </p:sp>
    </p:spTree>
    <p:extLst>
      <p:ext uri="{BB962C8B-B14F-4D97-AF65-F5344CB8AC3E}">
        <p14:creationId xmlns:p14="http://schemas.microsoft.com/office/powerpoint/2010/main" val="2213703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smtClean="0"/>
              <a:t>Här</a:t>
            </a:r>
            <a:r>
              <a:rPr lang="sv-SE" b="0" baseline="0" dirty="0" smtClean="0"/>
              <a:t> har vi en blank valsedel. </a:t>
            </a:r>
            <a:r>
              <a:rPr lang="sv-SE" b="0" dirty="0" smtClean="0"/>
              <a:t>Blanka valsedlar</a:t>
            </a:r>
            <a:r>
              <a:rPr lang="sv-SE" b="0" baseline="0" dirty="0" smtClean="0"/>
              <a:t> särredovisas ju i protokoll och i valpresentationen, trots att de är ogiltiga och inte påverkar mandatfördelningen. </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13</a:t>
            </a:fld>
            <a:endParaRPr lang="sv-SE" dirty="0"/>
          </a:p>
        </p:txBody>
      </p:sp>
    </p:spTree>
    <p:extLst>
      <p:ext uri="{BB962C8B-B14F-4D97-AF65-F5344CB8AC3E}">
        <p14:creationId xmlns:p14="http://schemas.microsoft.com/office/powerpoint/2010/main" val="268260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smtClean="0"/>
              <a:t>Här är fina exempel på namnvalsedlar.</a:t>
            </a:r>
            <a:endParaRPr lang="sv-SE" b="0" i="0" baseline="0" dirty="0" smtClean="0"/>
          </a:p>
        </p:txBody>
      </p:sp>
      <p:sp>
        <p:nvSpPr>
          <p:cNvPr id="4" name="Platshållare för bildnummer 3"/>
          <p:cNvSpPr>
            <a:spLocks noGrp="1"/>
          </p:cNvSpPr>
          <p:nvPr>
            <p:ph type="sldNum" sz="quarter" idx="10"/>
          </p:nvPr>
        </p:nvSpPr>
        <p:spPr/>
        <p:txBody>
          <a:bodyPr/>
          <a:lstStyle/>
          <a:p>
            <a:fld id="{FE5C8991-D57F-4F57-99D8-D1041714389F}" type="slidenum">
              <a:rPr lang="sv-SE" smtClean="0"/>
              <a:t>14</a:t>
            </a:fld>
            <a:endParaRPr lang="sv-SE" dirty="0"/>
          </a:p>
        </p:txBody>
      </p:sp>
    </p:spTree>
    <p:extLst>
      <p:ext uri="{BB962C8B-B14F-4D97-AF65-F5344CB8AC3E}">
        <p14:creationId xmlns:p14="http://schemas.microsoft.com/office/powerpoint/2010/main" val="394958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15</a:t>
            </a:fld>
            <a:endParaRPr lang="sv-SE" dirty="0"/>
          </a:p>
        </p:txBody>
      </p:sp>
    </p:spTree>
    <p:extLst>
      <p:ext uri="{BB962C8B-B14F-4D97-AF65-F5344CB8AC3E}">
        <p14:creationId xmlns:p14="http://schemas.microsoft.com/office/powerpoint/2010/main" val="360203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1"/>
            <a:endParaRPr lang="sv-SE" sz="1600" b="1" dirty="0" smtClean="0">
              <a:solidFill>
                <a:srgbClr val="4D4D4D"/>
              </a:solidFill>
            </a:endParaRPr>
          </a:p>
          <a:p>
            <a:pPr lvl="1"/>
            <a:r>
              <a:rPr lang="sv-SE" sz="1600" dirty="0" smtClean="0">
                <a:solidFill>
                  <a:srgbClr val="4D4D4D"/>
                </a:solidFill>
              </a:rPr>
              <a:t>Anmälda </a:t>
            </a:r>
            <a:r>
              <a:rPr lang="sv-SE" sz="1600" dirty="0">
                <a:solidFill>
                  <a:srgbClr val="4D4D4D"/>
                </a:solidFill>
              </a:rPr>
              <a:t>kandidater (tre rader </a:t>
            </a:r>
            <a:r>
              <a:rPr lang="sv-SE" sz="1600" dirty="0" smtClean="0">
                <a:solidFill>
                  <a:srgbClr val="4D4D4D"/>
                </a:solidFill>
              </a:rPr>
              <a:t>text)</a:t>
            </a:r>
            <a:r>
              <a:rPr lang="sv-SE" sz="1600" baseline="0" dirty="0" smtClean="0">
                <a:solidFill>
                  <a:srgbClr val="4D4D4D"/>
                </a:solidFill>
              </a:rPr>
              <a:t> </a:t>
            </a:r>
          </a:p>
          <a:p>
            <a:pPr lvl="1"/>
            <a:r>
              <a:rPr lang="sv-SE" sz="1600" dirty="0" smtClean="0">
                <a:solidFill>
                  <a:srgbClr val="4D4D4D"/>
                </a:solidFill>
              </a:rPr>
              <a:t>Ej </a:t>
            </a:r>
            <a:r>
              <a:rPr lang="sv-SE" sz="1600" dirty="0">
                <a:solidFill>
                  <a:srgbClr val="4D4D4D"/>
                </a:solidFill>
              </a:rPr>
              <a:t>anmälda kandidater (fem rader </a:t>
            </a:r>
            <a:r>
              <a:rPr lang="sv-SE" sz="1600" dirty="0" smtClean="0">
                <a:solidFill>
                  <a:srgbClr val="4D4D4D"/>
                </a:solidFill>
              </a:rPr>
              <a:t>text)</a:t>
            </a:r>
          </a:p>
          <a:p>
            <a:pPr lvl="1"/>
            <a:r>
              <a:rPr lang="sv-SE" sz="1600" dirty="0" smtClean="0">
                <a:solidFill>
                  <a:srgbClr val="4D4D4D"/>
                </a:solidFill>
              </a:rPr>
              <a:t>OBS</a:t>
            </a:r>
            <a:r>
              <a:rPr lang="sv-SE" sz="1600" dirty="0">
                <a:solidFill>
                  <a:srgbClr val="4D4D4D"/>
                </a:solidFill>
              </a:rPr>
              <a:t>! Kontrollera </a:t>
            </a:r>
            <a:r>
              <a:rPr lang="sv-SE" sz="1600" b="1" dirty="0">
                <a:solidFill>
                  <a:srgbClr val="4D4D4D"/>
                </a:solidFill>
              </a:rPr>
              <a:t>alltid</a:t>
            </a:r>
            <a:r>
              <a:rPr lang="sv-SE" sz="1600" dirty="0">
                <a:solidFill>
                  <a:srgbClr val="4D4D4D"/>
                </a:solidFill>
              </a:rPr>
              <a:t> båda sidor för ev. kryss!</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16</a:t>
            </a:fld>
            <a:endParaRPr lang="sv-SE" dirty="0"/>
          </a:p>
        </p:txBody>
      </p:sp>
    </p:spTree>
    <p:extLst>
      <p:ext uri="{BB962C8B-B14F-4D97-AF65-F5344CB8AC3E}">
        <p14:creationId xmlns:p14="http://schemas.microsoft.com/office/powerpoint/2010/main" val="3797550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17</a:t>
            </a:fld>
            <a:endParaRPr lang="sv-SE" dirty="0"/>
          </a:p>
        </p:txBody>
      </p:sp>
    </p:spTree>
    <p:extLst>
      <p:ext uri="{BB962C8B-B14F-4D97-AF65-F5344CB8AC3E}">
        <p14:creationId xmlns:p14="http://schemas.microsoft.com/office/powerpoint/2010/main" val="2796306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Omslag är i</a:t>
            </a:r>
            <a:r>
              <a:rPr lang="sv-SE" baseline="0" dirty="0" smtClean="0"/>
              <a:t> det här fallet ett annat sätt att säga ”plastpåsar med tryck som går att försluta med en klisterremsa”:</a:t>
            </a:r>
          </a:p>
          <a:p>
            <a:endParaRPr lang="sv-SE" dirty="0" smtClean="0"/>
          </a:p>
          <a:p>
            <a:r>
              <a:rPr lang="sv-SE" dirty="0" smtClean="0"/>
              <a:t>Två olika varianter på omslag, ett som används av kommunerna i hantering</a:t>
            </a:r>
            <a:r>
              <a:rPr lang="sv-SE" baseline="0" dirty="0" smtClean="0"/>
              <a:t> av förtidsröster m.m., och ett som används för röster som varit nere i urnan. </a:t>
            </a:r>
          </a:p>
          <a:p>
            <a:endParaRPr lang="sv-SE" baseline="0" dirty="0" smtClean="0"/>
          </a:p>
          <a:p>
            <a:r>
              <a:rPr lang="sv-SE" baseline="0" dirty="0" smtClean="0"/>
              <a:t>Bakre: bara förtidsröster, men det går bra att använda vilken variant som helst om det behövs</a:t>
            </a:r>
          </a:p>
          <a:p>
            <a:endParaRPr lang="sv-SE" baseline="0" dirty="0" smtClean="0"/>
          </a:p>
        </p:txBody>
      </p:sp>
      <p:sp>
        <p:nvSpPr>
          <p:cNvPr id="4" name="Platshållare för bildnummer 3"/>
          <p:cNvSpPr>
            <a:spLocks noGrp="1"/>
          </p:cNvSpPr>
          <p:nvPr>
            <p:ph type="sldNum" sz="quarter" idx="10"/>
          </p:nvPr>
        </p:nvSpPr>
        <p:spPr/>
        <p:txBody>
          <a:bodyPr/>
          <a:lstStyle/>
          <a:p>
            <a:fld id="{FE5C8991-D57F-4F57-99D8-D1041714389F}" type="slidenum">
              <a:rPr lang="sv-SE" smtClean="0"/>
              <a:t>18</a:t>
            </a:fld>
            <a:endParaRPr lang="sv-SE" dirty="0"/>
          </a:p>
        </p:txBody>
      </p:sp>
    </p:spTree>
    <p:extLst>
      <p:ext uri="{BB962C8B-B14F-4D97-AF65-F5344CB8AC3E}">
        <p14:creationId xmlns:p14="http://schemas.microsoft.com/office/powerpoint/2010/main" val="1470158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Listtypsförteckning</a:t>
            </a:r>
            <a:r>
              <a:rPr lang="sv-SE" baseline="0" dirty="0" smtClean="0"/>
              <a:t> – lång lista på alla partier som har beställt valsedlar. På listtypsförteckningen antecknar röst--räknarna hur rösterna i distriktet de räknar fördelas. </a:t>
            </a:r>
          </a:p>
          <a:p>
            <a:endParaRPr lang="sv-SE" baseline="0" dirty="0" smtClean="0"/>
          </a:p>
          <a:p>
            <a:r>
              <a:rPr lang="sv-SE" baseline="0" dirty="0" smtClean="0"/>
              <a:t>Personröstförteckning – ett formulär per valsedel. På personröstförteckningen antecknar röst--räknarna hur de räknade personrösterna fördelats mellan kandidaterna.</a:t>
            </a:r>
          </a:p>
        </p:txBody>
      </p:sp>
      <p:sp>
        <p:nvSpPr>
          <p:cNvPr id="4" name="Platshållare för bildnummer 3"/>
          <p:cNvSpPr>
            <a:spLocks noGrp="1"/>
          </p:cNvSpPr>
          <p:nvPr>
            <p:ph type="sldNum" sz="quarter" idx="10"/>
          </p:nvPr>
        </p:nvSpPr>
        <p:spPr/>
        <p:txBody>
          <a:bodyPr/>
          <a:lstStyle/>
          <a:p>
            <a:fld id="{FE5C8991-D57F-4F57-99D8-D1041714389F}" type="slidenum">
              <a:rPr lang="sv-SE" smtClean="0"/>
              <a:t>19</a:t>
            </a:fld>
            <a:endParaRPr lang="sv-SE" dirty="0"/>
          </a:p>
        </p:txBody>
      </p:sp>
    </p:spTree>
    <p:extLst>
      <p:ext uri="{BB962C8B-B14F-4D97-AF65-F5344CB8AC3E}">
        <p14:creationId xmlns:p14="http://schemas.microsoft.com/office/powerpoint/2010/main" val="929962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a:t>
            </a:fld>
            <a:endParaRPr lang="sv-SE" dirty="0"/>
          </a:p>
        </p:txBody>
      </p:sp>
    </p:spTree>
    <p:extLst>
      <p:ext uri="{BB962C8B-B14F-4D97-AF65-F5344CB8AC3E}">
        <p14:creationId xmlns:p14="http://schemas.microsoft.com/office/powerpoint/2010/main" val="4172456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Här beskrivs</a:t>
            </a:r>
            <a:r>
              <a:rPr lang="sv-SE" baseline="0" dirty="0" smtClean="0"/>
              <a:t> det som hänt i vallokalen under valdagen. Protokollet är ett bra ställe att läsa för att få veta om det hänt något som påverkar innehållet i valkassen!</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20</a:t>
            </a:fld>
            <a:endParaRPr lang="sv-SE" dirty="0"/>
          </a:p>
        </p:txBody>
      </p:sp>
    </p:spTree>
    <p:extLst>
      <p:ext uri="{BB962C8B-B14F-4D97-AF65-F5344CB8AC3E}">
        <p14:creationId xmlns:p14="http://schemas.microsoft.com/office/powerpoint/2010/main" val="3115566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På resultatbilagan</a:t>
            </a:r>
            <a:r>
              <a:rPr lang="sv-SE" baseline="0" dirty="0" smtClean="0"/>
              <a:t> antecknas det preliminära resultatet från räkningen i vallokalen. Det ska finnas en resultatbilaga i varje kasse.</a:t>
            </a:r>
          </a:p>
          <a:p>
            <a:r>
              <a:rPr lang="sv-SE" baseline="0" dirty="0" smtClean="0"/>
              <a:t>Detta är det nya utseendet med QR-kod för digital rapportering av det preliminära resultatet på valnatten.</a:t>
            </a:r>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21</a:t>
            </a:fld>
            <a:endParaRPr lang="sv-SE" dirty="0"/>
          </a:p>
        </p:txBody>
      </p:sp>
    </p:spTree>
    <p:extLst>
      <p:ext uri="{BB962C8B-B14F-4D97-AF65-F5344CB8AC3E}">
        <p14:creationId xmlns:p14="http://schemas.microsoft.com/office/powerpoint/2010/main" val="1356095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E5C8991-D57F-4F57-99D8-D1041714389F}" type="slidenum">
              <a:rPr lang="sv-SE" smtClean="0"/>
              <a:t>22</a:t>
            </a:fld>
            <a:endParaRPr lang="sv-SE" dirty="0"/>
          </a:p>
        </p:txBody>
      </p:sp>
    </p:spTree>
    <p:extLst>
      <p:ext uri="{BB962C8B-B14F-4D97-AF65-F5344CB8AC3E}">
        <p14:creationId xmlns:p14="http://schemas.microsoft.com/office/powerpoint/2010/main" val="3154330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Svårbedömda – beslut – goda rutiner för vem som fattar besluten och rutin för att fånga upp och samverka…</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C8991-D57F-4F57-99D8-D104171438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026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25</a:t>
            </a:fld>
            <a:endParaRPr lang="sv-SE" dirty="0"/>
          </a:p>
        </p:txBody>
      </p:sp>
    </p:spTree>
    <p:extLst>
      <p:ext uri="{BB962C8B-B14F-4D97-AF65-F5344CB8AC3E}">
        <p14:creationId xmlns:p14="http://schemas.microsoft.com/office/powerpoint/2010/main" val="2070093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26</a:t>
            </a:fld>
            <a:endParaRPr lang="sv-SE" dirty="0"/>
          </a:p>
        </p:txBody>
      </p:sp>
    </p:spTree>
    <p:extLst>
      <p:ext uri="{BB962C8B-B14F-4D97-AF65-F5344CB8AC3E}">
        <p14:creationId xmlns:p14="http://schemas.microsoft.com/office/powerpoint/2010/main" val="1320428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Valkuvertet innehåller </a:t>
            </a:r>
            <a:r>
              <a:rPr lang="sv-SE" sz="1200" b="0" i="0" u="none" strike="noStrike" kern="1200" baseline="0" dirty="0">
                <a:solidFill>
                  <a:schemeClr val="tx1"/>
                </a:solidFill>
                <a:latin typeface="+mn-lt"/>
                <a:ea typeface="+mn-ea"/>
                <a:cs typeface="+mn-cs"/>
              </a:rPr>
              <a:t>flera identiska valsedlar. En valsedel väljs ut som representant för väljarens vilja – de andra valsedlarna och valkuvertet hanteras som </a:t>
            </a:r>
            <a:r>
              <a:rPr lang="sv-SE" sz="1200" b="0" i="0" u="none" strike="noStrike" kern="1200" baseline="0" dirty="0" smtClean="0">
                <a:solidFill>
                  <a:schemeClr val="tx1"/>
                </a:solidFill>
                <a:latin typeface="+mn-lt"/>
                <a:ea typeface="+mn-ea"/>
                <a:cs typeface="+mn-cs"/>
              </a:rPr>
              <a:t>övertaliga. </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27</a:t>
            </a:fld>
            <a:endParaRPr lang="sv-SE" dirty="0"/>
          </a:p>
        </p:txBody>
      </p:sp>
    </p:spTree>
    <p:extLst>
      <p:ext uri="{BB962C8B-B14F-4D97-AF65-F5344CB8AC3E}">
        <p14:creationId xmlns:p14="http://schemas.microsoft.com/office/powerpoint/2010/main" val="3539647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Om </a:t>
            </a:r>
            <a:r>
              <a:rPr lang="sv-SE" sz="1200" b="0" i="0" u="none" strike="noStrike" kern="1200" baseline="0" dirty="0">
                <a:solidFill>
                  <a:schemeClr val="tx1"/>
                </a:solidFill>
                <a:latin typeface="+mn-lt"/>
                <a:ea typeface="+mn-ea"/>
                <a:cs typeface="+mn-cs"/>
              </a:rPr>
              <a:t>valkuvertet innehåller flera valsedlar, men partibeteckningarna inte är lika – då är det </a:t>
            </a:r>
            <a:r>
              <a:rPr lang="sv-SE" sz="1200" b="0" i="0" u="none" strike="noStrike" kern="1200" baseline="0" dirty="0" smtClean="0">
                <a:solidFill>
                  <a:schemeClr val="tx1"/>
                </a:solidFill>
                <a:latin typeface="+mn-lt"/>
                <a:ea typeface="+mn-ea"/>
                <a:cs typeface="+mn-cs"/>
              </a:rPr>
              <a:t>omöjligt </a:t>
            </a:r>
            <a:r>
              <a:rPr lang="sv-SE" sz="1200" b="0" i="0" u="none" strike="noStrike" kern="1200" baseline="0" dirty="0">
                <a:solidFill>
                  <a:schemeClr val="tx1"/>
                </a:solidFill>
                <a:latin typeface="+mn-lt"/>
                <a:ea typeface="+mn-ea"/>
                <a:cs typeface="+mn-cs"/>
              </a:rPr>
              <a:t>att tolka väljarens vilja. Rösten förs då till kategorin ”ogiltiga röster – övriga”. Detta gäller även om något av partierna inte skulle ha anmält deltagande. </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28</a:t>
            </a:fld>
            <a:endParaRPr lang="sv-SE" dirty="0"/>
          </a:p>
        </p:txBody>
      </p:sp>
    </p:spTree>
    <p:extLst>
      <p:ext uri="{BB962C8B-B14F-4D97-AF65-F5344CB8AC3E}">
        <p14:creationId xmlns:p14="http://schemas.microsoft.com/office/powerpoint/2010/main" val="1522940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Om </a:t>
            </a:r>
            <a:r>
              <a:rPr lang="sv-SE" sz="1200" b="0" i="0" u="none" strike="noStrike" kern="1200" baseline="0" dirty="0">
                <a:solidFill>
                  <a:schemeClr val="tx1"/>
                </a:solidFill>
                <a:latin typeface="+mn-lt"/>
                <a:ea typeface="+mn-ea"/>
                <a:cs typeface="+mn-cs"/>
              </a:rPr>
              <a:t>valkuvertet innehåller flera identiska valsedlar, men med olika personröster – bortse från kandidatnamnen. Det kan röra sig om en personröst på kandidat X på ena valsedeln och personröst på kandidat Y på andra valsedeln, eller en personröst på ena valsedeln och en valsedel utan personröst. Oavsett </a:t>
            </a:r>
            <a:r>
              <a:rPr lang="sv-SE" sz="1200" b="0" i="0" u="none" strike="noStrike" kern="1200" baseline="0" dirty="0" smtClean="0">
                <a:solidFill>
                  <a:schemeClr val="tx1"/>
                </a:solidFill>
                <a:latin typeface="+mn-lt"/>
                <a:ea typeface="+mn-ea"/>
                <a:cs typeface="+mn-cs"/>
              </a:rPr>
              <a:t>vilket, </a:t>
            </a:r>
            <a:r>
              <a:rPr lang="sv-SE" sz="1200" b="0" i="0" u="none" strike="noStrike" kern="1200" baseline="0" dirty="0">
                <a:solidFill>
                  <a:schemeClr val="tx1"/>
                </a:solidFill>
                <a:latin typeface="+mn-lt"/>
                <a:ea typeface="+mn-ea"/>
                <a:cs typeface="+mn-cs"/>
              </a:rPr>
              <a:t>är väljarens vilja oklar vad gäller personrösten</a:t>
            </a:r>
            <a:r>
              <a:rPr lang="sv-SE" sz="1200" b="0" i="0" u="none" strike="noStrike" kern="1200" baseline="0" dirty="0" smtClean="0">
                <a:solidFill>
                  <a:schemeClr val="tx1"/>
                </a:solidFill>
                <a:latin typeface="+mn-lt"/>
                <a:ea typeface="+mn-ea"/>
                <a:cs typeface="+mn-cs"/>
              </a:rPr>
              <a:t>.</a:t>
            </a:r>
          </a:p>
          <a:p>
            <a:endParaRPr lang="sv-SE" sz="1200" b="0" i="0" u="none" strike="noStrike" kern="1200" baseline="0" dirty="0" smtClean="0">
              <a:solidFill>
                <a:schemeClr val="tx1"/>
              </a:solidFill>
              <a:latin typeface="+mn-lt"/>
              <a:ea typeface="+mn-ea"/>
              <a:cs typeface="+mn-cs"/>
            </a:endParaRPr>
          </a:p>
          <a:p>
            <a:r>
              <a:rPr lang="sv-SE" sz="1200" kern="1200" dirty="0" smtClean="0">
                <a:solidFill>
                  <a:schemeClr val="tx1"/>
                </a:solidFill>
                <a:effectLst/>
                <a:latin typeface="+mn-lt"/>
                <a:ea typeface="+mn-ea"/>
                <a:cs typeface="+mn-cs"/>
              </a:rPr>
              <a:t>Varför blir det inte en liströst?</a:t>
            </a:r>
            <a:r>
              <a:rPr lang="sv-SE" sz="1200" kern="1200" baseline="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Svaret finns i vallagen, närmare bestämt det 13 kapitlet, 7:e paragrafen, andra stycket:</a:t>
            </a: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Finns det fler än en valsedel i ett valkuvert är dessa ogiltiga. Om kuvertet innehåller flera valsedlar och alla har samma partibeteckning, ska dock en valsedel räknas som giltig. Skiljer sig valsedlarna i ett sådant fall åt i fråga om kandidatnamn eller de särskilda personrösterna</a:t>
            </a:r>
            <a:r>
              <a:rPr lang="sv-SE" sz="1200" b="1" kern="1200" dirty="0" smtClean="0">
                <a:solidFill>
                  <a:srgbClr val="FF0000"/>
                </a:solidFill>
                <a:effectLst/>
                <a:latin typeface="+mn-lt"/>
                <a:ea typeface="+mn-ea"/>
                <a:cs typeface="+mn-cs"/>
              </a:rPr>
              <a:t>, ska namnen på valsedlarna anses obefintliga</a:t>
            </a:r>
            <a:r>
              <a:rPr lang="sv-SE" sz="1200" kern="1200" dirty="0" smtClean="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29</a:t>
            </a:fld>
            <a:endParaRPr lang="sv-SE" dirty="0"/>
          </a:p>
        </p:txBody>
      </p:sp>
    </p:spTree>
    <p:extLst>
      <p:ext uri="{BB962C8B-B14F-4D97-AF65-F5344CB8AC3E}">
        <p14:creationId xmlns:p14="http://schemas.microsoft.com/office/powerpoint/2010/main" val="1946032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smtClean="0"/>
              <a:t>Valsedel med märkning som ska identifiera den som röstar</a:t>
            </a:r>
          </a:p>
          <a:p>
            <a:r>
              <a:rPr lang="sv-SE" dirty="0" smtClean="0"/>
              <a:t>Valsedeln är märkt avsiktligt för att kunna identifiera den som röstar. Därmed är valhemligheten röjd och rösten ska ogiltigförklaras. </a:t>
            </a:r>
          </a:p>
          <a:p>
            <a:r>
              <a:rPr lang="sv-SE" dirty="0" smtClean="0"/>
              <a:t>Alla märkta röster ska hanteras som ”ogiltiga röster – övriga”. Vid bedömning av vad som utgör en märkning – tillkalla hjälp enligt rutin.</a:t>
            </a:r>
          </a:p>
          <a:p>
            <a:endParaRPr lang="sv-SE" dirty="0" smtClean="0"/>
          </a:p>
          <a:p>
            <a:r>
              <a:rPr lang="sv-SE" b="1" dirty="0" smtClean="0"/>
              <a:t>Ur ställningstagandet: </a:t>
            </a:r>
          </a:p>
          <a:p>
            <a:r>
              <a:rPr lang="sv-SE" dirty="0" smtClean="0"/>
              <a:t>En valsedel är ogiltig om den har kännetecken som uppenbart gjorts med avsikt. För att en märkning ska göra en röst ogiltig ska den vara ägnad att avslöja väljarens identitet och därmed kränka valhemligheten. En väljare kan på sin röst skriva till uppgifter som är avsedda att identifiera kandidaten rösten avser, till exempel telefonnummer eller adress. Valmyndigheten bedömer att sådana uppgifter inte är en märkning. Om namnet på valsedeln överensstämmer med ett namn på en kandidat som samtyckt till kandidaturen bör tillskriften behandlas som en personröst. Någon annan form av notering på valsedeln, som inte direkt avslöjar väljaren och valhemligheten bör, enligt Valmyndigheten, inte heller leda till att rösten är ogiltig. Exempelvis kan en ritad bild i och för sig ge väljaren själv svar på hur rösten har hanterats men den behöver inte avslöja vem väljaren är för andra. Om det på en valsedel finns ett födelsenummer, personnummer, nummer i röstlängden eller annan kontaktuppgift tillskriven får det bedömas utifrån om det kan antas att uppgiften avser väljaren och om den riskerar kränka väljarens valhemlighet. Om det finns anledning att anta att någon hindrar en omröstning, påverkar valresultatet eller påverkar genomförandet av ett allmänt val på andra otillåtna sätt kan det dock innebära ett brott - otillbörligt verkande vid röstning. I vissa fall kan en märkning ske oavsiktligt, exempelvis genom att väljaren snuddar med pennan på valsedeln eller i form små tryckfel som inte upptäckts. Sådana markeringar ska, enligt </a:t>
            </a:r>
            <a:r>
              <a:rPr lang="sv-SE" dirty="0" err="1" smtClean="0"/>
              <a:t>Valmyndighetens</a:t>
            </a:r>
            <a:r>
              <a:rPr lang="sv-SE" dirty="0" smtClean="0"/>
              <a:t> bedömning, inte utgöra grund för ogiltighet.</a:t>
            </a:r>
          </a:p>
          <a:p>
            <a:endParaRPr lang="sv-SE" dirty="0" smtClean="0"/>
          </a:p>
          <a:p>
            <a:r>
              <a:rPr lang="sv-SE" dirty="0" smtClean="0"/>
              <a:t>Om väljaren skriver till text på en partivalsedel och texten kan antas vara avsedd att förstärka väljarens vilja, bedömer Valmyndigheten att tillskriften inte bör ses som ett annat partinamn.</a:t>
            </a:r>
            <a:r>
              <a:rPr lang="sv-SE" baseline="0" dirty="0" smtClean="0"/>
              <a:t> </a:t>
            </a:r>
            <a:r>
              <a:rPr lang="sv-SE" dirty="0" smtClean="0"/>
              <a:t>Rösten bör godkännas som en röst på det aktuella partiet. Samma bedömning bör ske om </a:t>
            </a:r>
            <a:r>
              <a:rPr lang="sv-SE" baseline="0" dirty="0" smtClean="0"/>
              <a:t> </a:t>
            </a:r>
            <a:r>
              <a:rPr lang="sv-SE" dirty="0" smtClean="0"/>
              <a:t>väljaren lagt ner två valsedlar i ett valkuvert, exempelvis en partivalsedel och en valsedel med </a:t>
            </a:r>
          </a:p>
          <a:p>
            <a:r>
              <a:rPr lang="sv-SE" dirty="0" smtClean="0"/>
              <a:t>förstärkande budskap. En av valsedlarna bör då bedömas som giltig. Övriga valsedlarna ska inte räknas med i valresultatet. Om väljaren skriver till ord eller meningar där det inte går att utläsa vad väljaren vill med tillskriften, exempelvis ord helt ryckta ur sitt sammanhang, är det </a:t>
            </a:r>
            <a:r>
              <a:rPr lang="sv-SE" baseline="0" dirty="0" smtClean="0"/>
              <a:t> </a:t>
            </a:r>
            <a:r>
              <a:rPr lang="sv-SE" dirty="0" smtClean="0"/>
              <a:t>inte heller att se som en röst på flera partier. Länsstyrelsen måste bedöma varje unik röst för sig. (Se till exempel VPN 2010:36, 3.4 Kännetecken) </a:t>
            </a:r>
          </a:p>
          <a:p>
            <a:r>
              <a:rPr lang="sv-SE" dirty="0" smtClean="0"/>
              <a:t>En partisymbol som är tillskriven av en väljare påverkar inte prövningen av om en röst är Ogiltig</a:t>
            </a:r>
          </a:p>
          <a:p>
            <a:endParaRPr lang="sv-SE" dirty="0" smtClean="0"/>
          </a:p>
          <a:p>
            <a:r>
              <a:rPr lang="sv-SE" dirty="0" smtClean="0"/>
              <a:t>Om partibeteckningen är struken eller om väljaren gjort tillskrift som är nedvärderande om partiet eller som på annat sätt verkar betyda att väljaren inte avsett rösta på det parti som finns tryckt på valsedeln bör, enligt </a:t>
            </a:r>
            <a:r>
              <a:rPr lang="sv-SE" dirty="0" err="1" smtClean="0"/>
              <a:t>Valmyndighetens</a:t>
            </a:r>
            <a:r>
              <a:rPr lang="sv-SE" dirty="0" smtClean="0"/>
              <a:t> bedömning, rösten hanteras som en blank valsedel, dvs. en ”ogiltig-blank”.</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30</a:t>
            </a:fld>
            <a:endParaRPr lang="sv-SE" dirty="0"/>
          </a:p>
        </p:txBody>
      </p:sp>
    </p:spTree>
    <p:extLst>
      <p:ext uri="{BB962C8B-B14F-4D97-AF65-F5344CB8AC3E}">
        <p14:creationId xmlns:p14="http://schemas.microsoft.com/office/powerpoint/2010/main" val="2526325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a:t>
            </a:fld>
            <a:endParaRPr lang="sv-SE" dirty="0"/>
          </a:p>
        </p:txBody>
      </p:sp>
    </p:spTree>
    <p:extLst>
      <p:ext uri="{BB962C8B-B14F-4D97-AF65-F5344CB8AC3E}">
        <p14:creationId xmlns:p14="http://schemas.microsoft.com/office/powerpoint/2010/main" val="3141774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Det finns olika sätt att lämna en personröst. Det vanligaste sättet är att markera rutan framför namnet på en namnvalsedel. Rutan kan markeras på olika sätt och ska tolkas som en personröst oavsett typ av markering så länge markeringen är entydig och i rutan. En ring runt rutan, kandidatens namn eller ett understruket kandidatnamn är, enligt </a:t>
            </a:r>
            <a:r>
              <a:rPr lang="sv-SE" dirty="0" err="1" smtClean="0"/>
              <a:t>Valmyndighetens</a:t>
            </a:r>
            <a:r>
              <a:rPr lang="sv-SE" dirty="0" smtClean="0"/>
              <a:t> bedömning, alltså inte en godkänd markering eftersom markeringen ska ske i rutan. Däremot kan ett kryss eller annan markering fortsätta utanför rutan. Rutorna framför kandidaterna är små och det kan vara svårt att få en markering att helt hamna i rutan. Valmyndigheten bedömer att det inte utgör skäl att generellt bedöma väljarens vilja som otydlig om en markering snuddar vid eller i vissa fall till och med går in i en annan ruta än den markeringen i huvudsak är gjord i. En bedömning måste ske i varje enskilt fall. En avgiven personröst ska bedömas giltig om det kan dras en entydig slutsats om vilken kandidat som väljaren haft för avsikt att rösta på. Om det inte går att utläsa vilken kandidat som har fått en personröst, om det exempelvis finns kryss för flera kandidater ska länsstyrelsen bortse från personrösten och alla andra namn på valsedeln och rösten ska hanteras som en röst på partiet. Samma sak gäller, enligt </a:t>
            </a:r>
            <a:r>
              <a:rPr lang="sv-SE" dirty="0" err="1" smtClean="0"/>
              <a:t>Valmyndighetens</a:t>
            </a:r>
            <a:r>
              <a:rPr lang="sv-SE" dirty="0" smtClean="0"/>
              <a:t> bedömning, om ett kryss eller annan markering sträcker sig med likvärdigt över flera kryssrutor.</a:t>
            </a:r>
          </a:p>
          <a:p>
            <a:endParaRPr lang="sv-SE" dirty="0" smtClean="0"/>
          </a:p>
          <a:p>
            <a:r>
              <a:rPr lang="sv-SE" dirty="0" smtClean="0"/>
              <a:t>Vidare finns i övningsmaterialet en röst på partiet Initiativet narvalarna där väljaren har satt ett kryss precis i kanten av rutan framför kandidat 7. Att krysset har hamnat så nära rutan beror på tryckningen vilket inte var avsikten när uppgiften skapades. Övningen är dock ett utmärkt exempel på en svårbedömd röst. Valmyndigheten tänker att exemplet kan användas för att i utbildningen peka på vilka svårigheter som kan uppstå vid rösträkningen och för att uppmärksamma de som deltar i utbildningen på att detta är ett typexempel på när valledningen bör tillkallas för att hjälpa till med bedömningen. Valmyndigheten bedömer att om den tryckta valsedeln i ert övningsmaterial visar att krysset går in lite i rutan bör krysset räknas som en röst på kandidat 7, är krysset inte inne i rutan alls ska krysset inte beaktas. (Facit är inte uppdaterat i denna del.)</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32</a:t>
            </a:fld>
            <a:endParaRPr lang="sv-SE" dirty="0"/>
          </a:p>
        </p:txBody>
      </p:sp>
    </p:spTree>
    <p:extLst>
      <p:ext uri="{BB962C8B-B14F-4D97-AF65-F5344CB8AC3E}">
        <p14:creationId xmlns:p14="http://schemas.microsoft.com/office/powerpoint/2010/main" val="2912891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Om </a:t>
            </a:r>
            <a:r>
              <a:rPr lang="sv-SE" sz="1200" b="0" i="0" u="none" strike="noStrike" kern="1200" baseline="0" dirty="0">
                <a:solidFill>
                  <a:schemeClr val="tx1"/>
                </a:solidFill>
                <a:latin typeface="+mn-lt"/>
                <a:ea typeface="+mn-ea"/>
                <a:cs typeface="+mn-cs"/>
              </a:rPr>
              <a:t>det inte entydigt går att utläsa vilken kandidat som har fått en personröst – men att det samtidigt kan konstateras att någon form av personröster har avgivits – ska kandidatnamnen anses obefintliga. Det kan till exempel röra sig om flera kryss, eller att en markering sträcker sig likvärdigt över flera kryssrutor. </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33</a:t>
            </a:fld>
            <a:endParaRPr lang="sv-SE" dirty="0"/>
          </a:p>
        </p:txBody>
      </p:sp>
    </p:spTree>
    <p:extLst>
      <p:ext uri="{BB962C8B-B14F-4D97-AF65-F5344CB8AC3E}">
        <p14:creationId xmlns:p14="http://schemas.microsoft.com/office/powerpoint/2010/main" val="3192205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Ett annat exempel</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34</a:t>
            </a:fld>
            <a:endParaRPr lang="sv-SE" dirty="0"/>
          </a:p>
        </p:txBody>
      </p:sp>
    </p:spTree>
    <p:extLst>
      <p:ext uri="{BB962C8B-B14F-4D97-AF65-F5344CB8AC3E}">
        <p14:creationId xmlns:p14="http://schemas.microsoft.com/office/powerpoint/2010/main" val="3087818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Strykningar </a:t>
            </a:r>
            <a:r>
              <a:rPr lang="sv-SE" sz="1200" b="0" i="0" u="none" strike="noStrike" kern="1200" baseline="0" dirty="0">
                <a:solidFill>
                  <a:schemeClr val="tx1"/>
                </a:solidFill>
                <a:latin typeface="+mn-lt"/>
                <a:ea typeface="+mn-ea"/>
                <a:cs typeface="+mn-cs"/>
              </a:rPr>
              <a:t>av kandidatnamn ska helt bortses ifrån, hantera rösten som om strykningen inte fanns. </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35</a:t>
            </a:fld>
            <a:endParaRPr lang="sv-SE" dirty="0"/>
          </a:p>
        </p:txBody>
      </p:sp>
    </p:spTree>
    <p:extLst>
      <p:ext uri="{BB962C8B-B14F-4D97-AF65-F5344CB8AC3E}">
        <p14:creationId xmlns:p14="http://schemas.microsoft.com/office/powerpoint/2010/main" val="3503863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Om </a:t>
            </a:r>
            <a:r>
              <a:rPr lang="sv-SE" sz="1200" b="0" i="0" u="none" strike="noStrike" kern="1200" baseline="0" dirty="0">
                <a:solidFill>
                  <a:schemeClr val="tx1"/>
                </a:solidFill>
                <a:latin typeface="+mn-lt"/>
                <a:ea typeface="+mn-ea"/>
                <a:cs typeface="+mn-cs"/>
              </a:rPr>
              <a:t>partibeteckningen är struken så är det svårt att avgöra väljarens vilja. Rösten hanteras som blank eftersom det inte finns någon partibeteckning. </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36</a:t>
            </a:fld>
            <a:endParaRPr lang="sv-SE" dirty="0"/>
          </a:p>
        </p:txBody>
      </p:sp>
    </p:spTree>
    <p:extLst>
      <p:ext uri="{BB962C8B-B14F-4D97-AF65-F5344CB8AC3E}">
        <p14:creationId xmlns:p14="http://schemas.microsoft.com/office/powerpoint/2010/main" val="2115067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När ska en röst anses avgiven på ett parti?</a:t>
            </a:r>
          </a:p>
          <a:p>
            <a:r>
              <a:rPr lang="sv-SE" dirty="0" smtClean="0"/>
              <a:t>Det finns ingen definition av begreppet parti i regeringsformen eller vallagen. I förarbeten till vallagen talas om att begreppet parti utformats med tanke på själva valproceduren och sammanräkningsförfarandet samt att begreppet bygger på principen om den fria nomineringsrätten. I vissa fall måste ett parti vara en juridisk person, det vill säga en organisation med styrelse och stadgar. Det gäller exempelvis om partiet söker om partibidrag eller om partiet vill registrera sin partibeteckning. (Se bland annat prop. 1969:126 s. 20-21, Prop. 1972:105 s. 112-113 prop. 2013/14:48 s. 63 och VPN 1990:10).</a:t>
            </a:r>
          </a:p>
          <a:p>
            <a:endParaRPr lang="sv-SE" dirty="0" smtClean="0"/>
          </a:p>
          <a:p>
            <a:r>
              <a:rPr lang="sv-SE" dirty="0" smtClean="0"/>
              <a:t>I vallagen sägs att ett parti som vill delta i val ska anmäla det tillsammans med partiets beteckning. Vidare sägs i lagen att en beteckning ska bestå av ord och att den får innehålla en symbol. Det finns inget krav på vilka ord som ska ingå i en beteckning. En beteckning får inte vara förväxlingsbar med en redan befintlig beteckning.</a:t>
            </a:r>
          </a:p>
          <a:p>
            <a:endParaRPr lang="sv-SE" dirty="0" smtClean="0"/>
          </a:p>
          <a:p>
            <a:r>
              <a:rPr lang="sv-SE" dirty="0" smtClean="0"/>
              <a:t>Inför de allmänna valen 2018 fördes samtal mellan länsstyrelserna i samråd med Valmyndigheten om hur en valsedel med tillskrivna ord skulle hanteras. Med anledning av att det inte är möjligt att t.ex. kräva att en partibeteckning ska innehålla ordet parti blev slutsatsen att alla tillskrivna ord på en valsedel, vilka inte utgjorde namn (på riktiga personer eller på exempelvis karaktärer i böcker eller barnprogram), skulle bedömas vara partier med undantag av sådana partier som faktiskt anmält deltagande eller som registrerat en partibeteckning innehållande ett namn.</a:t>
            </a:r>
          </a:p>
          <a:p>
            <a:endParaRPr lang="sv-SE" dirty="0" smtClean="0"/>
          </a:p>
          <a:p>
            <a:r>
              <a:rPr lang="sv-SE" dirty="0" smtClean="0"/>
              <a:t>Om orden inte utgjorde sådan beteckning under vilket ett parti anmält sitt deltagande skulle rösten hanteras som en valsedel som ska läggas till Ogiltiga röster – inte anmälda partier. Detta är den praxis som gällt sedan dess och som tillämpades vid de allmänna valen 2022. Det är också den bedömning Valmyndigheten står för nu.</a:t>
            </a:r>
          </a:p>
          <a:p>
            <a:endParaRPr lang="sv-SE" dirty="0" smtClean="0"/>
          </a:p>
          <a:p>
            <a:r>
              <a:rPr lang="sv-SE" dirty="0" smtClean="0"/>
              <a:t>Naturligtvis kan det uppstå olika situationer då ovan innebär svåra bedömningar. En väljare kan exempelvis lägga till ord på en valsedel där en beteckning på ett anmält parti finns tryckt. Vid tolkning av en sådan röst kan viss ledning hämtas i vägledande ställningstagande om tolkning av parti- och personröster under rubrikerna 3.4 Kännetecken och 3.5 Partiröster. Varje röst måste emellertid bedömas för sig. Det är alltid möjligt att samråda med Valmyndigheten vid svåra bedömningar.</a:t>
            </a:r>
          </a:p>
          <a:p>
            <a:endParaRPr lang="sv-SE" dirty="0" smtClean="0"/>
          </a:p>
          <a:p>
            <a:r>
              <a:rPr lang="sv-SE" dirty="0" smtClean="0"/>
              <a:t>Om väljaren skriver till text på en partivalsedel och texten kan antas vara avsedd att förstärka </a:t>
            </a:r>
          </a:p>
          <a:p>
            <a:r>
              <a:rPr lang="sv-SE" dirty="0" smtClean="0"/>
              <a:t>väljarens vilja, bedömer Valmyndigheten att tillskriften inte bör ses som ett annat partinamn.</a:t>
            </a:r>
          </a:p>
          <a:p>
            <a:r>
              <a:rPr lang="sv-SE" dirty="0" smtClean="0"/>
              <a:t>Rösten bör godkännas som en röst på det aktuella partiet. Samma bedömning bör ske om </a:t>
            </a:r>
          </a:p>
          <a:p>
            <a:r>
              <a:rPr lang="sv-SE" dirty="0" smtClean="0"/>
              <a:t>väljaren lagt ner två valsedlar i ett valkuvert, exempelvis en partivalsedel och en valsedel med </a:t>
            </a:r>
          </a:p>
          <a:p>
            <a:r>
              <a:rPr lang="sv-SE" dirty="0" smtClean="0"/>
              <a:t>förstärkande budskap. En av valsedlarna bör då bedömas som giltig. Övriga valsedlarna ska </a:t>
            </a:r>
          </a:p>
          <a:p>
            <a:r>
              <a:rPr lang="sv-SE" dirty="0" smtClean="0"/>
              <a:t>inte räknas med i valresultatet. Om väljaren skriver till ord eller meningar där det inte går att </a:t>
            </a:r>
          </a:p>
          <a:p>
            <a:r>
              <a:rPr lang="sv-SE" dirty="0" smtClean="0"/>
              <a:t>utläsa vad väljaren vill med tillskriften, exempelvis ord helt ryckta ur sitt sammanhang, är det </a:t>
            </a:r>
          </a:p>
          <a:p>
            <a:r>
              <a:rPr lang="sv-SE" dirty="0" smtClean="0"/>
              <a:t>inte heller att se som en röst på flera partier. Länsstyrelsen måste bedöma varje unik röst för </a:t>
            </a:r>
          </a:p>
          <a:p>
            <a:r>
              <a:rPr lang="sv-SE" dirty="0" smtClean="0"/>
              <a:t>sig. (Se till exempel VPN 2010:36, 3.4 Kännetecken) </a:t>
            </a:r>
          </a:p>
          <a:p>
            <a:r>
              <a:rPr lang="sv-SE" dirty="0" smtClean="0"/>
              <a:t>En partisymbol som är tillskriven av en väljare påverkar inte prövningen av om en röst är </a:t>
            </a:r>
          </a:p>
          <a:p>
            <a:r>
              <a:rPr lang="sv-SE" dirty="0" smtClean="0"/>
              <a:t>Ogiltig</a:t>
            </a:r>
          </a:p>
          <a:p>
            <a:endParaRPr lang="sv-SE" dirty="0" smtClean="0"/>
          </a:p>
          <a:p>
            <a:r>
              <a:rPr lang="sv-SE" dirty="0" smtClean="0"/>
              <a:t>Om partibeteckningen är struken eller om väljaren gjort tillskrift som är nedvärderande om partiet eller som på annat sätt verkar betyda att väljaren inte avsett rösta på det parti som finns tryckt på valsedeln bör, enligt </a:t>
            </a:r>
            <a:r>
              <a:rPr lang="sv-SE" dirty="0" err="1" smtClean="0"/>
              <a:t>Valmyndighetens</a:t>
            </a:r>
            <a:r>
              <a:rPr lang="sv-SE" dirty="0" smtClean="0"/>
              <a:t> bedömning, rösten hanteras som en blank valsedel, dvs. en ”ogiltig-blank”.</a:t>
            </a:r>
          </a:p>
          <a:p>
            <a:endParaRPr lang="sv-SE" dirty="0" smtClean="0"/>
          </a:p>
        </p:txBody>
      </p:sp>
      <p:sp>
        <p:nvSpPr>
          <p:cNvPr id="4" name="Platshållare för bildnummer 3"/>
          <p:cNvSpPr>
            <a:spLocks noGrp="1"/>
          </p:cNvSpPr>
          <p:nvPr>
            <p:ph type="sldNum" sz="quarter" idx="10"/>
          </p:nvPr>
        </p:nvSpPr>
        <p:spPr/>
        <p:txBody>
          <a:bodyPr/>
          <a:lstStyle/>
          <a:p>
            <a:fld id="{FE5C8991-D57F-4F57-99D8-D1041714389F}" type="slidenum">
              <a:rPr lang="sv-SE" smtClean="0"/>
              <a:t>37</a:t>
            </a:fld>
            <a:endParaRPr lang="sv-SE" dirty="0"/>
          </a:p>
        </p:txBody>
      </p:sp>
    </p:spTree>
    <p:extLst>
      <p:ext uri="{BB962C8B-B14F-4D97-AF65-F5344CB8AC3E}">
        <p14:creationId xmlns:p14="http://schemas.microsoft.com/office/powerpoint/2010/main" val="992209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Om </a:t>
            </a:r>
            <a:r>
              <a:rPr lang="sv-SE" sz="1200" b="0" i="0" u="none" strike="noStrike" kern="1200" baseline="0" dirty="0">
                <a:solidFill>
                  <a:schemeClr val="tx1"/>
                </a:solidFill>
                <a:latin typeface="+mn-lt"/>
                <a:ea typeface="+mn-ea"/>
                <a:cs typeface="+mn-cs"/>
              </a:rPr>
              <a:t>det finns flera partibeteckningar på valsedeln är det svårt att avgöra väljarens vilja. Rösten hanteras som ”Ogiltig röst – övriga”. Detta gäller oavsett om någon partibeteckning skulle sakna anmälan om deltagande i val. </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38</a:t>
            </a:fld>
            <a:endParaRPr lang="sv-SE" dirty="0"/>
          </a:p>
        </p:txBody>
      </p:sp>
    </p:spTree>
    <p:extLst>
      <p:ext uri="{BB962C8B-B14F-4D97-AF65-F5344CB8AC3E}">
        <p14:creationId xmlns:p14="http://schemas.microsoft.com/office/powerpoint/2010/main" val="2621104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Om en väljare tar en namnvalsedel, stryker över partibeteckningen och skriver dit en annan partibeteckning,</a:t>
            </a:r>
            <a:r>
              <a:rPr lang="sv-SE" sz="1200" kern="1200" baseline="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då blir det en röst på det tillskrivna partiet.</a:t>
            </a:r>
            <a:r>
              <a:rPr lang="sv-SE" sz="1200" kern="1200" baseline="0" dirty="0" smtClean="0">
                <a:solidFill>
                  <a:schemeClr val="tx1"/>
                </a:solidFill>
                <a:effectLst/>
                <a:latin typeface="+mn-lt"/>
                <a:ea typeface="+mn-ea"/>
                <a:cs typeface="+mn-cs"/>
              </a:rPr>
              <a:t> S</a:t>
            </a:r>
            <a:r>
              <a:rPr lang="sv-SE" sz="1200" kern="1200" dirty="0" smtClean="0">
                <a:solidFill>
                  <a:schemeClr val="tx1"/>
                </a:solidFill>
                <a:effectLst/>
                <a:latin typeface="+mn-lt"/>
                <a:ea typeface="+mn-ea"/>
                <a:cs typeface="+mn-cs"/>
              </a:rPr>
              <a:t>en får man pröva om någon av de som står på namnvalsedeln även lämnat samtycke för den partibeteckning som skrevs dit.</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39</a:t>
            </a:fld>
            <a:endParaRPr lang="sv-SE" dirty="0"/>
          </a:p>
        </p:txBody>
      </p:sp>
    </p:spTree>
    <p:extLst>
      <p:ext uri="{BB962C8B-B14F-4D97-AF65-F5344CB8AC3E}">
        <p14:creationId xmlns:p14="http://schemas.microsoft.com/office/powerpoint/2010/main" val="3637635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Ett parti som vill delta i val ska anmäla det. Av anmälan ska framgå under vilken partibeteckning partiet går till val under. Det är primärt partiernas ansvar att tillgodose väljarnas behov av tydlighet ifråga om vilka partier som ställer upp i val och vilka kandidater som kan väljas. Om en väljare på en blank valsedel skriver till en partibeteckning för ett parti som inte anmält deltagande i valet ska valsedeln bedömas vara ogiltig. Det gäller även om partiet bytt partibeteckning. En röst på den tidigare partibeteckningen kan därför inte tillgodoräknas partiet. Om det i undantagsfall framstår som entydigt vad väljaren avsett rösta på, exempelvis om de båda partibeteckningarna är snarlika eller om den nya beteckningen innehåller delar av den gamla, kan dock en sådan röst anses giltig.</a:t>
            </a:r>
          </a:p>
          <a:p>
            <a:endParaRPr lang="sv-SE" dirty="0" smtClean="0"/>
          </a:p>
          <a:p>
            <a:r>
              <a:rPr lang="sv-SE" dirty="0" smtClean="0"/>
              <a:t>Partier använder sig av mer eller mindre etablerade förkortningar. Partierna kan också ha tilldelats en administrativ förkortning som används i samband med rösträkning och vid redovisning av valresultatet. Om det framgår som entydigt vilket parti en väljare avser med sin förkortning ska den, enligt </a:t>
            </a:r>
            <a:r>
              <a:rPr lang="sv-SE" dirty="0" err="1" smtClean="0"/>
              <a:t>Valmyndighetens</a:t>
            </a:r>
            <a:r>
              <a:rPr lang="sv-SE" dirty="0" smtClean="0"/>
              <a:t> bedömning, godkännas som en röst på partiet. Varje röst måste bedömas enskilt utifrån exempelvis vilket val rösten gäller och vilka partier som anmält deltagande i det aktuella valet. Om det finns risk för förväxling mellan olika partier bör en förkortning som väljaren angett emellertid inte godtas. Valsedeln bör då bedömas som ogiltig.</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40</a:t>
            </a:fld>
            <a:endParaRPr lang="sv-SE" dirty="0"/>
          </a:p>
        </p:txBody>
      </p:sp>
    </p:spTree>
    <p:extLst>
      <p:ext uri="{BB962C8B-B14F-4D97-AF65-F5344CB8AC3E}">
        <p14:creationId xmlns:p14="http://schemas.microsoft.com/office/powerpoint/2010/main" val="3782451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41</a:t>
            </a:fld>
            <a:endParaRPr lang="sv-SE" dirty="0"/>
          </a:p>
        </p:txBody>
      </p:sp>
    </p:spTree>
    <p:extLst>
      <p:ext uri="{BB962C8B-B14F-4D97-AF65-F5344CB8AC3E}">
        <p14:creationId xmlns:p14="http://schemas.microsoft.com/office/powerpoint/2010/main" val="999800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a:t>
            </a:fld>
            <a:endParaRPr lang="sv-SE" dirty="0"/>
          </a:p>
        </p:txBody>
      </p:sp>
    </p:spTree>
    <p:extLst>
      <p:ext uri="{BB962C8B-B14F-4D97-AF65-F5344CB8AC3E}">
        <p14:creationId xmlns:p14="http://schemas.microsoft.com/office/powerpoint/2010/main" val="2140303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För </a:t>
            </a:r>
            <a:r>
              <a:rPr lang="sv-SE" sz="1200" b="0" i="0" u="none" strike="noStrike" kern="1200" baseline="0" dirty="0">
                <a:solidFill>
                  <a:schemeClr val="tx1"/>
                </a:solidFill>
                <a:latin typeface="+mn-lt"/>
                <a:ea typeface="+mn-ea"/>
                <a:cs typeface="+mn-cs"/>
              </a:rPr>
              <a:t>partier som har låst sina listor (anmält sina kandidater) kan väljare skriva till ett namn på en partivalsedel eller en blank valsedel och därigenom lämna en personröst. Rösten ska registreras på den lista som kandidaten är anmäld på. Om kandidaten som ska få personrösten förekommer på fler än en lista behöver lottning ske för att avgöra vilken lista som personrösten ska registreras på.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dirty="0">
                <a:solidFill>
                  <a:schemeClr val="tx1"/>
                </a:solidFill>
                <a:latin typeface="+mn-lt"/>
                <a:ea typeface="+mn-ea"/>
                <a:cs typeface="+mn-cs"/>
              </a:rPr>
              <a:t>Om väljaren har använt en namnvalsedel från en annan valkrets och valsedeln har en personröst ska du kontrollera om kandidaten finns på någon lista i den valkrets du räknar. Gör hen det ska rösten räknas på den lista i din valkrets där kandidaten förekommer. Om kandidaten som ska få personrösten förekommer på fler än en lista behöver lottning ske för att avgöra vilken lista som personrösten ska registreras på.</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Skriver väljaren till flera namn ignoreras alla utom det första namnet som är anmält på någon av listorna. Markera namn som inte är anmälda med ”ej anmäld”. Bortse från eventuella kryss, det är själva namnet som är personrösten. </a:t>
            </a:r>
          </a:p>
          <a:p>
            <a:endParaRPr lang="sv-SE" sz="1200" b="0" i="0" u="none" strike="noStrike" kern="1200" baseline="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FE5C8991-D57F-4F57-99D8-D1041714389F}" type="slidenum">
              <a:rPr lang="sv-SE" smtClean="0"/>
              <a:t>42</a:t>
            </a:fld>
            <a:endParaRPr lang="sv-SE" dirty="0"/>
          </a:p>
        </p:txBody>
      </p:sp>
    </p:spTree>
    <p:extLst>
      <p:ext uri="{BB962C8B-B14F-4D97-AF65-F5344CB8AC3E}">
        <p14:creationId xmlns:p14="http://schemas.microsoft.com/office/powerpoint/2010/main" val="3012949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LOTTNING</a:t>
            </a:r>
          </a:p>
          <a:p>
            <a:r>
              <a:rPr lang="sv-SE" sz="1200" b="0" i="0" u="none" strike="noStrike" kern="1200" baseline="0" dirty="0" smtClean="0">
                <a:solidFill>
                  <a:schemeClr val="tx1"/>
                </a:solidFill>
                <a:latin typeface="+mn-lt"/>
                <a:ea typeface="+mn-ea"/>
                <a:cs typeface="+mn-cs"/>
              </a:rPr>
              <a:t>Pernilla Sol finns på två listor.</a:t>
            </a:r>
          </a:p>
        </p:txBody>
      </p:sp>
      <p:sp>
        <p:nvSpPr>
          <p:cNvPr id="4" name="Platshållare för bildnummer 3"/>
          <p:cNvSpPr>
            <a:spLocks noGrp="1"/>
          </p:cNvSpPr>
          <p:nvPr>
            <p:ph type="sldNum" sz="quarter" idx="10"/>
          </p:nvPr>
        </p:nvSpPr>
        <p:spPr/>
        <p:txBody>
          <a:bodyPr/>
          <a:lstStyle/>
          <a:p>
            <a:fld id="{FE5C8991-D57F-4F57-99D8-D1041714389F}" type="slidenum">
              <a:rPr lang="sv-SE" smtClean="0"/>
              <a:t>43</a:t>
            </a:fld>
            <a:endParaRPr lang="sv-SE" dirty="0"/>
          </a:p>
        </p:txBody>
      </p:sp>
    </p:spTree>
    <p:extLst>
      <p:ext uri="{BB962C8B-B14F-4D97-AF65-F5344CB8AC3E}">
        <p14:creationId xmlns:p14="http://schemas.microsoft.com/office/powerpoint/2010/main" val="34625855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1" i="0" u="none" strike="noStrike" kern="1200" baseline="0" dirty="0" smtClean="0">
              <a:solidFill>
                <a:schemeClr val="tx1"/>
              </a:solidFill>
              <a:latin typeface="+mn-lt"/>
              <a:ea typeface="+mn-ea"/>
              <a:cs typeface="+mn-cs"/>
            </a:endParaRPr>
          </a:p>
          <a:p>
            <a:r>
              <a:rPr lang="sv-SE" sz="1200" b="0" i="0" u="none" strike="noStrike" kern="1200" baseline="0" dirty="0" smtClean="0">
                <a:solidFill>
                  <a:schemeClr val="tx1"/>
                </a:solidFill>
                <a:latin typeface="+mn-lt"/>
                <a:ea typeface="+mn-ea"/>
                <a:cs typeface="+mn-cs"/>
              </a:rPr>
              <a:t>Om </a:t>
            </a:r>
            <a:r>
              <a:rPr lang="sv-SE" sz="1200" b="0" i="0" u="none" strike="noStrike" kern="1200" baseline="0" dirty="0">
                <a:solidFill>
                  <a:schemeClr val="tx1"/>
                </a:solidFill>
                <a:latin typeface="+mn-lt"/>
                <a:ea typeface="+mn-ea"/>
                <a:cs typeface="+mn-cs"/>
              </a:rPr>
              <a:t>det tillskrivna namnet inte finns på någon lista/personen har inte lämnat in en förklaring, ska namnet betraktas som obefintligt. Hantera rösten som en partivalsedel, en 90 000-valsedel. I det här fallet finns Jonas Stål inte med bland de av partiet anmälda kandidaterna.</a:t>
            </a:r>
          </a:p>
          <a:p>
            <a:endParaRPr lang="sv-SE"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dirty="0">
                <a:solidFill>
                  <a:schemeClr val="tx1"/>
                </a:solidFill>
                <a:latin typeface="+mn-lt"/>
                <a:ea typeface="+mn-ea"/>
                <a:cs typeface="+mn-cs"/>
              </a:rPr>
              <a:t>Skriver väljaren till namn på en namnvalsedel ignoreras den eller de tillskrivna namnen.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dirty="0">
                <a:solidFill>
                  <a:schemeClr val="tx1"/>
                </a:solidFill>
                <a:latin typeface="+mn-lt"/>
                <a:ea typeface="+mn-ea"/>
                <a:cs typeface="+mn-cs"/>
              </a:rPr>
              <a:t>Om väljaren har använt en namnvalsedel från en annan valkrets ska rösten hanteras som en partivalsedel, en 90 000-valsedel.</a:t>
            </a:r>
          </a:p>
        </p:txBody>
      </p:sp>
      <p:sp>
        <p:nvSpPr>
          <p:cNvPr id="4" name="Platshållare för bildnummer 3"/>
          <p:cNvSpPr>
            <a:spLocks noGrp="1"/>
          </p:cNvSpPr>
          <p:nvPr>
            <p:ph type="sldNum" sz="quarter" idx="10"/>
          </p:nvPr>
        </p:nvSpPr>
        <p:spPr/>
        <p:txBody>
          <a:bodyPr/>
          <a:lstStyle/>
          <a:p>
            <a:fld id="{FE5C8991-D57F-4F57-99D8-D1041714389F}" type="slidenum">
              <a:rPr lang="sv-SE" smtClean="0"/>
              <a:t>44</a:t>
            </a:fld>
            <a:endParaRPr lang="sv-SE" dirty="0"/>
          </a:p>
        </p:txBody>
      </p:sp>
    </p:spTree>
    <p:extLst>
      <p:ext uri="{BB962C8B-B14F-4D97-AF65-F5344CB8AC3E}">
        <p14:creationId xmlns:p14="http://schemas.microsoft.com/office/powerpoint/2010/main" val="3212134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Tillskrivet namn på en namnvalsedel (låst lista) </a:t>
            </a:r>
          </a:p>
          <a:p>
            <a:r>
              <a:rPr lang="sv-SE" sz="1200" b="0" i="0" u="none" strike="noStrike" kern="1200" baseline="0" dirty="0" smtClean="0">
                <a:solidFill>
                  <a:schemeClr val="tx1"/>
                </a:solidFill>
                <a:latin typeface="+mn-lt"/>
                <a:ea typeface="+mn-ea"/>
                <a:cs typeface="+mn-cs"/>
              </a:rPr>
              <a:t>Skriver väljaren till namn på en namnvalsedel ignoreras den eller de tillskrivna namnen. </a:t>
            </a:r>
            <a:endParaRPr lang="sv-SE" sz="1200" b="0" i="0" u="none" strike="noStrike" kern="1200" baseline="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FE5C8991-D57F-4F57-99D8-D1041714389F}" type="slidenum">
              <a:rPr lang="sv-SE" smtClean="0"/>
              <a:t>45</a:t>
            </a:fld>
            <a:endParaRPr lang="sv-SE" dirty="0"/>
          </a:p>
        </p:txBody>
      </p:sp>
    </p:spTree>
    <p:extLst>
      <p:ext uri="{BB962C8B-B14F-4D97-AF65-F5344CB8AC3E}">
        <p14:creationId xmlns:p14="http://schemas.microsoft.com/office/powerpoint/2010/main" val="724671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Det </a:t>
            </a:r>
            <a:r>
              <a:rPr lang="sv-SE" sz="1200" b="0" i="0" u="none" strike="noStrike" kern="1200" baseline="0" dirty="0">
                <a:solidFill>
                  <a:schemeClr val="tx1"/>
                </a:solidFill>
                <a:latin typeface="+mn-lt"/>
                <a:ea typeface="+mn-ea"/>
                <a:cs typeface="+mn-cs"/>
              </a:rPr>
              <a:t>förekommer ibland valsedlar som inte är avsedda för det val som just för tillfället hanteras. Det kan till exempel röra sig om en </a:t>
            </a:r>
            <a:r>
              <a:rPr lang="sv-SE" sz="1200" b="0" i="0" u="none" strike="noStrike" kern="1200" baseline="0" dirty="0" smtClean="0">
                <a:solidFill>
                  <a:schemeClr val="tx1"/>
                </a:solidFill>
                <a:latin typeface="+mn-lt"/>
                <a:ea typeface="+mn-ea"/>
                <a:cs typeface="+mn-cs"/>
              </a:rPr>
              <a:t>gammal </a:t>
            </a:r>
            <a:r>
              <a:rPr lang="sv-SE" sz="1200" b="0" i="0" u="none" strike="noStrike" kern="1200" baseline="0" dirty="0">
                <a:solidFill>
                  <a:schemeClr val="tx1"/>
                </a:solidFill>
                <a:latin typeface="+mn-lt"/>
                <a:ea typeface="+mn-ea"/>
                <a:cs typeface="+mn-cs"/>
              </a:rPr>
              <a:t>valsedel för ett tidigare val som återanvänts eller rent av en ”hemmagjord” valsedel. Valsedelns ursprung är i sig inte en ogiltighetsgrund – det är snarare röstens innehåll som ska tolkas och den ska tolkas på vanligt sätt. Stryk listnumret om det inte är tillämpligt och skriv dit 90 000. </a:t>
            </a:r>
            <a:endParaRPr lang="sv-SE" sz="1200" b="0" i="0" u="none" strike="noStrike" kern="1200" baseline="0" dirty="0" smtClean="0">
              <a:solidFill>
                <a:schemeClr val="tx1"/>
              </a:solidFill>
              <a:latin typeface="+mn-lt"/>
              <a:ea typeface="+mn-ea"/>
              <a:cs typeface="+mn-cs"/>
            </a:endParaRPr>
          </a:p>
          <a:p>
            <a:endParaRPr lang="sv-SE" sz="1200" b="0" i="0" u="none" strike="noStrike" kern="1200" baseline="0" dirty="0" smtClean="0">
              <a:solidFill>
                <a:schemeClr val="tx1"/>
              </a:solidFill>
              <a:latin typeface="+mn-lt"/>
              <a:ea typeface="+mn-ea"/>
              <a:cs typeface="+mn-cs"/>
            </a:endParaRPr>
          </a:p>
          <a:p>
            <a:r>
              <a:rPr lang="sv-SE" sz="1200" b="0" i="0" u="none" strike="noStrike" kern="1200" baseline="0" dirty="0" smtClean="0">
                <a:solidFill>
                  <a:schemeClr val="tx1"/>
                </a:solidFill>
                <a:latin typeface="+mn-lt"/>
                <a:ea typeface="+mn-ea"/>
                <a:cs typeface="+mn-cs"/>
              </a:rPr>
              <a:t>Jämför med vägledande ställningstagande om namnvalsedlar som är tryckta för en annan riksdagsvalkrets än den väljaren tillhör.</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46</a:t>
            </a:fld>
            <a:endParaRPr lang="sv-SE" dirty="0"/>
          </a:p>
        </p:txBody>
      </p:sp>
    </p:spTree>
    <p:extLst>
      <p:ext uri="{BB962C8B-B14F-4D97-AF65-F5344CB8AC3E}">
        <p14:creationId xmlns:p14="http://schemas.microsoft.com/office/powerpoint/2010/main" val="1244905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800" b="1" i="0" kern="1200" dirty="0" smtClean="0">
              <a:solidFill>
                <a:schemeClr val="tx1"/>
              </a:solidFill>
              <a:effectLst/>
              <a:latin typeface="+mn-lt"/>
              <a:ea typeface="+mn-ea"/>
              <a:cs typeface="+mn-cs"/>
            </a:endParaRPr>
          </a:p>
          <a:p>
            <a:r>
              <a:rPr lang="sv-SE" sz="1200" b="0" i="0" kern="1200" dirty="0" smtClean="0">
                <a:solidFill>
                  <a:schemeClr val="tx1"/>
                </a:solidFill>
                <a:effectLst/>
                <a:latin typeface="+mn-lt"/>
                <a:ea typeface="+mn-ea"/>
                <a:cs typeface="+mn-cs"/>
              </a:rPr>
              <a:t>En väljare som vill rösta på en kandidat som ställer upp för ett parti som inte anmält sina kandidater kan göra det på flera olika sätt, bland annat genom att skriva till ett namn på en namnvalsedel, på en partivalsedel eller tillsammans med partibeteckningen på en blank valsedel.</a:t>
            </a:r>
          </a:p>
          <a:p>
            <a:r>
              <a:rPr lang="sv-SE" sz="1200" b="0" i="0" kern="1200" dirty="0" smtClean="0">
                <a:solidFill>
                  <a:schemeClr val="tx1"/>
                </a:solidFill>
                <a:effectLst/>
                <a:latin typeface="+mn-lt"/>
                <a:ea typeface="+mn-ea"/>
                <a:cs typeface="+mn-cs"/>
              </a:rPr>
              <a:t>Vårt valsystem bygger på transparens och att en väljare kan följa sin röst. Det är viktigt att väljarna har förtroende för valet och valets genomförande. Det finns därför anledning att redovisa väljarnas röster så detaljerat som möjligt. Det är vidare viktigt att presentera ett säkert och korrekt valresultat så snart som möjligt. Ibland kan dessa värden vara svåra att hantera tillsammans på ett effektivt sätt.</a:t>
            </a:r>
          </a:p>
          <a:p>
            <a:r>
              <a:rPr lang="sv-SE" sz="1200" b="0" i="0" kern="1200" dirty="0" smtClean="0">
                <a:solidFill>
                  <a:schemeClr val="tx1"/>
                </a:solidFill>
                <a:effectLst/>
                <a:latin typeface="+mn-lt"/>
                <a:ea typeface="+mn-ea"/>
                <a:cs typeface="+mn-cs"/>
              </a:rPr>
              <a:t>Vårt handläggarsystem är anpassat för hur val normalt sett genomförs men såsom vi är bekanta med uppstår ständigt nya situationer vid val. Det finns inför årets val anledning att anta att det kan förekomma ett stort antal personröster genom tillskrivna namn på kandidater för partier som inte anmält sina kandidater. Valmyndigheten arbetar därför på en lösning där det ska vara effektivt att registrera sådana röster i sin helhet. Vi räknar med att kunna presentera en lösning i grova drag på utbildningen i rösträkning och bedömning av valsedlar den 3 maj och sedan gå igenom densamma mer detaljerat på utbildningen i 8 maj i röstregistrering och hantering av valresultat i Valid.</a:t>
            </a:r>
          </a:p>
        </p:txBody>
      </p:sp>
      <p:sp>
        <p:nvSpPr>
          <p:cNvPr id="4" name="Platshållare för bildnummer 3"/>
          <p:cNvSpPr>
            <a:spLocks noGrp="1"/>
          </p:cNvSpPr>
          <p:nvPr>
            <p:ph type="sldNum" sz="quarter" idx="10"/>
          </p:nvPr>
        </p:nvSpPr>
        <p:spPr/>
        <p:txBody>
          <a:bodyPr/>
          <a:lstStyle/>
          <a:p>
            <a:fld id="{FE5C8991-D57F-4F57-99D8-D1041714389F}" type="slidenum">
              <a:rPr lang="sv-SE" smtClean="0"/>
              <a:t>47</a:t>
            </a:fld>
            <a:endParaRPr lang="sv-SE" dirty="0"/>
          </a:p>
        </p:txBody>
      </p:sp>
    </p:spTree>
    <p:extLst>
      <p:ext uri="{BB962C8B-B14F-4D97-AF65-F5344CB8AC3E}">
        <p14:creationId xmlns:p14="http://schemas.microsoft.com/office/powerpoint/2010/main" val="1037103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Skriver </a:t>
            </a:r>
            <a:r>
              <a:rPr lang="sv-SE" sz="1200" b="0" i="0" u="none" strike="noStrike" kern="1200" baseline="0" dirty="0">
                <a:solidFill>
                  <a:schemeClr val="tx1"/>
                </a:solidFill>
                <a:latin typeface="+mn-lt"/>
                <a:ea typeface="+mn-ea"/>
                <a:cs typeface="+mn-cs"/>
              </a:rPr>
              <a:t>väljaren till ett eller flera namn på en namnvalsedel så har det därmed skapats en ny lista som utgår från en befintlig lista. </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48</a:t>
            </a:fld>
            <a:endParaRPr lang="sv-SE" dirty="0"/>
          </a:p>
        </p:txBody>
      </p:sp>
    </p:spTree>
    <p:extLst>
      <p:ext uri="{BB962C8B-B14F-4D97-AF65-F5344CB8AC3E}">
        <p14:creationId xmlns:p14="http://schemas.microsoft.com/office/powerpoint/2010/main" val="7160296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Bosse</a:t>
            </a:r>
            <a:r>
              <a:rPr lang="sv-SE" b="1" baseline="0" dirty="0" smtClean="0"/>
              <a:t> Bo</a:t>
            </a:r>
            <a:r>
              <a:rPr lang="sv-SE" dirty="0" smtClean="0"/>
              <a:t> har</a:t>
            </a:r>
            <a:r>
              <a:rPr lang="sv-SE" baseline="0" dirty="0" smtClean="0"/>
              <a:t> inte samtyckt . Bortse från personrösten och räkna rösten som en partivalsedel (90 000)</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49</a:t>
            </a:fld>
            <a:endParaRPr lang="sv-SE" dirty="0"/>
          </a:p>
        </p:txBody>
      </p:sp>
    </p:spTree>
    <p:extLst>
      <p:ext uri="{BB962C8B-B14F-4D97-AF65-F5344CB8AC3E}">
        <p14:creationId xmlns:p14="http://schemas.microsoft.com/office/powerpoint/2010/main" val="20902353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E5C8991-D57F-4F57-99D8-D1041714389F}" type="slidenum">
              <a:rPr lang="sv-SE" smtClean="0"/>
              <a:t>51</a:t>
            </a:fld>
            <a:endParaRPr lang="sv-SE" dirty="0"/>
          </a:p>
        </p:txBody>
      </p:sp>
    </p:spTree>
    <p:extLst>
      <p:ext uri="{BB962C8B-B14F-4D97-AF65-F5344CB8AC3E}">
        <p14:creationId xmlns:p14="http://schemas.microsoft.com/office/powerpoint/2010/main" val="3182912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smtClean="0"/>
          </a:p>
          <a:p>
            <a:r>
              <a:rPr lang="sv-SE" b="0" baseline="0" dirty="0" smtClean="0"/>
              <a:t>11 fler valdistrikt jämfört med 2022</a:t>
            </a:r>
          </a:p>
          <a:p>
            <a:endParaRPr lang="sv-SE" b="0" baseline="0" dirty="0" smtClean="0"/>
          </a:p>
          <a:p>
            <a:r>
              <a:rPr lang="sv-SE" b="0" baseline="0" dirty="0" smtClean="0"/>
              <a:t>EU-medborgare som är folkbokförda i Sverige har rätt att rösta i det svenska valet till EP. Om de inte är anmälda till den svenska röstlängden så kan de anmäla sig med en blankett.</a:t>
            </a:r>
          </a:p>
        </p:txBody>
      </p:sp>
      <p:sp>
        <p:nvSpPr>
          <p:cNvPr id="4" name="Platshållare för bildnummer 3"/>
          <p:cNvSpPr>
            <a:spLocks noGrp="1"/>
          </p:cNvSpPr>
          <p:nvPr>
            <p:ph type="sldNum" sz="quarter" idx="10"/>
          </p:nvPr>
        </p:nvSpPr>
        <p:spPr/>
        <p:txBody>
          <a:bodyPr/>
          <a:lstStyle/>
          <a:p>
            <a:fld id="{FE5C8991-D57F-4F57-99D8-D1041714389F}" type="slidenum">
              <a:rPr lang="sv-SE" smtClean="0"/>
              <a:t>5</a:t>
            </a:fld>
            <a:endParaRPr lang="sv-SE" dirty="0"/>
          </a:p>
        </p:txBody>
      </p:sp>
    </p:spTree>
    <p:extLst>
      <p:ext uri="{BB962C8B-B14F-4D97-AF65-F5344CB8AC3E}">
        <p14:creationId xmlns:p14="http://schemas.microsoft.com/office/powerpoint/2010/main" val="235244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När</a:t>
            </a:r>
            <a:r>
              <a:rPr lang="sv-SE" baseline="0" dirty="0" smtClean="0"/>
              <a:t> den slutliga rösträkningen inleds så är rösträkningen i vallokal klar. Valnämndens preliminära rösträkning görs under onsdagen efter valdagen. </a:t>
            </a:r>
          </a:p>
        </p:txBody>
      </p:sp>
      <p:sp>
        <p:nvSpPr>
          <p:cNvPr id="4" name="Platshållare för bildnummer 3"/>
          <p:cNvSpPr>
            <a:spLocks noGrp="1"/>
          </p:cNvSpPr>
          <p:nvPr>
            <p:ph type="sldNum" sz="quarter" idx="10"/>
          </p:nvPr>
        </p:nvSpPr>
        <p:spPr/>
        <p:txBody>
          <a:bodyPr/>
          <a:lstStyle/>
          <a:p>
            <a:fld id="{FE5C8991-D57F-4F57-99D8-D1041714389F}" type="slidenum">
              <a:rPr lang="sv-SE" smtClean="0"/>
              <a:t>6</a:t>
            </a:fld>
            <a:endParaRPr lang="sv-SE" dirty="0"/>
          </a:p>
        </p:txBody>
      </p:sp>
    </p:spTree>
    <p:extLst>
      <p:ext uri="{BB962C8B-B14F-4D97-AF65-F5344CB8AC3E}">
        <p14:creationId xmlns:p14="http://schemas.microsoft.com/office/powerpoint/2010/main" val="2800837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7</a:t>
            </a:fld>
            <a:endParaRPr lang="sv-SE" dirty="0"/>
          </a:p>
        </p:txBody>
      </p:sp>
    </p:spTree>
    <p:extLst>
      <p:ext uri="{BB962C8B-B14F-4D97-AF65-F5344CB8AC3E}">
        <p14:creationId xmlns:p14="http://schemas.microsoft.com/office/powerpoint/2010/main" val="2851336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8</a:t>
            </a:fld>
            <a:endParaRPr lang="sv-SE" dirty="0"/>
          </a:p>
        </p:txBody>
      </p:sp>
    </p:spTree>
    <p:extLst>
      <p:ext uri="{BB962C8B-B14F-4D97-AF65-F5344CB8AC3E}">
        <p14:creationId xmlns:p14="http://schemas.microsoft.com/office/powerpoint/2010/main" val="2815437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21 mandat!</a:t>
            </a:r>
            <a:r>
              <a:rPr lang="sv-SE" baseline="0" dirty="0" smtClean="0"/>
              <a:t> 20 innan </a:t>
            </a:r>
            <a:r>
              <a:rPr lang="sv-SE" baseline="0" dirty="0" err="1" smtClean="0"/>
              <a:t>Brexit</a:t>
            </a:r>
            <a:endParaRPr lang="sv-SE" baseline="0" dirty="0" smtClean="0"/>
          </a:p>
          <a:p>
            <a:r>
              <a:rPr lang="sv-SE" baseline="0" dirty="0" smtClean="0"/>
              <a:t>Mandatfördelning och tillsättning av ledamöter och ersättare beräknas precis som i valet till riksdagen</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9</a:t>
            </a:fld>
            <a:endParaRPr lang="sv-SE" dirty="0"/>
          </a:p>
        </p:txBody>
      </p:sp>
    </p:spTree>
    <p:extLst>
      <p:ext uri="{BB962C8B-B14F-4D97-AF65-F5344CB8AC3E}">
        <p14:creationId xmlns:p14="http://schemas.microsoft.com/office/powerpoint/2010/main" val="4063006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14EF9B-6828-432D-B681-00F5AD205606}"/>
              </a:ext>
            </a:extLst>
          </p:cNvPr>
          <p:cNvSpPr>
            <a:spLocks noGrp="1"/>
          </p:cNvSpPr>
          <p:nvPr>
            <p:ph type="ctrTitle"/>
          </p:nvPr>
        </p:nvSpPr>
        <p:spPr>
          <a:xfrm>
            <a:off x="2580816" y="2564904"/>
            <a:ext cx="6370622" cy="720000"/>
          </a:xfrm>
        </p:spPr>
        <p:txBody>
          <a:bodyPr anchor="b">
            <a:noAutofit/>
          </a:bodyPr>
          <a:lstStyle>
            <a:lvl1pPr algn="l">
              <a:defRPr sz="3800"/>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533BFFE0-8FAF-4991-9C36-8F71F53337A0}"/>
              </a:ext>
            </a:extLst>
          </p:cNvPr>
          <p:cNvSpPr>
            <a:spLocks noGrp="1"/>
          </p:cNvSpPr>
          <p:nvPr>
            <p:ph type="subTitle" idx="1"/>
          </p:nvPr>
        </p:nvSpPr>
        <p:spPr>
          <a:xfrm>
            <a:off x="2580000" y="3329642"/>
            <a:ext cx="6370622" cy="360238"/>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pic>
        <p:nvPicPr>
          <p:cNvPr id="8" name="Bildobjekt 7">
            <a:extLst>
              <a:ext uri="{FF2B5EF4-FFF2-40B4-BE49-F238E27FC236}">
                <a16:creationId xmlns:a16="http://schemas.microsoft.com/office/drawing/2014/main" id="{7703E0DD-6A53-448C-8896-6947180EB1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231" y="272555"/>
            <a:ext cx="3980166" cy="1193360"/>
          </a:xfrm>
          <a:prstGeom prst="rect">
            <a:avLst/>
          </a:prstGeom>
        </p:spPr>
      </p:pic>
      <p:sp>
        <p:nvSpPr>
          <p:cNvPr id="7" name="Platshållare för datum 6">
            <a:extLst>
              <a:ext uri="{FF2B5EF4-FFF2-40B4-BE49-F238E27FC236}">
                <a16:creationId xmlns:a16="http://schemas.microsoft.com/office/drawing/2014/main" id="{A2C3B08F-7813-4431-8192-FF2BDEE659F4}"/>
              </a:ext>
            </a:extLst>
          </p:cNvPr>
          <p:cNvSpPr>
            <a:spLocks noGrp="1"/>
          </p:cNvSpPr>
          <p:nvPr>
            <p:ph type="dt" sz="half" idx="10"/>
          </p:nvPr>
        </p:nvSpPr>
        <p:spPr/>
        <p:txBody>
          <a:bodyPr/>
          <a:lstStyle/>
          <a:p>
            <a:fld id="{C3CAB3A1-2D40-4BA9-A61B-AFD14D1D0A73}" type="datetimeFigureOut">
              <a:rPr lang="sv-SE" smtClean="0"/>
              <a:pPr/>
              <a:t>2024-05-07</a:t>
            </a:fld>
            <a:endParaRPr lang="sv-SE" dirty="0"/>
          </a:p>
        </p:txBody>
      </p:sp>
      <p:sp>
        <p:nvSpPr>
          <p:cNvPr id="9" name="Platshållare för sidfot 8">
            <a:extLst>
              <a:ext uri="{FF2B5EF4-FFF2-40B4-BE49-F238E27FC236}">
                <a16:creationId xmlns:a16="http://schemas.microsoft.com/office/drawing/2014/main" id="{93A27371-4A72-4BC8-AAAC-3093D62CB281}"/>
              </a:ext>
            </a:extLst>
          </p:cNvPr>
          <p:cNvSpPr>
            <a:spLocks noGrp="1"/>
          </p:cNvSpPr>
          <p:nvPr>
            <p:ph type="ftr" sz="quarter" idx="11"/>
          </p:nvPr>
        </p:nvSpPr>
        <p:spPr/>
        <p:txBody>
          <a:bodyPr/>
          <a:lstStyle/>
          <a:p>
            <a:endParaRPr lang="sv-SE" dirty="0"/>
          </a:p>
        </p:txBody>
      </p:sp>
      <p:sp>
        <p:nvSpPr>
          <p:cNvPr id="10" name="Platshållare för bildnummer 9">
            <a:extLst>
              <a:ext uri="{FF2B5EF4-FFF2-40B4-BE49-F238E27FC236}">
                <a16:creationId xmlns:a16="http://schemas.microsoft.com/office/drawing/2014/main" id="{8EE03258-7CFC-49AC-AB3C-B3A5C5BA403A}"/>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369266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 färg 3">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2024-05-07</a:t>
            </a:fld>
            <a:endParaRPr lang="sv-SE" dirty="0"/>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dirty="0"/>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1579559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 färg 4">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2024-05-07</a:t>
            </a:fld>
            <a:endParaRPr lang="sv-SE" dirty="0"/>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dirty="0"/>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4044185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bild">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8F310E5E-DA70-46AA-86F8-264D190A4B93}"/>
              </a:ext>
            </a:extLst>
          </p:cNvPr>
          <p:cNvSpPr>
            <a:spLocks noGrp="1"/>
          </p:cNvSpPr>
          <p:nvPr>
            <p:ph type="pic" sz="quarter" idx="13"/>
          </p:nvPr>
        </p:nvSpPr>
        <p:spPr>
          <a:xfrm>
            <a:off x="0" y="-1"/>
            <a:ext cx="12192000" cy="5903089"/>
          </a:xfrm>
          <a:solidFill>
            <a:schemeClr val="bg2"/>
          </a:solidFill>
        </p:spPr>
        <p:txBody>
          <a:bodyPr/>
          <a:lstStyle/>
          <a:p>
            <a:r>
              <a:rPr lang="sv-SE" dirty="0"/>
              <a:t>Klicka på ikonen för att lägga till en bild</a:t>
            </a:r>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2024-05-07</a:t>
            </a:fld>
            <a:endParaRPr lang="sv-SE" dirty="0"/>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dirty="0"/>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69806" cy="720000"/>
          </a:xfrm>
        </p:spPr>
        <p:txBody>
          <a:bodyPr anchor="b">
            <a:noAutofit/>
          </a:bodyPr>
          <a:lstStyle>
            <a:lvl1pPr algn="l">
              <a:defRPr sz="3800">
                <a:solidFill>
                  <a:schemeClr val="bg1"/>
                </a:solidFill>
                <a:effectLst>
                  <a:outerShdw blurRad="50800" dist="38100" dir="2700000" algn="tl" rotWithShape="0">
                    <a:prstClr val="black">
                      <a:alpha val="40000"/>
                    </a:prstClr>
                  </a:outerShdw>
                </a:effectLst>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effectLst>
                  <a:outerShdw blurRad="50800" dist="38100" dir="2700000" algn="tl"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3563780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lut">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925D998-0057-4F2D-B1FF-E18FADE7D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1861" y="2330393"/>
            <a:ext cx="7328277" cy="2197213"/>
          </a:xfrm>
          <a:prstGeom prst="rect">
            <a:avLst/>
          </a:prstGeom>
        </p:spPr>
      </p:pic>
    </p:spTree>
    <p:extLst>
      <p:ext uri="{BB962C8B-B14F-4D97-AF65-F5344CB8AC3E}">
        <p14:creationId xmlns:p14="http://schemas.microsoft.com/office/powerpoint/2010/main" val="276188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FDB03D-A6D7-4606-9BE4-CE04FBE44954}"/>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DBC6A3DC-AD5D-45E7-A458-75DD5D545517}"/>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2AD2FB97-0F6D-4CFC-9A04-6D63132E72BC}"/>
              </a:ext>
            </a:extLst>
          </p:cNvPr>
          <p:cNvSpPr>
            <a:spLocks noGrp="1"/>
          </p:cNvSpPr>
          <p:nvPr>
            <p:ph type="dt" sz="half" idx="10"/>
          </p:nvPr>
        </p:nvSpPr>
        <p:spPr/>
        <p:txBody>
          <a:bodyPr/>
          <a:lstStyle/>
          <a:p>
            <a:fld id="{C3CAB3A1-2D40-4BA9-A61B-AFD14D1D0A73}" type="datetimeFigureOut">
              <a:rPr lang="sv-SE" smtClean="0"/>
              <a:t>2024-05-07</a:t>
            </a:fld>
            <a:endParaRPr lang="sv-SE" dirty="0"/>
          </a:p>
        </p:txBody>
      </p:sp>
      <p:sp>
        <p:nvSpPr>
          <p:cNvPr id="5" name="Platshållare för sidfot 4">
            <a:extLst>
              <a:ext uri="{FF2B5EF4-FFF2-40B4-BE49-F238E27FC236}">
                <a16:creationId xmlns:a16="http://schemas.microsoft.com/office/drawing/2014/main" id="{969EF2DC-A044-4F97-B0CD-431ABA5352CD}"/>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607E2176-57E5-4456-A5A4-651722E60A2E}"/>
              </a:ext>
            </a:extLst>
          </p:cNvPr>
          <p:cNvSpPr>
            <a:spLocks noGrp="1"/>
          </p:cNvSpPr>
          <p:nvPr>
            <p:ph type="sldNum" sz="quarter" idx="12"/>
          </p:nvPr>
        </p:nvSpPr>
        <p:spPr/>
        <p:txBody>
          <a:bodyPr/>
          <a:lstStyle/>
          <a:p>
            <a:fld id="{696A28D3-22CF-4FB0-80FD-EC473B325B38}" type="slidenum">
              <a:rPr lang="sv-SE" smtClean="0"/>
              <a:t>‹#›</a:t>
            </a:fld>
            <a:endParaRPr lang="sv-SE" dirty="0"/>
          </a:p>
        </p:txBody>
      </p:sp>
    </p:spTree>
    <p:extLst>
      <p:ext uri="{BB962C8B-B14F-4D97-AF65-F5344CB8AC3E}">
        <p14:creationId xmlns:p14="http://schemas.microsoft.com/office/powerpoint/2010/main" val="4222148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200"/>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7" name="Platshållare för datum 6">
            <a:extLst>
              <a:ext uri="{FF2B5EF4-FFF2-40B4-BE49-F238E27FC236}">
                <a16:creationId xmlns:a16="http://schemas.microsoft.com/office/drawing/2014/main" id="{026CA621-5FB0-485E-AD29-BCB7AC7366FB}"/>
              </a:ext>
            </a:extLst>
          </p:cNvPr>
          <p:cNvSpPr>
            <a:spLocks noGrp="1"/>
          </p:cNvSpPr>
          <p:nvPr>
            <p:ph type="dt" sz="half" idx="10"/>
          </p:nvPr>
        </p:nvSpPr>
        <p:spPr/>
        <p:txBody>
          <a:bodyPr/>
          <a:lstStyle/>
          <a:p>
            <a:fld id="{C3CAB3A1-2D40-4BA9-A61B-AFD14D1D0A73}" type="datetimeFigureOut">
              <a:rPr lang="sv-SE" smtClean="0"/>
              <a:pPr/>
              <a:t>2024-05-07</a:t>
            </a:fld>
            <a:endParaRPr lang="sv-SE" dirty="0"/>
          </a:p>
        </p:txBody>
      </p:sp>
      <p:sp>
        <p:nvSpPr>
          <p:cNvPr id="8" name="Platshållare för sidfot 7">
            <a:extLst>
              <a:ext uri="{FF2B5EF4-FFF2-40B4-BE49-F238E27FC236}">
                <a16:creationId xmlns:a16="http://schemas.microsoft.com/office/drawing/2014/main" id="{053A79EE-05AC-4963-8B0F-040053E1DDF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5FEBEACA-5626-42CF-9F84-0462330F2E57}"/>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247009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p:txBody>
          <a:bodyPr>
            <a:noAutofit/>
          </a:body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57D4F25B-617D-4324-9D7D-CA844B9FB7C2}"/>
              </a:ext>
            </a:extLst>
          </p:cNvPr>
          <p:cNvSpPr>
            <a:spLocks noGrp="1"/>
          </p:cNvSpPr>
          <p:nvPr>
            <p:ph sz="half" idx="2"/>
          </p:nvPr>
        </p:nvSpPr>
        <p:spPr>
          <a:xfrm>
            <a:off x="6189598" y="1530217"/>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C3CAB3A1-2D40-4BA9-A61B-AFD14D1D0A73}" type="datetimeFigureOut">
              <a:rPr lang="sv-SE" smtClean="0"/>
              <a:t>2024-05-07</a:t>
            </a:fld>
            <a:endParaRPr lang="sv-SE" dirty="0"/>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dirty="0"/>
          </a:p>
        </p:txBody>
      </p:sp>
    </p:spTree>
    <p:extLst>
      <p:ext uri="{BB962C8B-B14F-4D97-AF65-F5344CB8AC3E}">
        <p14:creationId xmlns:p14="http://schemas.microsoft.com/office/powerpoint/2010/main" val="291019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F63D6F9-84B0-4A5C-8E4B-BC68E6C6EF99}"/>
              </a:ext>
            </a:extLst>
          </p:cNvPr>
          <p:cNvSpPr>
            <a:spLocks noGrp="1"/>
          </p:cNvSpPr>
          <p:nvPr>
            <p:ph type="body" idx="1"/>
          </p:nvPr>
        </p:nvSpPr>
        <p:spPr>
          <a:xfrm>
            <a:off x="1007533" y="153511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952354B6-EA03-4633-BF8C-740DFABDCCD7}"/>
              </a:ext>
            </a:extLst>
          </p:cNvPr>
          <p:cNvSpPr>
            <a:spLocks noGrp="1"/>
          </p:cNvSpPr>
          <p:nvPr>
            <p:ph sz="half" idx="2"/>
          </p:nvPr>
        </p:nvSpPr>
        <p:spPr>
          <a:xfrm>
            <a:off x="1007533" y="2226392"/>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F649AF67-0586-4B82-B127-BCF1D142CD35}"/>
              </a:ext>
            </a:extLst>
          </p:cNvPr>
          <p:cNvSpPr>
            <a:spLocks noGrp="1"/>
          </p:cNvSpPr>
          <p:nvPr>
            <p:ph type="body" sz="quarter" idx="3"/>
          </p:nvPr>
        </p:nvSpPr>
        <p:spPr>
          <a:xfrm>
            <a:off x="6195485" y="152988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08B6D22-C9A1-4DC3-9391-6DE49E2DA559}"/>
              </a:ext>
            </a:extLst>
          </p:cNvPr>
          <p:cNvSpPr>
            <a:spLocks noGrp="1"/>
          </p:cNvSpPr>
          <p:nvPr>
            <p:ph sz="quarter" idx="4"/>
          </p:nvPr>
        </p:nvSpPr>
        <p:spPr>
          <a:xfrm>
            <a:off x="6195485" y="2226391"/>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E30EC6AC-22D3-4986-B75B-4A9C4E008D86}"/>
              </a:ext>
            </a:extLst>
          </p:cNvPr>
          <p:cNvSpPr>
            <a:spLocks noGrp="1"/>
          </p:cNvSpPr>
          <p:nvPr>
            <p:ph type="dt" sz="half" idx="10"/>
          </p:nvPr>
        </p:nvSpPr>
        <p:spPr/>
        <p:txBody>
          <a:bodyPr/>
          <a:lstStyle/>
          <a:p>
            <a:fld id="{C3CAB3A1-2D40-4BA9-A61B-AFD14D1D0A73}" type="datetimeFigureOut">
              <a:rPr lang="sv-SE" smtClean="0"/>
              <a:t>2024-05-07</a:t>
            </a:fld>
            <a:endParaRPr lang="sv-SE" dirty="0"/>
          </a:p>
        </p:txBody>
      </p:sp>
      <p:sp>
        <p:nvSpPr>
          <p:cNvPr id="8" name="Platshållare för sidfot 7">
            <a:extLst>
              <a:ext uri="{FF2B5EF4-FFF2-40B4-BE49-F238E27FC236}">
                <a16:creationId xmlns:a16="http://schemas.microsoft.com/office/drawing/2014/main" id="{4CAA757E-6409-4B8A-9DCF-C2B973D9CB1B}"/>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5F956D3A-FB10-4BC7-B775-EEC3B0F09BB9}"/>
              </a:ext>
            </a:extLst>
          </p:cNvPr>
          <p:cNvSpPr>
            <a:spLocks noGrp="1"/>
          </p:cNvSpPr>
          <p:nvPr>
            <p:ph type="sldNum" sz="quarter" idx="12"/>
          </p:nvPr>
        </p:nvSpPr>
        <p:spPr/>
        <p:txBody>
          <a:bodyPr/>
          <a:lstStyle/>
          <a:p>
            <a:fld id="{696A28D3-22CF-4FB0-80FD-EC473B325B38}" type="slidenum">
              <a:rPr lang="sv-SE" smtClean="0"/>
              <a:t>‹#›</a:t>
            </a:fld>
            <a:endParaRPr lang="sv-SE" dirty="0"/>
          </a:p>
        </p:txBody>
      </p:sp>
      <p:sp>
        <p:nvSpPr>
          <p:cNvPr id="11" name="Rubrik 10">
            <a:extLst>
              <a:ext uri="{FF2B5EF4-FFF2-40B4-BE49-F238E27FC236}">
                <a16:creationId xmlns:a16="http://schemas.microsoft.com/office/drawing/2014/main" id="{B6E6C1AE-FB17-4361-B576-BEA64F324FD2}"/>
              </a:ext>
            </a:extLst>
          </p:cNvPr>
          <p:cNvSpPr>
            <a:spLocks noGrp="1"/>
          </p:cNvSpPr>
          <p:nvPr>
            <p:ph type="title"/>
          </p:nvPr>
        </p:nvSpPr>
        <p:spPr/>
        <p:txBody>
          <a:bodyPr/>
          <a:lstStyle/>
          <a:p>
            <a:r>
              <a:rPr lang="sv-SE"/>
              <a:t>Klicka här för att ändra format</a:t>
            </a:r>
            <a:endParaRPr lang="sv-SE" dirty="0"/>
          </a:p>
        </p:txBody>
      </p:sp>
    </p:spTree>
    <p:extLst>
      <p:ext uri="{BB962C8B-B14F-4D97-AF65-F5344CB8AC3E}">
        <p14:creationId xmlns:p14="http://schemas.microsoft.com/office/powerpoint/2010/main" val="3557892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002D4F-0565-4D94-B732-A81A7631CE88}"/>
              </a:ext>
            </a:extLst>
          </p:cNvPr>
          <p:cNvSpPr>
            <a:spLocks noGrp="1"/>
          </p:cNvSpPr>
          <p:nvPr>
            <p:ph type="title"/>
          </p:nvPr>
        </p:nvSpPr>
        <p:spPr/>
        <p:txBody>
          <a:bodyPr/>
          <a:lstStyle/>
          <a:p>
            <a:r>
              <a:rPr lang="sv-SE"/>
              <a:t>Klicka här för att ändra format</a:t>
            </a:r>
            <a:endParaRPr lang="sv-SE" dirty="0"/>
          </a:p>
        </p:txBody>
      </p:sp>
      <p:sp>
        <p:nvSpPr>
          <p:cNvPr id="3" name="Platshållare för datum 2">
            <a:extLst>
              <a:ext uri="{FF2B5EF4-FFF2-40B4-BE49-F238E27FC236}">
                <a16:creationId xmlns:a16="http://schemas.microsoft.com/office/drawing/2014/main" id="{29290BF0-624A-4FEB-AD73-4B87CFDED0C5}"/>
              </a:ext>
            </a:extLst>
          </p:cNvPr>
          <p:cNvSpPr>
            <a:spLocks noGrp="1"/>
          </p:cNvSpPr>
          <p:nvPr>
            <p:ph type="dt" sz="half" idx="10"/>
          </p:nvPr>
        </p:nvSpPr>
        <p:spPr/>
        <p:txBody>
          <a:bodyPr/>
          <a:lstStyle/>
          <a:p>
            <a:fld id="{C3CAB3A1-2D40-4BA9-A61B-AFD14D1D0A73}" type="datetimeFigureOut">
              <a:rPr lang="sv-SE" smtClean="0"/>
              <a:t>2024-05-07</a:t>
            </a:fld>
            <a:endParaRPr lang="sv-SE" dirty="0"/>
          </a:p>
        </p:txBody>
      </p:sp>
      <p:sp>
        <p:nvSpPr>
          <p:cNvPr id="4" name="Platshållare för sidfot 3">
            <a:extLst>
              <a:ext uri="{FF2B5EF4-FFF2-40B4-BE49-F238E27FC236}">
                <a16:creationId xmlns:a16="http://schemas.microsoft.com/office/drawing/2014/main" id="{AA57C6F1-0C9D-4071-9328-1490E5D8E72A}"/>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1D3DB7D4-08D4-4FBD-BD00-F4ED9229D666}"/>
              </a:ext>
            </a:extLst>
          </p:cNvPr>
          <p:cNvSpPr>
            <a:spLocks noGrp="1"/>
          </p:cNvSpPr>
          <p:nvPr>
            <p:ph type="sldNum" sz="quarter" idx="12"/>
          </p:nvPr>
        </p:nvSpPr>
        <p:spPr/>
        <p:txBody>
          <a:bodyPr/>
          <a:lstStyle/>
          <a:p>
            <a:fld id="{696A28D3-22CF-4FB0-80FD-EC473B325B38}" type="slidenum">
              <a:rPr lang="sv-SE" smtClean="0"/>
              <a:t>‹#›</a:t>
            </a:fld>
            <a:endParaRPr lang="sv-SE" dirty="0"/>
          </a:p>
        </p:txBody>
      </p:sp>
    </p:spTree>
    <p:extLst>
      <p:ext uri="{BB962C8B-B14F-4D97-AF65-F5344CB8AC3E}">
        <p14:creationId xmlns:p14="http://schemas.microsoft.com/office/powerpoint/2010/main" val="195482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2024-05-07</a:t>
            </a:fld>
            <a:endParaRPr lang="sv-SE" dirty="0"/>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dirty="0"/>
          </a:p>
        </p:txBody>
      </p:sp>
    </p:spTree>
    <p:extLst>
      <p:ext uri="{BB962C8B-B14F-4D97-AF65-F5344CB8AC3E}">
        <p14:creationId xmlns:p14="http://schemas.microsoft.com/office/powerpoint/2010/main" val="419667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 färg 1">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2024-05-07</a:t>
            </a:fld>
            <a:endParaRPr lang="sv-SE" dirty="0"/>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dirty="0"/>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225355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 färg 2">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2024-05-07</a:t>
            </a:fld>
            <a:endParaRPr lang="sv-SE" dirty="0"/>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dirty="0"/>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153997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2C80472F-745D-4B34-BFEF-90E90E321C6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4119" y="5930451"/>
            <a:ext cx="3093616" cy="927549"/>
          </a:xfrm>
          <a:prstGeom prst="rect">
            <a:avLst/>
          </a:prstGeom>
        </p:spPr>
      </p:pic>
      <p:sp>
        <p:nvSpPr>
          <p:cNvPr id="2" name="Platshållare för rubrik 1">
            <a:extLst>
              <a:ext uri="{FF2B5EF4-FFF2-40B4-BE49-F238E27FC236}">
                <a16:creationId xmlns:a16="http://schemas.microsoft.com/office/drawing/2014/main" id="{13407ACE-5946-4E40-AB1D-F335253EF054}"/>
              </a:ext>
            </a:extLst>
          </p:cNvPr>
          <p:cNvSpPr>
            <a:spLocks noGrp="1"/>
          </p:cNvSpPr>
          <p:nvPr>
            <p:ph type="title"/>
          </p:nvPr>
        </p:nvSpPr>
        <p:spPr>
          <a:xfrm>
            <a:off x="1008000" y="509388"/>
            <a:ext cx="10176000" cy="720000"/>
          </a:xfrm>
          <a:prstGeom prst="rect">
            <a:avLst/>
          </a:prstGeom>
        </p:spPr>
        <p:txBody>
          <a:bodyPr vert="horz" lIns="91440" tIns="45720" rIns="91440" bIns="4572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F9D02A5-F05D-4D5E-A212-8B5C16FCE436}"/>
              </a:ext>
            </a:extLst>
          </p:cNvPr>
          <p:cNvSpPr>
            <a:spLocks noGrp="1"/>
          </p:cNvSpPr>
          <p:nvPr>
            <p:ph type="body" idx="1"/>
          </p:nvPr>
        </p:nvSpPr>
        <p:spPr>
          <a:xfrm>
            <a:off x="1007999" y="1535113"/>
            <a:ext cx="10176001" cy="435133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4EFF7142-315F-44E7-A42C-DA2DC5B6F7D1}"/>
              </a:ext>
            </a:extLst>
          </p:cNvPr>
          <p:cNvSpPr>
            <a:spLocks noGrp="1"/>
          </p:cNvSpPr>
          <p:nvPr>
            <p:ph type="dt" sz="half" idx="2"/>
          </p:nvPr>
        </p:nvSpPr>
        <p:spPr>
          <a:xfrm>
            <a:off x="3391691" y="6292692"/>
            <a:ext cx="910953" cy="365125"/>
          </a:xfrm>
          <a:prstGeom prst="rect">
            <a:avLst/>
          </a:prstGeom>
        </p:spPr>
        <p:txBody>
          <a:bodyPr vert="horz" lIns="91440" tIns="45720" rIns="91440" bIns="45720" rtlCol="0" anchor="ctr"/>
          <a:lstStyle>
            <a:lvl1pPr algn="l">
              <a:defRPr sz="1000">
                <a:solidFill>
                  <a:schemeClr val="tx1"/>
                </a:solidFill>
              </a:defRPr>
            </a:lvl1pPr>
          </a:lstStyle>
          <a:p>
            <a:fld id="{C3CAB3A1-2D40-4BA9-A61B-AFD14D1D0A73}" type="datetimeFigureOut">
              <a:rPr lang="sv-SE" smtClean="0"/>
              <a:pPr/>
              <a:t>2024-05-07</a:t>
            </a:fld>
            <a:endParaRPr lang="sv-SE" dirty="0"/>
          </a:p>
        </p:txBody>
      </p:sp>
      <p:sp>
        <p:nvSpPr>
          <p:cNvPr id="5" name="Platshållare för sidfot 4">
            <a:extLst>
              <a:ext uri="{FF2B5EF4-FFF2-40B4-BE49-F238E27FC236}">
                <a16:creationId xmlns:a16="http://schemas.microsoft.com/office/drawing/2014/main" id="{73A13C2D-A1D6-4AA7-8602-B0CA3DAB5195}"/>
              </a:ext>
            </a:extLst>
          </p:cNvPr>
          <p:cNvSpPr>
            <a:spLocks noGrp="1"/>
          </p:cNvSpPr>
          <p:nvPr>
            <p:ph type="ftr" sz="quarter" idx="3"/>
          </p:nvPr>
        </p:nvSpPr>
        <p:spPr>
          <a:xfrm>
            <a:off x="4377355" y="6292692"/>
            <a:ext cx="6336000" cy="365125"/>
          </a:xfrm>
          <a:prstGeom prst="rect">
            <a:avLst/>
          </a:prstGeom>
        </p:spPr>
        <p:txBody>
          <a:bodyPr vert="horz" lIns="91440" tIns="45720" rIns="91440" bIns="45720" rtlCol="0" anchor="ctr"/>
          <a:lstStyle>
            <a:lvl1pPr algn="l">
              <a:defRPr sz="10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DECA39A5-7F13-41E2-AE5C-779F2887C155}"/>
              </a:ext>
            </a:extLst>
          </p:cNvPr>
          <p:cNvSpPr>
            <a:spLocks noGrp="1"/>
          </p:cNvSpPr>
          <p:nvPr>
            <p:ph type="sldNum" sz="quarter" idx="4"/>
          </p:nvPr>
        </p:nvSpPr>
        <p:spPr>
          <a:xfrm>
            <a:off x="10751258" y="6292691"/>
            <a:ext cx="432742" cy="365125"/>
          </a:xfrm>
          <a:prstGeom prst="rect">
            <a:avLst/>
          </a:prstGeom>
        </p:spPr>
        <p:txBody>
          <a:bodyPr vert="horz" lIns="91440" tIns="45720" rIns="0" bIns="45720" rtlCol="0" anchor="ctr"/>
          <a:lstStyle>
            <a:lvl1pPr algn="r">
              <a:defRPr sz="1000">
                <a:solidFill>
                  <a:schemeClr val="tx1"/>
                </a:solidFill>
              </a:defRPr>
            </a:lvl1p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4173358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66" r:id="rId9"/>
    <p:sldLayoutId id="2147483667" r:id="rId10"/>
    <p:sldLayoutId id="2147483668" r:id="rId11"/>
    <p:sldLayoutId id="2147483669" r:id="rId12"/>
    <p:sldLayoutId id="2147483664" r:id="rId13"/>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1000"/>
        </a:spcBef>
        <a:buClr>
          <a:schemeClr val="accent5"/>
        </a:buClr>
        <a:buFont typeface="Wingdings" panose="05000000000000000000" pitchFamily="2" charset="2"/>
        <a:buChar char="§"/>
        <a:defRPr sz="2400" kern="1200">
          <a:solidFill>
            <a:schemeClr val="tx1"/>
          </a:solidFill>
          <a:latin typeface="+mn-lt"/>
          <a:ea typeface="+mn-ea"/>
          <a:cs typeface="+mn-cs"/>
        </a:defRPr>
      </a:lvl1pPr>
      <a:lvl2pPr marL="648000" indent="-324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72000" indent="-324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296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1620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8.jp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B1FEA4-7962-48A8-BBA7-0BC9F959657A}"/>
              </a:ext>
            </a:extLst>
          </p:cNvPr>
          <p:cNvSpPr>
            <a:spLocks noGrp="1"/>
          </p:cNvSpPr>
          <p:nvPr>
            <p:ph type="ctrTitle"/>
          </p:nvPr>
        </p:nvSpPr>
        <p:spPr>
          <a:xfrm>
            <a:off x="2423160" y="2564904"/>
            <a:ext cx="6528278" cy="720000"/>
          </a:xfrm>
        </p:spPr>
        <p:txBody>
          <a:bodyPr/>
          <a:lstStyle/>
          <a:p>
            <a:r>
              <a:rPr lang="sv-SE" dirty="0"/>
              <a:t>Slutlig rösträkning</a:t>
            </a:r>
          </a:p>
        </p:txBody>
      </p:sp>
      <p:sp>
        <p:nvSpPr>
          <p:cNvPr id="3" name="Underrubrik 2">
            <a:extLst>
              <a:ext uri="{FF2B5EF4-FFF2-40B4-BE49-F238E27FC236}">
                <a16:creationId xmlns:a16="http://schemas.microsoft.com/office/drawing/2014/main" id="{719C8F1F-66BD-456D-B7FF-51D10143161D}"/>
              </a:ext>
            </a:extLst>
          </p:cNvPr>
          <p:cNvSpPr>
            <a:spLocks noGrp="1"/>
          </p:cNvSpPr>
          <p:nvPr>
            <p:ph type="subTitle" idx="1"/>
          </p:nvPr>
        </p:nvSpPr>
        <p:spPr>
          <a:xfrm>
            <a:off x="2423160" y="3329642"/>
            <a:ext cx="7232904" cy="360238"/>
          </a:xfrm>
        </p:spPr>
        <p:txBody>
          <a:bodyPr/>
          <a:lstStyle/>
          <a:p>
            <a:r>
              <a:rPr lang="sv-SE" dirty="0"/>
              <a:t>Val till </a:t>
            </a:r>
            <a:r>
              <a:rPr lang="sv-SE" dirty="0" smtClean="0"/>
              <a:t>Europaparlamentet 2024</a:t>
            </a:r>
          </a:p>
          <a:p>
            <a:endParaRPr lang="sv-SE" dirty="0"/>
          </a:p>
        </p:txBody>
      </p:sp>
    </p:spTree>
    <p:extLst>
      <p:ext uri="{BB962C8B-B14F-4D97-AF65-F5344CB8AC3E}">
        <p14:creationId xmlns:p14="http://schemas.microsoft.com/office/powerpoint/2010/main" val="1277969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Innan vi börjar</a:t>
            </a:r>
          </a:p>
        </p:txBody>
      </p:sp>
      <p:sp>
        <p:nvSpPr>
          <p:cNvPr id="3" name="Platshållare för innehåll 2"/>
          <p:cNvSpPr>
            <a:spLocks noGrp="1"/>
          </p:cNvSpPr>
          <p:nvPr>
            <p:ph idx="1"/>
          </p:nvPr>
        </p:nvSpPr>
        <p:spPr/>
        <p:txBody>
          <a:bodyPr/>
          <a:lstStyle/>
          <a:p>
            <a:r>
              <a:rPr lang="sv-SE" dirty="0"/>
              <a:t>Utbildningen är ett underlag</a:t>
            </a:r>
          </a:p>
          <a:p>
            <a:pPr lvl="1"/>
            <a:r>
              <a:rPr lang="sv-SE" dirty="0"/>
              <a:t>kan finnas lokala handläggningsregler</a:t>
            </a:r>
          </a:p>
          <a:p>
            <a:r>
              <a:rPr lang="sv-SE" dirty="0"/>
              <a:t>Utgår från Valmyndighetens </a:t>
            </a:r>
            <a:r>
              <a:rPr lang="sv-SE" dirty="0" smtClean="0"/>
              <a:t>handledning </a:t>
            </a:r>
            <a:r>
              <a:rPr lang="sv-SE" dirty="0"/>
              <a:t>för </a:t>
            </a:r>
            <a:r>
              <a:rPr lang="sv-SE" dirty="0" smtClean="0"/>
              <a:t>slutlig </a:t>
            </a:r>
            <a:r>
              <a:rPr lang="sv-SE" dirty="0"/>
              <a:t>rösträkningen</a:t>
            </a:r>
          </a:p>
          <a:p>
            <a:r>
              <a:rPr lang="sv-SE" dirty="0"/>
              <a:t>Material </a:t>
            </a:r>
          </a:p>
          <a:p>
            <a:pPr lvl="1"/>
            <a:r>
              <a:rPr lang="sv-SE" dirty="0"/>
              <a:t>Länsstyrelsernas ensade rutin/sorteringsmall</a:t>
            </a:r>
          </a:p>
          <a:p>
            <a:pPr lvl="1"/>
            <a:r>
              <a:rPr lang="sv-SE" dirty="0" smtClean="0"/>
              <a:t>PPT</a:t>
            </a:r>
            <a:endParaRPr lang="sv-SE" dirty="0"/>
          </a:p>
          <a:p>
            <a:pPr lvl="1"/>
            <a:r>
              <a:rPr lang="sv-SE" dirty="0" smtClean="0"/>
              <a:t>Filmer</a:t>
            </a:r>
            <a:endParaRPr lang="sv-SE" dirty="0"/>
          </a:p>
          <a:p>
            <a:pPr lvl="1"/>
            <a:r>
              <a:rPr lang="sv-SE" dirty="0" smtClean="0"/>
              <a:t>Handledning </a:t>
            </a:r>
          </a:p>
          <a:p>
            <a:pPr lvl="1"/>
            <a:r>
              <a:rPr lang="sv-SE" dirty="0" smtClean="0"/>
              <a:t>Övningskasse</a:t>
            </a:r>
            <a:endParaRPr lang="sv-SE" dirty="0"/>
          </a:p>
        </p:txBody>
      </p:sp>
    </p:spTree>
    <p:extLst>
      <p:ext uri="{BB962C8B-B14F-4D97-AF65-F5344CB8AC3E}">
        <p14:creationId xmlns:p14="http://schemas.microsoft.com/office/powerpoint/2010/main" val="34479649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2066544" y="2528328"/>
            <a:ext cx="7516368" cy="720000"/>
          </a:xfrm>
        </p:spPr>
        <p:txBody>
          <a:bodyPr/>
          <a:lstStyle/>
          <a:p>
            <a:pPr algn="ctr"/>
            <a:r>
              <a:rPr lang="sv-SE" dirty="0" smtClean="0"/>
              <a:t>Begrepp</a:t>
            </a:r>
            <a:endParaRPr lang="sv-SE" dirty="0"/>
          </a:p>
        </p:txBody>
      </p:sp>
    </p:spTree>
    <p:extLst>
      <p:ext uri="{BB962C8B-B14F-4D97-AF65-F5344CB8AC3E}">
        <p14:creationId xmlns:p14="http://schemas.microsoft.com/office/powerpoint/2010/main" val="2476511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Begrepp</a:t>
            </a:r>
          </a:p>
        </p:txBody>
      </p:sp>
      <p:sp>
        <p:nvSpPr>
          <p:cNvPr id="3" name="Platshållare för innehåll 2"/>
          <p:cNvSpPr>
            <a:spLocks noGrp="1"/>
          </p:cNvSpPr>
          <p:nvPr>
            <p:ph idx="1"/>
          </p:nvPr>
        </p:nvSpPr>
        <p:spPr>
          <a:xfrm>
            <a:off x="1007999" y="1336330"/>
            <a:ext cx="10176001" cy="4351338"/>
          </a:xfrm>
        </p:spPr>
        <p:txBody>
          <a:bodyPr/>
          <a:lstStyle/>
          <a:p>
            <a:r>
              <a:rPr lang="sv-SE" sz="2200" dirty="0" smtClean="0"/>
              <a:t>Valsedel - röst</a:t>
            </a:r>
          </a:p>
          <a:p>
            <a:r>
              <a:rPr lang="sv-SE" sz="2200" dirty="0" smtClean="0"/>
              <a:t>Anmäla </a:t>
            </a:r>
            <a:r>
              <a:rPr lang="sv-SE" sz="2200" dirty="0"/>
              <a:t>deltagande</a:t>
            </a:r>
          </a:p>
          <a:p>
            <a:pPr lvl="1"/>
            <a:r>
              <a:rPr lang="sv-SE" sz="1900" dirty="0"/>
              <a:t>Alla partier som vill vara med måste anmäla deltagande i </a:t>
            </a:r>
            <a:r>
              <a:rPr lang="sv-SE" sz="1900" dirty="0" smtClean="0"/>
              <a:t>valet</a:t>
            </a:r>
            <a:endParaRPr lang="sv-SE" sz="1900" dirty="0"/>
          </a:p>
          <a:p>
            <a:pPr lvl="1"/>
            <a:r>
              <a:rPr lang="sv-SE" sz="1900" dirty="0"/>
              <a:t>Lista på alla anmälda partier finns på val.se</a:t>
            </a:r>
          </a:p>
          <a:p>
            <a:r>
              <a:rPr lang="sv-SE" sz="2200" dirty="0"/>
              <a:t>Rapportpartier</a:t>
            </a:r>
          </a:p>
          <a:p>
            <a:pPr lvl="1"/>
            <a:r>
              <a:rPr lang="sv-SE" sz="1900" dirty="0"/>
              <a:t>Partier som står på resultatbilagan</a:t>
            </a:r>
            <a:r>
              <a:rPr lang="sv-SE" sz="1900" dirty="0">
                <a:solidFill>
                  <a:srgbClr val="FF0000"/>
                </a:solidFill>
              </a:rPr>
              <a:t> </a:t>
            </a:r>
            <a:r>
              <a:rPr lang="sv-SE" sz="1900" dirty="0"/>
              <a:t>och som rapporteras under valkvällen</a:t>
            </a:r>
          </a:p>
          <a:p>
            <a:r>
              <a:rPr lang="sv-SE" sz="2200" dirty="0"/>
              <a:t>Listtypspartier</a:t>
            </a:r>
          </a:p>
          <a:p>
            <a:pPr lvl="1"/>
            <a:r>
              <a:rPr lang="sv-SE" sz="1900" dirty="0"/>
              <a:t>Partier som har beställt valsedlar, dvs. rapportpartier och övriga anmälda partier som beställt valsedlar</a:t>
            </a:r>
          </a:p>
          <a:p>
            <a:r>
              <a:rPr lang="sv-SE" sz="2200" dirty="0"/>
              <a:t>Övriga ”övriga” partier</a:t>
            </a:r>
          </a:p>
          <a:p>
            <a:pPr lvl="1"/>
            <a:r>
              <a:rPr lang="sv-SE" sz="1900" dirty="0"/>
              <a:t>Partier som anmält deltagande men inte beställt några valsedlar innan valet</a:t>
            </a:r>
          </a:p>
          <a:p>
            <a:pPr marL="324000" lvl="1" indent="0">
              <a:buNone/>
            </a:pPr>
            <a:endParaRPr lang="sv-SE" dirty="0">
              <a:solidFill>
                <a:srgbClr val="FF0000"/>
              </a:solidFill>
            </a:endParaRPr>
          </a:p>
        </p:txBody>
      </p:sp>
    </p:spTree>
    <p:extLst>
      <p:ext uri="{BB962C8B-B14F-4D97-AF65-F5344CB8AC3E}">
        <p14:creationId xmlns:p14="http://schemas.microsoft.com/office/powerpoint/2010/main" val="35175125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Valsedlar</a:t>
            </a:r>
          </a:p>
        </p:txBody>
      </p:sp>
      <p:sp>
        <p:nvSpPr>
          <p:cNvPr id="3" name="Platshållare för innehåll 2"/>
          <p:cNvSpPr>
            <a:spLocks noGrp="1"/>
          </p:cNvSpPr>
          <p:nvPr>
            <p:ph idx="1"/>
          </p:nvPr>
        </p:nvSpPr>
        <p:spPr>
          <a:xfrm>
            <a:off x="1007999" y="1229388"/>
            <a:ext cx="10176001" cy="4351338"/>
          </a:xfrm>
        </p:spPr>
        <p:txBody>
          <a:bodyPr/>
          <a:lstStyle/>
          <a:p>
            <a:r>
              <a:rPr lang="sv-SE" dirty="0" smtClean="0"/>
              <a:t>Blank valsedel</a:t>
            </a:r>
            <a:endParaRPr lang="sv-SE" dirty="0"/>
          </a:p>
        </p:txBody>
      </p:sp>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795" y="1682313"/>
            <a:ext cx="2911419" cy="42248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57092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Valsedlar</a:t>
            </a:r>
            <a:endParaRPr lang="sv-SE" dirty="0"/>
          </a:p>
        </p:txBody>
      </p:sp>
      <p:sp>
        <p:nvSpPr>
          <p:cNvPr id="3" name="Platshållare för innehåll 2"/>
          <p:cNvSpPr>
            <a:spLocks noGrp="1"/>
          </p:cNvSpPr>
          <p:nvPr>
            <p:ph idx="1"/>
          </p:nvPr>
        </p:nvSpPr>
        <p:spPr>
          <a:xfrm>
            <a:off x="1007999" y="1229388"/>
            <a:ext cx="10176001" cy="4351338"/>
          </a:xfrm>
        </p:spPr>
        <p:txBody>
          <a:bodyPr/>
          <a:lstStyle/>
          <a:p>
            <a:r>
              <a:rPr lang="sv-SE" dirty="0"/>
              <a:t>Namnvalsedlar</a:t>
            </a:r>
          </a:p>
          <a:p>
            <a:endParaRPr lang="sv-SE" dirty="0"/>
          </a:p>
        </p:txBody>
      </p:sp>
      <p:pic>
        <p:nvPicPr>
          <p:cNvPr id="9" name="Bildobjekt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9044">
            <a:off x="3356689" y="1782734"/>
            <a:ext cx="2891707" cy="40785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Bildobjek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9644" y="764304"/>
            <a:ext cx="2962276" cy="4078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Bildobjekt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53630">
            <a:off x="8173891" y="2045297"/>
            <a:ext cx="2990658" cy="4078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31024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Låsta och olåsta listor</a:t>
            </a:r>
          </a:p>
        </p:txBody>
      </p:sp>
      <p:sp>
        <p:nvSpPr>
          <p:cNvPr id="3" name="Platshållare för innehåll 2"/>
          <p:cNvSpPr>
            <a:spLocks noGrp="1"/>
          </p:cNvSpPr>
          <p:nvPr>
            <p:ph idx="1"/>
          </p:nvPr>
        </p:nvSpPr>
        <p:spPr/>
        <p:txBody>
          <a:bodyPr/>
          <a:lstStyle/>
          <a:p>
            <a:r>
              <a:rPr lang="sv-SE" dirty="0"/>
              <a:t>Anmälda kandidater (låst lista)</a:t>
            </a:r>
            <a:r>
              <a:rPr lang="sv-SE" dirty="0">
                <a:solidFill>
                  <a:srgbClr val="FF0000"/>
                </a:solidFill>
              </a:rPr>
              <a:t> </a:t>
            </a:r>
            <a:endParaRPr lang="sv-SE" dirty="0" smtClean="0"/>
          </a:p>
          <a:p>
            <a:pPr lvl="1"/>
            <a:r>
              <a:rPr lang="sv-SE" sz="1900" dirty="0" smtClean="0"/>
              <a:t>Partiet har bestämt vilka kandidater som ska vara dess representanter</a:t>
            </a:r>
          </a:p>
          <a:p>
            <a:pPr lvl="1"/>
            <a:r>
              <a:rPr lang="sv-SE" sz="1900" dirty="0" smtClean="0"/>
              <a:t>Kandidaterna </a:t>
            </a:r>
            <a:r>
              <a:rPr lang="sv-SE" sz="1900" dirty="0"/>
              <a:t>har lämnat in förklaringar</a:t>
            </a:r>
          </a:p>
          <a:p>
            <a:pPr lvl="1"/>
            <a:r>
              <a:rPr lang="sv-SE" sz="1900" dirty="0"/>
              <a:t>Väljare kan inte skriva till namn på andra kandidater</a:t>
            </a:r>
          </a:p>
          <a:p>
            <a:endParaRPr lang="sv-SE" dirty="0"/>
          </a:p>
          <a:p>
            <a:r>
              <a:rPr lang="sv-SE" dirty="0"/>
              <a:t>Ej anmälda kandidater (olåst lista)</a:t>
            </a:r>
          </a:p>
          <a:p>
            <a:pPr lvl="1"/>
            <a:r>
              <a:rPr lang="sv-SE" sz="1900" dirty="0"/>
              <a:t>Alla kandidater som lämnat ett samtycke kan representera partiet</a:t>
            </a:r>
          </a:p>
          <a:p>
            <a:pPr lvl="1"/>
            <a:r>
              <a:rPr lang="sv-SE" sz="1900" dirty="0"/>
              <a:t>Väljare kan skriva till namn på personer som inte finns på den tryckta valsedeln</a:t>
            </a:r>
          </a:p>
          <a:p>
            <a:pPr lvl="1"/>
            <a:r>
              <a:rPr lang="sv-SE" sz="1900" dirty="0"/>
              <a:t>Lista på kandidater som samtyckte finns på val.se</a:t>
            </a:r>
          </a:p>
        </p:txBody>
      </p:sp>
    </p:spTree>
    <p:extLst>
      <p:ext uri="{BB962C8B-B14F-4D97-AF65-F5344CB8AC3E}">
        <p14:creationId xmlns:p14="http://schemas.microsoft.com/office/powerpoint/2010/main" val="27888802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Valsedlar</a:t>
            </a:r>
            <a:endParaRPr lang="sv-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71506">
            <a:off x="3340706" y="783181"/>
            <a:ext cx="3886611" cy="5481828"/>
          </a:xfrm>
          <a:prstGeom prst="rect">
            <a:avLst/>
          </a:prstGeom>
          <a:ln>
            <a:solidFill>
              <a:schemeClr val="tx1"/>
            </a:solidFill>
          </a:ln>
          <a:effectLst>
            <a:outerShdw blurRad="50800" dist="38100" dir="2700000" algn="tl" rotWithShape="0">
              <a:prstClr val="black">
                <a:alpha val="40000"/>
              </a:prstClr>
            </a:outerShdw>
          </a:effectLst>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57200">
            <a:off x="7190081" y="815983"/>
            <a:ext cx="3927348" cy="5356301"/>
          </a:xfrm>
          <a:prstGeom prst="rect">
            <a:avLst/>
          </a:prstGeom>
          <a:ln>
            <a:solidFill>
              <a:schemeClr val="tx1"/>
            </a:solidFill>
          </a:ln>
          <a:effectLst>
            <a:outerShdw blurRad="50800" dist="38100" dir="2700000" algn="tl" rotWithShape="0">
              <a:prstClr val="black">
                <a:alpha val="40000"/>
              </a:prstClr>
            </a:outerShdw>
          </a:effectLst>
        </p:spPr>
      </p:pic>
      <p:sp>
        <p:nvSpPr>
          <p:cNvPr id="6" name="Ellips 5"/>
          <p:cNvSpPr/>
          <p:nvPr/>
        </p:nvSpPr>
        <p:spPr>
          <a:xfrm rot="20750832">
            <a:off x="3123656" y="1470893"/>
            <a:ext cx="3394253" cy="1046073"/>
          </a:xfrm>
          <a:prstGeom prst="ellipse">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p:cNvSpPr/>
          <p:nvPr/>
        </p:nvSpPr>
        <p:spPr>
          <a:xfrm rot="677299">
            <a:off x="7552457" y="1450189"/>
            <a:ext cx="3597343" cy="1087480"/>
          </a:xfrm>
          <a:prstGeom prst="ellipse">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37402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Valkassar</a:t>
            </a:r>
          </a:p>
        </p:txBody>
      </p:sp>
      <p:sp>
        <p:nvSpPr>
          <p:cNvPr id="3" name="Platshållare för innehåll 2"/>
          <p:cNvSpPr>
            <a:spLocks noGrp="1"/>
          </p:cNvSpPr>
          <p:nvPr>
            <p:ph idx="1"/>
          </p:nvPr>
        </p:nvSpPr>
        <p:spPr>
          <a:xfrm>
            <a:off x="1007999" y="1229388"/>
            <a:ext cx="10176001" cy="4351338"/>
          </a:xfrm>
        </p:spPr>
        <p:txBody>
          <a:bodyPr/>
          <a:lstStyle/>
          <a:p>
            <a:pPr marL="0" indent="0">
              <a:buNone/>
            </a:pPr>
            <a:r>
              <a:rPr lang="sv-SE" dirty="0"/>
              <a:t>	     </a:t>
            </a:r>
            <a:r>
              <a:rPr lang="sv-SE" dirty="0" smtClean="0"/>
              <a:t>Europaparlamentet		Röd kasse</a:t>
            </a:r>
            <a:endParaRPr lang="sv-SE" dirty="0"/>
          </a:p>
        </p:txBody>
      </p:sp>
      <p:pic>
        <p:nvPicPr>
          <p:cNvPr id="8" name="Bildobjekt 7"/>
          <p:cNvPicPr>
            <a:picLocks noChangeAspect="1"/>
          </p:cNvPicPr>
          <p:nvPr/>
        </p:nvPicPr>
        <p:blipFill rotWithShape="1">
          <a:blip r:embed="rId3" cstate="hqprint">
            <a:extLst>
              <a:ext uri="{28A0092B-C50C-407E-A947-70E740481C1C}">
                <a14:useLocalDpi xmlns:a14="http://schemas.microsoft.com/office/drawing/2010/main" val="0"/>
              </a:ext>
            </a:extLst>
          </a:blip>
          <a:srcRect l="17515" t="17493" r="22745" b="13387"/>
          <a:stretch/>
        </p:blipFill>
        <p:spPr>
          <a:xfrm>
            <a:off x="2545690" y="1806854"/>
            <a:ext cx="2355901" cy="3855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dobjekt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81462" y="1806854"/>
            <a:ext cx="2368604" cy="385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2312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Omslag</a:t>
            </a:r>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4911" y="200421"/>
            <a:ext cx="5277587" cy="6325483"/>
          </a:xfrm>
          <a:prstGeom prst="rect">
            <a:avLst/>
          </a:prstGeom>
        </p:spPr>
      </p:pic>
    </p:spTree>
    <p:extLst>
      <p:ext uri="{BB962C8B-B14F-4D97-AF65-F5344CB8AC3E}">
        <p14:creationId xmlns:p14="http://schemas.microsoft.com/office/powerpoint/2010/main" val="35076783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Listtypsförteckning och personröstförteckning</a:t>
            </a:r>
          </a:p>
        </p:txBody>
      </p:sp>
      <p:pic>
        <p:nvPicPr>
          <p:cNvPr id="5" name="Bildobjekt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92180">
            <a:off x="2294616" y="1781962"/>
            <a:ext cx="2877338" cy="4069079"/>
          </a:xfrm>
          <a:prstGeom prst="rect">
            <a:avLst/>
          </a:prstGeom>
          <a:ln>
            <a:solidFill>
              <a:schemeClr val="tx1"/>
            </a:solidFill>
          </a:ln>
          <a:effectLst>
            <a:outerShdw blurRad="50800" dist="38100" dir="2700000" algn="tl" rotWithShape="0">
              <a:prstClr val="black">
                <a:alpha val="40000"/>
              </a:prstClr>
            </a:outerShdw>
          </a:effectLst>
        </p:spPr>
      </p:pic>
      <p:pic>
        <p:nvPicPr>
          <p:cNvPr id="6" name="Bildobjekt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8000" y="1783352"/>
            <a:ext cx="2874766" cy="4066298"/>
          </a:xfrm>
          <a:prstGeom prst="rect">
            <a:avLst/>
          </a:prstGeom>
          <a:ln>
            <a:solidFill>
              <a:schemeClr val="tx1"/>
            </a:solidFill>
          </a:ln>
          <a:effectLst>
            <a:outerShdw blurRad="50800" dist="38100" dir="2700000" algn="tl" rotWithShape="0">
              <a:prstClr val="black">
                <a:alpha val="40000"/>
              </a:prstClr>
            </a:outerShdw>
          </a:effectLst>
        </p:spPr>
      </p:pic>
      <p:pic>
        <p:nvPicPr>
          <p:cNvPr id="7" name="Bildobjekt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755167">
            <a:off x="7897910" y="1830884"/>
            <a:ext cx="2877173" cy="4068747"/>
          </a:xfrm>
          <a:prstGeom prst="rect">
            <a:avLst/>
          </a:prstGeom>
          <a:ln>
            <a:solidFill>
              <a:schemeClr val="tx1"/>
            </a:solidFill>
          </a:ln>
          <a:effectLst>
            <a:outerShdw blurRad="50800" dist="38100" dir="2700000" algn="tl" rotWithShape="0">
              <a:prstClr val="black">
                <a:alpha val="40000"/>
              </a:prstClr>
            </a:outerShdw>
          </a:effectLst>
        </p:spPr>
      </p:pic>
      <p:pic>
        <p:nvPicPr>
          <p:cNvPr id="8" name="Bildobjekt 7"/>
          <p:cNvPicPr>
            <a:picLocks noChangeAspect="1"/>
          </p:cNvPicPr>
          <p:nvPr/>
        </p:nvPicPr>
        <p:blipFill rotWithShape="1">
          <a:blip r:embed="rId6" cstate="hqprint">
            <a:extLst>
              <a:ext uri="{28A0092B-C50C-407E-A947-70E740481C1C}">
                <a14:useLocalDpi xmlns:a14="http://schemas.microsoft.com/office/drawing/2010/main" val="0"/>
              </a:ext>
            </a:extLst>
          </a:blip>
          <a:srcRect l="3540" b="7517"/>
          <a:stretch/>
        </p:blipFill>
        <p:spPr>
          <a:xfrm>
            <a:off x="6700723" y="1802521"/>
            <a:ext cx="3000355" cy="40680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7842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Vägledning</a:t>
            </a:r>
            <a:endParaRPr lang="sv-SE" dirty="0"/>
          </a:p>
        </p:txBody>
      </p:sp>
      <p:sp>
        <p:nvSpPr>
          <p:cNvPr id="3" name="Platshållare för innehåll 2"/>
          <p:cNvSpPr>
            <a:spLocks noGrp="1"/>
          </p:cNvSpPr>
          <p:nvPr>
            <p:ph idx="1"/>
          </p:nvPr>
        </p:nvSpPr>
        <p:spPr/>
        <p:txBody>
          <a:bodyPr/>
          <a:lstStyle/>
          <a:p>
            <a:r>
              <a:rPr lang="sv-SE" dirty="0" smtClean="0"/>
              <a:t>Stöd i lag och praxis ifråga om alla beslut eller för allt faktiskt handlande</a:t>
            </a:r>
          </a:p>
          <a:p>
            <a:r>
              <a:rPr lang="sv-SE" dirty="0" smtClean="0"/>
              <a:t>Självständiga myndigheter och självständiga beslut</a:t>
            </a:r>
          </a:p>
          <a:p>
            <a:r>
              <a:rPr lang="sv-SE" dirty="0" smtClean="0"/>
              <a:t>Samverkan mellan myndigheter</a:t>
            </a:r>
          </a:p>
          <a:p>
            <a:endParaRPr lang="sv-SE" dirty="0"/>
          </a:p>
          <a:p>
            <a:r>
              <a:rPr lang="sv-SE" dirty="0" smtClean="0"/>
              <a:t>Vägledande ställningstaganden</a:t>
            </a:r>
            <a:endParaRPr lang="sv-SE" dirty="0"/>
          </a:p>
        </p:txBody>
      </p:sp>
      <p:pic>
        <p:nvPicPr>
          <p:cNvPr id="5" name="Bildobjekt 4"/>
          <p:cNvPicPr>
            <a:picLocks noChangeAspect="1"/>
          </p:cNvPicPr>
          <p:nvPr/>
        </p:nvPicPr>
        <p:blipFill>
          <a:blip r:embed="rId3"/>
          <a:stretch>
            <a:fillRect/>
          </a:stretch>
        </p:blipFill>
        <p:spPr>
          <a:xfrm>
            <a:off x="6495342" y="2844799"/>
            <a:ext cx="4350809" cy="2900539"/>
          </a:xfrm>
          <a:prstGeom prst="rect">
            <a:avLst/>
          </a:prstGeom>
        </p:spPr>
      </p:pic>
    </p:spTree>
    <p:extLst>
      <p:ext uri="{BB962C8B-B14F-4D97-AF65-F5344CB8AC3E}">
        <p14:creationId xmlns:p14="http://schemas.microsoft.com/office/powerpoint/2010/main" val="25994715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224486">
            <a:off x="7679320" y="1321588"/>
            <a:ext cx="3479236" cy="4920154"/>
          </a:xfrm>
          <a:prstGeom prst="rect">
            <a:avLst/>
          </a:prstGeom>
          <a:ln>
            <a:solidFill>
              <a:schemeClr val="tx1"/>
            </a:solidFill>
          </a:ln>
          <a:effectLst>
            <a:outerShdw blurRad="50800" dist="38100" dir="2700000" algn="tl" rotWithShape="0">
              <a:prstClr val="black">
                <a:alpha val="40000"/>
              </a:prstClr>
            </a:outerShdw>
          </a:effectLst>
        </p:spPr>
      </p:pic>
      <p:pic>
        <p:nvPicPr>
          <p:cNvPr id="6" name="Bildobjekt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449530">
            <a:off x="6791956" y="1130797"/>
            <a:ext cx="3486344" cy="4930204"/>
          </a:xfrm>
          <a:prstGeom prst="rect">
            <a:avLst/>
          </a:prstGeom>
          <a:ln>
            <a:solidFill>
              <a:schemeClr val="tx1"/>
            </a:solidFill>
          </a:ln>
          <a:effectLst>
            <a:outerShdw blurRad="50800" dist="38100" dir="2700000" algn="tl" rotWithShape="0">
              <a:prstClr val="black">
                <a:alpha val="40000"/>
              </a:prstClr>
            </a:outerShdw>
          </a:effectLst>
        </p:spPr>
      </p:pic>
      <p:sp>
        <p:nvSpPr>
          <p:cNvPr id="2" name="Rubrik 1"/>
          <p:cNvSpPr>
            <a:spLocks noGrp="1"/>
          </p:cNvSpPr>
          <p:nvPr>
            <p:ph type="title"/>
          </p:nvPr>
        </p:nvSpPr>
        <p:spPr/>
        <p:txBody>
          <a:bodyPr/>
          <a:lstStyle/>
          <a:p>
            <a:r>
              <a:rPr lang="sv-SE" dirty="0" smtClean="0"/>
              <a:t>Protokoll från vallokal</a:t>
            </a:r>
            <a:endParaRPr lang="sv-SE" dirty="0"/>
          </a:p>
        </p:txBody>
      </p:sp>
      <p:pic>
        <p:nvPicPr>
          <p:cNvPr id="5" name="Bildobjekt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29138" y="1285758"/>
            <a:ext cx="3482167" cy="492633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4108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Resultatbilaga</a:t>
            </a:r>
          </a:p>
        </p:txBody>
      </p:sp>
      <p:pic>
        <p:nvPicPr>
          <p:cNvPr id="5" name="Bildobjekt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98004" y="960828"/>
            <a:ext cx="3619941" cy="512124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6184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4156953" y="2432557"/>
            <a:ext cx="6370622" cy="720000"/>
          </a:xfrm>
        </p:spPr>
        <p:txBody>
          <a:bodyPr/>
          <a:lstStyle/>
          <a:p>
            <a:r>
              <a:rPr lang="sv-SE" dirty="0"/>
              <a:t>Bedömningar</a:t>
            </a:r>
          </a:p>
        </p:txBody>
      </p:sp>
    </p:spTree>
    <p:extLst>
      <p:ext uri="{BB962C8B-B14F-4D97-AF65-F5344CB8AC3E}">
        <p14:creationId xmlns:p14="http://schemas.microsoft.com/office/powerpoint/2010/main" val="2540560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Juridiken</a:t>
            </a:r>
            <a:endParaRPr lang="sv-SE" dirty="0"/>
          </a:p>
        </p:txBody>
      </p:sp>
      <p:sp>
        <p:nvSpPr>
          <p:cNvPr id="3" name="Platshållare för innehåll 2"/>
          <p:cNvSpPr>
            <a:spLocks noGrp="1"/>
          </p:cNvSpPr>
          <p:nvPr>
            <p:ph idx="1"/>
          </p:nvPr>
        </p:nvSpPr>
        <p:spPr/>
        <p:txBody>
          <a:bodyPr/>
          <a:lstStyle/>
          <a:p>
            <a:r>
              <a:rPr lang="sv-SE" dirty="0" smtClean="0"/>
              <a:t>Valsedlar och röster</a:t>
            </a:r>
          </a:p>
          <a:p>
            <a:r>
              <a:rPr lang="sv-SE" dirty="0" smtClean="0"/>
              <a:t>Underkänd resp. ogiltig röst</a:t>
            </a:r>
          </a:p>
          <a:p>
            <a:r>
              <a:rPr lang="sv-SE" dirty="0" smtClean="0"/>
              <a:t>Ogiltiga röster</a:t>
            </a:r>
          </a:p>
          <a:p>
            <a:pPr lvl="1"/>
            <a:r>
              <a:rPr lang="sv-SE" dirty="0" smtClean="0"/>
              <a:t>Ordningsreglerna</a:t>
            </a:r>
          </a:p>
          <a:p>
            <a:pPr lvl="1"/>
            <a:r>
              <a:rPr lang="sv-SE" dirty="0" smtClean="0"/>
              <a:t>Bedömningsreglerna</a:t>
            </a:r>
          </a:p>
          <a:p>
            <a:r>
              <a:rPr lang="sv-SE" dirty="0" smtClean="0"/>
              <a:t>Obefintliga kandidatnamn</a:t>
            </a:r>
          </a:p>
          <a:p>
            <a:r>
              <a:rPr lang="sv-SE" dirty="0" smtClean="0"/>
              <a:t>Beslut</a:t>
            </a:r>
            <a:endParaRPr lang="sv-SE" dirty="0"/>
          </a:p>
        </p:txBody>
      </p:sp>
      <p:pic>
        <p:nvPicPr>
          <p:cNvPr id="4" name="Bildobjekt 3"/>
          <p:cNvPicPr>
            <a:picLocks noChangeAspect="1"/>
          </p:cNvPicPr>
          <p:nvPr/>
        </p:nvPicPr>
        <p:blipFill>
          <a:blip r:embed="rId3"/>
          <a:stretch>
            <a:fillRect/>
          </a:stretch>
        </p:blipFill>
        <p:spPr>
          <a:xfrm>
            <a:off x="5935337" y="1417373"/>
            <a:ext cx="2676899" cy="2800741"/>
          </a:xfrm>
          <a:prstGeom prst="rect">
            <a:avLst/>
          </a:prstGeom>
        </p:spPr>
      </p:pic>
    </p:spTree>
    <p:extLst>
      <p:ext uri="{BB962C8B-B14F-4D97-AF65-F5344CB8AC3E}">
        <p14:creationId xmlns:p14="http://schemas.microsoft.com/office/powerpoint/2010/main" val="39378704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13 kap. </a:t>
            </a:r>
            <a:endParaRPr lang="sv-SE" dirty="0"/>
          </a:p>
        </p:txBody>
      </p:sp>
      <p:sp>
        <p:nvSpPr>
          <p:cNvPr id="3" name="Platshållare för innehåll 2"/>
          <p:cNvSpPr>
            <a:spLocks noGrp="1"/>
          </p:cNvSpPr>
          <p:nvPr>
            <p:ph idx="1"/>
          </p:nvPr>
        </p:nvSpPr>
        <p:spPr/>
        <p:txBody>
          <a:bodyPr/>
          <a:lstStyle/>
          <a:p>
            <a:pPr marL="0" indent="0">
              <a:buNone/>
            </a:pPr>
            <a:r>
              <a:rPr lang="sv-SE" sz="1400" dirty="0" smtClean="0"/>
              <a:t>2 § Länsstyrelsen prövar giltigheten av röster och om något namn ska vara obefintligt och meddelar de beslut som prövningen föranleder. Länsstyrelsen kan också meddela de beslut som behövs med anledning av uppgifterna i protokollet.</a:t>
            </a:r>
          </a:p>
          <a:p>
            <a:pPr marL="0" indent="0">
              <a:buNone/>
            </a:pPr>
            <a:r>
              <a:rPr lang="sv-SE" sz="1400" dirty="0" smtClean="0"/>
              <a:t>3 § Länsstyrelsen kan begära komplettering om handlingarna är ofullständiga eller bristfälliga samt uppgift om varför från valnämnden.</a:t>
            </a:r>
          </a:p>
          <a:p>
            <a:pPr marL="0" indent="0">
              <a:buNone/>
            </a:pPr>
            <a:r>
              <a:rPr lang="sv-SE" sz="1400" dirty="0"/>
              <a:t>5</a:t>
            </a:r>
            <a:r>
              <a:rPr lang="sv-SE" sz="1400" dirty="0" smtClean="0"/>
              <a:t> § Länsstyrelsen ska föra protokoll.</a:t>
            </a:r>
          </a:p>
          <a:p>
            <a:pPr marL="0" indent="0">
              <a:buNone/>
            </a:pPr>
            <a:endParaRPr lang="sv-SE" sz="1400" dirty="0" smtClean="0"/>
          </a:p>
          <a:p>
            <a:pPr marL="0" indent="0">
              <a:buNone/>
            </a:pPr>
            <a:r>
              <a:rPr lang="sv-SE" sz="1400" dirty="0" smtClean="0"/>
              <a:t>7 § Rösten är ogiltig om den </a:t>
            </a:r>
          </a:p>
          <a:p>
            <a:pPr marL="0" indent="0">
              <a:buNone/>
            </a:pPr>
            <a:r>
              <a:rPr lang="sv-SE" sz="1400" dirty="0"/>
              <a:t>	</a:t>
            </a:r>
            <a:r>
              <a:rPr lang="sv-SE" sz="1400" dirty="0" smtClean="0"/>
              <a:t>saknar partibeteckning</a:t>
            </a:r>
          </a:p>
          <a:p>
            <a:pPr marL="0" indent="0">
              <a:buNone/>
            </a:pPr>
            <a:r>
              <a:rPr lang="sv-SE" sz="1400" dirty="0"/>
              <a:t>	</a:t>
            </a:r>
            <a:r>
              <a:rPr lang="sv-SE" sz="1400" dirty="0" smtClean="0"/>
              <a:t>har fler än en partibeteckning</a:t>
            </a:r>
          </a:p>
          <a:p>
            <a:pPr marL="0" indent="0">
              <a:buNone/>
            </a:pPr>
            <a:r>
              <a:rPr lang="sv-SE" sz="1400" dirty="0" smtClean="0"/>
              <a:t>	har en partibeteckning för ett parti som inte anmält sitt deltagande</a:t>
            </a:r>
            <a:r>
              <a:rPr lang="sv-SE" sz="1400" dirty="0"/>
              <a:t>	</a:t>
            </a:r>
            <a:endParaRPr lang="sv-SE" sz="1400" dirty="0" smtClean="0"/>
          </a:p>
          <a:p>
            <a:pPr marL="0" indent="0">
              <a:buNone/>
            </a:pPr>
            <a:r>
              <a:rPr lang="sv-SE" sz="1400" dirty="0" smtClean="0"/>
              <a:t>	har kännetecken</a:t>
            </a:r>
          </a:p>
          <a:p>
            <a:pPr marL="0" indent="0">
              <a:buNone/>
            </a:pPr>
            <a:r>
              <a:rPr lang="sv-SE" sz="1400" dirty="0"/>
              <a:t>	</a:t>
            </a:r>
            <a:r>
              <a:rPr lang="sv-SE" sz="1400" dirty="0" smtClean="0"/>
              <a:t>om det finns fler valsedlar i ett valkuvert</a:t>
            </a:r>
          </a:p>
          <a:p>
            <a:pPr marL="0" indent="0">
              <a:buNone/>
            </a:pPr>
            <a:endParaRPr lang="sv-SE" dirty="0"/>
          </a:p>
        </p:txBody>
      </p:sp>
    </p:spTree>
    <p:extLst>
      <p:ext uri="{BB962C8B-B14F-4D97-AF65-F5344CB8AC3E}">
        <p14:creationId xmlns:p14="http://schemas.microsoft.com/office/powerpoint/2010/main" val="4121635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13 kap.</a:t>
            </a:r>
            <a:endParaRPr lang="sv-SE" dirty="0"/>
          </a:p>
        </p:txBody>
      </p:sp>
      <p:sp>
        <p:nvSpPr>
          <p:cNvPr id="3" name="Platshållare för innehåll 2"/>
          <p:cNvSpPr>
            <a:spLocks noGrp="1"/>
          </p:cNvSpPr>
          <p:nvPr>
            <p:ph idx="1"/>
          </p:nvPr>
        </p:nvSpPr>
        <p:spPr/>
        <p:txBody>
          <a:bodyPr/>
          <a:lstStyle/>
          <a:p>
            <a:pPr marL="0" indent="0">
              <a:buNone/>
            </a:pPr>
            <a:r>
              <a:rPr lang="sv-SE" sz="1400" dirty="0" smtClean="0"/>
              <a:t>8 </a:t>
            </a:r>
            <a:r>
              <a:rPr lang="sv-SE" sz="1400" dirty="0"/>
              <a:t>§ </a:t>
            </a:r>
            <a:endParaRPr lang="sv-SE" sz="1400" dirty="0" smtClean="0"/>
          </a:p>
          <a:p>
            <a:pPr marL="0" indent="0">
              <a:buNone/>
            </a:pPr>
            <a:r>
              <a:rPr lang="sv-SE" sz="1400" dirty="0" smtClean="0"/>
              <a:t>Ett kandidatnamn </a:t>
            </a:r>
            <a:r>
              <a:rPr lang="sv-SE" sz="1400" dirty="0"/>
              <a:t>ska anses </a:t>
            </a:r>
            <a:r>
              <a:rPr lang="sv-SE" sz="1400" dirty="0" smtClean="0"/>
              <a:t>obefintligt om</a:t>
            </a:r>
            <a:endParaRPr lang="sv-SE" sz="1400" dirty="0"/>
          </a:p>
          <a:p>
            <a:pPr marL="0" indent="0">
              <a:buNone/>
            </a:pPr>
            <a:r>
              <a:rPr lang="sv-SE" sz="1400" dirty="0"/>
              <a:t>	</a:t>
            </a:r>
            <a:r>
              <a:rPr lang="sv-SE" sz="1400" dirty="0" smtClean="0"/>
              <a:t>kandidaten </a:t>
            </a:r>
            <a:r>
              <a:rPr lang="sv-SE" sz="1400" dirty="0"/>
              <a:t>inte är valbar eller det inte framgår vem som </a:t>
            </a:r>
            <a:r>
              <a:rPr lang="sv-SE" sz="1400" dirty="0" smtClean="0"/>
              <a:t>avses</a:t>
            </a:r>
          </a:p>
          <a:p>
            <a:pPr marL="0" indent="0">
              <a:buNone/>
            </a:pPr>
            <a:r>
              <a:rPr lang="sv-SE" sz="1400" dirty="0" smtClean="0"/>
              <a:t>	kandidaten har skrivits till på en valsedel med en beteckning för att parti som registrerat partibeteckning och anmält 	kandidater</a:t>
            </a:r>
            <a:endParaRPr lang="sv-SE" sz="1400" dirty="0"/>
          </a:p>
          <a:p>
            <a:pPr marL="0" indent="0">
              <a:buNone/>
            </a:pPr>
            <a:r>
              <a:rPr lang="sv-SE" sz="1400" dirty="0"/>
              <a:t>	</a:t>
            </a:r>
            <a:r>
              <a:rPr lang="sv-SE" sz="1400" dirty="0" smtClean="0"/>
              <a:t>kandidaten inte är anmäld och partiet har anmält sina </a:t>
            </a:r>
            <a:r>
              <a:rPr lang="sv-SE" sz="1400" dirty="0" err="1" smtClean="0"/>
              <a:t>kandiater</a:t>
            </a:r>
            <a:endParaRPr lang="sv-SE" sz="1400" dirty="0" smtClean="0"/>
          </a:p>
          <a:p>
            <a:pPr marL="0" indent="0">
              <a:buNone/>
            </a:pPr>
            <a:r>
              <a:rPr lang="sv-SE" sz="1400" dirty="0"/>
              <a:t>	</a:t>
            </a:r>
            <a:r>
              <a:rPr lang="sv-SE" sz="1400" dirty="0" smtClean="0"/>
              <a:t>kandidaten inte har samtyckt</a:t>
            </a:r>
          </a:p>
          <a:p>
            <a:pPr marL="0" indent="0">
              <a:buNone/>
            </a:pPr>
            <a:endParaRPr lang="sv-SE" sz="1400" dirty="0" smtClean="0"/>
          </a:p>
          <a:p>
            <a:pPr marL="0" indent="0">
              <a:buNone/>
            </a:pPr>
            <a:r>
              <a:rPr lang="sv-SE" sz="1400" dirty="0" smtClean="0"/>
              <a:t>Kandidatnamnen ska anse obefintliga om</a:t>
            </a:r>
          </a:p>
          <a:p>
            <a:pPr marL="0" indent="0">
              <a:buNone/>
            </a:pPr>
            <a:r>
              <a:rPr lang="sv-SE" sz="1400" dirty="0"/>
              <a:t>	</a:t>
            </a:r>
            <a:r>
              <a:rPr lang="sv-SE" sz="1400" dirty="0" smtClean="0"/>
              <a:t>valsedeln har namn men inte rutor att kryssa i</a:t>
            </a:r>
          </a:p>
          <a:p>
            <a:pPr marL="0" indent="0">
              <a:buNone/>
            </a:pPr>
            <a:r>
              <a:rPr lang="sv-SE" sz="1400" dirty="0"/>
              <a:t>	</a:t>
            </a:r>
            <a:r>
              <a:rPr lang="sv-SE" sz="1400" dirty="0" smtClean="0"/>
              <a:t>det har lämnats fler än en personröst eller det inte framgår vem personrösten avser</a:t>
            </a:r>
          </a:p>
          <a:p>
            <a:pPr marL="0" indent="0">
              <a:buNone/>
            </a:pPr>
            <a:r>
              <a:rPr lang="sv-SE" sz="1400" dirty="0" smtClean="0"/>
              <a:t>	markeringen för personrösten har gjorts maskinellt</a:t>
            </a:r>
          </a:p>
          <a:p>
            <a:pPr marL="0" indent="0">
              <a:buNone/>
            </a:pPr>
            <a:r>
              <a:rPr lang="sv-SE" sz="1400" dirty="0"/>
              <a:t>	</a:t>
            </a:r>
            <a:r>
              <a:rPr lang="sv-SE" sz="1400" dirty="0" smtClean="0"/>
              <a:t>ordningen mellan kandidaterna inte framgår klart</a:t>
            </a:r>
          </a:p>
          <a:p>
            <a:pPr marL="0" indent="0">
              <a:buNone/>
            </a:pPr>
            <a:endParaRPr lang="sv-SE" sz="1400" dirty="0"/>
          </a:p>
          <a:p>
            <a:pPr marL="0" indent="0">
              <a:buNone/>
            </a:pPr>
            <a:endParaRPr lang="sv-SE" dirty="0"/>
          </a:p>
        </p:txBody>
      </p:sp>
    </p:spTree>
    <p:extLst>
      <p:ext uri="{BB962C8B-B14F-4D97-AF65-F5344CB8AC3E}">
        <p14:creationId xmlns:p14="http://schemas.microsoft.com/office/powerpoint/2010/main" val="26366695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Valmyndighetens vägledande ställningstaganden</a:t>
            </a:r>
            <a:endParaRPr lang="sv-SE" dirty="0"/>
          </a:p>
        </p:txBody>
      </p:sp>
      <p:pic>
        <p:nvPicPr>
          <p:cNvPr id="4" name="Bildobjekt 3"/>
          <p:cNvPicPr>
            <a:picLocks noChangeAspect="1"/>
          </p:cNvPicPr>
          <p:nvPr/>
        </p:nvPicPr>
        <p:blipFill>
          <a:blip r:embed="rId3"/>
          <a:stretch>
            <a:fillRect/>
          </a:stretch>
        </p:blipFill>
        <p:spPr>
          <a:xfrm>
            <a:off x="3722205" y="1740450"/>
            <a:ext cx="6412681" cy="3444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Ellips 4"/>
          <p:cNvSpPr/>
          <p:nvPr/>
        </p:nvSpPr>
        <p:spPr>
          <a:xfrm>
            <a:off x="6883819" y="2514600"/>
            <a:ext cx="784220" cy="10027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0000"/>
              </a:solidFill>
            </a:endParaRPr>
          </a:p>
        </p:txBody>
      </p:sp>
    </p:spTree>
    <p:extLst>
      <p:ext uri="{BB962C8B-B14F-4D97-AF65-F5344CB8AC3E}">
        <p14:creationId xmlns:p14="http://schemas.microsoft.com/office/powerpoint/2010/main" val="7995817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97255"/>
          </a:xfrm>
        </p:spPr>
        <p:txBody>
          <a:bodyPr/>
          <a:lstStyle/>
          <a:p>
            <a:r>
              <a:rPr lang="sv-SE" sz="2400" b="0" dirty="0"/>
              <a:t>Två valsedlar i samma kuvert, samma partibeteckning</a:t>
            </a:r>
          </a:p>
        </p:txBody>
      </p:sp>
      <p:grpSp>
        <p:nvGrpSpPr>
          <p:cNvPr id="18" name="Grupp 17"/>
          <p:cNvGrpSpPr/>
          <p:nvPr/>
        </p:nvGrpSpPr>
        <p:grpSpPr>
          <a:xfrm>
            <a:off x="2428114" y="1257758"/>
            <a:ext cx="8862479" cy="5075446"/>
            <a:chOff x="709386" y="1816617"/>
            <a:chExt cx="6808661" cy="3858916"/>
          </a:xfrm>
        </p:grpSpPr>
        <p:sp>
          <p:nvSpPr>
            <p:cNvPr id="19" name="AutoShape 5"/>
            <p:cNvSpPr>
              <a:spLocks noChangeArrowheads="1"/>
            </p:cNvSpPr>
            <p:nvPr/>
          </p:nvSpPr>
          <p:spPr bwMode="auto">
            <a:xfrm>
              <a:off x="4160912" y="4077072"/>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9386" y="1816617"/>
              <a:ext cx="2060991" cy="28084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39881" y="2867077"/>
              <a:ext cx="2060991" cy="28084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57056" y="2867077"/>
              <a:ext cx="2060991" cy="28084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935" y="3502083"/>
            <a:ext cx="2794941" cy="228805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1476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416442"/>
          </a:xfrm>
        </p:spPr>
        <p:txBody>
          <a:bodyPr/>
          <a:lstStyle/>
          <a:p>
            <a:r>
              <a:rPr lang="sv-SE" sz="2400" b="0" dirty="0"/>
              <a:t>Två valsedlar i samma kuvert, olika partibeteckningar</a:t>
            </a:r>
          </a:p>
        </p:txBody>
      </p:sp>
      <p:grpSp>
        <p:nvGrpSpPr>
          <p:cNvPr id="9" name="Grupp 8"/>
          <p:cNvGrpSpPr/>
          <p:nvPr/>
        </p:nvGrpSpPr>
        <p:grpSpPr>
          <a:xfrm>
            <a:off x="2842412" y="1254089"/>
            <a:ext cx="8229459" cy="4965840"/>
            <a:chOff x="1074000" y="1917541"/>
            <a:chExt cx="7234544" cy="4305712"/>
          </a:xfrm>
        </p:grpSpPr>
        <p:sp>
          <p:nvSpPr>
            <p:cNvPr id="10" name="AutoShape 5"/>
            <p:cNvSpPr>
              <a:spLocks noChangeArrowheads="1"/>
            </p:cNvSpPr>
            <p:nvPr/>
          </p:nvSpPr>
          <p:spPr bwMode="auto">
            <a:xfrm>
              <a:off x="4664968" y="4167361"/>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grpSp>
          <p:nvGrpSpPr>
            <p:cNvPr id="13" name="Grupp 12"/>
            <p:cNvGrpSpPr/>
            <p:nvPr/>
          </p:nvGrpSpPr>
          <p:grpSpPr>
            <a:xfrm>
              <a:off x="1074000" y="1917541"/>
              <a:ext cx="3302936" cy="4305712"/>
              <a:chOff x="1074000" y="1917541"/>
              <a:chExt cx="3302936" cy="4305712"/>
            </a:xfrm>
          </p:grpSpPr>
          <p:pic>
            <p:nvPicPr>
              <p:cNvPr id="24"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74000" y="1917541"/>
                <a:ext cx="2366832" cy="329256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2" name="Picture 5"/>
              <p:cNvPicPr>
                <a:picLocks noChangeAspect="1" noChangeArrowheads="1"/>
              </p:cNvPicPr>
              <p:nvPr/>
            </p:nvPicPr>
            <p:blipFill>
              <a:blip r:embed="rId4" cstate="hqprint">
                <a:extLst>
                  <a:ext uri="{28A0092B-C50C-407E-A947-70E740481C1C}">
                    <a14:useLocalDpi xmlns:a14="http://schemas.microsoft.com/office/drawing/2010/main" val="0"/>
                  </a:ext>
                </a:extLst>
              </a:blip>
              <a:stretch>
                <a:fillRect/>
              </a:stretch>
            </p:blipFill>
            <p:spPr bwMode="auto">
              <a:xfrm>
                <a:off x="2000672" y="2993582"/>
                <a:ext cx="2376264" cy="322967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grpSp>
          <p:nvGrpSpPr>
            <p:cNvPr id="14" name="Grupp 13"/>
            <p:cNvGrpSpPr/>
            <p:nvPr/>
          </p:nvGrpSpPr>
          <p:grpSpPr>
            <a:xfrm>
              <a:off x="6007641" y="2907515"/>
              <a:ext cx="2300903" cy="3202351"/>
              <a:chOff x="5864058" y="2406993"/>
              <a:chExt cx="2434456" cy="3557640"/>
            </a:xfrm>
          </p:grpSpPr>
          <p:sp>
            <p:nvSpPr>
              <p:cNvPr id="15" name="textruta 14"/>
              <p:cNvSpPr txBox="1"/>
              <p:nvPr/>
            </p:nvSpPr>
            <p:spPr>
              <a:xfrm>
                <a:off x="5864058" y="2406993"/>
                <a:ext cx="2434456" cy="3557640"/>
              </a:xfrm>
              <a:prstGeom prst="rect">
                <a:avLst/>
              </a:prstGeom>
              <a:noFill/>
              <a:ln w="9525">
                <a:solidFill>
                  <a:schemeClr val="tx1"/>
                </a:solidFill>
              </a:ln>
            </p:spPr>
            <p:txBody>
              <a:bodyPr wrap="square" rtlCol="0">
                <a:spAutoFit/>
              </a:bodyPr>
              <a:lstStyle/>
              <a:p>
                <a:pPr algn="ctr"/>
                <a:endParaRPr lang="sv-SE" dirty="0"/>
              </a:p>
              <a:p>
                <a:pPr algn="ctr"/>
                <a:endParaRPr lang="sv-SE" dirty="0"/>
              </a:p>
              <a:p>
                <a:pPr algn="ctr"/>
                <a:endParaRPr lang="sv-SE" dirty="0"/>
              </a:p>
              <a:p>
                <a:pPr algn="ctr"/>
                <a:endParaRPr lang="sv-SE" dirty="0"/>
              </a:p>
              <a:p>
                <a:pPr algn="ctr"/>
                <a:endParaRPr lang="sv-SE" dirty="0"/>
              </a:p>
              <a:p>
                <a:pPr algn="ctr"/>
                <a:endParaRPr lang="sv-SE" dirty="0"/>
              </a:p>
              <a:p>
                <a:pPr algn="ctr"/>
                <a:endParaRPr lang="sv-SE" dirty="0"/>
              </a:p>
              <a:p>
                <a:pPr algn="ctr"/>
                <a:endParaRPr lang="sv-SE" dirty="0"/>
              </a:p>
              <a:p>
                <a:pPr algn="ctr"/>
                <a:endParaRPr lang="sv-SE" dirty="0"/>
              </a:p>
              <a:p>
                <a:pPr algn="ctr"/>
                <a:endParaRPr lang="sv-SE" dirty="0"/>
              </a:p>
              <a:p>
                <a:pPr algn="ctr"/>
                <a:endParaRPr lang="sv-SE" dirty="0"/>
              </a:p>
              <a:p>
                <a:pPr algn="ctr"/>
                <a:endParaRPr lang="sv-SE" dirty="0"/>
              </a:p>
              <a:p>
                <a:pPr algn="ctr"/>
                <a:endParaRPr lang="sv-SE" dirty="0"/>
              </a:p>
            </p:txBody>
          </p:sp>
          <p:sp>
            <p:nvSpPr>
              <p:cNvPr id="16" name="textruta 15"/>
              <p:cNvSpPr txBox="1"/>
              <p:nvPr/>
            </p:nvSpPr>
            <p:spPr>
              <a:xfrm>
                <a:off x="6145182" y="3515287"/>
                <a:ext cx="1872208" cy="830997"/>
              </a:xfrm>
              <a:prstGeom prst="rect">
                <a:avLst/>
              </a:prstGeom>
              <a:noFill/>
            </p:spPr>
            <p:txBody>
              <a:bodyPr wrap="square" rtlCol="0">
                <a:spAutoFit/>
              </a:bodyPr>
              <a:lstStyle/>
              <a:p>
                <a:pPr algn="ctr"/>
                <a:r>
                  <a:rPr lang="sv-SE" altLang="sv-SE" sz="2400" b="1" dirty="0"/>
                  <a:t>Ogiltig</a:t>
                </a:r>
                <a:endParaRPr lang="sv-SE" sz="2400" b="1" dirty="0"/>
              </a:p>
              <a:p>
                <a:pPr algn="ctr"/>
                <a:endParaRPr lang="sv-SE" sz="2400" b="1" dirty="0"/>
              </a:p>
            </p:txBody>
          </p:sp>
        </p:grpSp>
      </p:grpSp>
      <p:pic>
        <p:nvPicPr>
          <p:cNvPr id="3" name="Bildobjekt 2"/>
          <p:cNvPicPr>
            <a:picLocks noChangeAspect="1"/>
          </p:cNvPicPr>
          <p:nvPr/>
        </p:nvPicPr>
        <p:blipFill>
          <a:blip r:embed="rId5"/>
          <a:stretch>
            <a:fillRect/>
          </a:stretch>
        </p:blipFill>
        <p:spPr>
          <a:xfrm>
            <a:off x="637054" y="3510871"/>
            <a:ext cx="2926334" cy="2420322"/>
          </a:xfrm>
          <a:prstGeom prst="rect">
            <a:avLst/>
          </a:prstGeom>
        </p:spPr>
      </p:pic>
    </p:spTree>
    <p:extLst>
      <p:ext uri="{BB962C8B-B14F-4D97-AF65-F5344CB8AC3E}">
        <p14:creationId xmlns:p14="http://schemas.microsoft.com/office/powerpoint/2010/main" val="13362811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70722"/>
          </a:xfrm>
        </p:spPr>
        <p:txBody>
          <a:bodyPr/>
          <a:lstStyle/>
          <a:p>
            <a:r>
              <a:rPr lang="sv-SE" sz="2400" b="0" dirty="0"/>
              <a:t>Två valsedlar i samma kuvert, samma </a:t>
            </a:r>
            <a:r>
              <a:rPr lang="sv-SE" sz="2400" b="0" dirty="0" smtClean="0"/>
              <a:t>partibeteckning, personröst(er)</a:t>
            </a:r>
            <a:endParaRPr lang="sv-SE" sz="2400" b="0" dirty="0"/>
          </a:p>
        </p:txBody>
      </p:sp>
      <p:grpSp>
        <p:nvGrpSpPr>
          <p:cNvPr id="21" name="Grupp 20"/>
          <p:cNvGrpSpPr/>
          <p:nvPr/>
        </p:nvGrpSpPr>
        <p:grpSpPr>
          <a:xfrm>
            <a:off x="2529559" y="1253340"/>
            <a:ext cx="8779740" cy="5041939"/>
            <a:chOff x="632521" y="1835505"/>
            <a:chExt cx="6745095" cy="3833440"/>
          </a:xfrm>
        </p:grpSpPr>
        <p:sp>
          <p:nvSpPr>
            <p:cNvPr id="22" name="AutoShape 5"/>
            <p:cNvSpPr>
              <a:spLocks noChangeArrowheads="1"/>
            </p:cNvSpPr>
            <p:nvPr/>
          </p:nvSpPr>
          <p:spPr bwMode="auto">
            <a:xfrm>
              <a:off x="4160912" y="4077072"/>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2521" y="1835505"/>
              <a:ext cx="2060991" cy="27818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41081" y="2890381"/>
              <a:ext cx="2058591" cy="277856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5" name="Picture 2"/>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8532" t="3037" r="8028" b="5199"/>
            <a:stretch/>
          </p:blipFill>
          <p:spPr bwMode="auto">
            <a:xfrm>
              <a:off x="5539892" y="2979384"/>
              <a:ext cx="1837724" cy="268917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pic>
        <p:nvPicPr>
          <p:cNvPr id="3" name="Bildobjekt 2"/>
          <p:cNvPicPr>
            <a:picLocks noChangeAspect="1"/>
          </p:cNvPicPr>
          <p:nvPr/>
        </p:nvPicPr>
        <p:blipFill>
          <a:blip r:embed="rId5"/>
          <a:stretch>
            <a:fillRect/>
          </a:stretch>
        </p:blipFill>
        <p:spPr>
          <a:xfrm>
            <a:off x="338919" y="3659582"/>
            <a:ext cx="2926334" cy="2420322"/>
          </a:xfrm>
          <a:prstGeom prst="rect">
            <a:avLst/>
          </a:prstGeom>
        </p:spPr>
      </p:pic>
      <p:cxnSp>
        <p:nvCxnSpPr>
          <p:cNvPr id="5" name="Rak koppling 4"/>
          <p:cNvCxnSpPr/>
          <p:nvPr/>
        </p:nvCxnSpPr>
        <p:spPr>
          <a:xfrm flipV="1">
            <a:off x="4272197" y="4114800"/>
            <a:ext cx="56213" cy="86765"/>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Rak koppling 6"/>
          <p:cNvCxnSpPr/>
          <p:nvPr/>
        </p:nvCxnSpPr>
        <p:spPr>
          <a:xfrm>
            <a:off x="4249711" y="4107305"/>
            <a:ext cx="101184" cy="9426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Rak koppling 8"/>
          <p:cNvCxnSpPr/>
          <p:nvPr/>
        </p:nvCxnSpPr>
        <p:spPr>
          <a:xfrm flipV="1">
            <a:off x="2818151" y="2334718"/>
            <a:ext cx="67456" cy="52467"/>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Rak koppling 11"/>
          <p:cNvCxnSpPr/>
          <p:nvPr/>
        </p:nvCxnSpPr>
        <p:spPr>
          <a:xfrm>
            <a:off x="2814403" y="2334718"/>
            <a:ext cx="82446" cy="74951"/>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423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Denna presentation…</a:t>
            </a:r>
            <a:endParaRPr lang="sv-SE" dirty="0"/>
          </a:p>
        </p:txBody>
      </p:sp>
      <p:sp>
        <p:nvSpPr>
          <p:cNvPr id="3" name="Platshållare för innehåll 2"/>
          <p:cNvSpPr>
            <a:spLocks noGrp="1"/>
          </p:cNvSpPr>
          <p:nvPr>
            <p:ph idx="1"/>
          </p:nvPr>
        </p:nvSpPr>
        <p:spPr/>
        <p:txBody>
          <a:bodyPr/>
          <a:lstStyle/>
          <a:p>
            <a:r>
              <a:rPr lang="sv-SE" dirty="0" smtClean="0"/>
              <a:t>…kommer att finnas på Valcentralen</a:t>
            </a:r>
          </a:p>
          <a:p>
            <a:r>
              <a:rPr lang="sv-SE" dirty="0" smtClean="0"/>
              <a:t>Spelas in och finns tillgänglig på länsstyrelsernas samarbetsyta</a:t>
            </a:r>
          </a:p>
          <a:p>
            <a:r>
              <a:rPr lang="sv-SE" dirty="0" smtClean="0"/>
              <a:t>Frågor?</a:t>
            </a:r>
          </a:p>
          <a:p>
            <a:pPr lvl="1"/>
            <a:r>
              <a:rPr lang="sv-SE" dirty="0" smtClean="0"/>
              <a:t>Kan ställas i chatten</a:t>
            </a:r>
          </a:p>
          <a:p>
            <a:pPr lvl="1"/>
            <a:r>
              <a:rPr lang="sv-SE" dirty="0" smtClean="0"/>
              <a:t>Kan ställas i slutet av utbildningspasset</a:t>
            </a:r>
          </a:p>
        </p:txBody>
      </p:sp>
    </p:spTree>
    <p:extLst>
      <p:ext uri="{BB962C8B-B14F-4D97-AF65-F5344CB8AC3E}">
        <p14:creationId xmlns:p14="http://schemas.microsoft.com/office/powerpoint/2010/main" val="27987142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76695"/>
          </a:xfrm>
        </p:spPr>
        <p:txBody>
          <a:bodyPr/>
          <a:lstStyle/>
          <a:p>
            <a:r>
              <a:rPr lang="sv-SE" altLang="sv-SE" sz="2400" b="0" dirty="0" smtClean="0"/>
              <a:t>Kännetecken</a:t>
            </a:r>
            <a:endParaRPr lang="sv-SE" sz="2400" b="0" dirty="0"/>
          </a:p>
        </p:txBody>
      </p:sp>
      <p:grpSp>
        <p:nvGrpSpPr>
          <p:cNvPr id="12" name="Grupp 11"/>
          <p:cNvGrpSpPr/>
          <p:nvPr/>
        </p:nvGrpSpPr>
        <p:grpSpPr>
          <a:xfrm>
            <a:off x="2005743" y="1183191"/>
            <a:ext cx="4752817" cy="4626777"/>
            <a:chOff x="903311" y="1862956"/>
            <a:chExt cx="4091485" cy="4088544"/>
          </a:xfrm>
        </p:grpSpPr>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03311" y="1862956"/>
              <a:ext cx="2918594" cy="408854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4" name="AutoShape 5"/>
            <p:cNvSpPr>
              <a:spLocks noChangeArrowheads="1"/>
            </p:cNvSpPr>
            <p:nvPr/>
          </p:nvSpPr>
          <p:spPr bwMode="auto">
            <a:xfrm>
              <a:off x="4016896" y="3656559"/>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grpSp>
      <p:pic>
        <p:nvPicPr>
          <p:cNvPr id="7" name="Bildobjekt 6"/>
          <p:cNvPicPr>
            <a:picLocks noChangeAspect="1"/>
          </p:cNvPicPr>
          <p:nvPr/>
        </p:nvPicPr>
        <p:blipFill>
          <a:blip r:embed="rId4"/>
          <a:stretch>
            <a:fillRect/>
          </a:stretch>
        </p:blipFill>
        <p:spPr>
          <a:xfrm>
            <a:off x="7841454" y="3212911"/>
            <a:ext cx="2011854" cy="902286"/>
          </a:xfrm>
          <a:prstGeom prst="rect">
            <a:avLst/>
          </a:prstGeom>
        </p:spPr>
      </p:pic>
      <p:sp>
        <p:nvSpPr>
          <p:cNvPr id="8" name="textruta 7"/>
          <p:cNvSpPr txBox="1"/>
          <p:nvPr/>
        </p:nvSpPr>
        <p:spPr>
          <a:xfrm rot="20726518">
            <a:off x="3124639" y="4317215"/>
            <a:ext cx="2720486" cy="954107"/>
          </a:xfrm>
          <a:prstGeom prst="rect">
            <a:avLst/>
          </a:prstGeom>
          <a:noFill/>
        </p:spPr>
        <p:txBody>
          <a:bodyPr wrap="square" rtlCol="0">
            <a:spAutoFit/>
          </a:bodyPr>
          <a:lstStyle/>
          <a:p>
            <a:r>
              <a:rPr lang="sv-SE" sz="2800" b="1" dirty="0" smtClean="0">
                <a:solidFill>
                  <a:schemeClr val="accent6"/>
                </a:solidFill>
                <a:latin typeface="Freestyle Script" panose="030804020302050B0404" pitchFamily="66" charset="0"/>
              </a:rPr>
              <a:t>Älskar späckhuggare!</a:t>
            </a:r>
          </a:p>
          <a:p>
            <a:r>
              <a:rPr lang="sv-SE" sz="2800" b="1" dirty="0" smtClean="0">
                <a:solidFill>
                  <a:schemeClr val="accent6"/>
                </a:solidFill>
                <a:latin typeface="Freestyle Script" panose="030804020302050B0404" pitchFamily="66" charset="0"/>
              </a:rPr>
              <a:t>/Gullan Glad</a:t>
            </a:r>
            <a:endParaRPr lang="sv-SE" sz="2800" b="1" dirty="0">
              <a:solidFill>
                <a:schemeClr val="accent6"/>
              </a:solidFill>
              <a:latin typeface="Freestyle Script" panose="030804020302050B0404" pitchFamily="66" charset="0"/>
            </a:endParaRPr>
          </a:p>
        </p:txBody>
      </p:sp>
    </p:spTree>
    <p:extLst>
      <p:ext uri="{BB962C8B-B14F-4D97-AF65-F5344CB8AC3E}">
        <p14:creationId xmlns:p14="http://schemas.microsoft.com/office/powerpoint/2010/main" val="33713459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Lagstiftningen och valsedeln</a:t>
            </a:r>
            <a:endParaRPr lang="sv-SE" dirty="0"/>
          </a:p>
        </p:txBody>
      </p:sp>
      <p:sp>
        <p:nvSpPr>
          <p:cNvPr id="4" name="Platshållare för innehåll 3"/>
          <p:cNvSpPr>
            <a:spLocks noGrp="1"/>
          </p:cNvSpPr>
          <p:nvPr>
            <p:ph sz="half" idx="1"/>
          </p:nvPr>
        </p:nvSpPr>
        <p:spPr/>
        <p:txBody>
          <a:bodyPr/>
          <a:lstStyle/>
          <a:p>
            <a:pPr marL="0" indent="0">
              <a:buNone/>
            </a:pPr>
            <a:r>
              <a:rPr lang="sv-SE" dirty="0" smtClean="0"/>
              <a:t>7 kap. 2 § </a:t>
            </a:r>
          </a:p>
          <a:p>
            <a:pPr marL="0" indent="0">
              <a:buNone/>
            </a:pPr>
            <a:r>
              <a:rPr lang="sv-SE" dirty="0" smtClean="0"/>
              <a:t>Väljare </a:t>
            </a:r>
            <a:r>
              <a:rPr lang="sv-SE" dirty="0"/>
              <a:t>som vill lämna en särskild personröst ska på valsedeln markera detta i det särskilda utrymme för personröst som finns vid den kandidat som de helst vill se vald.</a:t>
            </a:r>
          </a:p>
        </p:txBody>
      </p:sp>
      <p:pic>
        <p:nvPicPr>
          <p:cNvPr id="6" name="Bildobjekt 5"/>
          <p:cNvPicPr>
            <a:picLocks noChangeAspect="1"/>
          </p:cNvPicPr>
          <p:nvPr/>
        </p:nvPicPr>
        <p:blipFill>
          <a:blip r:embed="rId2"/>
          <a:stretch>
            <a:fillRect/>
          </a:stretch>
        </p:blipFill>
        <p:spPr>
          <a:xfrm>
            <a:off x="6240874" y="1471784"/>
            <a:ext cx="3499474" cy="2448814"/>
          </a:xfrm>
          <a:prstGeom prst="rect">
            <a:avLst/>
          </a:prstGeom>
        </p:spPr>
      </p:pic>
      <p:sp>
        <p:nvSpPr>
          <p:cNvPr id="7" name="textruta 6"/>
          <p:cNvSpPr txBox="1"/>
          <p:nvPr/>
        </p:nvSpPr>
        <p:spPr>
          <a:xfrm>
            <a:off x="6728791" y="4740965"/>
            <a:ext cx="4562061" cy="923330"/>
          </a:xfrm>
          <a:prstGeom prst="rect">
            <a:avLst/>
          </a:prstGeom>
          <a:noFill/>
        </p:spPr>
        <p:txBody>
          <a:bodyPr wrap="square" rtlCol="0">
            <a:spAutoFit/>
          </a:bodyPr>
          <a:lstStyle/>
          <a:p>
            <a:r>
              <a:rPr lang="sv-SE" dirty="0" smtClean="0"/>
              <a:t>Du kan personrösta genom att sätta ett kryss för den kandidat du helst vill ska bli vald.</a:t>
            </a:r>
            <a:endParaRPr lang="sv-SE" dirty="0"/>
          </a:p>
        </p:txBody>
      </p:sp>
    </p:spTree>
    <p:extLst>
      <p:ext uri="{BB962C8B-B14F-4D97-AF65-F5344CB8AC3E}">
        <p14:creationId xmlns:p14="http://schemas.microsoft.com/office/powerpoint/2010/main" val="33499591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8000" y="509388"/>
            <a:ext cx="10176000" cy="416301"/>
          </a:xfrm>
        </p:spPr>
        <p:txBody>
          <a:bodyPr/>
          <a:lstStyle/>
          <a:p>
            <a:r>
              <a:rPr lang="sv-SE" altLang="sv-SE" sz="2400" b="0" dirty="0"/>
              <a:t>Valsedlar med personröster</a:t>
            </a:r>
            <a:endParaRPr lang="sv-SE" sz="2400" dirty="0"/>
          </a:p>
        </p:txBody>
      </p:sp>
      <p:sp>
        <p:nvSpPr>
          <p:cNvPr id="3" name="Platshållare för innehåll 2"/>
          <p:cNvSpPr>
            <a:spLocks noGrp="1"/>
          </p:cNvSpPr>
          <p:nvPr>
            <p:ph idx="1"/>
          </p:nvPr>
        </p:nvSpPr>
        <p:spPr/>
        <p:txBody>
          <a:bodyPr/>
          <a:lstStyle/>
          <a:p>
            <a:pPr marL="0" indent="0">
              <a:buNone/>
            </a:pPr>
            <a:r>
              <a:rPr lang="sv-SE" sz="2200" dirty="0"/>
              <a:t>Godkända personröster</a:t>
            </a:r>
            <a:r>
              <a:rPr lang="sv-SE" dirty="0"/>
              <a:t>				</a:t>
            </a:r>
            <a:r>
              <a:rPr lang="sv-SE" sz="2200" dirty="0"/>
              <a:t>Ej godkända personröster</a:t>
            </a:r>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556" y="2335036"/>
            <a:ext cx="4419600" cy="742950"/>
          </a:xfrm>
          <a:prstGeom prst="rect">
            <a:avLst/>
          </a:prstGeom>
        </p:spPr>
      </p:pic>
      <p:pic>
        <p:nvPicPr>
          <p:cNvPr id="8" name="Bildobjek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2556" y="3449284"/>
            <a:ext cx="4495800" cy="857250"/>
          </a:xfrm>
          <a:prstGeom prst="rect">
            <a:avLst/>
          </a:prstGeom>
        </p:spPr>
      </p:pic>
      <p:pic>
        <p:nvPicPr>
          <p:cNvPr id="9" name="Bildobjekt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809" y="2088438"/>
            <a:ext cx="3750200" cy="618073"/>
          </a:xfrm>
          <a:prstGeom prst="rect">
            <a:avLst/>
          </a:prstGeom>
        </p:spPr>
      </p:pic>
      <p:pic>
        <p:nvPicPr>
          <p:cNvPr id="10" name="Bildobjekt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283" y="3077986"/>
            <a:ext cx="4953000" cy="1028700"/>
          </a:xfrm>
          <a:prstGeom prst="rect">
            <a:avLst/>
          </a:prstGeom>
        </p:spPr>
      </p:pic>
      <p:pic>
        <p:nvPicPr>
          <p:cNvPr id="11" name="Bildobjekt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999" y="4485392"/>
            <a:ext cx="4229100" cy="800100"/>
          </a:xfrm>
          <a:prstGeom prst="rect">
            <a:avLst/>
          </a:prstGeom>
        </p:spPr>
      </p:pic>
    </p:spTree>
    <p:extLst>
      <p:ext uri="{BB962C8B-B14F-4D97-AF65-F5344CB8AC3E}">
        <p14:creationId xmlns:p14="http://schemas.microsoft.com/office/powerpoint/2010/main" val="26971728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76695"/>
          </a:xfrm>
        </p:spPr>
        <p:txBody>
          <a:bodyPr/>
          <a:lstStyle/>
          <a:p>
            <a:r>
              <a:rPr lang="sv-SE" altLang="sv-SE" sz="2400" b="0" dirty="0"/>
              <a:t>Två eller flera </a:t>
            </a:r>
            <a:r>
              <a:rPr lang="sv-SE" altLang="sv-SE" sz="2400" b="0" dirty="0" smtClean="0"/>
              <a:t>personkryss</a:t>
            </a:r>
            <a:endParaRPr lang="sv-SE" sz="2400" b="0" dirty="0"/>
          </a:p>
        </p:txBody>
      </p:sp>
      <p:grpSp>
        <p:nvGrpSpPr>
          <p:cNvPr id="12" name="Grupp 11"/>
          <p:cNvGrpSpPr/>
          <p:nvPr/>
        </p:nvGrpSpPr>
        <p:grpSpPr>
          <a:xfrm>
            <a:off x="2006612" y="1138676"/>
            <a:ext cx="8694865" cy="4716000"/>
            <a:chOff x="904059" y="1823619"/>
            <a:chExt cx="7485016" cy="4167388"/>
          </a:xfrm>
        </p:grpSpPr>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04059" y="1823619"/>
              <a:ext cx="2917097" cy="416721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4" name="AutoShape 5"/>
            <p:cNvSpPr>
              <a:spLocks noChangeArrowheads="1"/>
            </p:cNvSpPr>
            <p:nvPr/>
          </p:nvSpPr>
          <p:spPr bwMode="auto">
            <a:xfrm>
              <a:off x="4016896" y="3656559"/>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1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00" t="5100" r="6911" b="5118"/>
            <a:stretch/>
          </p:blipFill>
          <p:spPr bwMode="auto">
            <a:xfrm>
              <a:off x="5473980" y="1823619"/>
              <a:ext cx="2915095" cy="41673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cxnSp>
        <p:nvCxnSpPr>
          <p:cNvPr id="4" name="Rak koppling 3"/>
          <p:cNvCxnSpPr/>
          <p:nvPr/>
        </p:nvCxnSpPr>
        <p:spPr>
          <a:xfrm>
            <a:off x="2362810" y="2948026"/>
            <a:ext cx="80467" cy="8778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Rak koppling 10"/>
          <p:cNvCxnSpPr/>
          <p:nvPr/>
        </p:nvCxnSpPr>
        <p:spPr>
          <a:xfrm flipV="1">
            <a:off x="2357959" y="2951577"/>
            <a:ext cx="90167" cy="8423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Rak koppling 15"/>
          <p:cNvCxnSpPr/>
          <p:nvPr/>
        </p:nvCxnSpPr>
        <p:spPr>
          <a:xfrm flipV="1">
            <a:off x="2357959" y="3864652"/>
            <a:ext cx="90167" cy="8423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Rak koppling 16"/>
          <p:cNvCxnSpPr/>
          <p:nvPr/>
        </p:nvCxnSpPr>
        <p:spPr>
          <a:xfrm>
            <a:off x="2362808" y="3864652"/>
            <a:ext cx="80467" cy="8778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866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59292"/>
          </a:xfrm>
        </p:spPr>
        <p:txBody>
          <a:bodyPr/>
          <a:lstStyle/>
          <a:p>
            <a:r>
              <a:rPr lang="sv-SE" altLang="sv-SE" sz="2400" b="0" dirty="0"/>
              <a:t>Framgår inte vem som </a:t>
            </a:r>
            <a:r>
              <a:rPr lang="sv-SE" altLang="sv-SE" sz="2400" b="0" dirty="0" smtClean="0"/>
              <a:t>kryssats</a:t>
            </a:r>
            <a:endParaRPr lang="sv-SE" sz="2400" b="0" dirty="0"/>
          </a:p>
        </p:txBody>
      </p:sp>
      <p:grpSp>
        <p:nvGrpSpPr>
          <p:cNvPr id="5" name="Grupp 4"/>
          <p:cNvGrpSpPr/>
          <p:nvPr/>
        </p:nvGrpSpPr>
        <p:grpSpPr>
          <a:xfrm>
            <a:off x="1989661" y="1114715"/>
            <a:ext cx="8675202" cy="4744801"/>
            <a:chOff x="889467" y="1802445"/>
            <a:chExt cx="7468088" cy="4192838"/>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89467" y="1802775"/>
              <a:ext cx="2934799" cy="419250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AutoShape 5"/>
            <p:cNvSpPr>
              <a:spLocks noChangeArrowheads="1"/>
            </p:cNvSpPr>
            <p:nvPr/>
          </p:nvSpPr>
          <p:spPr bwMode="auto">
            <a:xfrm>
              <a:off x="4016896" y="3656559"/>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88" t="5335" r="8003" b="5271"/>
            <a:stretch/>
          </p:blipFill>
          <p:spPr bwMode="auto">
            <a:xfrm>
              <a:off x="5472423" y="1802445"/>
              <a:ext cx="2885132" cy="419283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cxnSp>
        <p:nvCxnSpPr>
          <p:cNvPr id="4" name="Rak koppling 3"/>
          <p:cNvCxnSpPr/>
          <p:nvPr/>
        </p:nvCxnSpPr>
        <p:spPr>
          <a:xfrm flipV="1">
            <a:off x="2315633" y="3119967"/>
            <a:ext cx="152400" cy="10414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Rak koppling 9"/>
          <p:cNvCxnSpPr/>
          <p:nvPr/>
        </p:nvCxnSpPr>
        <p:spPr>
          <a:xfrm flipH="1" flipV="1">
            <a:off x="2353733" y="3111500"/>
            <a:ext cx="76200" cy="104986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02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59292"/>
          </a:xfrm>
        </p:spPr>
        <p:txBody>
          <a:bodyPr/>
          <a:lstStyle/>
          <a:p>
            <a:r>
              <a:rPr lang="sv-SE" altLang="sv-SE" sz="2400" b="0" dirty="0"/>
              <a:t>Strukna kandidatnamn</a:t>
            </a:r>
            <a:endParaRPr lang="sv-SE" sz="2400" b="0" dirty="0"/>
          </a:p>
        </p:txBody>
      </p:sp>
      <p:grpSp>
        <p:nvGrpSpPr>
          <p:cNvPr id="21" name="Grupp 20"/>
          <p:cNvGrpSpPr/>
          <p:nvPr/>
        </p:nvGrpSpPr>
        <p:grpSpPr>
          <a:xfrm>
            <a:off x="1884570" y="1150380"/>
            <a:ext cx="8345954" cy="4601784"/>
            <a:chOff x="848544" y="1841625"/>
            <a:chExt cx="7397347" cy="3917904"/>
          </a:xfrm>
        </p:grpSpPr>
        <p:sp>
          <p:nvSpPr>
            <p:cNvPr id="22" name="AutoShape 5"/>
            <p:cNvSpPr>
              <a:spLocks noChangeArrowheads="1"/>
            </p:cNvSpPr>
            <p:nvPr/>
          </p:nvSpPr>
          <p:spPr bwMode="auto">
            <a:xfrm>
              <a:off x="4016896" y="3573016"/>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8544" y="1917302"/>
              <a:ext cx="2875085" cy="376655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255275" y="1841625"/>
              <a:ext cx="2990616" cy="39179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sp>
        <p:nvSpPr>
          <p:cNvPr id="8" name="Frihandsfigur 7"/>
          <p:cNvSpPr/>
          <p:nvPr/>
        </p:nvSpPr>
        <p:spPr>
          <a:xfrm>
            <a:off x="2417233" y="2856100"/>
            <a:ext cx="1778000" cy="35267"/>
          </a:xfrm>
          <a:custGeom>
            <a:avLst/>
            <a:gdLst>
              <a:gd name="connsiteX0" fmla="*/ 0 w 1778000"/>
              <a:gd name="connsiteY0" fmla="*/ 26800 h 35267"/>
              <a:gd name="connsiteX1" fmla="*/ 156634 w 1778000"/>
              <a:gd name="connsiteY1" fmla="*/ 22567 h 35267"/>
              <a:gd name="connsiteX2" fmla="*/ 198967 w 1778000"/>
              <a:gd name="connsiteY2" fmla="*/ 14100 h 35267"/>
              <a:gd name="connsiteX3" fmla="*/ 270934 w 1778000"/>
              <a:gd name="connsiteY3" fmla="*/ 1400 h 35267"/>
              <a:gd name="connsiteX4" fmla="*/ 774700 w 1778000"/>
              <a:gd name="connsiteY4" fmla="*/ 5633 h 35267"/>
              <a:gd name="connsiteX5" fmla="*/ 787400 w 1778000"/>
              <a:gd name="connsiteY5" fmla="*/ 9867 h 35267"/>
              <a:gd name="connsiteX6" fmla="*/ 1032934 w 1778000"/>
              <a:gd name="connsiteY6" fmla="*/ 5633 h 35267"/>
              <a:gd name="connsiteX7" fmla="*/ 1219200 w 1778000"/>
              <a:gd name="connsiteY7" fmla="*/ 5633 h 35267"/>
              <a:gd name="connsiteX8" fmla="*/ 1303867 w 1778000"/>
              <a:gd name="connsiteY8" fmla="*/ 14100 h 35267"/>
              <a:gd name="connsiteX9" fmla="*/ 1511300 w 1778000"/>
              <a:gd name="connsiteY9" fmla="*/ 18333 h 35267"/>
              <a:gd name="connsiteX10" fmla="*/ 1549400 w 1778000"/>
              <a:gd name="connsiteY10" fmla="*/ 22567 h 35267"/>
              <a:gd name="connsiteX11" fmla="*/ 1769534 w 1778000"/>
              <a:gd name="connsiteY11" fmla="*/ 31033 h 35267"/>
              <a:gd name="connsiteX12" fmla="*/ 1778000 w 1778000"/>
              <a:gd name="connsiteY12" fmla="*/ 35267 h 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000" h="35267">
                <a:moveTo>
                  <a:pt x="0" y="26800"/>
                </a:moveTo>
                <a:cubicBezTo>
                  <a:pt x="52211" y="25389"/>
                  <a:pt x="104510" y="25894"/>
                  <a:pt x="156634" y="22567"/>
                </a:cubicBezTo>
                <a:cubicBezTo>
                  <a:pt x="170995" y="21650"/>
                  <a:pt x="184772" y="16466"/>
                  <a:pt x="198967" y="14100"/>
                </a:cubicBezTo>
                <a:cubicBezTo>
                  <a:pt x="256864" y="4450"/>
                  <a:pt x="232933" y="8999"/>
                  <a:pt x="270934" y="1400"/>
                </a:cubicBezTo>
                <a:lnTo>
                  <a:pt x="774700" y="5633"/>
                </a:lnTo>
                <a:cubicBezTo>
                  <a:pt x="779162" y="5706"/>
                  <a:pt x="782938" y="9867"/>
                  <a:pt x="787400" y="9867"/>
                </a:cubicBezTo>
                <a:cubicBezTo>
                  <a:pt x="869257" y="9867"/>
                  <a:pt x="951089" y="7044"/>
                  <a:pt x="1032934" y="5633"/>
                </a:cubicBezTo>
                <a:cubicBezTo>
                  <a:pt x="1117574" y="-2830"/>
                  <a:pt x="1079550" y="-863"/>
                  <a:pt x="1219200" y="5633"/>
                </a:cubicBezTo>
                <a:cubicBezTo>
                  <a:pt x="1323180" y="10469"/>
                  <a:pt x="1183111" y="10075"/>
                  <a:pt x="1303867" y="14100"/>
                </a:cubicBezTo>
                <a:cubicBezTo>
                  <a:pt x="1372987" y="16404"/>
                  <a:pt x="1442156" y="16922"/>
                  <a:pt x="1511300" y="18333"/>
                </a:cubicBezTo>
                <a:cubicBezTo>
                  <a:pt x="1524000" y="19744"/>
                  <a:pt x="1536629" y="22127"/>
                  <a:pt x="1549400" y="22567"/>
                </a:cubicBezTo>
                <a:cubicBezTo>
                  <a:pt x="1551902" y="22653"/>
                  <a:pt x="1705506" y="5420"/>
                  <a:pt x="1769534" y="31033"/>
                </a:cubicBezTo>
                <a:cubicBezTo>
                  <a:pt x="1772464" y="32205"/>
                  <a:pt x="1775178" y="33856"/>
                  <a:pt x="1778000" y="3526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Frihandsfigur 9"/>
          <p:cNvSpPr/>
          <p:nvPr/>
        </p:nvSpPr>
        <p:spPr>
          <a:xfrm>
            <a:off x="2214033" y="4294866"/>
            <a:ext cx="1905000" cy="66229"/>
          </a:xfrm>
          <a:custGeom>
            <a:avLst/>
            <a:gdLst>
              <a:gd name="connsiteX0" fmla="*/ 0 w 1905000"/>
              <a:gd name="connsiteY0" fmla="*/ 23134 h 66229"/>
              <a:gd name="connsiteX1" fmla="*/ 63500 w 1905000"/>
              <a:gd name="connsiteY1" fmla="*/ 35834 h 66229"/>
              <a:gd name="connsiteX2" fmla="*/ 88900 w 1905000"/>
              <a:gd name="connsiteY2" fmla="*/ 44301 h 66229"/>
              <a:gd name="connsiteX3" fmla="*/ 131234 w 1905000"/>
              <a:gd name="connsiteY3" fmla="*/ 48534 h 66229"/>
              <a:gd name="connsiteX4" fmla="*/ 423334 w 1905000"/>
              <a:gd name="connsiteY4" fmla="*/ 48534 h 66229"/>
              <a:gd name="connsiteX5" fmla="*/ 436034 w 1905000"/>
              <a:gd name="connsiteY5" fmla="*/ 40067 h 66229"/>
              <a:gd name="connsiteX6" fmla="*/ 486834 w 1905000"/>
              <a:gd name="connsiteY6" fmla="*/ 35834 h 66229"/>
              <a:gd name="connsiteX7" fmla="*/ 592667 w 1905000"/>
              <a:gd name="connsiteY7" fmla="*/ 27367 h 66229"/>
              <a:gd name="connsiteX8" fmla="*/ 626534 w 1905000"/>
              <a:gd name="connsiteY8" fmla="*/ 23134 h 66229"/>
              <a:gd name="connsiteX9" fmla="*/ 694267 w 1905000"/>
              <a:gd name="connsiteY9" fmla="*/ 14667 h 66229"/>
              <a:gd name="connsiteX10" fmla="*/ 787400 w 1905000"/>
              <a:gd name="connsiteY10" fmla="*/ 23134 h 66229"/>
              <a:gd name="connsiteX11" fmla="*/ 800100 w 1905000"/>
              <a:gd name="connsiteY11" fmla="*/ 27367 h 66229"/>
              <a:gd name="connsiteX12" fmla="*/ 833967 w 1905000"/>
              <a:gd name="connsiteY12" fmla="*/ 35834 h 66229"/>
              <a:gd name="connsiteX13" fmla="*/ 846667 w 1905000"/>
              <a:gd name="connsiteY13" fmla="*/ 40067 h 66229"/>
              <a:gd name="connsiteX14" fmla="*/ 952500 w 1905000"/>
              <a:gd name="connsiteY14" fmla="*/ 44301 h 66229"/>
              <a:gd name="connsiteX15" fmla="*/ 1282700 w 1905000"/>
              <a:gd name="connsiteY15" fmla="*/ 35834 h 66229"/>
              <a:gd name="connsiteX16" fmla="*/ 1397000 w 1905000"/>
              <a:gd name="connsiteY16" fmla="*/ 27367 h 66229"/>
              <a:gd name="connsiteX17" fmla="*/ 1519767 w 1905000"/>
              <a:gd name="connsiteY17" fmla="*/ 18901 h 66229"/>
              <a:gd name="connsiteX18" fmla="*/ 1591734 w 1905000"/>
              <a:gd name="connsiteY18" fmla="*/ 10434 h 66229"/>
              <a:gd name="connsiteX19" fmla="*/ 1629834 w 1905000"/>
              <a:gd name="connsiteY19" fmla="*/ 6201 h 66229"/>
              <a:gd name="connsiteX20" fmla="*/ 1689100 w 1905000"/>
              <a:gd name="connsiteY20" fmla="*/ 6201 h 66229"/>
              <a:gd name="connsiteX21" fmla="*/ 1701800 w 1905000"/>
              <a:gd name="connsiteY21" fmla="*/ 14667 h 66229"/>
              <a:gd name="connsiteX22" fmla="*/ 1718734 w 1905000"/>
              <a:gd name="connsiteY22" fmla="*/ 23134 h 66229"/>
              <a:gd name="connsiteX23" fmla="*/ 1731434 w 1905000"/>
              <a:gd name="connsiteY23" fmla="*/ 31601 h 66229"/>
              <a:gd name="connsiteX24" fmla="*/ 1752600 w 1905000"/>
              <a:gd name="connsiteY24" fmla="*/ 35834 h 66229"/>
              <a:gd name="connsiteX25" fmla="*/ 1765300 w 1905000"/>
              <a:gd name="connsiteY25" fmla="*/ 44301 h 66229"/>
              <a:gd name="connsiteX26" fmla="*/ 1811867 w 1905000"/>
              <a:gd name="connsiteY26" fmla="*/ 52767 h 66229"/>
              <a:gd name="connsiteX27" fmla="*/ 1824567 w 1905000"/>
              <a:gd name="connsiteY27" fmla="*/ 57001 h 66229"/>
              <a:gd name="connsiteX28" fmla="*/ 1841500 w 1905000"/>
              <a:gd name="connsiteY28" fmla="*/ 52767 h 66229"/>
              <a:gd name="connsiteX29" fmla="*/ 1879600 w 1905000"/>
              <a:gd name="connsiteY29" fmla="*/ 40067 h 66229"/>
              <a:gd name="connsiteX30" fmla="*/ 1892300 w 1905000"/>
              <a:gd name="connsiteY30" fmla="*/ 35834 h 66229"/>
              <a:gd name="connsiteX31" fmla="*/ 1905000 w 1905000"/>
              <a:gd name="connsiteY31" fmla="*/ 35834 h 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000" h="66229">
                <a:moveTo>
                  <a:pt x="0" y="23134"/>
                </a:moveTo>
                <a:cubicBezTo>
                  <a:pt x="24819" y="26679"/>
                  <a:pt x="39002" y="27668"/>
                  <a:pt x="63500" y="35834"/>
                </a:cubicBezTo>
                <a:cubicBezTo>
                  <a:pt x="71967" y="38656"/>
                  <a:pt x="80020" y="43413"/>
                  <a:pt x="88900" y="44301"/>
                </a:cubicBezTo>
                <a:lnTo>
                  <a:pt x="131234" y="48534"/>
                </a:lnTo>
                <a:cubicBezTo>
                  <a:pt x="231276" y="81879"/>
                  <a:pt x="160814" y="59948"/>
                  <a:pt x="423334" y="48534"/>
                </a:cubicBezTo>
                <a:cubicBezTo>
                  <a:pt x="428417" y="48313"/>
                  <a:pt x="431045" y="41065"/>
                  <a:pt x="436034" y="40067"/>
                </a:cubicBezTo>
                <a:cubicBezTo>
                  <a:pt x="452696" y="36735"/>
                  <a:pt x="469901" y="37245"/>
                  <a:pt x="486834" y="35834"/>
                </a:cubicBezTo>
                <a:cubicBezTo>
                  <a:pt x="539606" y="25280"/>
                  <a:pt x="485507" y="35022"/>
                  <a:pt x="592667" y="27367"/>
                </a:cubicBezTo>
                <a:cubicBezTo>
                  <a:pt x="604015" y="26556"/>
                  <a:pt x="615227" y="24390"/>
                  <a:pt x="626534" y="23134"/>
                </a:cubicBezTo>
                <a:cubicBezTo>
                  <a:pt x="687575" y="16352"/>
                  <a:pt x="648725" y="22259"/>
                  <a:pt x="694267" y="14667"/>
                </a:cubicBezTo>
                <a:cubicBezTo>
                  <a:pt x="734344" y="17025"/>
                  <a:pt x="754369" y="14877"/>
                  <a:pt x="787400" y="23134"/>
                </a:cubicBezTo>
                <a:cubicBezTo>
                  <a:pt x="791729" y="24216"/>
                  <a:pt x="795795" y="26193"/>
                  <a:pt x="800100" y="27367"/>
                </a:cubicBezTo>
                <a:cubicBezTo>
                  <a:pt x="811326" y="30429"/>
                  <a:pt x="822928" y="32154"/>
                  <a:pt x="833967" y="35834"/>
                </a:cubicBezTo>
                <a:cubicBezTo>
                  <a:pt x="838200" y="37245"/>
                  <a:pt x="842216" y="39749"/>
                  <a:pt x="846667" y="40067"/>
                </a:cubicBezTo>
                <a:cubicBezTo>
                  <a:pt x="881883" y="42583"/>
                  <a:pt x="917222" y="42890"/>
                  <a:pt x="952500" y="44301"/>
                </a:cubicBezTo>
                <a:cubicBezTo>
                  <a:pt x="1037779" y="42692"/>
                  <a:pt x="1184433" y="41503"/>
                  <a:pt x="1282700" y="35834"/>
                </a:cubicBezTo>
                <a:cubicBezTo>
                  <a:pt x="1320841" y="33634"/>
                  <a:pt x="1358888" y="30026"/>
                  <a:pt x="1397000" y="27367"/>
                </a:cubicBezTo>
                <a:cubicBezTo>
                  <a:pt x="1463790" y="22707"/>
                  <a:pt x="1457881" y="24283"/>
                  <a:pt x="1519767" y="18901"/>
                </a:cubicBezTo>
                <a:cubicBezTo>
                  <a:pt x="1583227" y="13383"/>
                  <a:pt x="1540182" y="16877"/>
                  <a:pt x="1591734" y="10434"/>
                </a:cubicBezTo>
                <a:cubicBezTo>
                  <a:pt x="1604413" y="8849"/>
                  <a:pt x="1617134" y="7612"/>
                  <a:pt x="1629834" y="6201"/>
                </a:cubicBezTo>
                <a:cubicBezTo>
                  <a:pt x="1654030" y="-1866"/>
                  <a:pt x="1649580" y="-2268"/>
                  <a:pt x="1689100" y="6201"/>
                </a:cubicBezTo>
                <a:cubicBezTo>
                  <a:pt x="1694075" y="7267"/>
                  <a:pt x="1697383" y="12143"/>
                  <a:pt x="1701800" y="14667"/>
                </a:cubicBezTo>
                <a:cubicBezTo>
                  <a:pt x="1707279" y="17798"/>
                  <a:pt x="1713255" y="20003"/>
                  <a:pt x="1718734" y="23134"/>
                </a:cubicBezTo>
                <a:cubicBezTo>
                  <a:pt x="1723152" y="25658"/>
                  <a:pt x="1726670" y="29814"/>
                  <a:pt x="1731434" y="31601"/>
                </a:cubicBezTo>
                <a:cubicBezTo>
                  <a:pt x="1738171" y="34127"/>
                  <a:pt x="1745545" y="34423"/>
                  <a:pt x="1752600" y="35834"/>
                </a:cubicBezTo>
                <a:cubicBezTo>
                  <a:pt x="1756833" y="38656"/>
                  <a:pt x="1760623" y="42297"/>
                  <a:pt x="1765300" y="44301"/>
                </a:cubicBezTo>
                <a:cubicBezTo>
                  <a:pt x="1775278" y="48577"/>
                  <a:pt x="1805003" y="51786"/>
                  <a:pt x="1811867" y="52767"/>
                </a:cubicBezTo>
                <a:cubicBezTo>
                  <a:pt x="1816100" y="54178"/>
                  <a:pt x="1820105" y="57001"/>
                  <a:pt x="1824567" y="57001"/>
                </a:cubicBezTo>
                <a:cubicBezTo>
                  <a:pt x="1830385" y="57001"/>
                  <a:pt x="1835927" y="54439"/>
                  <a:pt x="1841500" y="52767"/>
                </a:cubicBezTo>
                <a:cubicBezTo>
                  <a:pt x="1841585" y="52742"/>
                  <a:pt x="1873208" y="42198"/>
                  <a:pt x="1879600" y="40067"/>
                </a:cubicBezTo>
                <a:cubicBezTo>
                  <a:pt x="1883833" y="38656"/>
                  <a:pt x="1887838" y="35834"/>
                  <a:pt x="1892300" y="35834"/>
                </a:cubicBezTo>
                <a:lnTo>
                  <a:pt x="1905000" y="3583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Rak koppling 11"/>
          <p:cNvCxnSpPr/>
          <p:nvPr/>
        </p:nvCxnSpPr>
        <p:spPr>
          <a:xfrm flipV="1">
            <a:off x="2204031" y="3424055"/>
            <a:ext cx="137327" cy="9043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Rak koppling 16"/>
          <p:cNvCxnSpPr/>
          <p:nvPr/>
        </p:nvCxnSpPr>
        <p:spPr>
          <a:xfrm flipH="1" flipV="1">
            <a:off x="2230965" y="3424055"/>
            <a:ext cx="105461" cy="10132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Rak koppling 14"/>
          <p:cNvCxnSpPr/>
          <p:nvPr/>
        </p:nvCxnSpPr>
        <p:spPr>
          <a:xfrm>
            <a:off x="7201319" y="3424055"/>
            <a:ext cx="123929" cy="9043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Rak koppling 22"/>
          <p:cNvCxnSpPr/>
          <p:nvPr/>
        </p:nvCxnSpPr>
        <p:spPr>
          <a:xfrm flipV="1">
            <a:off x="7213042" y="3424055"/>
            <a:ext cx="112206" cy="8766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8907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59292"/>
          </a:xfrm>
        </p:spPr>
        <p:txBody>
          <a:bodyPr/>
          <a:lstStyle/>
          <a:p>
            <a:r>
              <a:rPr lang="sv-SE" altLang="sv-SE" sz="2400" b="0" dirty="0"/>
              <a:t>Partibeteckning struken</a:t>
            </a:r>
            <a:endParaRPr lang="sv-SE" sz="2400" b="0" dirty="0"/>
          </a:p>
        </p:txBody>
      </p:sp>
      <p:grpSp>
        <p:nvGrpSpPr>
          <p:cNvPr id="12" name="Grupp 11"/>
          <p:cNvGrpSpPr/>
          <p:nvPr/>
        </p:nvGrpSpPr>
        <p:grpSpPr>
          <a:xfrm>
            <a:off x="2091857" y="1131570"/>
            <a:ext cx="8458669" cy="4804121"/>
            <a:chOff x="840191" y="1803585"/>
            <a:chExt cx="7183073" cy="4114925"/>
          </a:xfrm>
        </p:grpSpPr>
        <p:sp>
          <p:nvSpPr>
            <p:cNvPr id="13" name="AutoShape 5"/>
            <p:cNvSpPr>
              <a:spLocks noChangeArrowheads="1"/>
            </p:cNvSpPr>
            <p:nvPr/>
          </p:nvSpPr>
          <p:spPr bwMode="auto">
            <a:xfrm>
              <a:off x="4016896" y="3645024"/>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0191" y="1803585"/>
              <a:ext cx="2960539" cy="41149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5"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241758" y="1823619"/>
              <a:ext cx="2781506" cy="407127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sp>
        <p:nvSpPr>
          <p:cNvPr id="3" name="Frihandsfigur 2"/>
          <p:cNvSpPr/>
          <p:nvPr/>
        </p:nvSpPr>
        <p:spPr>
          <a:xfrm>
            <a:off x="2721935" y="1545265"/>
            <a:ext cx="2225749" cy="375684"/>
          </a:xfrm>
          <a:custGeom>
            <a:avLst/>
            <a:gdLst>
              <a:gd name="connsiteX0" fmla="*/ 0 w 2225749"/>
              <a:gd name="connsiteY0" fmla="*/ 141768 h 375684"/>
              <a:gd name="connsiteX1" fmla="*/ 21265 w 2225749"/>
              <a:gd name="connsiteY1" fmla="*/ 177209 h 375684"/>
              <a:gd name="connsiteX2" fmla="*/ 42530 w 2225749"/>
              <a:gd name="connsiteY2" fmla="*/ 198475 h 375684"/>
              <a:gd name="connsiteX3" fmla="*/ 70884 w 2225749"/>
              <a:gd name="connsiteY3" fmla="*/ 248093 h 375684"/>
              <a:gd name="connsiteX4" fmla="*/ 77972 w 2225749"/>
              <a:gd name="connsiteY4" fmla="*/ 269358 h 375684"/>
              <a:gd name="connsiteX5" fmla="*/ 85060 w 2225749"/>
              <a:gd name="connsiteY5" fmla="*/ 297712 h 375684"/>
              <a:gd name="connsiteX6" fmla="*/ 127591 w 2225749"/>
              <a:gd name="connsiteY6" fmla="*/ 318977 h 375684"/>
              <a:gd name="connsiteX7" fmla="*/ 155944 w 2225749"/>
              <a:gd name="connsiteY7" fmla="*/ 304800 h 375684"/>
              <a:gd name="connsiteX8" fmla="*/ 170121 w 2225749"/>
              <a:gd name="connsiteY8" fmla="*/ 283535 h 375684"/>
              <a:gd name="connsiteX9" fmla="*/ 191386 w 2225749"/>
              <a:gd name="connsiteY9" fmla="*/ 212651 h 375684"/>
              <a:gd name="connsiteX10" fmla="*/ 205563 w 2225749"/>
              <a:gd name="connsiteY10" fmla="*/ 170121 h 375684"/>
              <a:gd name="connsiteX11" fmla="*/ 212651 w 2225749"/>
              <a:gd name="connsiteY11" fmla="*/ 134679 h 375684"/>
              <a:gd name="connsiteX12" fmla="*/ 226828 w 2225749"/>
              <a:gd name="connsiteY12" fmla="*/ 106326 h 375684"/>
              <a:gd name="connsiteX13" fmla="*/ 241005 w 2225749"/>
              <a:gd name="connsiteY13" fmla="*/ 70884 h 375684"/>
              <a:gd name="connsiteX14" fmla="*/ 248093 w 2225749"/>
              <a:gd name="connsiteY14" fmla="*/ 42530 h 375684"/>
              <a:gd name="connsiteX15" fmla="*/ 290623 w 2225749"/>
              <a:gd name="connsiteY15" fmla="*/ 0 h 375684"/>
              <a:gd name="connsiteX16" fmla="*/ 318977 w 2225749"/>
              <a:gd name="connsiteY16" fmla="*/ 7088 h 375684"/>
              <a:gd name="connsiteX17" fmla="*/ 340242 w 2225749"/>
              <a:gd name="connsiteY17" fmla="*/ 28354 h 375684"/>
              <a:gd name="connsiteX18" fmla="*/ 375684 w 2225749"/>
              <a:gd name="connsiteY18" fmla="*/ 85061 h 375684"/>
              <a:gd name="connsiteX19" fmla="*/ 404037 w 2225749"/>
              <a:gd name="connsiteY19" fmla="*/ 127591 h 375684"/>
              <a:gd name="connsiteX20" fmla="*/ 439479 w 2225749"/>
              <a:gd name="connsiteY20" fmla="*/ 311888 h 375684"/>
              <a:gd name="connsiteX21" fmla="*/ 460744 w 2225749"/>
              <a:gd name="connsiteY21" fmla="*/ 326065 h 375684"/>
              <a:gd name="connsiteX22" fmla="*/ 496186 w 2225749"/>
              <a:gd name="connsiteY22" fmla="*/ 318977 h 375684"/>
              <a:gd name="connsiteX23" fmla="*/ 503274 w 2225749"/>
              <a:gd name="connsiteY23" fmla="*/ 297712 h 375684"/>
              <a:gd name="connsiteX24" fmla="*/ 517451 w 2225749"/>
              <a:gd name="connsiteY24" fmla="*/ 262270 h 375684"/>
              <a:gd name="connsiteX25" fmla="*/ 538716 w 2225749"/>
              <a:gd name="connsiteY25" fmla="*/ 198475 h 375684"/>
              <a:gd name="connsiteX26" fmla="*/ 545805 w 2225749"/>
              <a:gd name="connsiteY26" fmla="*/ 177209 h 375684"/>
              <a:gd name="connsiteX27" fmla="*/ 552893 w 2225749"/>
              <a:gd name="connsiteY27" fmla="*/ 141768 h 375684"/>
              <a:gd name="connsiteX28" fmla="*/ 559981 w 2225749"/>
              <a:gd name="connsiteY28" fmla="*/ 49619 h 375684"/>
              <a:gd name="connsiteX29" fmla="*/ 581246 w 2225749"/>
              <a:gd name="connsiteY29" fmla="*/ 56707 h 375684"/>
              <a:gd name="connsiteX30" fmla="*/ 623777 w 2225749"/>
              <a:gd name="connsiteY30" fmla="*/ 99237 h 375684"/>
              <a:gd name="connsiteX31" fmla="*/ 630865 w 2225749"/>
              <a:gd name="connsiteY31" fmla="*/ 127591 h 375684"/>
              <a:gd name="connsiteX32" fmla="*/ 673395 w 2225749"/>
              <a:gd name="connsiteY32" fmla="*/ 155944 h 375684"/>
              <a:gd name="connsiteX33" fmla="*/ 694660 w 2225749"/>
              <a:gd name="connsiteY33" fmla="*/ 177209 h 375684"/>
              <a:gd name="connsiteX34" fmla="*/ 701749 w 2225749"/>
              <a:gd name="connsiteY34" fmla="*/ 283535 h 375684"/>
              <a:gd name="connsiteX35" fmla="*/ 723014 w 2225749"/>
              <a:gd name="connsiteY35" fmla="*/ 297712 h 375684"/>
              <a:gd name="connsiteX36" fmla="*/ 744279 w 2225749"/>
              <a:gd name="connsiteY36" fmla="*/ 276447 h 375684"/>
              <a:gd name="connsiteX37" fmla="*/ 758456 w 2225749"/>
              <a:gd name="connsiteY37" fmla="*/ 255182 h 375684"/>
              <a:gd name="connsiteX38" fmla="*/ 779721 w 2225749"/>
              <a:gd name="connsiteY38" fmla="*/ 212651 h 375684"/>
              <a:gd name="connsiteX39" fmla="*/ 793898 w 2225749"/>
              <a:gd name="connsiteY39" fmla="*/ 163033 h 375684"/>
              <a:gd name="connsiteX40" fmla="*/ 800986 w 2225749"/>
              <a:gd name="connsiteY40" fmla="*/ 141768 h 375684"/>
              <a:gd name="connsiteX41" fmla="*/ 808074 w 2225749"/>
              <a:gd name="connsiteY41" fmla="*/ 99237 h 375684"/>
              <a:gd name="connsiteX42" fmla="*/ 815163 w 2225749"/>
              <a:gd name="connsiteY42" fmla="*/ 77972 h 375684"/>
              <a:gd name="connsiteX43" fmla="*/ 921488 w 2225749"/>
              <a:gd name="connsiteY43" fmla="*/ 92149 h 375684"/>
              <a:gd name="connsiteX44" fmla="*/ 1063256 w 2225749"/>
              <a:gd name="connsiteY44" fmla="*/ 99237 h 375684"/>
              <a:gd name="connsiteX45" fmla="*/ 1056167 w 2225749"/>
              <a:gd name="connsiteY45" fmla="*/ 191386 h 375684"/>
              <a:gd name="connsiteX46" fmla="*/ 1034902 w 2225749"/>
              <a:gd name="connsiteY46" fmla="*/ 219740 h 375684"/>
              <a:gd name="connsiteX47" fmla="*/ 1027814 w 2225749"/>
              <a:gd name="connsiteY47" fmla="*/ 241005 h 375684"/>
              <a:gd name="connsiteX48" fmla="*/ 1034902 w 2225749"/>
              <a:gd name="connsiteY48" fmla="*/ 262270 h 375684"/>
              <a:gd name="connsiteX49" fmla="*/ 1056167 w 2225749"/>
              <a:gd name="connsiteY49" fmla="*/ 269358 h 375684"/>
              <a:gd name="connsiteX50" fmla="*/ 1119963 w 2225749"/>
              <a:gd name="connsiteY50" fmla="*/ 262270 h 375684"/>
              <a:gd name="connsiteX51" fmla="*/ 1134139 w 2225749"/>
              <a:gd name="connsiteY51" fmla="*/ 233916 h 375684"/>
              <a:gd name="connsiteX52" fmla="*/ 1148316 w 2225749"/>
              <a:gd name="connsiteY52" fmla="*/ 212651 h 375684"/>
              <a:gd name="connsiteX53" fmla="*/ 1141228 w 2225749"/>
              <a:gd name="connsiteY53" fmla="*/ 134679 h 375684"/>
              <a:gd name="connsiteX54" fmla="*/ 1148316 w 2225749"/>
              <a:gd name="connsiteY54" fmla="*/ 99237 h 375684"/>
              <a:gd name="connsiteX55" fmla="*/ 1169581 w 2225749"/>
              <a:gd name="connsiteY55" fmla="*/ 77972 h 375684"/>
              <a:gd name="connsiteX56" fmla="*/ 1219200 w 2225749"/>
              <a:gd name="connsiteY56" fmla="*/ 49619 h 375684"/>
              <a:gd name="connsiteX57" fmla="*/ 1240465 w 2225749"/>
              <a:gd name="connsiteY57" fmla="*/ 35442 h 375684"/>
              <a:gd name="connsiteX58" fmla="*/ 1297172 w 2225749"/>
              <a:gd name="connsiteY58" fmla="*/ 56707 h 375684"/>
              <a:gd name="connsiteX59" fmla="*/ 1353879 w 2225749"/>
              <a:gd name="connsiteY59" fmla="*/ 85061 h 375684"/>
              <a:gd name="connsiteX60" fmla="*/ 1375144 w 2225749"/>
              <a:gd name="connsiteY60" fmla="*/ 113414 h 375684"/>
              <a:gd name="connsiteX61" fmla="*/ 1410586 w 2225749"/>
              <a:gd name="connsiteY61" fmla="*/ 148856 h 375684"/>
              <a:gd name="connsiteX62" fmla="*/ 1410586 w 2225749"/>
              <a:gd name="connsiteY62" fmla="*/ 283535 h 375684"/>
              <a:gd name="connsiteX63" fmla="*/ 1424763 w 2225749"/>
              <a:gd name="connsiteY63" fmla="*/ 304800 h 375684"/>
              <a:gd name="connsiteX64" fmla="*/ 1446028 w 2225749"/>
              <a:gd name="connsiteY64" fmla="*/ 311888 h 375684"/>
              <a:gd name="connsiteX65" fmla="*/ 1467293 w 2225749"/>
              <a:gd name="connsiteY65" fmla="*/ 326065 h 375684"/>
              <a:gd name="connsiteX66" fmla="*/ 1524000 w 2225749"/>
              <a:gd name="connsiteY66" fmla="*/ 311888 h 375684"/>
              <a:gd name="connsiteX67" fmla="*/ 1552353 w 2225749"/>
              <a:gd name="connsiteY67" fmla="*/ 262270 h 375684"/>
              <a:gd name="connsiteX68" fmla="*/ 1573618 w 2225749"/>
              <a:gd name="connsiteY68" fmla="*/ 248093 h 375684"/>
              <a:gd name="connsiteX69" fmla="*/ 1580707 w 2225749"/>
              <a:gd name="connsiteY69" fmla="*/ 226828 h 375684"/>
              <a:gd name="connsiteX70" fmla="*/ 1587795 w 2225749"/>
              <a:gd name="connsiteY70" fmla="*/ 113414 h 375684"/>
              <a:gd name="connsiteX71" fmla="*/ 1644502 w 2225749"/>
              <a:gd name="connsiteY71" fmla="*/ 92149 h 375684"/>
              <a:gd name="connsiteX72" fmla="*/ 1687032 w 2225749"/>
              <a:gd name="connsiteY72" fmla="*/ 77972 h 375684"/>
              <a:gd name="connsiteX73" fmla="*/ 1708298 w 2225749"/>
              <a:gd name="connsiteY73" fmla="*/ 99237 h 375684"/>
              <a:gd name="connsiteX74" fmla="*/ 1722474 w 2225749"/>
              <a:gd name="connsiteY74" fmla="*/ 163033 h 375684"/>
              <a:gd name="connsiteX75" fmla="*/ 1743739 w 2225749"/>
              <a:gd name="connsiteY75" fmla="*/ 361507 h 375684"/>
              <a:gd name="connsiteX76" fmla="*/ 1765005 w 2225749"/>
              <a:gd name="connsiteY76" fmla="*/ 375684 h 375684"/>
              <a:gd name="connsiteX77" fmla="*/ 1821712 w 2225749"/>
              <a:gd name="connsiteY77" fmla="*/ 283535 h 375684"/>
              <a:gd name="connsiteX78" fmla="*/ 1842977 w 2225749"/>
              <a:gd name="connsiteY78" fmla="*/ 219740 h 375684"/>
              <a:gd name="connsiteX79" fmla="*/ 1850065 w 2225749"/>
              <a:gd name="connsiteY79" fmla="*/ 198475 h 375684"/>
              <a:gd name="connsiteX80" fmla="*/ 1864242 w 2225749"/>
              <a:gd name="connsiteY80" fmla="*/ 170121 h 375684"/>
              <a:gd name="connsiteX81" fmla="*/ 1871330 w 2225749"/>
              <a:gd name="connsiteY81" fmla="*/ 134679 h 375684"/>
              <a:gd name="connsiteX82" fmla="*/ 1892595 w 2225749"/>
              <a:gd name="connsiteY82" fmla="*/ 106326 h 375684"/>
              <a:gd name="connsiteX83" fmla="*/ 1949302 w 2225749"/>
              <a:gd name="connsiteY83" fmla="*/ 35442 h 375684"/>
              <a:gd name="connsiteX84" fmla="*/ 1956391 w 2225749"/>
              <a:gd name="connsiteY84" fmla="*/ 77972 h 375684"/>
              <a:gd name="connsiteX85" fmla="*/ 1963479 w 2225749"/>
              <a:gd name="connsiteY85" fmla="*/ 127591 h 375684"/>
              <a:gd name="connsiteX86" fmla="*/ 1970567 w 2225749"/>
              <a:gd name="connsiteY86" fmla="*/ 148856 h 375684"/>
              <a:gd name="connsiteX87" fmla="*/ 1984744 w 2225749"/>
              <a:gd name="connsiteY87" fmla="*/ 233916 h 375684"/>
              <a:gd name="connsiteX88" fmla="*/ 1998921 w 2225749"/>
              <a:gd name="connsiteY88" fmla="*/ 269358 h 375684"/>
              <a:gd name="connsiteX89" fmla="*/ 2041451 w 2225749"/>
              <a:gd name="connsiteY89" fmla="*/ 290623 h 375684"/>
              <a:gd name="connsiteX90" fmla="*/ 2076893 w 2225749"/>
              <a:gd name="connsiteY90" fmla="*/ 248093 h 375684"/>
              <a:gd name="connsiteX91" fmla="*/ 2112335 w 2225749"/>
              <a:gd name="connsiteY91" fmla="*/ 198475 h 375684"/>
              <a:gd name="connsiteX92" fmla="*/ 2133600 w 2225749"/>
              <a:gd name="connsiteY92" fmla="*/ 155944 h 375684"/>
              <a:gd name="connsiteX93" fmla="*/ 2225749 w 2225749"/>
              <a:gd name="connsiteY93" fmla="*/ 155944 h 37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225749" h="375684">
                <a:moveTo>
                  <a:pt x="0" y="141768"/>
                </a:moveTo>
                <a:cubicBezTo>
                  <a:pt x="7088" y="153582"/>
                  <a:pt x="12999" y="166187"/>
                  <a:pt x="21265" y="177209"/>
                </a:cubicBezTo>
                <a:cubicBezTo>
                  <a:pt x="27280" y="185229"/>
                  <a:pt x="37556" y="189771"/>
                  <a:pt x="42530" y="198475"/>
                </a:cubicBezTo>
                <a:cubicBezTo>
                  <a:pt x="80605" y="265108"/>
                  <a:pt x="13345" y="190557"/>
                  <a:pt x="70884" y="248093"/>
                </a:cubicBezTo>
                <a:cubicBezTo>
                  <a:pt x="73247" y="255181"/>
                  <a:pt x="75919" y="262174"/>
                  <a:pt x="77972" y="269358"/>
                </a:cubicBezTo>
                <a:cubicBezTo>
                  <a:pt x="80648" y="278725"/>
                  <a:pt x="79656" y="289606"/>
                  <a:pt x="85060" y="297712"/>
                </a:cubicBezTo>
                <a:cubicBezTo>
                  <a:pt x="92911" y="309489"/>
                  <a:pt x="115462" y="314934"/>
                  <a:pt x="127591" y="318977"/>
                </a:cubicBezTo>
                <a:cubicBezTo>
                  <a:pt x="137042" y="314251"/>
                  <a:pt x="147827" y="311565"/>
                  <a:pt x="155944" y="304800"/>
                </a:cubicBezTo>
                <a:cubicBezTo>
                  <a:pt x="162489" y="299346"/>
                  <a:pt x="166661" y="291320"/>
                  <a:pt x="170121" y="283535"/>
                </a:cubicBezTo>
                <a:cubicBezTo>
                  <a:pt x="185547" y="248828"/>
                  <a:pt x="181868" y="244377"/>
                  <a:pt x="191386" y="212651"/>
                </a:cubicBezTo>
                <a:cubicBezTo>
                  <a:pt x="195680" y="198338"/>
                  <a:pt x="202632" y="184774"/>
                  <a:pt x="205563" y="170121"/>
                </a:cubicBezTo>
                <a:cubicBezTo>
                  <a:pt x="207926" y="158307"/>
                  <a:pt x="208841" y="146109"/>
                  <a:pt x="212651" y="134679"/>
                </a:cubicBezTo>
                <a:cubicBezTo>
                  <a:pt x="215992" y="124655"/>
                  <a:pt x="222536" y="115982"/>
                  <a:pt x="226828" y="106326"/>
                </a:cubicBezTo>
                <a:cubicBezTo>
                  <a:pt x="231996" y="94699"/>
                  <a:pt x="236981" y="82955"/>
                  <a:pt x="241005" y="70884"/>
                </a:cubicBezTo>
                <a:cubicBezTo>
                  <a:pt x="244086" y="61642"/>
                  <a:pt x="243736" y="51244"/>
                  <a:pt x="248093" y="42530"/>
                </a:cubicBezTo>
                <a:cubicBezTo>
                  <a:pt x="261280" y="16155"/>
                  <a:pt x="269039" y="14389"/>
                  <a:pt x="290623" y="0"/>
                </a:cubicBezTo>
                <a:cubicBezTo>
                  <a:pt x="300074" y="2363"/>
                  <a:pt x="310518" y="2254"/>
                  <a:pt x="318977" y="7088"/>
                </a:cubicBezTo>
                <a:cubicBezTo>
                  <a:pt x="327681" y="12062"/>
                  <a:pt x="333718" y="20743"/>
                  <a:pt x="340242" y="28354"/>
                </a:cubicBezTo>
                <a:cubicBezTo>
                  <a:pt x="373151" y="66748"/>
                  <a:pt x="351480" y="44720"/>
                  <a:pt x="375684" y="85061"/>
                </a:cubicBezTo>
                <a:cubicBezTo>
                  <a:pt x="384450" y="99671"/>
                  <a:pt x="404037" y="127591"/>
                  <a:pt x="404037" y="127591"/>
                </a:cubicBezTo>
                <a:cubicBezTo>
                  <a:pt x="405441" y="155675"/>
                  <a:pt x="387232" y="277056"/>
                  <a:pt x="439479" y="311888"/>
                </a:cubicBezTo>
                <a:lnTo>
                  <a:pt x="460744" y="326065"/>
                </a:lnTo>
                <a:cubicBezTo>
                  <a:pt x="472558" y="323702"/>
                  <a:pt x="486161" y="325660"/>
                  <a:pt x="496186" y="318977"/>
                </a:cubicBezTo>
                <a:cubicBezTo>
                  <a:pt x="502403" y="314832"/>
                  <a:pt x="500651" y="304708"/>
                  <a:pt x="503274" y="297712"/>
                </a:cubicBezTo>
                <a:cubicBezTo>
                  <a:pt x="507742" y="285798"/>
                  <a:pt x="513171" y="274253"/>
                  <a:pt x="517451" y="262270"/>
                </a:cubicBezTo>
                <a:cubicBezTo>
                  <a:pt x="524990" y="241161"/>
                  <a:pt x="531628" y="219740"/>
                  <a:pt x="538716" y="198475"/>
                </a:cubicBezTo>
                <a:cubicBezTo>
                  <a:pt x="541079" y="191386"/>
                  <a:pt x="544340" y="184536"/>
                  <a:pt x="545805" y="177209"/>
                </a:cubicBezTo>
                <a:lnTo>
                  <a:pt x="552893" y="141768"/>
                </a:lnTo>
                <a:cubicBezTo>
                  <a:pt x="555256" y="111052"/>
                  <a:pt x="550239" y="78845"/>
                  <a:pt x="559981" y="49619"/>
                </a:cubicBezTo>
                <a:cubicBezTo>
                  <a:pt x="562344" y="42531"/>
                  <a:pt x="575348" y="52120"/>
                  <a:pt x="581246" y="56707"/>
                </a:cubicBezTo>
                <a:cubicBezTo>
                  <a:pt x="597072" y="69016"/>
                  <a:pt x="623777" y="99237"/>
                  <a:pt x="623777" y="99237"/>
                </a:cubicBezTo>
                <a:cubicBezTo>
                  <a:pt x="626140" y="108688"/>
                  <a:pt x="624450" y="120259"/>
                  <a:pt x="630865" y="127591"/>
                </a:cubicBezTo>
                <a:cubicBezTo>
                  <a:pt x="642085" y="140414"/>
                  <a:pt x="661347" y="143896"/>
                  <a:pt x="673395" y="155944"/>
                </a:cubicBezTo>
                <a:lnTo>
                  <a:pt x="694660" y="177209"/>
                </a:lnTo>
                <a:cubicBezTo>
                  <a:pt x="697023" y="212651"/>
                  <a:pt x="693613" y="248959"/>
                  <a:pt x="701749" y="283535"/>
                </a:cubicBezTo>
                <a:cubicBezTo>
                  <a:pt x="703700" y="291828"/>
                  <a:pt x="714611" y="299112"/>
                  <a:pt x="723014" y="297712"/>
                </a:cubicBezTo>
                <a:cubicBezTo>
                  <a:pt x="732902" y="296064"/>
                  <a:pt x="737861" y="284148"/>
                  <a:pt x="744279" y="276447"/>
                </a:cubicBezTo>
                <a:cubicBezTo>
                  <a:pt x="749733" y="269902"/>
                  <a:pt x="753730" y="262270"/>
                  <a:pt x="758456" y="255182"/>
                </a:cubicBezTo>
                <a:cubicBezTo>
                  <a:pt x="776271" y="201732"/>
                  <a:pt x="752240" y="267613"/>
                  <a:pt x="779721" y="212651"/>
                </a:cubicBezTo>
                <a:cubicBezTo>
                  <a:pt x="785383" y="201326"/>
                  <a:pt x="790872" y="173624"/>
                  <a:pt x="793898" y="163033"/>
                </a:cubicBezTo>
                <a:cubicBezTo>
                  <a:pt x="795951" y="155849"/>
                  <a:pt x="798623" y="148856"/>
                  <a:pt x="800986" y="141768"/>
                </a:cubicBezTo>
                <a:cubicBezTo>
                  <a:pt x="803349" y="127591"/>
                  <a:pt x="804956" y="113267"/>
                  <a:pt x="808074" y="99237"/>
                </a:cubicBezTo>
                <a:cubicBezTo>
                  <a:pt x="809695" y="91943"/>
                  <a:pt x="807836" y="79437"/>
                  <a:pt x="815163" y="77972"/>
                </a:cubicBezTo>
                <a:cubicBezTo>
                  <a:pt x="836220" y="73761"/>
                  <a:pt x="896157" y="90201"/>
                  <a:pt x="921488" y="92149"/>
                </a:cubicBezTo>
                <a:cubicBezTo>
                  <a:pt x="968664" y="95778"/>
                  <a:pt x="1016000" y="96874"/>
                  <a:pt x="1063256" y="99237"/>
                </a:cubicBezTo>
                <a:cubicBezTo>
                  <a:pt x="1060893" y="129953"/>
                  <a:pt x="1063223" y="161398"/>
                  <a:pt x="1056167" y="191386"/>
                </a:cubicBezTo>
                <a:cubicBezTo>
                  <a:pt x="1053461" y="202886"/>
                  <a:pt x="1040763" y="209482"/>
                  <a:pt x="1034902" y="219740"/>
                </a:cubicBezTo>
                <a:cubicBezTo>
                  <a:pt x="1031195" y="226227"/>
                  <a:pt x="1030177" y="233917"/>
                  <a:pt x="1027814" y="241005"/>
                </a:cubicBezTo>
                <a:cubicBezTo>
                  <a:pt x="1030177" y="248093"/>
                  <a:pt x="1029619" y="256987"/>
                  <a:pt x="1034902" y="262270"/>
                </a:cubicBezTo>
                <a:cubicBezTo>
                  <a:pt x="1040185" y="267553"/>
                  <a:pt x="1048695" y="269358"/>
                  <a:pt x="1056167" y="269358"/>
                </a:cubicBezTo>
                <a:cubicBezTo>
                  <a:pt x="1077563" y="269358"/>
                  <a:pt x="1098698" y="264633"/>
                  <a:pt x="1119963" y="262270"/>
                </a:cubicBezTo>
                <a:cubicBezTo>
                  <a:pt x="1124688" y="252819"/>
                  <a:pt x="1128897" y="243091"/>
                  <a:pt x="1134139" y="233916"/>
                </a:cubicBezTo>
                <a:cubicBezTo>
                  <a:pt x="1138366" y="226519"/>
                  <a:pt x="1147709" y="221149"/>
                  <a:pt x="1148316" y="212651"/>
                </a:cubicBezTo>
                <a:cubicBezTo>
                  <a:pt x="1150176" y="186620"/>
                  <a:pt x="1143591" y="160670"/>
                  <a:pt x="1141228" y="134679"/>
                </a:cubicBezTo>
                <a:cubicBezTo>
                  <a:pt x="1143591" y="122865"/>
                  <a:pt x="1142928" y="110013"/>
                  <a:pt x="1148316" y="99237"/>
                </a:cubicBezTo>
                <a:cubicBezTo>
                  <a:pt x="1152799" y="90271"/>
                  <a:pt x="1161880" y="84390"/>
                  <a:pt x="1169581" y="77972"/>
                </a:cubicBezTo>
                <a:cubicBezTo>
                  <a:pt x="1188425" y="62269"/>
                  <a:pt x="1197134" y="62228"/>
                  <a:pt x="1219200" y="49619"/>
                </a:cubicBezTo>
                <a:cubicBezTo>
                  <a:pt x="1226597" y="45392"/>
                  <a:pt x="1233377" y="40168"/>
                  <a:pt x="1240465" y="35442"/>
                </a:cubicBezTo>
                <a:cubicBezTo>
                  <a:pt x="1267679" y="42245"/>
                  <a:pt x="1272460" y="41262"/>
                  <a:pt x="1297172" y="56707"/>
                </a:cubicBezTo>
                <a:cubicBezTo>
                  <a:pt x="1345369" y="86830"/>
                  <a:pt x="1304127" y="72622"/>
                  <a:pt x="1353879" y="85061"/>
                </a:cubicBezTo>
                <a:cubicBezTo>
                  <a:pt x="1360967" y="94512"/>
                  <a:pt x="1366790" y="105060"/>
                  <a:pt x="1375144" y="113414"/>
                </a:cubicBezTo>
                <a:cubicBezTo>
                  <a:pt x="1422400" y="160670"/>
                  <a:pt x="1372781" y="92149"/>
                  <a:pt x="1410586" y="148856"/>
                </a:cubicBezTo>
                <a:cubicBezTo>
                  <a:pt x="1408402" y="183799"/>
                  <a:pt x="1390461" y="243285"/>
                  <a:pt x="1410586" y="283535"/>
                </a:cubicBezTo>
                <a:cubicBezTo>
                  <a:pt x="1414396" y="291155"/>
                  <a:pt x="1418111" y="299478"/>
                  <a:pt x="1424763" y="304800"/>
                </a:cubicBezTo>
                <a:cubicBezTo>
                  <a:pt x="1430597" y="309467"/>
                  <a:pt x="1438940" y="309525"/>
                  <a:pt x="1446028" y="311888"/>
                </a:cubicBezTo>
                <a:cubicBezTo>
                  <a:pt x="1453116" y="316614"/>
                  <a:pt x="1458774" y="326065"/>
                  <a:pt x="1467293" y="326065"/>
                </a:cubicBezTo>
                <a:cubicBezTo>
                  <a:pt x="1486777" y="326065"/>
                  <a:pt x="1506573" y="320602"/>
                  <a:pt x="1524000" y="311888"/>
                </a:cubicBezTo>
                <a:cubicBezTo>
                  <a:pt x="1531987" y="307894"/>
                  <a:pt x="1549315" y="265916"/>
                  <a:pt x="1552353" y="262270"/>
                </a:cubicBezTo>
                <a:cubicBezTo>
                  <a:pt x="1557807" y="255725"/>
                  <a:pt x="1566530" y="252819"/>
                  <a:pt x="1573618" y="248093"/>
                </a:cubicBezTo>
                <a:cubicBezTo>
                  <a:pt x="1575981" y="241005"/>
                  <a:pt x="1579925" y="234259"/>
                  <a:pt x="1580707" y="226828"/>
                </a:cubicBezTo>
                <a:cubicBezTo>
                  <a:pt x="1584672" y="189158"/>
                  <a:pt x="1579578" y="150390"/>
                  <a:pt x="1587795" y="113414"/>
                </a:cubicBezTo>
                <a:cubicBezTo>
                  <a:pt x="1591244" y="97894"/>
                  <a:pt x="1640079" y="93355"/>
                  <a:pt x="1644502" y="92149"/>
                </a:cubicBezTo>
                <a:cubicBezTo>
                  <a:pt x="1658919" y="88217"/>
                  <a:pt x="1687032" y="77972"/>
                  <a:pt x="1687032" y="77972"/>
                </a:cubicBezTo>
                <a:cubicBezTo>
                  <a:pt x="1694121" y="85060"/>
                  <a:pt x="1703324" y="90533"/>
                  <a:pt x="1708298" y="99237"/>
                </a:cubicBezTo>
                <a:cubicBezTo>
                  <a:pt x="1711378" y="104626"/>
                  <a:pt x="1722046" y="160892"/>
                  <a:pt x="1722474" y="163033"/>
                </a:cubicBezTo>
                <a:cubicBezTo>
                  <a:pt x="1723112" y="178977"/>
                  <a:pt x="1697751" y="315519"/>
                  <a:pt x="1743739" y="361507"/>
                </a:cubicBezTo>
                <a:cubicBezTo>
                  <a:pt x="1749763" y="367531"/>
                  <a:pt x="1757916" y="370958"/>
                  <a:pt x="1765005" y="375684"/>
                </a:cubicBezTo>
                <a:cubicBezTo>
                  <a:pt x="1797417" y="335169"/>
                  <a:pt x="1799364" y="337809"/>
                  <a:pt x="1821712" y="283535"/>
                </a:cubicBezTo>
                <a:cubicBezTo>
                  <a:pt x="1830247" y="262808"/>
                  <a:pt x="1835889" y="241005"/>
                  <a:pt x="1842977" y="219740"/>
                </a:cubicBezTo>
                <a:cubicBezTo>
                  <a:pt x="1845340" y="212652"/>
                  <a:pt x="1846724" y="205158"/>
                  <a:pt x="1850065" y="198475"/>
                </a:cubicBezTo>
                <a:lnTo>
                  <a:pt x="1864242" y="170121"/>
                </a:lnTo>
                <a:cubicBezTo>
                  <a:pt x="1866605" y="158307"/>
                  <a:pt x="1866437" y="145689"/>
                  <a:pt x="1871330" y="134679"/>
                </a:cubicBezTo>
                <a:cubicBezTo>
                  <a:pt x="1876128" y="123883"/>
                  <a:pt x="1885820" y="116004"/>
                  <a:pt x="1892595" y="106326"/>
                </a:cubicBezTo>
                <a:cubicBezTo>
                  <a:pt x="1934325" y="46712"/>
                  <a:pt x="1904224" y="80520"/>
                  <a:pt x="1949302" y="35442"/>
                </a:cubicBezTo>
                <a:cubicBezTo>
                  <a:pt x="1951665" y="49619"/>
                  <a:pt x="1954206" y="63767"/>
                  <a:pt x="1956391" y="77972"/>
                </a:cubicBezTo>
                <a:cubicBezTo>
                  <a:pt x="1958932" y="94485"/>
                  <a:pt x="1960203" y="111208"/>
                  <a:pt x="1963479" y="127591"/>
                </a:cubicBezTo>
                <a:cubicBezTo>
                  <a:pt x="1964944" y="134918"/>
                  <a:pt x="1968204" y="141768"/>
                  <a:pt x="1970567" y="148856"/>
                </a:cubicBezTo>
                <a:cubicBezTo>
                  <a:pt x="1972825" y="164660"/>
                  <a:pt x="1979092" y="215075"/>
                  <a:pt x="1984744" y="233916"/>
                </a:cubicBezTo>
                <a:cubicBezTo>
                  <a:pt x="1988400" y="246103"/>
                  <a:pt x="1991525" y="259004"/>
                  <a:pt x="1998921" y="269358"/>
                </a:cubicBezTo>
                <a:cubicBezTo>
                  <a:pt x="2007510" y="281382"/>
                  <a:pt x="2028674" y="286364"/>
                  <a:pt x="2041451" y="290623"/>
                </a:cubicBezTo>
                <a:cubicBezTo>
                  <a:pt x="2103577" y="228497"/>
                  <a:pt x="2027550" y="307305"/>
                  <a:pt x="2076893" y="248093"/>
                </a:cubicBezTo>
                <a:cubicBezTo>
                  <a:pt x="2105492" y="213774"/>
                  <a:pt x="2093820" y="241678"/>
                  <a:pt x="2112335" y="198475"/>
                </a:cubicBezTo>
                <a:cubicBezTo>
                  <a:pt x="2115383" y="191364"/>
                  <a:pt x="2122956" y="158073"/>
                  <a:pt x="2133600" y="155944"/>
                </a:cubicBezTo>
                <a:cubicBezTo>
                  <a:pt x="2163720" y="149920"/>
                  <a:pt x="2195033" y="155944"/>
                  <a:pt x="2225749" y="155944"/>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551348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400804"/>
          </a:xfrm>
        </p:spPr>
        <p:txBody>
          <a:bodyPr/>
          <a:lstStyle/>
          <a:p>
            <a:r>
              <a:rPr lang="sv-SE" sz="2400" b="0" dirty="0"/>
              <a:t>Handskriven partibeteckning, även förkortningar</a:t>
            </a:r>
          </a:p>
        </p:txBody>
      </p:sp>
      <p:grpSp>
        <p:nvGrpSpPr>
          <p:cNvPr id="27" name="Grupp 26"/>
          <p:cNvGrpSpPr/>
          <p:nvPr/>
        </p:nvGrpSpPr>
        <p:grpSpPr>
          <a:xfrm>
            <a:off x="2095398" y="1131131"/>
            <a:ext cx="8627141" cy="4896000"/>
            <a:chOff x="903853" y="1803216"/>
            <a:chExt cx="7245281" cy="4115294"/>
          </a:xfrm>
        </p:grpSpPr>
        <p:sp>
          <p:nvSpPr>
            <p:cNvPr id="28" name="AutoShape 5"/>
            <p:cNvSpPr>
              <a:spLocks noChangeArrowheads="1"/>
            </p:cNvSpPr>
            <p:nvPr/>
          </p:nvSpPr>
          <p:spPr bwMode="auto">
            <a:xfrm>
              <a:off x="4016896" y="3645024"/>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03853" y="1803585"/>
              <a:ext cx="2833215" cy="41149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57460" y="1803216"/>
              <a:ext cx="2991674" cy="411529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8709611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59292"/>
          </a:xfrm>
        </p:spPr>
        <p:txBody>
          <a:bodyPr/>
          <a:lstStyle/>
          <a:p>
            <a:r>
              <a:rPr lang="sv-SE" altLang="sv-SE" sz="2400" b="0" dirty="0"/>
              <a:t>Två partibeteckningar</a:t>
            </a:r>
            <a:endParaRPr lang="sv-SE" sz="2400" b="0" dirty="0"/>
          </a:p>
        </p:txBody>
      </p:sp>
      <p:grpSp>
        <p:nvGrpSpPr>
          <p:cNvPr id="12" name="Grupp 11"/>
          <p:cNvGrpSpPr/>
          <p:nvPr/>
        </p:nvGrpSpPr>
        <p:grpSpPr>
          <a:xfrm>
            <a:off x="2108078" y="1176918"/>
            <a:ext cx="4876174" cy="4713425"/>
            <a:chOff x="853966" y="1842427"/>
            <a:chExt cx="4140830" cy="4037240"/>
          </a:xfrm>
        </p:grpSpPr>
        <p:sp>
          <p:nvSpPr>
            <p:cNvPr id="13" name="AutoShape 5"/>
            <p:cNvSpPr>
              <a:spLocks noChangeArrowheads="1"/>
            </p:cNvSpPr>
            <p:nvPr/>
          </p:nvSpPr>
          <p:spPr bwMode="auto">
            <a:xfrm>
              <a:off x="4016896" y="3645024"/>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3966" y="1842427"/>
              <a:ext cx="2932987" cy="403724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pic>
        <p:nvPicPr>
          <p:cNvPr id="4" name="Bildobjekt 3"/>
          <p:cNvPicPr>
            <a:picLocks noChangeAspect="1"/>
          </p:cNvPicPr>
          <p:nvPr/>
        </p:nvPicPr>
        <p:blipFill>
          <a:blip r:embed="rId4"/>
          <a:stretch>
            <a:fillRect/>
          </a:stretch>
        </p:blipFill>
        <p:spPr>
          <a:xfrm>
            <a:off x="8177953" y="3281426"/>
            <a:ext cx="2011854" cy="902286"/>
          </a:xfrm>
          <a:prstGeom prst="rect">
            <a:avLst/>
          </a:prstGeom>
        </p:spPr>
      </p:pic>
      <p:sp>
        <p:nvSpPr>
          <p:cNvPr id="5" name="textruta 4"/>
          <p:cNvSpPr txBox="1"/>
          <p:nvPr/>
        </p:nvSpPr>
        <p:spPr>
          <a:xfrm rot="20726518">
            <a:off x="3317360" y="4564911"/>
            <a:ext cx="2275366" cy="584775"/>
          </a:xfrm>
          <a:prstGeom prst="rect">
            <a:avLst/>
          </a:prstGeom>
          <a:noFill/>
        </p:spPr>
        <p:txBody>
          <a:bodyPr wrap="square" rtlCol="0">
            <a:spAutoFit/>
          </a:bodyPr>
          <a:lstStyle/>
          <a:p>
            <a:r>
              <a:rPr lang="sv-SE" sz="3200" b="1" dirty="0" smtClean="0">
                <a:solidFill>
                  <a:schemeClr val="accent6"/>
                </a:solidFill>
                <a:latin typeface="Freestyle Script" panose="030804020302050B0404" pitchFamily="66" charset="0"/>
              </a:rPr>
              <a:t>Nordkaparepartiet</a:t>
            </a:r>
            <a:endParaRPr lang="sv-SE" sz="3200" b="1" dirty="0">
              <a:solidFill>
                <a:schemeClr val="accent6"/>
              </a:solidFill>
              <a:latin typeface="Freestyle Script" panose="030804020302050B0404" pitchFamily="66" charset="0"/>
            </a:endParaRPr>
          </a:p>
        </p:txBody>
      </p:sp>
    </p:spTree>
    <p:extLst>
      <p:ext uri="{BB962C8B-B14F-4D97-AF65-F5344CB8AC3E}">
        <p14:creationId xmlns:p14="http://schemas.microsoft.com/office/powerpoint/2010/main" val="9511313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59292"/>
          </a:xfrm>
        </p:spPr>
        <p:txBody>
          <a:bodyPr/>
          <a:lstStyle/>
          <a:p>
            <a:r>
              <a:rPr lang="sv-SE" sz="2400" b="0" dirty="0"/>
              <a:t>Partibeteckning struken och ny partibeteckning tillskriven</a:t>
            </a:r>
          </a:p>
        </p:txBody>
      </p:sp>
      <p:grpSp>
        <p:nvGrpSpPr>
          <p:cNvPr id="10" name="Grupp 9"/>
          <p:cNvGrpSpPr/>
          <p:nvPr/>
        </p:nvGrpSpPr>
        <p:grpSpPr>
          <a:xfrm>
            <a:off x="2036179" y="1120708"/>
            <a:ext cx="8062464" cy="4508261"/>
            <a:chOff x="840049" y="1843177"/>
            <a:chExt cx="7296633" cy="4035742"/>
          </a:xfrm>
          <a:effectLst>
            <a:outerShdw blurRad="50800" dist="38100" dir="2700000" algn="tl" rotWithShape="0">
              <a:prstClr val="black">
                <a:alpha val="40000"/>
              </a:prstClr>
            </a:outerShdw>
          </a:effectLst>
        </p:grpSpPr>
        <p:sp>
          <p:nvSpPr>
            <p:cNvPr id="11" name="AutoShape 5"/>
            <p:cNvSpPr>
              <a:spLocks noChangeArrowheads="1"/>
            </p:cNvSpPr>
            <p:nvPr/>
          </p:nvSpPr>
          <p:spPr bwMode="auto">
            <a:xfrm>
              <a:off x="4016896" y="3645024"/>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0049" y="1843177"/>
              <a:ext cx="2960823" cy="40357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210821" y="1872213"/>
              <a:ext cx="2925861" cy="39776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textruta 6"/>
          <p:cNvSpPr txBox="1"/>
          <p:nvPr/>
        </p:nvSpPr>
        <p:spPr>
          <a:xfrm rot="20726518">
            <a:off x="2995426" y="4210491"/>
            <a:ext cx="2275366" cy="584775"/>
          </a:xfrm>
          <a:prstGeom prst="rect">
            <a:avLst/>
          </a:prstGeom>
          <a:noFill/>
        </p:spPr>
        <p:txBody>
          <a:bodyPr wrap="square" rtlCol="0">
            <a:spAutoFit/>
          </a:bodyPr>
          <a:lstStyle/>
          <a:p>
            <a:r>
              <a:rPr lang="sv-SE" sz="3200" b="1" dirty="0" smtClean="0">
                <a:solidFill>
                  <a:schemeClr val="accent6"/>
                </a:solidFill>
                <a:latin typeface="Freestyle Script" panose="030804020302050B0404" pitchFamily="66" charset="0"/>
              </a:rPr>
              <a:t>Enade vikvalar</a:t>
            </a:r>
            <a:endParaRPr lang="sv-SE" sz="3200" b="1" dirty="0">
              <a:solidFill>
                <a:schemeClr val="accent6"/>
              </a:solidFill>
              <a:latin typeface="Freestyle Script" panose="030804020302050B0404" pitchFamily="66" charset="0"/>
            </a:endParaRPr>
          </a:p>
        </p:txBody>
      </p:sp>
      <p:cxnSp>
        <p:nvCxnSpPr>
          <p:cNvPr id="4" name="Rak koppling 3"/>
          <p:cNvCxnSpPr/>
          <p:nvPr/>
        </p:nvCxnSpPr>
        <p:spPr>
          <a:xfrm flipV="1">
            <a:off x="2613660" y="1661160"/>
            <a:ext cx="2202180" cy="15240"/>
          </a:xfrm>
          <a:prstGeom prst="line">
            <a:avLst/>
          </a:prstGeom>
          <a:ln w="101600">
            <a:solidFill>
              <a:srgbClr val="0033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116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pPr algn="ctr"/>
            <a:r>
              <a:rPr lang="sv-SE" dirty="0"/>
              <a:t>Slutlig rösträkning</a:t>
            </a:r>
          </a:p>
        </p:txBody>
      </p:sp>
    </p:spTree>
    <p:extLst>
      <p:ext uri="{BB962C8B-B14F-4D97-AF65-F5344CB8AC3E}">
        <p14:creationId xmlns:p14="http://schemas.microsoft.com/office/powerpoint/2010/main" val="4187497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57695" y="1001374"/>
            <a:ext cx="10176000" cy="720000"/>
          </a:xfrm>
        </p:spPr>
        <p:txBody>
          <a:bodyPr/>
          <a:lstStyle/>
          <a:p>
            <a:r>
              <a:rPr lang="sv-SE" dirty="0" smtClean="0"/>
              <a:t>Uppdateringar av vägledande ställningstagande om tolkning av parti- och personröster</a:t>
            </a:r>
            <a:endParaRPr lang="sv-SE" dirty="0"/>
          </a:p>
        </p:txBody>
      </p:sp>
      <p:sp>
        <p:nvSpPr>
          <p:cNvPr id="3" name="Platshållare för innehåll 2"/>
          <p:cNvSpPr>
            <a:spLocks noGrp="1"/>
          </p:cNvSpPr>
          <p:nvPr>
            <p:ph idx="1"/>
          </p:nvPr>
        </p:nvSpPr>
        <p:spPr>
          <a:xfrm>
            <a:off x="1057695" y="2066857"/>
            <a:ext cx="10176001" cy="2684048"/>
          </a:xfrm>
        </p:spPr>
        <p:txBody>
          <a:bodyPr/>
          <a:lstStyle/>
          <a:p>
            <a:r>
              <a:rPr lang="sv-SE" sz="2000" dirty="0" smtClean="0"/>
              <a:t>En röst med en partibeteckning för ett parti som inte anmält deltagande i valet är som huvudregel ogiltig</a:t>
            </a:r>
          </a:p>
          <a:p>
            <a:pPr marL="0" indent="0">
              <a:buNone/>
            </a:pPr>
            <a:endParaRPr lang="sv-SE" dirty="0"/>
          </a:p>
        </p:txBody>
      </p:sp>
    </p:spTree>
    <p:extLst>
      <p:ext uri="{BB962C8B-B14F-4D97-AF65-F5344CB8AC3E}">
        <p14:creationId xmlns:p14="http://schemas.microsoft.com/office/powerpoint/2010/main" val="9629492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Handskrivna </a:t>
            </a:r>
            <a:r>
              <a:rPr lang="sv-SE" dirty="0" smtClean="0"/>
              <a:t>valsedlar</a:t>
            </a:r>
            <a:endParaRPr lang="sv-SE" dirty="0"/>
          </a:p>
        </p:txBody>
      </p:sp>
      <p:sp>
        <p:nvSpPr>
          <p:cNvPr id="3" name="Platshållare för innehåll 2"/>
          <p:cNvSpPr>
            <a:spLocks noGrp="1"/>
          </p:cNvSpPr>
          <p:nvPr>
            <p:ph idx="1"/>
          </p:nvPr>
        </p:nvSpPr>
        <p:spPr/>
        <p:txBody>
          <a:bodyPr/>
          <a:lstStyle/>
          <a:p>
            <a:pPr marL="0" indent="0">
              <a:buNone/>
            </a:pPr>
            <a:r>
              <a:rPr lang="sv-SE" sz="2200" b="1" dirty="0"/>
              <a:t>På valsedeln	</a:t>
            </a:r>
            <a:r>
              <a:rPr lang="sv-SE" sz="2000" b="1" dirty="0"/>
              <a:t>		</a:t>
            </a:r>
            <a:r>
              <a:rPr lang="sv-SE" sz="2200" b="1" dirty="0"/>
              <a:t>Bedöms som</a:t>
            </a:r>
          </a:p>
          <a:p>
            <a:r>
              <a:rPr lang="sv-SE" sz="1900" dirty="0"/>
              <a:t>M/Nya Moderaterna		Moderaterna</a:t>
            </a:r>
          </a:p>
          <a:p>
            <a:r>
              <a:rPr lang="sv-SE" sz="1900" dirty="0"/>
              <a:t>S/Sossarna/SAP		Socialdemokraterna</a:t>
            </a:r>
          </a:p>
          <a:p>
            <a:r>
              <a:rPr lang="sv-SE" sz="1900" dirty="0"/>
              <a:t>FP/Folkpartiet		Liberalerna</a:t>
            </a:r>
          </a:p>
          <a:p>
            <a:r>
              <a:rPr lang="sv-SE" sz="1900" dirty="0"/>
              <a:t>C/Centern			Centerpartiet</a:t>
            </a:r>
          </a:p>
          <a:p>
            <a:r>
              <a:rPr lang="sv-SE" sz="1900" dirty="0" smtClean="0"/>
              <a:t>SD24			Sverigedemokraterna</a:t>
            </a:r>
            <a:r>
              <a:rPr lang="sv-SE" sz="1900" dirty="0"/>
              <a:t>		</a:t>
            </a:r>
          </a:p>
          <a:p>
            <a:endParaRPr lang="sv-SE" sz="1900" dirty="0"/>
          </a:p>
          <a:p>
            <a:r>
              <a:rPr lang="sv-SE" sz="1900" dirty="0"/>
              <a:t>Alliansen/Arbetarpartiet	Kontrollera om anmält deltagande, annars ej anmält parti</a:t>
            </a:r>
          </a:p>
          <a:p>
            <a:pPr marL="0" indent="0">
              <a:buNone/>
            </a:pPr>
            <a:r>
              <a:rPr lang="sv-SE" sz="1900" dirty="0"/>
              <a:t>				</a:t>
            </a:r>
            <a:endParaRPr lang="sv-SE" dirty="0"/>
          </a:p>
        </p:txBody>
      </p:sp>
    </p:spTree>
    <p:extLst>
      <p:ext uri="{BB962C8B-B14F-4D97-AF65-F5344CB8AC3E}">
        <p14:creationId xmlns:p14="http://schemas.microsoft.com/office/powerpoint/2010/main" val="42133721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59292"/>
          </a:xfrm>
        </p:spPr>
        <p:txBody>
          <a:bodyPr/>
          <a:lstStyle/>
          <a:p>
            <a:r>
              <a:rPr lang="sv-SE" sz="2400" b="0" dirty="0"/>
              <a:t>Tillskrivna namn på </a:t>
            </a:r>
            <a:r>
              <a:rPr lang="sv-SE" sz="2400" b="0" dirty="0" smtClean="0"/>
              <a:t>valsedel </a:t>
            </a:r>
            <a:r>
              <a:rPr lang="sv-SE" sz="2400" b="0" dirty="0"/>
              <a:t>– </a:t>
            </a:r>
            <a:r>
              <a:rPr lang="sv-SE" sz="2400" b="0" u="sng" dirty="0"/>
              <a:t>anmälda</a:t>
            </a:r>
            <a:r>
              <a:rPr lang="sv-SE" sz="2400" b="0" dirty="0"/>
              <a:t> kandidater</a:t>
            </a:r>
          </a:p>
        </p:txBody>
      </p:sp>
      <p:grpSp>
        <p:nvGrpSpPr>
          <p:cNvPr id="21" name="Grupp 20"/>
          <p:cNvGrpSpPr/>
          <p:nvPr/>
        </p:nvGrpSpPr>
        <p:grpSpPr>
          <a:xfrm>
            <a:off x="1861913" y="1019755"/>
            <a:ext cx="8756731" cy="4899600"/>
            <a:chOff x="726965" y="1786459"/>
            <a:chExt cx="7354114" cy="4118320"/>
          </a:xfrm>
        </p:grpSpPr>
        <p:sp>
          <p:nvSpPr>
            <p:cNvPr id="22" name="AutoShape 5"/>
            <p:cNvSpPr>
              <a:spLocks noChangeArrowheads="1"/>
            </p:cNvSpPr>
            <p:nvPr/>
          </p:nvSpPr>
          <p:spPr bwMode="auto">
            <a:xfrm>
              <a:off x="4016896" y="3645024"/>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2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16" t="3318" r="7066" b="4596"/>
            <a:stretch/>
          </p:blipFill>
          <p:spPr bwMode="auto">
            <a:xfrm>
              <a:off x="726965" y="1786459"/>
              <a:ext cx="2901628" cy="411832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4"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64016" y="1786459"/>
              <a:ext cx="2917063" cy="411785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sp>
        <p:nvSpPr>
          <p:cNvPr id="7" name="textruta 6"/>
          <p:cNvSpPr txBox="1"/>
          <p:nvPr/>
        </p:nvSpPr>
        <p:spPr>
          <a:xfrm>
            <a:off x="2048719" y="2103899"/>
            <a:ext cx="2997843" cy="1200329"/>
          </a:xfrm>
          <a:prstGeom prst="rect">
            <a:avLst/>
          </a:prstGeom>
          <a:noFill/>
        </p:spPr>
        <p:txBody>
          <a:bodyPr wrap="square" rtlCol="0">
            <a:spAutoFit/>
          </a:bodyPr>
          <a:lstStyle/>
          <a:p>
            <a:r>
              <a:rPr lang="sv-SE" sz="2400" b="1" dirty="0" smtClean="0">
                <a:solidFill>
                  <a:schemeClr val="accent6"/>
                </a:solidFill>
                <a:latin typeface="Calibri" panose="020F0502020204030204" pitchFamily="34" charset="0"/>
                <a:cs typeface="Calibri" panose="020F0502020204030204" pitchFamily="34" charset="0"/>
              </a:rPr>
              <a:t>Partiet Kaskeloterna</a:t>
            </a:r>
          </a:p>
          <a:p>
            <a:endParaRPr lang="sv-SE" sz="2800" dirty="0">
              <a:solidFill>
                <a:schemeClr val="accent6"/>
              </a:solidFill>
              <a:latin typeface="Calibri" panose="020F0502020204030204" pitchFamily="34" charset="0"/>
              <a:cs typeface="Calibri" panose="020F0502020204030204" pitchFamily="34" charset="0"/>
            </a:endParaRPr>
          </a:p>
          <a:p>
            <a:r>
              <a:rPr lang="sv-SE" sz="2000" dirty="0" smtClean="0">
                <a:solidFill>
                  <a:schemeClr val="accent6"/>
                </a:solidFill>
                <a:latin typeface="Calibri" panose="020F0502020204030204" pitchFamily="34" charset="0"/>
                <a:cs typeface="Calibri" panose="020F0502020204030204" pitchFamily="34" charset="0"/>
              </a:rPr>
              <a:t>                  Jean Luc Abdi</a:t>
            </a:r>
            <a:endParaRPr lang="sv-SE" sz="2000" dirty="0">
              <a:solidFill>
                <a:schemeClr val="accent6"/>
              </a:solidFill>
              <a:latin typeface="Calibri" panose="020F0502020204030204" pitchFamily="34" charset="0"/>
              <a:cs typeface="Calibri" panose="020F0502020204030204" pitchFamily="34" charset="0"/>
            </a:endParaRPr>
          </a:p>
        </p:txBody>
      </p:sp>
      <p:cxnSp>
        <p:nvCxnSpPr>
          <p:cNvPr id="4" name="Rak koppling 3"/>
          <p:cNvCxnSpPr/>
          <p:nvPr/>
        </p:nvCxnSpPr>
        <p:spPr>
          <a:xfrm>
            <a:off x="7521575" y="3267075"/>
            <a:ext cx="73025" cy="6667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Rak koppling 9"/>
          <p:cNvCxnSpPr/>
          <p:nvPr/>
        </p:nvCxnSpPr>
        <p:spPr>
          <a:xfrm flipV="1">
            <a:off x="7521575" y="3267075"/>
            <a:ext cx="73025" cy="6667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Bildobjekt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30534"/>
            <a:ext cx="1105054" cy="2800741"/>
          </a:xfrm>
          <a:prstGeom prst="rect">
            <a:avLst/>
          </a:prstGeom>
        </p:spPr>
      </p:pic>
    </p:spTree>
    <p:extLst>
      <p:ext uri="{BB962C8B-B14F-4D97-AF65-F5344CB8AC3E}">
        <p14:creationId xmlns:p14="http://schemas.microsoft.com/office/powerpoint/2010/main" val="16568644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59292"/>
          </a:xfrm>
        </p:spPr>
        <p:txBody>
          <a:bodyPr/>
          <a:lstStyle/>
          <a:p>
            <a:r>
              <a:rPr lang="sv-SE" sz="2400" b="0" dirty="0"/>
              <a:t>Tillskrivna namn på </a:t>
            </a:r>
            <a:r>
              <a:rPr lang="sv-SE" sz="2400" b="0" dirty="0" smtClean="0"/>
              <a:t>valsedel </a:t>
            </a:r>
            <a:r>
              <a:rPr lang="sv-SE" sz="2400" b="0" dirty="0"/>
              <a:t>– </a:t>
            </a:r>
            <a:r>
              <a:rPr lang="sv-SE" sz="2400" b="0" u="sng" dirty="0"/>
              <a:t>anmälda</a:t>
            </a:r>
            <a:r>
              <a:rPr lang="sv-SE" sz="2400" b="0" dirty="0"/>
              <a:t> kandidater</a:t>
            </a:r>
          </a:p>
        </p:txBody>
      </p:sp>
      <p:grpSp>
        <p:nvGrpSpPr>
          <p:cNvPr id="21" name="Grupp 20"/>
          <p:cNvGrpSpPr/>
          <p:nvPr/>
        </p:nvGrpSpPr>
        <p:grpSpPr>
          <a:xfrm>
            <a:off x="1440599" y="2327387"/>
            <a:ext cx="4448454" cy="2288622"/>
            <a:chOff x="-307503" y="2315686"/>
            <a:chExt cx="3735920" cy="1923684"/>
          </a:xfrm>
        </p:grpSpPr>
        <p:sp>
          <p:nvSpPr>
            <p:cNvPr id="22" name="AutoShape 5"/>
            <p:cNvSpPr>
              <a:spLocks noChangeArrowheads="1"/>
            </p:cNvSpPr>
            <p:nvPr/>
          </p:nvSpPr>
          <p:spPr bwMode="auto">
            <a:xfrm>
              <a:off x="1261216" y="3186953"/>
              <a:ext cx="528079" cy="435504"/>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23" name="Picture 2"/>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5081" t="3920" r="6965" b="1308"/>
            <a:stretch/>
          </p:blipFill>
          <p:spPr bwMode="auto">
            <a:xfrm>
              <a:off x="-307503" y="2315686"/>
              <a:ext cx="1328033" cy="192368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4" name="Picture 5"/>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6669" t="5421" r="6535" b="5189"/>
            <a:stretch/>
          </p:blipFill>
          <p:spPr bwMode="auto">
            <a:xfrm rot="20764049">
              <a:off x="2196426" y="2415975"/>
              <a:ext cx="1231991" cy="170741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pic>
        <p:nvPicPr>
          <p:cNvPr id="3" name="Bildobjekt 2"/>
          <p:cNvPicPr>
            <a:picLocks noChangeAspect="1"/>
          </p:cNvPicPr>
          <p:nvPr/>
        </p:nvPicPr>
        <p:blipFill rotWithShape="1">
          <a:blip r:embed="rId5" cstate="hqprint">
            <a:extLst>
              <a:ext uri="{28A0092B-C50C-407E-A947-70E740481C1C}">
                <a14:useLocalDpi xmlns:a14="http://schemas.microsoft.com/office/drawing/2010/main" val="0"/>
              </a:ext>
            </a:extLst>
          </a:blip>
          <a:srcRect l="7516" t="5102" r="6587" b="4960"/>
          <a:stretch/>
        </p:blipFill>
        <p:spPr>
          <a:xfrm rot="1145212">
            <a:off x="5441446" y="3217671"/>
            <a:ext cx="1412117" cy="1985876"/>
          </a:xfrm>
          <a:prstGeom prst="rect">
            <a:avLst/>
          </a:prstGeom>
          <a:ln>
            <a:solidFill>
              <a:schemeClr val="tx1"/>
            </a:solidFill>
          </a:ln>
          <a:effectLst>
            <a:outerShdw blurRad="50800" dist="38100" dir="2700000" algn="tl" rotWithShape="0">
              <a:prstClr val="black">
                <a:alpha val="40000"/>
              </a:prstClr>
            </a:outerShdw>
          </a:effectLst>
        </p:spPr>
      </p:pic>
      <p:sp>
        <p:nvSpPr>
          <p:cNvPr id="8" name="AutoShape 5"/>
          <p:cNvSpPr>
            <a:spLocks noChangeArrowheads="1"/>
          </p:cNvSpPr>
          <p:nvPr/>
        </p:nvSpPr>
        <p:spPr bwMode="auto">
          <a:xfrm>
            <a:off x="7851213" y="3300410"/>
            <a:ext cx="628797" cy="518123"/>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sp>
        <p:nvSpPr>
          <p:cNvPr id="10" name="Platshållare för innehåll 2"/>
          <p:cNvSpPr>
            <a:spLocks noGrp="1"/>
          </p:cNvSpPr>
          <p:nvPr>
            <p:ph idx="1"/>
          </p:nvPr>
        </p:nvSpPr>
        <p:spPr>
          <a:xfrm>
            <a:off x="8963167" y="3300410"/>
            <a:ext cx="2346133" cy="1620889"/>
          </a:xfrm>
        </p:spPr>
        <p:txBody>
          <a:bodyPr/>
          <a:lstStyle/>
          <a:p>
            <a:pPr marL="0" indent="0">
              <a:buNone/>
            </a:pPr>
            <a:r>
              <a:rPr lang="sv-SE" sz="2800" b="1" dirty="0" smtClean="0"/>
              <a:t>Lottning</a:t>
            </a:r>
            <a:endParaRPr lang="sv-SE" sz="2800" b="1" dirty="0"/>
          </a:p>
        </p:txBody>
      </p:sp>
      <p:sp>
        <p:nvSpPr>
          <p:cNvPr id="4" name="textruta 3"/>
          <p:cNvSpPr txBox="1"/>
          <p:nvPr/>
        </p:nvSpPr>
        <p:spPr>
          <a:xfrm rot="20233502">
            <a:off x="1466267" y="3069577"/>
            <a:ext cx="1633781" cy="461665"/>
          </a:xfrm>
          <a:prstGeom prst="rect">
            <a:avLst/>
          </a:prstGeom>
          <a:noFill/>
        </p:spPr>
        <p:txBody>
          <a:bodyPr wrap="none" rtlCol="0">
            <a:spAutoFit/>
          </a:bodyPr>
          <a:lstStyle/>
          <a:p>
            <a:r>
              <a:rPr lang="sv-SE" sz="1200" dirty="0" smtClean="0">
                <a:solidFill>
                  <a:srgbClr val="0070C0"/>
                </a:solidFill>
                <a:latin typeface="Bahnschrift" panose="020B0502040204020203" pitchFamily="34" charset="0"/>
              </a:rPr>
              <a:t>Initiativet Narvalarna</a:t>
            </a:r>
            <a:endParaRPr lang="sv-SE" sz="1200" dirty="0">
              <a:solidFill>
                <a:srgbClr val="0070C0"/>
              </a:solidFill>
              <a:latin typeface="Bahnschrift" panose="020B0502040204020203" pitchFamily="34" charset="0"/>
            </a:endParaRPr>
          </a:p>
          <a:p>
            <a:r>
              <a:rPr lang="sv-SE" sz="1200" dirty="0" smtClean="0">
                <a:solidFill>
                  <a:srgbClr val="0070C0"/>
                </a:solidFill>
                <a:latin typeface="Bahnschrift" panose="020B0502040204020203" pitchFamily="34" charset="0"/>
              </a:rPr>
              <a:t>Pernilla Sol</a:t>
            </a:r>
            <a:endParaRPr lang="sv-SE" sz="1200" dirty="0">
              <a:solidFill>
                <a:srgbClr val="0070C0"/>
              </a:solidFill>
              <a:latin typeface="Bahnschrift" panose="020B0502040204020203" pitchFamily="34" charset="0"/>
            </a:endParaRPr>
          </a:p>
        </p:txBody>
      </p:sp>
    </p:spTree>
    <p:extLst>
      <p:ext uri="{BB962C8B-B14F-4D97-AF65-F5344CB8AC3E}">
        <p14:creationId xmlns:p14="http://schemas.microsoft.com/office/powerpoint/2010/main" val="24935524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59292"/>
          </a:xfrm>
        </p:spPr>
        <p:txBody>
          <a:bodyPr/>
          <a:lstStyle/>
          <a:p>
            <a:r>
              <a:rPr lang="sv-SE" sz="2400" b="0" dirty="0"/>
              <a:t>Tillskrivna namn på </a:t>
            </a:r>
            <a:r>
              <a:rPr lang="sv-SE" sz="2400" b="0" dirty="0" smtClean="0"/>
              <a:t>valsedel </a:t>
            </a:r>
            <a:r>
              <a:rPr lang="sv-SE" sz="2400" b="0" dirty="0"/>
              <a:t>– </a:t>
            </a:r>
            <a:r>
              <a:rPr lang="sv-SE" sz="2400" b="0" u="sng" dirty="0"/>
              <a:t>anmälda</a:t>
            </a:r>
            <a:r>
              <a:rPr lang="sv-SE" sz="2400" b="0" dirty="0"/>
              <a:t> kandidater</a:t>
            </a:r>
          </a:p>
        </p:txBody>
      </p:sp>
      <p:grpSp>
        <p:nvGrpSpPr>
          <p:cNvPr id="21" name="Grupp 20"/>
          <p:cNvGrpSpPr/>
          <p:nvPr/>
        </p:nvGrpSpPr>
        <p:grpSpPr>
          <a:xfrm>
            <a:off x="2172614" y="1044611"/>
            <a:ext cx="8470363" cy="4845058"/>
            <a:chOff x="987899" y="1807351"/>
            <a:chExt cx="7113615" cy="4072475"/>
          </a:xfrm>
        </p:grpSpPr>
        <p:sp>
          <p:nvSpPr>
            <p:cNvPr id="22" name="AutoShape 5"/>
            <p:cNvSpPr>
              <a:spLocks noChangeArrowheads="1"/>
            </p:cNvSpPr>
            <p:nvPr/>
          </p:nvSpPr>
          <p:spPr bwMode="auto">
            <a:xfrm>
              <a:off x="4016896" y="3645024"/>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2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66" t="3720" r="8257" b="5309"/>
            <a:stretch/>
          </p:blipFill>
          <p:spPr bwMode="auto">
            <a:xfrm>
              <a:off x="987899" y="1807351"/>
              <a:ext cx="2906426" cy="40724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4"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43582" y="1810947"/>
              <a:ext cx="2957932" cy="406887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sp>
        <p:nvSpPr>
          <p:cNvPr id="3" name="textruta 2"/>
          <p:cNvSpPr txBox="1"/>
          <p:nvPr/>
        </p:nvSpPr>
        <p:spPr>
          <a:xfrm>
            <a:off x="2635341" y="2203450"/>
            <a:ext cx="2356735" cy="1692771"/>
          </a:xfrm>
          <a:prstGeom prst="rect">
            <a:avLst/>
          </a:prstGeom>
          <a:noFill/>
        </p:spPr>
        <p:txBody>
          <a:bodyPr wrap="none" rtlCol="0">
            <a:spAutoFit/>
          </a:bodyPr>
          <a:lstStyle/>
          <a:p>
            <a:r>
              <a:rPr lang="sv-SE" sz="4000" dirty="0" smtClean="0">
                <a:solidFill>
                  <a:srgbClr val="0070C0"/>
                </a:solidFill>
                <a:latin typeface="French Script MT" panose="03020402040607040605" pitchFamily="66" charset="0"/>
              </a:rPr>
              <a:t>Enade vikvalar</a:t>
            </a:r>
          </a:p>
          <a:p>
            <a:pPr algn="ctr"/>
            <a:endParaRPr lang="sv-SE" sz="3200" dirty="0">
              <a:solidFill>
                <a:srgbClr val="0070C0"/>
              </a:solidFill>
              <a:latin typeface="French Script MT" panose="03020402040607040605" pitchFamily="66" charset="0"/>
            </a:endParaRPr>
          </a:p>
          <a:p>
            <a:pPr algn="ctr"/>
            <a:r>
              <a:rPr lang="sv-SE" sz="3200" dirty="0" smtClean="0">
                <a:solidFill>
                  <a:srgbClr val="0070C0"/>
                </a:solidFill>
                <a:latin typeface="French Script MT" panose="03020402040607040605" pitchFamily="66" charset="0"/>
              </a:rPr>
              <a:t>Jonas Ståhl</a:t>
            </a:r>
            <a:endParaRPr lang="sv-SE" sz="3200" dirty="0">
              <a:solidFill>
                <a:srgbClr val="0070C0"/>
              </a:solidFill>
              <a:latin typeface="French Script MT" panose="03020402040607040605" pitchFamily="66" charset="0"/>
            </a:endParaRPr>
          </a:p>
        </p:txBody>
      </p:sp>
    </p:spTree>
    <p:extLst>
      <p:ext uri="{BB962C8B-B14F-4D97-AF65-F5344CB8AC3E}">
        <p14:creationId xmlns:p14="http://schemas.microsoft.com/office/powerpoint/2010/main" val="31962021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59292"/>
          </a:xfrm>
        </p:spPr>
        <p:txBody>
          <a:bodyPr/>
          <a:lstStyle/>
          <a:p>
            <a:r>
              <a:rPr lang="sv-SE" sz="2400" b="0" dirty="0"/>
              <a:t>Tillskrivna namn på </a:t>
            </a:r>
            <a:r>
              <a:rPr lang="sv-SE" sz="2400" b="0" dirty="0" smtClean="0"/>
              <a:t>valsedel </a:t>
            </a:r>
            <a:r>
              <a:rPr lang="sv-SE" sz="2400" b="0" dirty="0"/>
              <a:t>– </a:t>
            </a:r>
            <a:r>
              <a:rPr lang="sv-SE" sz="2400" b="0" u="sng" dirty="0"/>
              <a:t>anmälda</a:t>
            </a:r>
            <a:r>
              <a:rPr lang="sv-SE" sz="2400" b="0" dirty="0"/>
              <a:t> kandidater</a:t>
            </a:r>
          </a:p>
        </p:txBody>
      </p:sp>
      <p:grpSp>
        <p:nvGrpSpPr>
          <p:cNvPr id="21" name="Grupp 20"/>
          <p:cNvGrpSpPr/>
          <p:nvPr/>
        </p:nvGrpSpPr>
        <p:grpSpPr>
          <a:xfrm>
            <a:off x="2035827" y="1019755"/>
            <a:ext cx="8582816" cy="4899048"/>
            <a:chOff x="873022" y="1786459"/>
            <a:chExt cx="7208056" cy="4117856"/>
          </a:xfrm>
        </p:grpSpPr>
        <p:sp>
          <p:nvSpPr>
            <p:cNvPr id="22" name="AutoShape 5"/>
            <p:cNvSpPr>
              <a:spLocks noChangeArrowheads="1"/>
            </p:cNvSpPr>
            <p:nvPr/>
          </p:nvSpPr>
          <p:spPr bwMode="auto">
            <a:xfrm>
              <a:off x="4016896" y="3645024"/>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3022" y="1817778"/>
              <a:ext cx="2894876" cy="408653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4"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64016" y="1786459"/>
              <a:ext cx="2917062" cy="41178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sp>
        <p:nvSpPr>
          <p:cNvPr id="3" name="textruta 2"/>
          <p:cNvSpPr txBox="1"/>
          <p:nvPr/>
        </p:nvSpPr>
        <p:spPr>
          <a:xfrm rot="21012937">
            <a:off x="1991377" y="5321300"/>
            <a:ext cx="1532792" cy="553998"/>
          </a:xfrm>
          <a:prstGeom prst="rect">
            <a:avLst/>
          </a:prstGeom>
          <a:noFill/>
        </p:spPr>
        <p:txBody>
          <a:bodyPr wrap="none" rtlCol="0">
            <a:spAutoFit/>
          </a:bodyPr>
          <a:lstStyle/>
          <a:p>
            <a:r>
              <a:rPr lang="sv-SE" sz="3000" dirty="0" smtClean="0">
                <a:solidFill>
                  <a:srgbClr val="0070C0"/>
                </a:solidFill>
                <a:latin typeface="Freestyle Script" panose="030804020302050B0404" pitchFamily="66" charset="0"/>
              </a:rPr>
              <a:t>Tomas Tulpan</a:t>
            </a:r>
            <a:endParaRPr lang="sv-SE" sz="3000" dirty="0">
              <a:solidFill>
                <a:srgbClr val="0070C0"/>
              </a:solidFill>
              <a:latin typeface="Freestyle Script" panose="030804020302050B0404" pitchFamily="66" charset="0"/>
            </a:endParaRPr>
          </a:p>
        </p:txBody>
      </p:sp>
    </p:spTree>
    <p:extLst>
      <p:ext uri="{BB962C8B-B14F-4D97-AF65-F5344CB8AC3E}">
        <p14:creationId xmlns:p14="http://schemas.microsoft.com/office/powerpoint/2010/main" val="39285237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ltLang="sv-SE" dirty="0"/>
              <a:t>Bedömning av valsedlar</a:t>
            </a:r>
            <a:endParaRPr lang="sv-SE" dirty="0"/>
          </a:p>
        </p:txBody>
      </p:sp>
      <p:sp>
        <p:nvSpPr>
          <p:cNvPr id="3" name="Platshållare för innehåll 2"/>
          <p:cNvSpPr>
            <a:spLocks noGrp="1"/>
          </p:cNvSpPr>
          <p:nvPr>
            <p:ph idx="1"/>
          </p:nvPr>
        </p:nvSpPr>
        <p:spPr/>
        <p:txBody>
          <a:bodyPr/>
          <a:lstStyle/>
          <a:p>
            <a:r>
              <a:rPr lang="sv-SE" sz="2200" dirty="0"/>
              <a:t>Fel färg/valtyp </a:t>
            </a:r>
          </a:p>
          <a:p>
            <a:pPr lvl="1"/>
            <a:r>
              <a:rPr lang="sv-SE" sz="1900" dirty="0"/>
              <a:t>Fel färg/valtyp är inte en ogiltighetsgrund</a:t>
            </a:r>
          </a:p>
          <a:p>
            <a:pPr lvl="1"/>
            <a:r>
              <a:rPr lang="sv-SE" sz="1900" dirty="0" smtClean="0"/>
              <a:t>Väljaren </a:t>
            </a:r>
            <a:r>
              <a:rPr lang="sv-SE" sz="1900" dirty="0"/>
              <a:t>har använt en namnvalsedel för ett tidigare val. </a:t>
            </a:r>
            <a:endParaRPr lang="sv-SE" sz="1900" dirty="0" smtClean="0"/>
          </a:p>
          <a:p>
            <a:pPr lvl="2"/>
            <a:r>
              <a:rPr lang="sv-SE" sz="1700" dirty="0" smtClean="0"/>
              <a:t>Det </a:t>
            </a:r>
            <a:r>
              <a:rPr lang="sv-SE" sz="1700" dirty="0"/>
              <a:t>är inte en </a:t>
            </a:r>
            <a:r>
              <a:rPr lang="sv-SE" sz="1700" dirty="0" smtClean="0"/>
              <a:t>ogiltighetsgrund</a:t>
            </a:r>
            <a:endParaRPr lang="sv-SE" sz="1700" dirty="0"/>
          </a:p>
          <a:p>
            <a:pPr lvl="1"/>
            <a:r>
              <a:rPr lang="sv-SE" sz="1900" dirty="0"/>
              <a:t>Om väljaren lämnat en personröst, dvs. kryssat för en kandidat på valsedeln kan det eventuellt bli en personröst på denna </a:t>
            </a:r>
            <a:r>
              <a:rPr lang="sv-SE" sz="1900" dirty="0" smtClean="0"/>
              <a:t>person </a:t>
            </a:r>
            <a:endParaRPr lang="sv-SE" sz="1900" dirty="0"/>
          </a:p>
          <a:p>
            <a:endParaRPr lang="sv-SE" dirty="0"/>
          </a:p>
        </p:txBody>
      </p:sp>
    </p:spTree>
    <p:extLst>
      <p:ext uri="{BB962C8B-B14F-4D97-AF65-F5344CB8AC3E}">
        <p14:creationId xmlns:p14="http://schemas.microsoft.com/office/powerpoint/2010/main" val="10519379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Tillskrivna namn på inte anmälda kandidater</a:t>
            </a:r>
          </a:p>
        </p:txBody>
      </p:sp>
      <p:sp>
        <p:nvSpPr>
          <p:cNvPr id="3" name="Platshållare för innehåll 2"/>
          <p:cNvSpPr>
            <a:spLocks noGrp="1"/>
          </p:cNvSpPr>
          <p:nvPr>
            <p:ph idx="1"/>
          </p:nvPr>
        </p:nvSpPr>
        <p:spPr/>
        <p:txBody>
          <a:bodyPr/>
          <a:lstStyle/>
          <a:p>
            <a:r>
              <a:rPr lang="sv-SE" sz="2000" dirty="0"/>
              <a:t>Vårt valsystem bygger på transparens och att en väljare kan följa sin </a:t>
            </a:r>
            <a:r>
              <a:rPr lang="sv-SE" sz="2000" dirty="0" smtClean="0"/>
              <a:t>röst</a:t>
            </a:r>
            <a:endParaRPr lang="sv-SE" sz="2000" dirty="0"/>
          </a:p>
          <a:p>
            <a:r>
              <a:rPr lang="sv-SE" sz="2000" dirty="0"/>
              <a:t>Det är viktigt att väljarna har förtroende för valet och valets </a:t>
            </a:r>
            <a:r>
              <a:rPr lang="sv-SE" sz="2000" dirty="0" smtClean="0"/>
              <a:t>genomförande</a:t>
            </a:r>
          </a:p>
          <a:p>
            <a:pPr lvl="1"/>
            <a:r>
              <a:rPr lang="sv-SE" sz="1800" dirty="0"/>
              <a:t>Det finns därför anledning att redovisa väljarnas röster </a:t>
            </a:r>
            <a:r>
              <a:rPr lang="sv-SE" sz="1800" b="1" dirty="0"/>
              <a:t>så detaljerat som </a:t>
            </a:r>
            <a:r>
              <a:rPr lang="sv-SE" sz="1800" b="1" dirty="0" smtClean="0"/>
              <a:t>möjligt</a:t>
            </a:r>
            <a:endParaRPr lang="sv-SE" sz="1800" dirty="0" smtClean="0"/>
          </a:p>
          <a:p>
            <a:r>
              <a:rPr lang="sv-SE" sz="2000" dirty="0"/>
              <a:t>Det är </a:t>
            </a:r>
            <a:r>
              <a:rPr lang="sv-SE" sz="2000" dirty="0" smtClean="0"/>
              <a:t>viktigt </a:t>
            </a:r>
            <a:r>
              <a:rPr lang="sv-SE" sz="2000" dirty="0"/>
              <a:t>att </a:t>
            </a:r>
            <a:r>
              <a:rPr lang="sv-SE" sz="2000" b="1" dirty="0"/>
              <a:t>presentera ett säkert och korrekt valresultat så snart som </a:t>
            </a:r>
            <a:r>
              <a:rPr lang="sv-SE" sz="2000" b="1" dirty="0" smtClean="0"/>
              <a:t>möjligt</a:t>
            </a:r>
            <a:endParaRPr lang="sv-SE" sz="2000" dirty="0" smtClean="0"/>
          </a:p>
        </p:txBody>
      </p:sp>
    </p:spTree>
    <p:extLst>
      <p:ext uri="{BB962C8B-B14F-4D97-AF65-F5344CB8AC3E}">
        <p14:creationId xmlns:p14="http://schemas.microsoft.com/office/powerpoint/2010/main" val="11798815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370722"/>
          </a:xfrm>
        </p:spPr>
        <p:txBody>
          <a:bodyPr/>
          <a:lstStyle/>
          <a:p>
            <a:r>
              <a:rPr lang="sv-SE" sz="2400" b="0" dirty="0"/>
              <a:t>Tillskrivna namn på namnvalsedel – </a:t>
            </a:r>
            <a:r>
              <a:rPr lang="sv-SE" sz="2400" b="0" u="sng" dirty="0"/>
              <a:t>ej anmälda </a:t>
            </a:r>
            <a:r>
              <a:rPr lang="sv-SE" sz="2400" b="0" dirty="0"/>
              <a:t>kandidater</a:t>
            </a:r>
          </a:p>
        </p:txBody>
      </p:sp>
      <p:grpSp>
        <p:nvGrpSpPr>
          <p:cNvPr id="10" name="Grupp 9"/>
          <p:cNvGrpSpPr/>
          <p:nvPr/>
        </p:nvGrpSpPr>
        <p:grpSpPr>
          <a:xfrm>
            <a:off x="2017762" y="1088019"/>
            <a:ext cx="8542290" cy="4799781"/>
            <a:chOff x="857851" y="1843838"/>
            <a:chExt cx="7174022" cy="4034418"/>
          </a:xfrm>
        </p:grpSpPr>
        <p:sp>
          <p:nvSpPr>
            <p:cNvPr id="13" name="AutoShape 5"/>
            <p:cNvSpPr>
              <a:spLocks noChangeArrowheads="1"/>
            </p:cNvSpPr>
            <p:nvPr/>
          </p:nvSpPr>
          <p:spPr bwMode="auto">
            <a:xfrm>
              <a:off x="4016896" y="3645024"/>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7851" y="1843838"/>
              <a:ext cx="2925219" cy="403441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70" t="4830" r="6351" b="5461"/>
            <a:stretch/>
          </p:blipFill>
          <p:spPr bwMode="auto">
            <a:xfrm>
              <a:off x="5159091" y="1872172"/>
              <a:ext cx="2872782" cy="400608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cxnSp>
        <p:nvCxnSpPr>
          <p:cNvPr id="5" name="Rak koppling 4"/>
          <p:cNvCxnSpPr/>
          <p:nvPr/>
        </p:nvCxnSpPr>
        <p:spPr>
          <a:xfrm flipV="1">
            <a:off x="7498830" y="4126043"/>
            <a:ext cx="74950" cy="8619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Rak koppling 6"/>
          <p:cNvCxnSpPr/>
          <p:nvPr/>
        </p:nvCxnSpPr>
        <p:spPr>
          <a:xfrm>
            <a:off x="7491334" y="4129790"/>
            <a:ext cx="93689" cy="8244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ruta 7"/>
          <p:cNvSpPr txBox="1"/>
          <p:nvPr/>
        </p:nvSpPr>
        <p:spPr>
          <a:xfrm>
            <a:off x="2998382" y="4385929"/>
            <a:ext cx="2117887" cy="461665"/>
          </a:xfrm>
          <a:prstGeom prst="rect">
            <a:avLst/>
          </a:prstGeom>
          <a:noFill/>
        </p:spPr>
        <p:txBody>
          <a:bodyPr wrap="none" rtlCol="0">
            <a:spAutoFit/>
          </a:bodyPr>
          <a:lstStyle/>
          <a:p>
            <a:r>
              <a:rPr lang="sv-SE" sz="2400" b="1" dirty="0" smtClean="0">
                <a:solidFill>
                  <a:srgbClr val="0070C0"/>
                </a:solidFill>
                <a:latin typeface="Bradley Hand ITC" panose="03070402050302030203" pitchFamily="66" charset="0"/>
              </a:rPr>
              <a:t>Anna Anemon</a:t>
            </a:r>
            <a:endParaRPr lang="sv-SE" sz="2400" b="1" dirty="0">
              <a:solidFill>
                <a:srgbClr val="0070C0"/>
              </a:solidFill>
              <a:latin typeface="Bradley Hand ITC" panose="03070402050302030203" pitchFamily="66" charset="0"/>
            </a:endParaRPr>
          </a:p>
        </p:txBody>
      </p:sp>
      <p:pic>
        <p:nvPicPr>
          <p:cNvPr id="3" name="Bildobjekt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7608" y="1136834"/>
            <a:ext cx="3384193" cy="4750966"/>
          </a:xfrm>
          <a:prstGeom prst="rect">
            <a:avLst/>
          </a:prstGeom>
        </p:spPr>
      </p:pic>
      <p:cxnSp>
        <p:nvCxnSpPr>
          <p:cNvPr id="6" name="Rak koppling 5"/>
          <p:cNvCxnSpPr/>
          <p:nvPr/>
        </p:nvCxnSpPr>
        <p:spPr>
          <a:xfrm flipV="1">
            <a:off x="7536305" y="4169139"/>
            <a:ext cx="87008" cy="4309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Rak koppling 10"/>
          <p:cNvCxnSpPr/>
          <p:nvPr/>
        </p:nvCxnSpPr>
        <p:spPr>
          <a:xfrm>
            <a:off x="7535898" y="4126043"/>
            <a:ext cx="67375" cy="10129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8055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7999" y="509388"/>
            <a:ext cx="10484089" cy="441541"/>
          </a:xfrm>
        </p:spPr>
        <p:txBody>
          <a:bodyPr/>
          <a:lstStyle/>
          <a:p>
            <a:r>
              <a:rPr lang="sv-SE" sz="2400" b="0" dirty="0"/>
              <a:t>Tillskriven partibeteckning och namn – </a:t>
            </a:r>
            <a:r>
              <a:rPr lang="sv-SE" sz="2400" b="0" u="sng" dirty="0"/>
              <a:t>ej anmälda </a:t>
            </a:r>
            <a:r>
              <a:rPr lang="sv-SE" sz="2400" b="0" u="sng" dirty="0" smtClean="0"/>
              <a:t>kandidater</a:t>
            </a:r>
            <a:endParaRPr lang="sv-SE" sz="2400" b="0" u="sng" dirty="0"/>
          </a:p>
        </p:txBody>
      </p:sp>
      <p:grpSp>
        <p:nvGrpSpPr>
          <p:cNvPr id="31" name="Grupp 30"/>
          <p:cNvGrpSpPr/>
          <p:nvPr/>
        </p:nvGrpSpPr>
        <p:grpSpPr>
          <a:xfrm>
            <a:off x="2296972" y="1155406"/>
            <a:ext cx="8381764" cy="4843634"/>
            <a:chOff x="1073140" y="1823620"/>
            <a:chExt cx="7039208" cy="4071278"/>
          </a:xfrm>
        </p:grpSpPr>
        <p:sp>
          <p:nvSpPr>
            <p:cNvPr id="32" name="AutoShape 5"/>
            <p:cNvSpPr>
              <a:spLocks noChangeArrowheads="1"/>
            </p:cNvSpPr>
            <p:nvPr/>
          </p:nvSpPr>
          <p:spPr bwMode="auto">
            <a:xfrm>
              <a:off x="4016896" y="3645024"/>
              <a:ext cx="977900" cy="485775"/>
            </a:xfrm>
            <a:prstGeom prst="rightArrow">
              <a:avLst>
                <a:gd name="adj1" fmla="val 50000"/>
                <a:gd name="adj2" fmla="val 50327"/>
              </a:avLst>
            </a:prstGeom>
            <a:solidFill>
              <a:schemeClr val="accent3"/>
            </a:solidFill>
            <a:ln w="9525">
              <a:solidFill>
                <a:srgbClr val="000000"/>
              </a:solidFill>
              <a:miter lim="800000"/>
              <a:headEnd/>
              <a:tailEnd/>
            </a:ln>
            <a:effectLst>
              <a:outerShdw dist="35921" dir="2700000" algn="ctr" rotWithShape="0">
                <a:srgbClr val="808080"/>
              </a:outerShdw>
            </a:effectLst>
          </p:spPr>
          <p:txBody>
            <a:bodyPr/>
            <a:lstStyle/>
            <a:p>
              <a:endParaRPr lang="sv-SE" dirty="0"/>
            </a:p>
          </p:txBody>
        </p:sp>
        <p:pic>
          <p:nvPicPr>
            <p:cNvPr id="3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77" t="4086" r="10366" b="5902"/>
            <a:stretch/>
          </p:blipFill>
          <p:spPr bwMode="auto">
            <a:xfrm>
              <a:off x="1073140" y="1827493"/>
              <a:ext cx="2832146" cy="406740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4"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52673" y="1823620"/>
              <a:ext cx="2959675" cy="407127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sp>
        <p:nvSpPr>
          <p:cNvPr id="3" name="textruta 2"/>
          <p:cNvSpPr txBox="1"/>
          <p:nvPr/>
        </p:nvSpPr>
        <p:spPr>
          <a:xfrm>
            <a:off x="2929270" y="1940442"/>
            <a:ext cx="2169184" cy="2123658"/>
          </a:xfrm>
          <a:prstGeom prst="rect">
            <a:avLst/>
          </a:prstGeom>
          <a:noFill/>
        </p:spPr>
        <p:txBody>
          <a:bodyPr wrap="none" rtlCol="0">
            <a:spAutoFit/>
          </a:bodyPr>
          <a:lstStyle/>
          <a:p>
            <a:r>
              <a:rPr lang="sv-SE" sz="3200" dirty="0" smtClean="0">
                <a:solidFill>
                  <a:srgbClr val="0070C0"/>
                </a:solidFill>
                <a:latin typeface="Mistral" panose="03090702030407020403" pitchFamily="66" charset="0"/>
              </a:rPr>
              <a:t>Enade vikvalar</a:t>
            </a:r>
          </a:p>
          <a:p>
            <a:endParaRPr lang="sv-SE" sz="3200" dirty="0">
              <a:solidFill>
                <a:srgbClr val="0070C0"/>
              </a:solidFill>
              <a:latin typeface="Mistral" panose="03090702030407020403" pitchFamily="66" charset="0"/>
            </a:endParaRPr>
          </a:p>
          <a:p>
            <a:r>
              <a:rPr lang="sv-SE" sz="3200" dirty="0" smtClean="0">
                <a:solidFill>
                  <a:srgbClr val="0070C0"/>
                </a:solidFill>
                <a:latin typeface="Mistral" panose="03090702030407020403" pitchFamily="66" charset="0"/>
              </a:rPr>
              <a:t>Bosse Bob</a:t>
            </a:r>
          </a:p>
          <a:p>
            <a:endParaRPr lang="sv-SE" dirty="0"/>
          </a:p>
          <a:p>
            <a:endParaRPr lang="sv-SE" dirty="0"/>
          </a:p>
        </p:txBody>
      </p:sp>
    </p:spTree>
    <p:extLst>
      <p:ext uri="{BB962C8B-B14F-4D97-AF65-F5344CB8AC3E}">
        <p14:creationId xmlns:p14="http://schemas.microsoft.com/office/powerpoint/2010/main" val="3005367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Val </a:t>
            </a:r>
            <a:r>
              <a:rPr lang="sv-SE" dirty="0" smtClean="0"/>
              <a:t>2024</a:t>
            </a:r>
            <a:endParaRPr lang="sv-SE" dirty="0"/>
          </a:p>
        </p:txBody>
      </p:sp>
      <p:sp>
        <p:nvSpPr>
          <p:cNvPr id="3" name="Platshållare för innehåll 2"/>
          <p:cNvSpPr>
            <a:spLocks noGrp="1"/>
          </p:cNvSpPr>
          <p:nvPr>
            <p:ph idx="1"/>
          </p:nvPr>
        </p:nvSpPr>
        <p:spPr/>
        <p:txBody>
          <a:bodyPr/>
          <a:lstStyle/>
          <a:p>
            <a:pPr>
              <a:lnSpc>
                <a:spcPct val="90000"/>
              </a:lnSpc>
            </a:pPr>
            <a:r>
              <a:rPr lang="sv-SE" altLang="sv-SE" sz="2200" dirty="0"/>
              <a:t>290 </a:t>
            </a:r>
            <a:r>
              <a:rPr lang="sv-SE" altLang="sv-SE" sz="2200" dirty="0" smtClean="0"/>
              <a:t>kommuner</a:t>
            </a:r>
          </a:p>
          <a:p>
            <a:pPr>
              <a:lnSpc>
                <a:spcPct val="90000"/>
              </a:lnSpc>
            </a:pPr>
            <a:r>
              <a:rPr lang="sv-SE" altLang="sv-SE" sz="2200" dirty="0" smtClean="0"/>
              <a:t>21 länsstyrelser</a:t>
            </a:r>
            <a:endParaRPr lang="sv-SE" altLang="sv-SE" sz="2200" dirty="0"/>
          </a:p>
          <a:p>
            <a:pPr>
              <a:lnSpc>
                <a:spcPct val="90000"/>
              </a:lnSpc>
            </a:pPr>
            <a:r>
              <a:rPr lang="sv-SE" altLang="sv-SE" sz="2200" dirty="0"/>
              <a:t>Total </a:t>
            </a:r>
            <a:r>
              <a:rPr lang="sv-SE" altLang="sv-SE" sz="2200" dirty="0" smtClean="0"/>
              <a:t>6275 + 314 </a:t>
            </a:r>
            <a:r>
              <a:rPr lang="sv-SE" altLang="sv-SE" sz="2200" dirty="0"/>
              <a:t>valdistrikt i </a:t>
            </a:r>
            <a:r>
              <a:rPr lang="sv-SE" altLang="sv-SE" sz="2200" dirty="0" smtClean="0"/>
              <a:t>landet</a:t>
            </a:r>
            <a:endParaRPr lang="sv-SE" altLang="sv-SE" sz="2200" dirty="0"/>
          </a:p>
          <a:p>
            <a:pPr>
              <a:lnSpc>
                <a:spcPct val="90000"/>
              </a:lnSpc>
            </a:pPr>
            <a:r>
              <a:rPr lang="sv-SE" altLang="sv-SE" sz="2200" dirty="0"/>
              <a:t>Röstberättigade </a:t>
            </a:r>
            <a:r>
              <a:rPr lang="sv-SE" altLang="sv-SE" sz="2200" dirty="0" smtClean="0"/>
              <a:t>(uppskattning)</a:t>
            </a:r>
            <a:endParaRPr lang="sv-SE" altLang="sv-SE" sz="2200" dirty="0"/>
          </a:p>
          <a:p>
            <a:pPr lvl="1">
              <a:lnSpc>
                <a:spcPct val="90000"/>
              </a:lnSpc>
            </a:pPr>
            <a:r>
              <a:rPr lang="sv-SE" dirty="0" smtClean="0"/>
              <a:t>7 950 000 personer</a:t>
            </a:r>
          </a:p>
          <a:p>
            <a:pPr lvl="1">
              <a:lnSpc>
                <a:spcPct val="90000"/>
              </a:lnSpc>
            </a:pPr>
            <a:r>
              <a:rPr lang="sv-SE" altLang="sv-SE" sz="1900" dirty="0" smtClean="0"/>
              <a:t>varav </a:t>
            </a:r>
            <a:r>
              <a:rPr lang="sv-SE" dirty="0" smtClean="0"/>
              <a:t>46 000 EU-medborgare</a:t>
            </a:r>
            <a:endParaRPr lang="sv-SE" altLang="sv-SE" sz="1900" dirty="0">
              <a:solidFill>
                <a:srgbClr val="FF0000"/>
              </a:solidFill>
            </a:endParaRPr>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53334" y="1777421"/>
            <a:ext cx="6579033" cy="4722048"/>
          </a:xfrm>
          <a:prstGeom prst="rect">
            <a:avLst/>
          </a:prstGeom>
        </p:spPr>
      </p:pic>
    </p:spTree>
    <p:extLst>
      <p:ext uri="{BB962C8B-B14F-4D97-AF65-F5344CB8AC3E}">
        <p14:creationId xmlns:p14="http://schemas.microsoft.com/office/powerpoint/2010/main" val="42707011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pPr algn="ctr"/>
            <a:r>
              <a:rPr lang="sv-SE" sz="6000" dirty="0" smtClean="0"/>
              <a:t>Frågor?</a:t>
            </a:r>
            <a:endParaRPr lang="sv-SE" sz="6000" dirty="0"/>
          </a:p>
        </p:txBody>
      </p:sp>
    </p:spTree>
    <p:extLst>
      <p:ext uri="{BB962C8B-B14F-4D97-AF65-F5344CB8AC3E}">
        <p14:creationId xmlns:p14="http://schemas.microsoft.com/office/powerpoint/2010/main" val="14115575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064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Rösträkning</a:t>
            </a:r>
            <a:endParaRPr lang="sv-SE" dirty="0"/>
          </a:p>
        </p:txBody>
      </p:sp>
      <p:sp>
        <p:nvSpPr>
          <p:cNvPr id="3" name="Platshållare för innehåll 2"/>
          <p:cNvSpPr>
            <a:spLocks noGrp="1"/>
          </p:cNvSpPr>
          <p:nvPr>
            <p:ph idx="1"/>
          </p:nvPr>
        </p:nvSpPr>
        <p:spPr/>
        <p:txBody>
          <a:bodyPr/>
          <a:lstStyle/>
          <a:p>
            <a:r>
              <a:rPr lang="sv-SE" altLang="sv-SE" sz="2200" dirty="0">
                <a:solidFill>
                  <a:schemeClr val="bg1">
                    <a:lumMod val="50000"/>
                  </a:schemeClr>
                </a:solidFill>
              </a:rPr>
              <a:t>Vallokal (kommun)</a:t>
            </a:r>
          </a:p>
          <a:p>
            <a:pPr lvl="1"/>
            <a:r>
              <a:rPr lang="sv-SE" altLang="sv-SE" sz="1900" dirty="0">
                <a:solidFill>
                  <a:schemeClr val="bg1">
                    <a:lumMod val="50000"/>
                  </a:schemeClr>
                </a:solidFill>
              </a:rPr>
              <a:t>Preliminär rösträkning - valnatt</a:t>
            </a:r>
          </a:p>
          <a:p>
            <a:r>
              <a:rPr lang="sv-SE" altLang="sv-SE" sz="2200" dirty="0">
                <a:solidFill>
                  <a:schemeClr val="bg1">
                    <a:lumMod val="50000"/>
                  </a:schemeClr>
                </a:solidFill>
              </a:rPr>
              <a:t>Valnämndens preliminära rösträkning/uppsamlingsräkning (kommun)</a:t>
            </a:r>
          </a:p>
          <a:p>
            <a:pPr lvl="1"/>
            <a:r>
              <a:rPr lang="sv-SE" altLang="sv-SE" sz="1900" dirty="0">
                <a:solidFill>
                  <a:schemeClr val="bg1">
                    <a:lumMod val="50000"/>
                  </a:schemeClr>
                </a:solidFill>
              </a:rPr>
              <a:t>Sena utlandsröster och förtidsröster som inte räknats i vallokal</a:t>
            </a:r>
          </a:p>
          <a:p>
            <a:r>
              <a:rPr lang="sv-SE" altLang="sv-SE" sz="2200" dirty="0"/>
              <a:t>Slutlig rösträkning (länsstyrelsen)</a:t>
            </a:r>
          </a:p>
          <a:p>
            <a:pPr lvl="1"/>
            <a:r>
              <a:rPr lang="sv-SE" altLang="sv-SE" sz="1900" dirty="0"/>
              <a:t>Samtliga röster från </a:t>
            </a:r>
            <a:r>
              <a:rPr lang="sv-SE" altLang="sv-SE" sz="1900" dirty="0" smtClean="0"/>
              <a:t>kommunerna</a:t>
            </a:r>
          </a:p>
        </p:txBody>
      </p:sp>
    </p:spTree>
    <p:extLst>
      <p:ext uri="{BB962C8B-B14F-4D97-AF65-F5344CB8AC3E}">
        <p14:creationId xmlns:p14="http://schemas.microsoft.com/office/powerpoint/2010/main" val="1969220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Slutlig rösträkning</a:t>
            </a:r>
          </a:p>
        </p:txBody>
      </p:sp>
      <p:sp>
        <p:nvSpPr>
          <p:cNvPr id="3" name="Platshållare för innehåll 2"/>
          <p:cNvSpPr>
            <a:spLocks noGrp="1"/>
          </p:cNvSpPr>
          <p:nvPr>
            <p:ph idx="1"/>
          </p:nvPr>
        </p:nvSpPr>
        <p:spPr/>
        <p:txBody>
          <a:bodyPr/>
          <a:lstStyle/>
          <a:p>
            <a:r>
              <a:rPr lang="sv-SE" sz="2200" dirty="0"/>
              <a:t>Länsstyrelsen ska göra den slutliga rösträkningen, 13 kap. 1 § Vallagen</a:t>
            </a:r>
          </a:p>
          <a:p>
            <a:r>
              <a:rPr lang="sv-SE" sz="2200" dirty="0"/>
              <a:t>Länsstyrelsen prövar valsedlarnas giltighet samt om något namn på en valsedel ska anses obefintligt, 13 kap. 2 § Vallagen</a:t>
            </a:r>
          </a:p>
          <a:p>
            <a:pPr lvl="1"/>
            <a:r>
              <a:rPr lang="sv-SE" sz="1900" dirty="0"/>
              <a:t>Ogiltighetsgrunder, 13 kap. 6 och 7 §§</a:t>
            </a:r>
          </a:p>
          <a:p>
            <a:pPr lvl="1"/>
            <a:r>
              <a:rPr lang="sv-SE" sz="1900" dirty="0"/>
              <a:t>Obefintliga kandidatnamn, 13 kap. 8 §</a:t>
            </a:r>
          </a:p>
          <a:p>
            <a:endParaRPr lang="sv-SE" dirty="0"/>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34466" y="3184995"/>
            <a:ext cx="4561341" cy="3255271"/>
          </a:xfrm>
          <a:prstGeom prst="rect">
            <a:avLst/>
          </a:prstGeom>
        </p:spPr>
      </p:pic>
    </p:spTree>
    <p:extLst>
      <p:ext uri="{BB962C8B-B14F-4D97-AF65-F5344CB8AC3E}">
        <p14:creationId xmlns:p14="http://schemas.microsoft.com/office/powerpoint/2010/main" val="2345457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Slutlig rösträkning innebär:</a:t>
            </a:r>
          </a:p>
        </p:txBody>
      </p:sp>
      <p:sp>
        <p:nvSpPr>
          <p:cNvPr id="3" name="Platshållare för innehåll 2"/>
          <p:cNvSpPr>
            <a:spLocks noGrp="1"/>
          </p:cNvSpPr>
          <p:nvPr>
            <p:ph idx="1"/>
          </p:nvPr>
        </p:nvSpPr>
        <p:spPr/>
        <p:txBody>
          <a:bodyPr/>
          <a:lstStyle/>
          <a:p>
            <a:r>
              <a:rPr lang="sv-SE" sz="2000" dirty="0"/>
              <a:t>Granskar och kontrollräknar samtliga </a:t>
            </a:r>
            <a:r>
              <a:rPr lang="sv-SE" sz="2000" dirty="0" smtClean="0"/>
              <a:t>röster</a:t>
            </a:r>
          </a:p>
          <a:p>
            <a:pPr lvl="1"/>
            <a:r>
              <a:rPr lang="sv-SE" sz="1600" dirty="0" smtClean="0"/>
              <a:t>Röst = valsedel som använts</a:t>
            </a:r>
          </a:p>
          <a:p>
            <a:r>
              <a:rPr lang="sv-SE" sz="2000" dirty="0" smtClean="0"/>
              <a:t>Granskar röster som ogiltigförklarats i vallokal</a:t>
            </a:r>
          </a:p>
          <a:p>
            <a:r>
              <a:rPr lang="sv-SE" sz="2000" dirty="0" smtClean="0"/>
              <a:t>Räknar </a:t>
            </a:r>
            <a:r>
              <a:rPr lang="sv-SE" sz="2000" dirty="0"/>
              <a:t>personröster</a:t>
            </a:r>
          </a:p>
          <a:p>
            <a:r>
              <a:rPr lang="sv-SE" sz="2000" dirty="0"/>
              <a:t>Registrerar </a:t>
            </a:r>
            <a:r>
              <a:rPr lang="sv-SE" sz="2000" dirty="0" smtClean="0"/>
              <a:t>uppgifterna </a:t>
            </a:r>
            <a:r>
              <a:rPr lang="sv-SE" sz="2000"/>
              <a:t>i </a:t>
            </a:r>
            <a:r>
              <a:rPr lang="sv-SE" sz="2000" smtClean="0"/>
              <a:t>Valid</a:t>
            </a:r>
            <a:endParaRPr lang="sv-SE" sz="2000" dirty="0"/>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48567" y="3100774"/>
            <a:ext cx="4535433" cy="3255271"/>
          </a:xfrm>
          <a:prstGeom prst="rect">
            <a:avLst/>
          </a:prstGeom>
        </p:spPr>
      </p:pic>
    </p:spTree>
    <p:extLst>
      <p:ext uri="{BB962C8B-B14F-4D97-AF65-F5344CB8AC3E}">
        <p14:creationId xmlns:p14="http://schemas.microsoft.com/office/powerpoint/2010/main" val="189840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Slutlig rösträkning </a:t>
            </a:r>
            <a:r>
              <a:rPr lang="sv-SE" dirty="0" smtClean="0"/>
              <a:t>leder till…</a:t>
            </a:r>
            <a:endParaRPr lang="sv-SE" dirty="0"/>
          </a:p>
        </p:txBody>
      </p:sp>
      <p:sp>
        <p:nvSpPr>
          <p:cNvPr id="3" name="Platshållare för innehåll 2"/>
          <p:cNvSpPr>
            <a:spLocks noGrp="1"/>
          </p:cNvSpPr>
          <p:nvPr>
            <p:ph idx="1"/>
          </p:nvPr>
        </p:nvSpPr>
        <p:spPr/>
        <p:txBody>
          <a:bodyPr/>
          <a:lstStyle/>
          <a:p>
            <a:r>
              <a:rPr lang="sv-SE" dirty="0" smtClean="0"/>
              <a:t>Fördelning av </a:t>
            </a:r>
            <a:r>
              <a:rPr lang="sv-SE" dirty="0"/>
              <a:t>mandat mellan </a:t>
            </a:r>
            <a:r>
              <a:rPr lang="sv-SE" dirty="0" smtClean="0"/>
              <a:t>partierna</a:t>
            </a:r>
          </a:p>
          <a:p>
            <a:r>
              <a:rPr lang="sv-SE" dirty="0" smtClean="0"/>
              <a:t>Tillsättning av </a:t>
            </a:r>
            <a:r>
              <a:rPr lang="sv-SE" dirty="0"/>
              <a:t>ledamöter och </a:t>
            </a:r>
            <a:r>
              <a:rPr lang="sv-SE" dirty="0" smtClean="0"/>
              <a:t>ersättare</a:t>
            </a:r>
          </a:p>
          <a:p>
            <a:r>
              <a:rPr lang="sv-SE" dirty="0" smtClean="0"/>
              <a:t>Görs av Valmyndigheten</a:t>
            </a:r>
            <a:endParaRPr lang="sv-SE" dirty="0"/>
          </a:p>
          <a:p>
            <a:pPr marL="0" indent="0">
              <a:buNone/>
            </a:pPr>
            <a:endParaRPr lang="sv-SE" dirty="0"/>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16652" y="3209059"/>
            <a:ext cx="4535433" cy="3255271"/>
          </a:xfrm>
          <a:prstGeom prst="rect">
            <a:avLst/>
          </a:prstGeom>
        </p:spPr>
      </p:pic>
    </p:spTree>
    <p:extLst>
      <p:ext uri="{BB962C8B-B14F-4D97-AF65-F5344CB8AC3E}">
        <p14:creationId xmlns:p14="http://schemas.microsoft.com/office/powerpoint/2010/main" val="1597245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Valmyndigheten">
      <a:dk1>
        <a:sysClr val="windowText" lastClr="000000"/>
      </a:dk1>
      <a:lt1>
        <a:sysClr val="window" lastClr="FFFFFF"/>
      </a:lt1>
      <a:dk2>
        <a:srgbClr val="5F6F7E"/>
      </a:dk2>
      <a:lt2>
        <a:srgbClr val="DDDEE1"/>
      </a:lt2>
      <a:accent1>
        <a:srgbClr val="A71979"/>
      </a:accent1>
      <a:accent2>
        <a:srgbClr val="008BD2"/>
      </a:accent2>
      <a:accent3>
        <a:srgbClr val="F39325"/>
      </a:accent3>
      <a:accent4>
        <a:srgbClr val="00918E"/>
      </a:accent4>
      <a:accent5>
        <a:srgbClr val="E83278"/>
      </a:accent5>
      <a:accent6>
        <a:srgbClr val="164194"/>
      </a:accent6>
      <a:hlink>
        <a:srgbClr val="3069A1"/>
      </a:hlink>
      <a:folHlink>
        <a:srgbClr val="800080"/>
      </a:folHlink>
    </a:clrScheme>
    <a:fontScheme name="Skatteverket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myndigheten.potx" id="{2BFFFFA2-C83F-4695-BD3D-ACF8AC535243}" vid="{7B2C69DB-E231-48AE-BB30-AED9DDBD4DB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49F84432ACF2C41AEC6AC2BEC3319CC" ma:contentTypeVersion="6" ma:contentTypeDescription="Skapa ett nytt dokument." ma:contentTypeScope="" ma:versionID="b99d48acc93a3c588f6efb016376f3b9">
  <xsd:schema xmlns:xsd="http://www.w3.org/2001/XMLSchema" xmlns:xs="http://www.w3.org/2001/XMLSchema" xmlns:p="http://schemas.microsoft.com/office/2006/metadata/properties" xmlns:ns2="4a8661e3-ebfb-48d0-9467-d6e019686cc6" xmlns:ns3="b72620a0-a132-4d24-afd4-031d088dc980" targetNamespace="http://schemas.microsoft.com/office/2006/metadata/properties" ma:root="true" ma:fieldsID="19bfb0192526b38b089f97c7fb05ee99" ns2:_="" ns3:_="">
    <xsd:import namespace="4a8661e3-ebfb-48d0-9467-d6e019686cc6"/>
    <xsd:import namespace="b72620a0-a132-4d24-afd4-031d088dc980"/>
    <xsd:element name="properties">
      <xsd:complexType>
        <xsd:sequence>
          <xsd:element name="documentManagement">
            <xsd:complexType>
              <xsd:all>
                <xsd:element ref="ns2:Omr_x00e5_de"/>
                <xsd:element ref="ns2:Produktnummer" minOccurs="0"/>
                <xsd:element ref="ns2:M_x00e5_lgrupp"/>
                <xsd:element ref="ns3:SharedWithUsers" minOccurs="0"/>
                <xsd:element ref="ns2:Dokumentkategori"/>
                <xsd:element ref="ns2:Status"/>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8661e3-ebfb-48d0-9467-d6e019686cc6" elementFormDefault="qualified">
    <xsd:import namespace="http://schemas.microsoft.com/office/2006/documentManagement/types"/>
    <xsd:import namespace="http://schemas.microsoft.com/office/infopath/2007/PartnerControls"/>
    <xsd:element name="Omr_x00e5_de" ma:index="8" ma:displayName="Område" ma:format="RadioButtons" ma:internalName="Omr_x00e5_de">
      <xsd:simpleType>
        <xsd:restriction base="dms:Choice">
          <xsd:enumeration value="Bilder"/>
          <xsd:enumeration value="Förberedelser och handböcker"/>
          <xsd:enumeration value="Förtidsröstning"/>
          <xsd:enumeration value="Valdagen"/>
          <xsd:enumeration value="Valid"/>
          <xsd:enumeration value="Efter valdagen"/>
          <xsd:enumeration value="Planering"/>
          <xsd:enumeration value="Valupplysningen"/>
          <xsd:enumeration value="Övningskasse 2024"/>
        </xsd:restriction>
      </xsd:simpleType>
    </xsd:element>
    <xsd:element name="Produktnummer" ma:index="9" nillable="true" ma:displayName="Produktnummer" ma:internalName="Produktnummer">
      <xsd:simpleType>
        <xsd:restriction base="dms:Text">
          <xsd:maxLength value="255"/>
        </xsd:restriction>
      </xsd:simpleType>
    </xsd:element>
    <xsd:element name="M_x00e5_lgrupp" ma:index="10" ma:displayName="Målgrupp" ma:default="Flera" ma:format="RadioButtons" ma:internalName="M_x00e5_lgrupp">
      <xsd:simpleType>
        <xsd:restriction base="dms:Choice">
          <xsd:enumeration value="Kommun"/>
          <xsd:enumeration value="Länsstyrelse"/>
          <xsd:enumeration value="Partier"/>
          <xsd:enumeration value="Röstmottagare"/>
          <xsd:enumeration value="Utland"/>
          <xsd:enumeration value="Internt"/>
          <xsd:enumeration value="Flera"/>
        </xsd:restriction>
      </xsd:simpleType>
    </xsd:element>
    <xsd:element name="Dokumentkategori" ma:index="12" ma:displayName="Dokumentkategori" ma:format="RadioButtons" ma:internalName="Dokumentkategori">
      <xsd:simpleType>
        <xsd:restriction base="dms:Choice">
          <xsd:enumeration value="Handbok"/>
          <xsd:enumeration value="Handledning"/>
          <xsd:enumeration value="Manual"/>
          <xsd:enumeration value="Planering"/>
          <xsd:enumeration value="Checklista"/>
          <xsd:enumeration value="Presentation"/>
          <xsd:enumeration value="Övningsmaterial"/>
          <xsd:enumeration value="Rutin"/>
        </xsd:restriction>
      </xsd:simpleType>
    </xsd:element>
    <xsd:element name="Status" ma:index="13" ma:displayName="Status" ma:format="RadioButtons" ma:internalName="Status">
      <xsd:simpleType>
        <xsd:restriction base="dms:Choice">
          <xsd:enumeration value="Arbetsmaterial"/>
          <xsd:enumeration value="Slutversion"/>
        </xsd:restriction>
      </xsd:simpleType>
    </xsd:element>
  </xsd:schema>
  <xsd:schema xmlns:xsd="http://www.w3.org/2001/XMLSchema" xmlns:xs="http://www.w3.org/2001/XMLSchema" xmlns:dms="http://schemas.microsoft.com/office/2006/documentManagement/types" xmlns:pc="http://schemas.microsoft.com/office/infopath/2007/PartnerControls" targetNamespace="b72620a0-a132-4d24-afd4-031d088dc980" elementFormDefault="qualified">
    <xsd:import namespace="http://schemas.microsoft.com/office/2006/documentManagement/types"/>
    <xsd:import namespace="http://schemas.microsoft.com/office/infopath/2007/PartnerControls"/>
    <xsd:element name="SharedWithUsers" ma:index="1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72620a0-a132-4d24-afd4-031d088dc980">
      <UserInfo>
        <DisplayName>Henrik Hannebo</DisplayName>
        <AccountId>37</AccountId>
        <AccountType/>
      </UserInfo>
      <UserInfo>
        <DisplayName>Anna Blomberg</DisplayName>
        <AccountId>27</AccountId>
        <AccountType/>
      </UserInfo>
      <UserInfo>
        <DisplayName>Henrik Franzon</DisplayName>
        <AccountId>20</AccountId>
        <AccountType/>
      </UserInfo>
      <UserInfo>
        <DisplayName>Maja Wixenius</DisplayName>
        <AccountId>136</AccountId>
        <AccountType/>
      </UserInfo>
      <UserInfo>
        <DisplayName>Ulf Högnäs</DisplayName>
        <AccountId>131</AccountId>
        <AccountType/>
      </UserInfo>
    </SharedWithUsers>
    <Status xmlns="4a8661e3-ebfb-48d0-9467-d6e019686cc6">Arbetsmaterial</Status>
    <Omr_x00e5_de xmlns="4a8661e3-ebfb-48d0-9467-d6e019686cc6">Efter valdagen</Omr_x00e5_de>
    <Produktnummer xmlns="4a8661e3-ebfb-48d0-9467-d6e019686cc6" xsi:nil="true"/>
    <M_x00e5_lgrupp xmlns="4a8661e3-ebfb-48d0-9467-d6e019686cc6">Länsstyrelse</M_x00e5_lgrupp>
    <Dokumentkategori xmlns="4a8661e3-ebfb-48d0-9467-d6e019686cc6">Presentation</Dokumentkategori>
  </documentManagement>
</p:properties>
</file>

<file path=customXml/itemProps1.xml><?xml version="1.0" encoding="utf-8"?>
<ds:datastoreItem xmlns:ds="http://schemas.openxmlformats.org/officeDocument/2006/customXml" ds:itemID="{9DCA041E-1AA7-4362-AFBB-C0A03C3EF10A}">
  <ds:schemaRefs>
    <ds:schemaRef ds:uri="http://schemas.microsoft.com/sharepoint/v3/contenttype/forms"/>
  </ds:schemaRefs>
</ds:datastoreItem>
</file>

<file path=customXml/itemProps2.xml><?xml version="1.0" encoding="utf-8"?>
<ds:datastoreItem xmlns:ds="http://schemas.openxmlformats.org/officeDocument/2006/customXml" ds:itemID="{F1E7BDC0-4BCB-4C0F-A1FB-436C58713D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8661e3-ebfb-48d0-9467-d6e019686cc6"/>
    <ds:schemaRef ds:uri="b72620a0-a132-4d24-afd4-031d088dc9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AE118D-2263-4063-929B-777A685A56AD}">
  <ds:schemaRefs>
    <ds:schemaRef ds:uri="http://schemas.microsoft.com/office/2006/metadata/properties"/>
    <ds:schemaRef ds:uri="http://purl.org/dc/terms/"/>
    <ds:schemaRef ds:uri="http://schemas.microsoft.com/office/2006/documentManagement/types"/>
    <ds:schemaRef ds:uri="4a8661e3-ebfb-48d0-9467-d6e019686cc6"/>
    <ds:schemaRef ds:uri="http://purl.org/dc/elements/1.1/"/>
    <ds:schemaRef ds:uri="http://www.w3.org/XML/1998/namespace"/>
    <ds:schemaRef ds:uri="http://schemas.microsoft.com/office/infopath/2007/PartnerControls"/>
    <ds:schemaRef ds:uri="http://schemas.openxmlformats.org/package/2006/metadata/core-properties"/>
    <ds:schemaRef ds:uri="b72620a0-a132-4d24-afd4-031d088dc98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Valmyndigheten</Template>
  <TotalTime>10277</TotalTime>
  <Words>4409</Words>
  <Application>Microsoft Office PowerPoint</Application>
  <PresentationFormat>Bredbild</PresentationFormat>
  <Paragraphs>358</Paragraphs>
  <Slides>51</Slides>
  <Notes>48</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51</vt:i4>
      </vt:variant>
    </vt:vector>
  </HeadingPairs>
  <TitlesOfParts>
    <vt:vector size="60" baseType="lpstr">
      <vt:lpstr>Arial</vt:lpstr>
      <vt:lpstr>Bahnschrift</vt:lpstr>
      <vt:lpstr>Bradley Hand ITC</vt:lpstr>
      <vt:lpstr>Calibri</vt:lpstr>
      <vt:lpstr>Freestyle Script</vt:lpstr>
      <vt:lpstr>French Script MT</vt:lpstr>
      <vt:lpstr>Mistral</vt:lpstr>
      <vt:lpstr>Wingdings</vt:lpstr>
      <vt:lpstr>Office-tema</vt:lpstr>
      <vt:lpstr>Slutlig rösträkning</vt:lpstr>
      <vt:lpstr>Vägledning</vt:lpstr>
      <vt:lpstr>Denna presentation…</vt:lpstr>
      <vt:lpstr>Slutlig rösträkning</vt:lpstr>
      <vt:lpstr>Val 2024</vt:lpstr>
      <vt:lpstr>Rösträkning</vt:lpstr>
      <vt:lpstr>Slutlig rösträkning</vt:lpstr>
      <vt:lpstr>Slutlig rösträkning innebär:</vt:lpstr>
      <vt:lpstr>Slutlig rösträkning leder till…</vt:lpstr>
      <vt:lpstr>Innan vi börjar</vt:lpstr>
      <vt:lpstr>Begrepp</vt:lpstr>
      <vt:lpstr>Begrepp</vt:lpstr>
      <vt:lpstr>Valsedlar</vt:lpstr>
      <vt:lpstr>Valsedlar</vt:lpstr>
      <vt:lpstr>Låsta och olåsta listor</vt:lpstr>
      <vt:lpstr>Valsedlar</vt:lpstr>
      <vt:lpstr>Valkassar</vt:lpstr>
      <vt:lpstr>Omslag</vt:lpstr>
      <vt:lpstr>Listtypsförteckning och personröstförteckning</vt:lpstr>
      <vt:lpstr>Protokoll från vallokal</vt:lpstr>
      <vt:lpstr>Resultatbilaga</vt:lpstr>
      <vt:lpstr>Bedömningar</vt:lpstr>
      <vt:lpstr>Juridiken</vt:lpstr>
      <vt:lpstr>13 kap. </vt:lpstr>
      <vt:lpstr>13 kap.</vt:lpstr>
      <vt:lpstr>Valmyndighetens vägledande ställningstaganden</vt:lpstr>
      <vt:lpstr>Två valsedlar i samma kuvert, samma partibeteckning</vt:lpstr>
      <vt:lpstr>Två valsedlar i samma kuvert, olika partibeteckningar</vt:lpstr>
      <vt:lpstr>Två valsedlar i samma kuvert, samma partibeteckning, personröst(er)</vt:lpstr>
      <vt:lpstr>Kännetecken</vt:lpstr>
      <vt:lpstr>Lagstiftningen och valsedeln</vt:lpstr>
      <vt:lpstr>Valsedlar med personröster</vt:lpstr>
      <vt:lpstr>Två eller flera personkryss</vt:lpstr>
      <vt:lpstr>Framgår inte vem som kryssats</vt:lpstr>
      <vt:lpstr>Strukna kandidatnamn</vt:lpstr>
      <vt:lpstr>Partibeteckning struken</vt:lpstr>
      <vt:lpstr>Handskriven partibeteckning, även förkortningar</vt:lpstr>
      <vt:lpstr>Två partibeteckningar</vt:lpstr>
      <vt:lpstr>Partibeteckning struken och ny partibeteckning tillskriven</vt:lpstr>
      <vt:lpstr>Uppdateringar av vägledande ställningstagande om tolkning av parti- och personröster</vt:lpstr>
      <vt:lpstr>Handskrivna valsedlar</vt:lpstr>
      <vt:lpstr>Tillskrivna namn på valsedel – anmälda kandidater</vt:lpstr>
      <vt:lpstr>Tillskrivna namn på valsedel – anmälda kandidater</vt:lpstr>
      <vt:lpstr>Tillskrivna namn på valsedel – anmälda kandidater</vt:lpstr>
      <vt:lpstr>Tillskrivna namn på valsedel – anmälda kandidater</vt:lpstr>
      <vt:lpstr>Bedömning av valsedlar</vt:lpstr>
      <vt:lpstr>Tillskrivna namn på inte anmälda kandidater</vt:lpstr>
      <vt:lpstr>Tillskrivna namn på namnvalsedel – ej anmälda kandidater</vt:lpstr>
      <vt:lpstr>Tillskriven partibeteckning och namn – ej anmälda kandidater</vt:lpstr>
      <vt:lpstr>Frågor?</vt:lpstr>
      <vt:lpstr>PowerPoint-presentation</vt:lpstr>
    </vt:vector>
  </TitlesOfParts>
  <Company>Skatteverket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Bildspel: Slutlig rösträkning vid val till Europaparlamentet 2024</dc:title>
  <dc:creator>Valmyndigheten</dc:creator>
  <cp:lastModifiedBy>Jöns Ahlén</cp:lastModifiedBy>
  <cp:revision>210</cp:revision>
  <dcterms:created xsi:type="dcterms:W3CDTF">2022-05-20T07:16:11Z</dcterms:created>
  <dcterms:modified xsi:type="dcterms:W3CDTF">2024-05-07T10:50:52Z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0x010100D49F84432ACF2C41AEC6AC2BEC3319CC</vt:lpwstr>
  </property>
</Properties>
</file>