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7" r:id="rId2"/>
    <p:sldId id="278" r:id="rId3"/>
    <p:sldId id="256" r:id="rId4"/>
    <p:sldId id="271" r:id="rId5"/>
    <p:sldId id="258" r:id="rId6"/>
    <p:sldId id="279" r:id="rId7"/>
    <p:sldId id="274" r:id="rId8"/>
    <p:sldId id="275" r:id="rId9"/>
    <p:sldId id="267" r:id="rId10"/>
    <p:sldId id="269" r:id="rId11"/>
    <p:sldId id="268" r:id="rId12"/>
    <p:sldId id="264" r:id="rId13"/>
    <p:sldId id="277" r:id="rId14"/>
    <p:sldId id="260" r:id="rId15"/>
    <p:sldId id="273" r:id="rId16"/>
    <p:sldId id="265" r:id="rId17"/>
    <p:sldId id="280" r:id="rId18"/>
    <p:sldId id="261" r:id="rId19"/>
    <p:sldId id="270" r:id="rId20"/>
    <p:sldId id="276" r:id="rId21"/>
    <p:sldId id="262" r:id="rId22"/>
    <p:sldId id="263"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örfattare" initials="F"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12"/>
    <a:srgbClr val="81CFF4"/>
    <a:srgbClr val="003366"/>
    <a:srgbClr val="E6E6E6"/>
    <a:srgbClr val="FFCC00"/>
    <a:srgbClr val="A1C2E3"/>
    <a:srgbClr val="8A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209" autoAdjust="0"/>
  </p:normalViewPr>
  <p:slideViewPr>
    <p:cSldViewPr snapToGrid="0">
      <p:cViewPr varScale="1">
        <p:scale>
          <a:sx n="41" d="100"/>
          <a:sy n="41" d="100"/>
        </p:scale>
        <p:origin x="9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56A9A-9813-47B1-8379-9F2450990F09}" type="datetimeFigureOut">
              <a:rPr lang="sv-SE" smtClean="0"/>
              <a:t>2024-04-30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C8991-D57F-4F57-99D8-D1041714389F}" type="slidenum">
              <a:rPr lang="sv-SE" smtClean="0"/>
              <a:t>‹#›</a:t>
            </a:fld>
            <a:endParaRPr lang="sv-SE"/>
          </a:p>
        </p:txBody>
      </p:sp>
    </p:spTree>
    <p:extLst>
      <p:ext uri="{BB962C8B-B14F-4D97-AF65-F5344CB8AC3E}">
        <p14:creationId xmlns:p14="http://schemas.microsoft.com/office/powerpoint/2010/main" val="177980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smtClean="0"/>
              <a:t>Att fundera på</a:t>
            </a:r>
            <a:r>
              <a:rPr lang="sv-SE" i="1" baseline="0" dirty="0" smtClean="0"/>
              <a:t> för valnämnden:</a:t>
            </a:r>
          </a:p>
          <a:p>
            <a:pPr marL="171450" indent="-171450">
              <a:buFont typeface="Arial" panose="020B0604020202020204" pitchFamily="34" charset="0"/>
              <a:buChar char="•"/>
            </a:pPr>
            <a:r>
              <a:rPr lang="sv-SE" i="1" baseline="0" dirty="0" smtClean="0"/>
              <a:t>Vem har utslagsrösten om det råder delade meningar om hur en röst ska bedömas?</a:t>
            </a:r>
          </a:p>
          <a:p>
            <a:pPr marL="171450" indent="-171450">
              <a:buFont typeface="Arial" panose="020B0604020202020204" pitchFamily="34" charset="0"/>
              <a:buChar char="•"/>
            </a:pPr>
            <a:r>
              <a:rPr lang="sv-SE" i="1" baseline="0" dirty="0" smtClean="0"/>
              <a:t>Vem kontaktar länsstyrelsen eller Valmyndigheten om det uppstår frågor, utan att behöva pausa hela granskningen/räkningen?</a:t>
            </a:r>
          </a:p>
          <a:p>
            <a:pPr marL="171450" indent="-171450">
              <a:buFont typeface="Arial" panose="020B0604020202020204" pitchFamily="34" charset="0"/>
              <a:buChar char="•"/>
            </a:pPr>
            <a:r>
              <a:rPr lang="sv-SE" i="1" baseline="0" dirty="0" smtClean="0"/>
              <a:t>Vem har kontakten med PostNord så att det inte finns förtidsröster kvar på någon terminal?</a:t>
            </a:r>
          </a:p>
          <a:p>
            <a:pPr marL="171450" indent="-171450">
              <a:buFont typeface="Arial" panose="020B0604020202020204" pitchFamily="34" charset="0"/>
              <a:buChar char="•"/>
            </a:pPr>
            <a:r>
              <a:rPr lang="sv-SE" i="1" baseline="0" dirty="0" smtClean="0"/>
              <a:t>Vem ska vara arbetsledare under dagen? </a:t>
            </a:r>
          </a:p>
          <a:p>
            <a:pPr marL="171450" indent="-171450">
              <a:buFont typeface="Arial" panose="020B0604020202020204" pitchFamily="34" charset="0"/>
              <a:buChar char="•"/>
            </a:pPr>
            <a:r>
              <a:rPr lang="sv-SE" i="1" baseline="0" dirty="0" smtClean="0"/>
              <a:t>Hur ska avfall och röstkort/ytterkuvert hanteras?</a:t>
            </a:r>
          </a:p>
          <a:p>
            <a:pPr marL="171450" indent="-171450">
              <a:buFont typeface="Arial" panose="020B0604020202020204" pitchFamily="34" charset="0"/>
              <a:buChar char="•"/>
            </a:pPr>
            <a:r>
              <a:rPr lang="sv-SE" i="1" baseline="0" dirty="0" smtClean="0"/>
              <a:t>Vem är ansvarig för hanteringen av det material som behöver omhändertas och inte ska läggas ner i urnan eller slängas?</a:t>
            </a:r>
          </a:p>
          <a:p>
            <a:pPr marL="171450" indent="-171450">
              <a:buFont typeface="Arial" panose="020B0604020202020204" pitchFamily="34" charset="0"/>
              <a:buChar char="•"/>
            </a:pPr>
            <a:r>
              <a:rPr lang="sv-SE" i="1" baseline="0" dirty="0" smtClean="0"/>
              <a:t>Vem för protokoll under dagen?</a:t>
            </a:r>
          </a:p>
          <a:p>
            <a:pPr marL="171450" indent="-171450">
              <a:buFont typeface="Arial" panose="020B0604020202020204" pitchFamily="34" charset="0"/>
              <a:buChar char="•"/>
            </a:pPr>
            <a:r>
              <a:rPr lang="sv-SE" i="1" baseline="0" dirty="0" smtClean="0"/>
              <a:t>Var kan besökare sitta?</a:t>
            </a:r>
          </a:p>
          <a:p>
            <a:pPr marL="171450" indent="-171450">
              <a:buFont typeface="Arial" panose="020B0604020202020204" pitchFamily="34" charset="0"/>
              <a:buChar char="•"/>
            </a:pPr>
            <a:endParaRPr lang="sv-SE" baseline="0" dirty="0" smtClean="0"/>
          </a:p>
        </p:txBody>
      </p:sp>
      <p:sp>
        <p:nvSpPr>
          <p:cNvPr id="4" name="Platshållare för bildnummer 3"/>
          <p:cNvSpPr>
            <a:spLocks noGrp="1"/>
          </p:cNvSpPr>
          <p:nvPr>
            <p:ph type="sldNum" sz="quarter" idx="10"/>
          </p:nvPr>
        </p:nvSpPr>
        <p:spPr/>
        <p:txBody>
          <a:bodyPr/>
          <a:lstStyle/>
          <a:p>
            <a:fld id="{FE5C8991-D57F-4F57-99D8-D1041714389F}" type="slidenum">
              <a:rPr lang="sv-SE" smtClean="0"/>
              <a:t>2</a:t>
            </a:fld>
            <a:endParaRPr lang="sv-SE"/>
          </a:p>
        </p:txBody>
      </p:sp>
    </p:spTree>
    <p:extLst>
      <p:ext uri="{BB962C8B-B14F-4D97-AF65-F5344CB8AC3E}">
        <p14:creationId xmlns:p14="http://schemas.microsoft.com/office/powerpoint/2010/main" val="1973211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Har väljaren redan röstat?</a:t>
            </a:r>
          </a:p>
          <a:p>
            <a:endParaRPr lang="sv-SE" dirty="0" smtClean="0"/>
          </a:p>
          <a:p>
            <a:r>
              <a:rPr lang="sv-SE" dirty="0" smtClean="0"/>
              <a:t>Valdistriktets</a:t>
            </a:r>
            <a:r>
              <a:rPr lang="sv-SE" baseline="0" dirty="0" smtClean="0"/>
              <a:t> röstlängd kommer vara ifylld med markeringar från valdagen. På den här bilden ser ni de tre vanligaste markeringarna i röstlängden, som betyder att väljaren redan har röstat. </a:t>
            </a:r>
          </a:p>
          <a:p>
            <a:endParaRPr lang="sv-SE" baseline="0" dirty="0" smtClean="0"/>
          </a:p>
          <a:p>
            <a:endParaRPr lang="sv-SE" baseline="0" dirty="0" smtClean="0"/>
          </a:p>
          <a:p>
            <a:r>
              <a:rPr lang="sv-SE" baseline="0" dirty="0" smtClean="0"/>
              <a:t>1. Väljaren har röstat i vallokal, blivit markerad med ett streck ”/”. Hur väljaren legitimerat sig är inte relevant. </a:t>
            </a:r>
          </a:p>
          <a:p>
            <a:r>
              <a:rPr lang="sv-SE" baseline="0" dirty="0" smtClean="0"/>
              <a:t>2. Ett ”P” i röstlängden innebär att väljaren har förtidsröstat och att förtidsrösten har godkänts och lagts ner i valurnan. P står för preliminär. </a:t>
            </a:r>
          </a:p>
          <a:p>
            <a:r>
              <a:rPr lang="sv-SE" baseline="0" dirty="0" smtClean="0"/>
              <a:t>3. Väljaren har ångerröstat på valdagen. Förekommer sällan.</a:t>
            </a:r>
          </a:p>
          <a:p>
            <a:endParaRPr lang="sv-SE" baseline="0" dirty="0" smtClean="0"/>
          </a:p>
          <a:p>
            <a:r>
              <a:rPr lang="sv-SE" baseline="0" dirty="0" smtClean="0"/>
              <a:t>I inget av fallen ovan ska förtidsrösten granskas vidare. </a:t>
            </a:r>
          </a:p>
        </p:txBody>
      </p:sp>
      <p:sp>
        <p:nvSpPr>
          <p:cNvPr id="4" name="Platshållare för bildnummer 3"/>
          <p:cNvSpPr>
            <a:spLocks noGrp="1"/>
          </p:cNvSpPr>
          <p:nvPr>
            <p:ph type="sldNum" sz="quarter" idx="10"/>
          </p:nvPr>
        </p:nvSpPr>
        <p:spPr/>
        <p:txBody>
          <a:bodyPr/>
          <a:lstStyle/>
          <a:p>
            <a:fld id="{FE5C8991-D57F-4F57-99D8-D1041714389F}" type="slidenum">
              <a:rPr lang="sv-SE" smtClean="0"/>
              <a:t>13</a:t>
            </a:fld>
            <a:endParaRPr lang="sv-SE"/>
          </a:p>
        </p:txBody>
      </p:sp>
    </p:spTree>
    <p:extLst>
      <p:ext uri="{BB962C8B-B14F-4D97-AF65-F5344CB8AC3E}">
        <p14:creationId xmlns:p14="http://schemas.microsoft.com/office/powerpoint/2010/main" val="3090403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buFont typeface="Arial" panose="020B0604020202020204" pitchFamily="34" charset="0"/>
              <a:buNone/>
            </a:pPr>
            <a:r>
              <a:rPr lang="sv-SE" baseline="0" dirty="0" smtClean="0"/>
              <a:t>Kontrollera alltid att en väljare inte har förtidsröstat på flera sätt!</a:t>
            </a:r>
          </a:p>
          <a:p>
            <a:pPr marL="0" lvl="0" indent="0">
              <a:buFont typeface="Arial" panose="020B0604020202020204" pitchFamily="34" charset="0"/>
              <a:buNone/>
            </a:pPr>
            <a:endParaRPr lang="sv-SE" baseline="0" dirty="0" smtClean="0"/>
          </a:p>
          <a:p>
            <a:pPr marL="171450" lvl="0" indent="-171450">
              <a:buFont typeface="Wingdings" panose="05000000000000000000" pitchFamily="2" charset="2"/>
              <a:buChar char="§"/>
            </a:pPr>
            <a:r>
              <a:rPr lang="sv-SE" i="1" baseline="0" dirty="0" smtClean="0"/>
              <a:t>Klicka. </a:t>
            </a:r>
            <a:r>
              <a:rPr lang="sv-SE" i="0" baseline="0" dirty="0" smtClean="0"/>
              <a:t>Det finns ett undantag och det är om en väljare skickat in en brevröst för tidigt. Då får hen en ny chans att skicka in en brevröst. Om det kommer en ny brevröst som är skickad 25 april eller senare så ska den granskas och godkännas om den även i övrigt är korrekt iordninggjord.</a:t>
            </a:r>
          </a:p>
          <a:p>
            <a:pPr marL="0" lvl="0" indent="0">
              <a:buFont typeface="Arial" panose="020B0604020202020204" pitchFamily="34" charset="0"/>
              <a:buNone/>
            </a:pPr>
            <a:endParaRPr lang="sv-SE" i="1" baseline="0" dirty="0" smtClean="0"/>
          </a:p>
          <a:p>
            <a:pPr marL="171450" lvl="0" indent="-171450">
              <a:buFont typeface="Wingdings" panose="05000000000000000000" pitchFamily="2" charset="2"/>
              <a:buChar char="§"/>
            </a:pPr>
            <a:r>
              <a:rPr lang="sv-SE" i="1" baseline="0" dirty="0" smtClean="0"/>
              <a:t>Klicka. </a:t>
            </a:r>
            <a:r>
              <a:rPr lang="sv-SE" baseline="0" dirty="0" smtClean="0"/>
              <a:t>Vi kommer att granska alla kategorier parallellt och det finns särskilda flödesscheman för respektive kategori som ni kan följa vid granskningen.</a:t>
            </a:r>
          </a:p>
          <a:p>
            <a:endParaRPr lang="sv-SE" dirty="0" smtClean="0"/>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FE5C8991-D57F-4F57-99D8-D1041714389F}" type="slidenum">
              <a:rPr lang="sv-SE" smtClean="0"/>
              <a:t>14</a:t>
            </a:fld>
            <a:endParaRPr lang="sv-SE"/>
          </a:p>
        </p:txBody>
      </p:sp>
    </p:spTree>
    <p:extLst>
      <p:ext uri="{BB962C8B-B14F-4D97-AF65-F5344CB8AC3E}">
        <p14:creationId xmlns:p14="http://schemas.microsoft.com/office/powerpoint/2010/main" val="1250253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Hantera godkänd förtidsröst</a:t>
            </a:r>
          </a:p>
          <a:p>
            <a:endParaRPr lang="sv-SE" b="1" dirty="0" smtClean="0"/>
          </a:p>
          <a:p>
            <a:pPr marL="171450" indent="-171450">
              <a:buFont typeface="Wingdings" panose="05000000000000000000" pitchFamily="2" charset="2"/>
              <a:buChar char="§"/>
            </a:pPr>
            <a:r>
              <a:rPr lang="sv-SE" b="1" dirty="0" smtClean="0"/>
              <a:t>Använd linjal för att pricka av väljaren i röstlängden.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1" dirty="0" smtClean="0"/>
              <a:t>Markera rutan med ”V” i en annan färg än den som användes på valdagen. </a:t>
            </a:r>
            <a:r>
              <a:rPr lang="sv-SE" baseline="0" dirty="0" smtClean="0"/>
              <a:t>Olika färger underlättar vid sammanräkningen av nya summeringar som gjorts under uppsamlingsräkningen. </a:t>
            </a:r>
            <a:endParaRPr lang="sv-SE" b="1" dirty="0" smtClean="0"/>
          </a:p>
          <a:p>
            <a:pPr marL="171450" indent="-171450">
              <a:buFont typeface="Wingdings" panose="05000000000000000000" pitchFamily="2" charset="2"/>
              <a:buChar char="§"/>
            </a:pPr>
            <a:r>
              <a:rPr lang="sv-SE" b="1" dirty="0" smtClean="0"/>
              <a:t>Lägg ner valkuvertet i valurnan. </a:t>
            </a:r>
          </a:p>
          <a:p>
            <a:endParaRPr lang="sv-SE" b="1" dirty="0" smtClean="0"/>
          </a:p>
          <a:p>
            <a:r>
              <a:rPr lang="sv-SE" b="0" i="1" dirty="0" smtClean="0"/>
              <a:t>Komplettera</a:t>
            </a:r>
            <a:r>
              <a:rPr lang="sv-SE" b="0" i="1" baseline="0" dirty="0" smtClean="0"/>
              <a:t> med ytterligare instruktioner kring arbetssätt vid behov.</a:t>
            </a:r>
            <a:endParaRPr lang="sv-SE" b="0" i="1" dirty="0" smtClean="0"/>
          </a:p>
          <a:p>
            <a:endParaRPr lang="sv-SE" b="1" baseline="0" dirty="0" smtClean="0"/>
          </a:p>
        </p:txBody>
      </p:sp>
      <p:sp>
        <p:nvSpPr>
          <p:cNvPr id="4" name="Platshållare för bildnummer 3"/>
          <p:cNvSpPr>
            <a:spLocks noGrp="1"/>
          </p:cNvSpPr>
          <p:nvPr>
            <p:ph type="sldNum" sz="quarter" idx="10"/>
          </p:nvPr>
        </p:nvSpPr>
        <p:spPr/>
        <p:txBody>
          <a:bodyPr/>
          <a:lstStyle/>
          <a:p>
            <a:fld id="{FE5C8991-D57F-4F57-99D8-D1041714389F}" type="slidenum">
              <a:rPr lang="sv-SE" smtClean="0"/>
              <a:t>15</a:t>
            </a:fld>
            <a:endParaRPr lang="sv-SE"/>
          </a:p>
        </p:txBody>
      </p:sp>
    </p:spTree>
    <p:extLst>
      <p:ext uri="{BB962C8B-B14F-4D97-AF65-F5344CB8AC3E}">
        <p14:creationId xmlns:p14="http://schemas.microsoft.com/office/powerpoint/2010/main" val="3248723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Wingdings" panose="05000000000000000000" pitchFamily="2" charset="2"/>
              <a:buChar char="§"/>
            </a:pPr>
            <a:r>
              <a:rPr lang="sv-SE" dirty="0" smtClean="0"/>
              <a:t>Röstkort och ytterkuvert innehåller personuppgifter.</a:t>
            </a:r>
            <a:r>
              <a:rPr lang="sv-SE" baseline="0" dirty="0" smtClean="0"/>
              <a:t> D</a:t>
            </a:r>
            <a:r>
              <a:rPr lang="sv-SE" dirty="0" smtClean="0"/>
              <a:t>ärför får de inte slängas i de vanliga soporna. </a:t>
            </a:r>
            <a:r>
              <a:rPr lang="sv-SE" i="1" dirty="0" smtClean="0"/>
              <a:t>Klicka.</a:t>
            </a:r>
            <a:endParaRPr lang="sv-SE" dirty="0" smtClean="0"/>
          </a:p>
          <a:p>
            <a:pPr marL="171450" indent="-171450">
              <a:buFont typeface="Wingdings" panose="05000000000000000000" pitchFamily="2" charset="2"/>
              <a:buChar char="§"/>
            </a:pPr>
            <a:r>
              <a:rPr lang="sv-SE" i="1" dirty="0" smtClean="0"/>
              <a:t>Klicka. </a:t>
            </a:r>
            <a:r>
              <a:rPr lang="sv-SE" dirty="0" smtClean="0"/>
              <a:t>Omslagskuverten för</a:t>
            </a:r>
            <a:r>
              <a:rPr lang="sv-SE" baseline="0" dirty="0" smtClean="0"/>
              <a:t> brevröster och fönsterkuverten för förtidsröster </a:t>
            </a:r>
            <a:r>
              <a:rPr lang="sv-SE" dirty="0" smtClean="0"/>
              <a:t>kan slängas</a:t>
            </a:r>
            <a:r>
              <a:rPr lang="sv-SE" baseline="0" dirty="0" smtClean="0"/>
              <a:t> i vanliga soporna.</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16</a:t>
            </a:fld>
            <a:endParaRPr lang="sv-SE"/>
          </a:p>
        </p:txBody>
      </p:sp>
    </p:spTree>
    <p:extLst>
      <p:ext uri="{BB962C8B-B14F-4D97-AF65-F5344CB8AC3E}">
        <p14:creationId xmlns:p14="http://schemas.microsoft.com/office/powerpoint/2010/main" val="1224997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17</a:t>
            </a:fld>
            <a:endParaRPr lang="sv-SE"/>
          </a:p>
        </p:txBody>
      </p:sp>
    </p:spTree>
    <p:extLst>
      <p:ext uri="{BB962C8B-B14F-4D97-AF65-F5344CB8AC3E}">
        <p14:creationId xmlns:p14="http://schemas.microsoft.com/office/powerpoint/2010/main" val="3729032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smtClean="0"/>
              <a:t>Rösträkning</a:t>
            </a:r>
            <a:endParaRPr lang="sv-SE" sz="1000" b="1" dirty="0" smtClean="0"/>
          </a:p>
          <a:p>
            <a:pPr marL="0" indent="0">
              <a:buFont typeface="Arial" panose="020B0604020202020204" pitchFamily="34" charset="0"/>
              <a:buNone/>
            </a:pPr>
            <a:endParaRPr lang="sv-SE" i="1" dirty="0" smtClean="0"/>
          </a:p>
          <a:p>
            <a:pPr marL="0" indent="0">
              <a:buFont typeface="Arial" panose="020B0604020202020204" pitchFamily="34" charset="0"/>
              <a:buNone/>
            </a:pPr>
            <a:r>
              <a:rPr lang="sv-SE" i="0" dirty="0" smtClean="0"/>
              <a:t>Inför</a:t>
            </a:r>
            <a:r>
              <a:rPr lang="sv-SE" i="0" baseline="0" dirty="0" smtClean="0"/>
              <a:t> rösträkningen behöver lokalen eventuellt möbleras om. Se till att allting är undanplockat innan rösträkningen påbörjas. </a:t>
            </a:r>
          </a:p>
          <a:p>
            <a:pPr marL="0" indent="0">
              <a:buFont typeface="Arial" panose="020B0604020202020204" pitchFamily="34" charset="0"/>
              <a:buNone/>
            </a:pPr>
            <a:endParaRPr lang="sv-SE" i="0" baseline="0" dirty="0" smtClean="0"/>
          </a:p>
          <a:p>
            <a:pPr marL="0" indent="0">
              <a:buFont typeface="Arial" panose="020B0604020202020204" pitchFamily="34" charset="0"/>
              <a:buNone/>
            </a:pPr>
            <a:r>
              <a:rPr lang="sv-SE" i="1" baseline="0" dirty="0" smtClean="0"/>
              <a:t>Gå igenom hur ni organiserat rösträkningen – sker den manuellt eller med sedelräknare exempelvis? Ska rösträknarna få en paus innan rösträkningen börjar eller inte? Även här rekommenderas att låta rösträknarna ta paus i skift, så att rösträkningen fortskrider. </a:t>
            </a:r>
            <a:endParaRPr lang="sv-SE" i="1" dirty="0" smtClean="0"/>
          </a:p>
          <a:p>
            <a:pPr marL="171450" indent="-171450">
              <a:buFont typeface="Arial" panose="020B0604020202020204" pitchFamily="34" charset="0"/>
              <a:buChar char="•"/>
            </a:pPr>
            <a:endParaRPr lang="sv-SE" dirty="0" smtClean="0"/>
          </a:p>
          <a:p>
            <a:pPr marL="171450" indent="-171450">
              <a:buFont typeface="Wingdings" panose="05000000000000000000" pitchFamily="2" charset="2"/>
              <a:buChar char="§"/>
            </a:pPr>
            <a:r>
              <a:rPr lang="sv-SE" dirty="0" smtClean="0"/>
              <a:t>Efter att vi har granskat och tagit</a:t>
            </a:r>
            <a:r>
              <a:rPr lang="sv-SE" baseline="0" dirty="0" smtClean="0"/>
              <a:t> hand om alla förtidsröster är det nu dags att räkna alla röster i valurnan.</a:t>
            </a:r>
          </a:p>
          <a:p>
            <a:pPr marL="171450" indent="-171450">
              <a:buFont typeface="Wingdings" panose="05000000000000000000" pitchFamily="2" charset="2"/>
              <a:buChar char="§"/>
            </a:pPr>
            <a:r>
              <a:rPr lang="sv-SE" baseline="0" dirty="0" smtClean="0"/>
              <a:t>Räkna så att antalet valkuvert i urnan stämmer överens med antalet markeringar i röstlängderna. Om det inte stämmer, räkna om </a:t>
            </a:r>
            <a:r>
              <a:rPr lang="sv-SE" b="1" baseline="0" dirty="0" smtClean="0"/>
              <a:t>en gång. </a:t>
            </a:r>
          </a:p>
          <a:p>
            <a:pPr marL="171450" indent="-171450">
              <a:buFont typeface="Wingdings" panose="05000000000000000000" pitchFamily="2" charset="2"/>
              <a:buChar char="§"/>
            </a:pPr>
            <a:r>
              <a:rPr lang="sv-SE" b="0" baseline="0" dirty="0" smtClean="0"/>
              <a:t>Öppna alla valkuvert. Det är okej att öppna flera i taget men sen granskar vi en röst åt gången och sorterar rösterna i högar.</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18</a:t>
            </a:fld>
            <a:endParaRPr lang="sv-SE"/>
          </a:p>
        </p:txBody>
      </p:sp>
    </p:spTree>
    <p:extLst>
      <p:ext uri="{BB962C8B-B14F-4D97-AF65-F5344CB8AC3E}">
        <p14:creationId xmlns:p14="http://schemas.microsoft.com/office/powerpoint/2010/main" val="1283294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smtClean="0"/>
              <a:t>Rösträkning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i="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dirty="0" smtClean="0"/>
              <a:t>Valnämnden informerar</a:t>
            </a:r>
            <a:r>
              <a:rPr lang="sv-SE" i="1" baseline="0" dirty="0" smtClean="0"/>
              <a:t> om hur en röst som bedöms ogiltig ska hanteras: Tas den omhand av arbetsledaren eller lägger de valkuvertet åt sidan?  (Tänk på att hålla ihop valkuvertet och valsedeln – annars blir det omöjligt för länsstyrelsen att göra en andra bedömning av de ogiltiga rösterna vid den slutliga rösträkningen.) </a:t>
            </a:r>
            <a:endParaRPr lang="sv-SE" i="1"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1" dirty="0" smtClean="0"/>
              <a:t>Valurnan töms </a:t>
            </a:r>
            <a:r>
              <a:rPr lang="sv-SE" b="0" dirty="0" smtClean="0"/>
              <a:t>(är</a:t>
            </a:r>
            <a:r>
              <a:rPr lang="sv-SE" b="0" baseline="0" dirty="0" smtClean="0"/>
              <a:t> kommunen kretsindelad räknas 1 krets i taget. BLANDA INTE kretsarna)</a:t>
            </a:r>
            <a:endParaRPr lang="sv-SE" b="1"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1" dirty="0" smtClean="0"/>
              <a:t>Valkuverten granskas, öppnas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dirty="0" smtClean="0"/>
              <a:t>Om</a:t>
            </a:r>
            <a:r>
              <a:rPr lang="sv-SE" b="0" baseline="0" dirty="0" smtClean="0"/>
              <a:t> en röst bedöms vara ogiltig ska den hanteras enligt instruktionerna i handledningen</a:t>
            </a:r>
            <a:endParaRPr lang="sv-SE" b="0" dirty="0" smtClean="0"/>
          </a:p>
          <a:p>
            <a:pPr marL="171450" indent="-171450">
              <a:buFont typeface="Wingdings" panose="05000000000000000000" pitchFamily="2" charset="2"/>
              <a:buChar char="§"/>
            </a:pPr>
            <a:r>
              <a:rPr lang="sv-SE" b="1" dirty="0" smtClean="0"/>
              <a:t>Rösterna</a:t>
            </a:r>
            <a:r>
              <a:rPr lang="sv-SE" b="1" baseline="0" dirty="0" smtClean="0"/>
              <a:t> sorteras i högar efter kategorierna på resultatbilagan</a:t>
            </a:r>
            <a:endParaRPr lang="sv-SE" baseline="0" dirty="0" smtClean="0"/>
          </a:p>
          <a:p>
            <a:pPr marL="171450" indent="-171450">
              <a:buFont typeface="Wingdings" panose="05000000000000000000" pitchFamily="2" charset="2"/>
              <a:buChar char="§"/>
            </a:pPr>
            <a:r>
              <a:rPr lang="sv-SE" baseline="0" dirty="0" smtClean="0"/>
              <a:t>Rösterna räknas per kategori</a:t>
            </a:r>
          </a:p>
          <a:p>
            <a:pPr marL="171450" indent="-171450">
              <a:buFont typeface="Wingdings" panose="05000000000000000000" pitchFamily="2" charset="2"/>
              <a:buChar char="§"/>
            </a:pPr>
            <a:r>
              <a:rPr lang="sv-SE" baseline="0" dirty="0" smtClean="0"/>
              <a:t>Därefter läggs de i omslag utifrån sin kategori. </a:t>
            </a:r>
          </a:p>
          <a:p>
            <a:pPr marL="171450" indent="-171450">
              <a:buFont typeface="Wingdings" panose="05000000000000000000" pitchFamily="2" charset="2"/>
              <a:buChar char="§"/>
            </a:pPr>
            <a:r>
              <a:rPr lang="sv-SE" baseline="0" dirty="0" smtClean="0"/>
              <a:t>Varje rapportparti har sitt eget omslag. Dessutom finns ett omslag för övriga anmälda partier, ett för partier som inte anmält deltagande, ett för blanka valsedlar och ett för övriga ogiltiga valsedlar.</a:t>
            </a:r>
          </a:p>
          <a:p>
            <a:pPr marL="171450" indent="-171450">
              <a:buFont typeface="Wingdings" panose="05000000000000000000" pitchFamily="2" charset="2"/>
              <a:buChar char="§"/>
            </a:pPr>
            <a:r>
              <a:rPr lang="sv-SE" baseline="0" dirty="0" smtClean="0"/>
              <a:t>Omslagen packas ner i den gröna valkassen som tillsammans med den röda uppsamlingskassen transporteras till Länsstyrelsen.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1" dirty="0" smtClean="0"/>
              <a:t>Länsstyrelsen granskar alla röster igen vid slutlig rösträkning</a:t>
            </a:r>
          </a:p>
          <a:p>
            <a:pPr marL="171450" indent="-171450">
              <a:buFont typeface="Arial" panose="020B0604020202020204" pitchFamily="34" charset="0"/>
              <a:buChar char="•"/>
            </a:pPr>
            <a:endParaRPr lang="sv-SE" baseline="0" dirty="0" smtClean="0"/>
          </a:p>
          <a:p>
            <a:pPr marL="171450" indent="-171450">
              <a:buFont typeface="Arial" panose="020B0604020202020204" pitchFamily="34" charset="0"/>
              <a:buChar char="•"/>
            </a:pPr>
            <a:endParaRPr lang="sv-SE" baseline="0" dirty="0" smtClean="0"/>
          </a:p>
          <a:p>
            <a:pPr marL="0" indent="0">
              <a:buFont typeface="Arial" panose="020B0604020202020204" pitchFamily="34" charset="0"/>
              <a:buNone/>
            </a:pPr>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19</a:t>
            </a:fld>
            <a:endParaRPr lang="sv-SE"/>
          </a:p>
        </p:txBody>
      </p:sp>
    </p:spTree>
    <p:extLst>
      <p:ext uri="{BB962C8B-B14F-4D97-AF65-F5344CB8AC3E}">
        <p14:creationId xmlns:p14="http://schemas.microsoft.com/office/powerpoint/2010/main" val="3161879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Wingdings" panose="05000000000000000000" pitchFamily="2" charset="2"/>
              <a:buNone/>
            </a:pPr>
            <a:r>
              <a:rPr lang="sv-SE" b="1" dirty="0" smtClean="0"/>
              <a:t>Är rösten giltig eller ogiltig? </a:t>
            </a:r>
          </a:p>
          <a:p>
            <a:pPr marL="0" indent="0">
              <a:buFont typeface="Wingdings" panose="05000000000000000000" pitchFamily="2" charset="2"/>
              <a:buNone/>
            </a:pPr>
            <a:endParaRPr lang="sv-SE" i="0" baseline="0" dirty="0" smtClean="0"/>
          </a:p>
          <a:p>
            <a:pPr marL="171450" indent="-171450">
              <a:buFont typeface="Wingdings" panose="05000000000000000000" pitchFamily="2" charset="2"/>
              <a:buChar char="§"/>
            </a:pPr>
            <a:r>
              <a:rPr lang="sv-SE" i="0" baseline="0" dirty="0" smtClean="0"/>
              <a:t>Det kan ibland vara klurigt att veta om en röst ska godkännas. </a:t>
            </a:r>
            <a:r>
              <a:rPr lang="sv-SE" baseline="0" dirty="0" smtClean="0"/>
              <a:t>Till hjälp har vi ett bedömningsstöd men det är inte uttömmande så be om hjälp om du hittar något tveksamt.</a:t>
            </a:r>
          </a:p>
          <a:p>
            <a:pPr marL="171450" indent="-171450">
              <a:buFont typeface="Wingdings" panose="05000000000000000000" pitchFamily="2" charset="2"/>
              <a:buChar char="§"/>
            </a:pPr>
            <a:r>
              <a:rPr lang="sv-SE" baseline="0" dirty="0" smtClean="0"/>
              <a:t>Om vi bedömer en röst som ”ogiltig – övrig” ska den läggas tillbaka i sitt valkuvert och ner i omslaget för övriga ogiltiga röster. </a:t>
            </a:r>
          </a:p>
          <a:p>
            <a:pPr marL="171450" indent="-171450">
              <a:buFont typeface="Wingdings" panose="05000000000000000000" pitchFamily="2" charset="2"/>
              <a:buChar char="§"/>
            </a:pPr>
            <a:r>
              <a:rPr lang="sv-SE" baseline="0" dirty="0" smtClean="0"/>
              <a:t>Rösten kommer att få en ny bedömning av länsstyrelsen i den slutliga rösträkningen. </a:t>
            </a:r>
          </a:p>
          <a:p>
            <a:pPr marL="171450" indent="-171450">
              <a:buFont typeface="Wingdings" panose="05000000000000000000" pitchFamily="2" charset="2"/>
              <a:buChar char="§"/>
            </a:pPr>
            <a:endParaRPr lang="sv-SE" baseline="0" dirty="0" smtClean="0"/>
          </a:p>
          <a:p>
            <a:pPr marL="0" indent="0">
              <a:buFont typeface="Wingdings" panose="05000000000000000000" pitchFamily="2" charset="2"/>
              <a:buNone/>
            </a:pPr>
            <a:r>
              <a:rPr lang="sv-SE" i="1" baseline="0" dirty="0" smtClean="0"/>
              <a:t>Poängen med denna bild är att betona att alla röster som granskas under räkningen kommer till länsstyrelsen. Och att </a:t>
            </a:r>
            <a:r>
              <a:rPr lang="sv-SE" i="1" baseline="0" dirty="0" err="1" smtClean="0"/>
              <a:t>ogilitiga</a:t>
            </a:r>
            <a:r>
              <a:rPr lang="sv-SE" i="1" baseline="0" dirty="0" smtClean="0"/>
              <a:t> röster under kategorin ”Övriga” ska läggas tillbaka i sitt valkuvert. </a:t>
            </a: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20</a:t>
            </a:fld>
            <a:endParaRPr lang="sv-SE"/>
          </a:p>
        </p:txBody>
      </p:sp>
    </p:spTree>
    <p:extLst>
      <p:ext uri="{BB962C8B-B14F-4D97-AF65-F5344CB8AC3E}">
        <p14:creationId xmlns:p14="http://schemas.microsoft.com/office/powerpoint/2010/main" val="3441606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smtClean="0"/>
              <a:t>Bedömningsövning – </a:t>
            </a:r>
            <a:r>
              <a:rPr lang="sv-SE" b="0" dirty="0" smtClean="0"/>
              <a:t>vi ska gå igenom två</a:t>
            </a:r>
            <a:r>
              <a:rPr lang="sv-SE" b="0" baseline="0" dirty="0" smtClean="0"/>
              <a:t> typer av röster som förekommer ganska ofta. </a:t>
            </a:r>
            <a:r>
              <a:rPr lang="sv-SE" b="0" i="1" baseline="0" dirty="0" smtClean="0"/>
              <a:t>Lägg in andra svåra fall om ni upplever att det finns behov för det utifrån tidigare erfarenheter. </a:t>
            </a:r>
            <a:endParaRPr lang="sv-SE" b="1" dirty="0" smtClean="0"/>
          </a:p>
          <a:p>
            <a:pPr marL="0" indent="0">
              <a:buFont typeface="Arial" panose="020B0604020202020204" pitchFamily="34" charset="0"/>
              <a:buNone/>
            </a:pPr>
            <a:endParaRPr lang="sv-SE" b="1" dirty="0" smtClean="0"/>
          </a:p>
          <a:p>
            <a:pPr marL="171450" indent="-171450">
              <a:buFont typeface="Wingdings" panose="05000000000000000000" pitchFamily="2" charset="2"/>
              <a:buChar char="§"/>
            </a:pPr>
            <a:r>
              <a:rPr lang="sv-SE" i="1" dirty="0" smtClean="0"/>
              <a:t>Ogiltig röst nr</a:t>
            </a:r>
            <a:r>
              <a:rPr lang="sv-SE" i="1" baseline="0" dirty="0" smtClean="0"/>
              <a:t> 1: </a:t>
            </a:r>
            <a:r>
              <a:rPr lang="sv-SE" dirty="0" smtClean="0"/>
              <a:t>Hur</a:t>
            </a:r>
            <a:r>
              <a:rPr lang="sv-SE" baseline="0" dirty="0" smtClean="0"/>
              <a:t> bedömer vi ett valkuvert med två valsedlar om valsedlarna ser identiska ut?</a:t>
            </a:r>
          </a:p>
          <a:p>
            <a:pPr marL="628650" lvl="1" indent="-171450">
              <a:buFont typeface="Wingdings" panose="05000000000000000000" pitchFamily="2" charset="2"/>
              <a:buChar char="§"/>
            </a:pPr>
            <a:r>
              <a:rPr lang="sv-SE" baseline="0" dirty="0" smtClean="0"/>
              <a:t>De bedömer vi som ogiltiga. Vi lägger tillbaka dem i sitt valkuvert och skriver ”flera valsedlar” med blyerts på valkuvertet. Rösten får en ny bedömning hos länsstyrelsen.</a:t>
            </a:r>
          </a:p>
          <a:p>
            <a:pPr marL="171450" indent="-171450">
              <a:buFont typeface="Wingdings" panose="05000000000000000000" pitchFamily="2" charset="2"/>
              <a:buChar char="§"/>
            </a:pPr>
            <a:r>
              <a:rPr lang="sv-SE" i="1" baseline="0" dirty="0" smtClean="0"/>
              <a:t>Klicka för att få fram Ogiltig röst nr 2. </a:t>
            </a:r>
            <a:r>
              <a:rPr lang="sv-SE" i="0" baseline="0" dirty="0" smtClean="0"/>
              <a:t>Hur skulle denna röst bedömas?</a:t>
            </a:r>
          </a:p>
          <a:p>
            <a:pPr marL="628650" lvl="1" indent="-171450">
              <a:buFont typeface="Wingdings" panose="05000000000000000000" pitchFamily="2" charset="2"/>
              <a:buChar char="§"/>
            </a:pPr>
            <a:r>
              <a:rPr lang="sv-SE" i="0" baseline="0" dirty="0" smtClean="0"/>
              <a:t>Om partiet är anmält ska den läggas i högen övriga anmälda partier. Om det inte är anmält ska den läggas i högen för ej anmälda partier. Det gör detsamma om kandidatnamnet är läsbart eller inte – det granskar länsstyrelsen.</a:t>
            </a:r>
          </a:p>
          <a:p>
            <a:pPr marL="171450" indent="-171450">
              <a:buFont typeface="Wingdings" panose="05000000000000000000" pitchFamily="2" charset="2"/>
              <a:buChar char="§"/>
            </a:pPr>
            <a:r>
              <a:rPr lang="sv-SE" i="0" baseline="0" dirty="0" smtClean="0"/>
              <a:t>Fler exempel finns i bedömningsstödet!</a:t>
            </a:r>
            <a:endParaRPr lang="sv-SE" i="1"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21</a:t>
            </a:fld>
            <a:endParaRPr lang="sv-SE"/>
          </a:p>
        </p:txBody>
      </p:sp>
    </p:spTree>
    <p:extLst>
      <p:ext uri="{BB962C8B-B14F-4D97-AF65-F5344CB8AC3E}">
        <p14:creationId xmlns:p14="http://schemas.microsoft.com/office/powerpoint/2010/main" val="4101329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Frågor?</a:t>
            </a:r>
            <a:endParaRPr lang="sv-SE" b="1"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22</a:t>
            </a:fld>
            <a:endParaRPr lang="sv-SE"/>
          </a:p>
        </p:txBody>
      </p:sp>
    </p:spTree>
    <p:extLst>
      <p:ext uri="{BB962C8B-B14F-4D97-AF65-F5344CB8AC3E}">
        <p14:creationId xmlns:p14="http://schemas.microsoft.com/office/powerpoint/2010/main" val="425777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Vad är valnämndens preliminära rösträkning?</a:t>
            </a:r>
          </a:p>
          <a:p>
            <a:endParaRPr lang="sv-SE" b="0" i="1" baseline="0" dirty="0" smtClean="0"/>
          </a:p>
          <a:p>
            <a:pPr marL="171450" indent="-171450">
              <a:buFont typeface="Wingdings" panose="05000000000000000000" pitchFamily="2" charset="2"/>
              <a:buChar char="§"/>
            </a:pPr>
            <a:r>
              <a:rPr lang="sv-SE" b="1" dirty="0" smtClean="0"/>
              <a:t>Kallas även uppsamlingsräkning</a:t>
            </a:r>
          </a:p>
          <a:p>
            <a:pPr marL="171450" indent="-171450">
              <a:buFont typeface="Wingdings" panose="05000000000000000000" pitchFamily="2" charset="2"/>
              <a:buChar char="§"/>
            </a:pPr>
            <a:r>
              <a:rPr lang="sv-SE" dirty="0" smtClean="0"/>
              <a:t>Var</a:t>
            </a:r>
            <a:r>
              <a:rPr lang="sv-SE" b="1" dirty="0" smtClean="0"/>
              <a:t>je valdistrikt granskas för sig </a:t>
            </a:r>
            <a:r>
              <a:rPr lang="sv-SE" b="0" dirty="0" smtClean="0"/>
              <a:t>och läggs sedan i en gemensam valurna</a:t>
            </a:r>
          </a:p>
          <a:p>
            <a:pPr marL="171450" indent="-171450">
              <a:buFont typeface="Wingdings" panose="05000000000000000000" pitchFamily="2" charset="2"/>
              <a:buChar char="§"/>
            </a:pPr>
            <a:r>
              <a:rPr lang="sv-SE" dirty="0" smtClean="0"/>
              <a:t>Resultatet redovisas i ett ”uppsamlingsdistrikt”</a:t>
            </a:r>
          </a:p>
          <a:p>
            <a:pPr marL="171450" indent="-171450">
              <a:buFont typeface="Wingdings" panose="05000000000000000000" pitchFamily="2" charset="2"/>
              <a:buChar char="§"/>
            </a:pPr>
            <a:r>
              <a:rPr lang="sv-SE" dirty="0" smtClean="0"/>
              <a:t>Valnämnden sammanträder</a:t>
            </a:r>
          </a:p>
          <a:p>
            <a:pPr marL="171450" indent="-171450">
              <a:buFont typeface="Wingdings" panose="05000000000000000000" pitchFamily="2" charset="2"/>
              <a:buChar char="§"/>
            </a:pPr>
            <a:r>
              <a:rPr lang="sv-SE" dirty="0" smtClean="0"/>
              <a:t>Offentlig förrättning = </a:t>
            </a:r>
            <a:r>
              <a:rPr lang="sv-SE" b="1" dirty="0" smtClean="0"/>
              <a:t>allmänheten har tillträde </a:t>
            </a:r>
            <a:r>
              <a:rPr lang="sv-SE" b="0" dirty="0" smtClean="0"/>
              <a:t>och fotografering är tillåtet</a:t>
            </a:r>
          </a:p>
          <a:p>
            <a:endParaRPr lang="sv-SE" dirty="0" smtClean="0"/>
          </a:p>
          <a:p>
            <a:pPr marL="0" indent="0">
              <a:buNone/>
            </a:pPr>
            <a:r>
              <a:rPr lang="sv-SE" dirty="0" smtClean="0"/>
              <a:t>Inte samma granskning som i vallokal – en förtidsröst som inte läggs i urnan på uppsamlingsräkningen granskas inte en andra gång. Därför</a:t>
            </a:r>
            <a:r>
              <a:rPr lang="sv-SE" baseline="0" dirty="0" smtClean="0"/>
              <a:t> kan vissa bedömningar skilja sig åt jämfört med granskningen av förtidsröster i vallokalen. </a:t>
            </a:r>
            <a:r>
              <a:rPr lang="sv-SE" i="1" baseline="0" dirty="0" smtClean="0"/>
              <a:t>Särskilt viktigt att poängtera detta om det är många personer som arbetat i vallokal som ska arbeta under uppsamlingsräkningen. </a:t>
            </a:r>
            <a:endParaRPr lang="sv-SE" dirty="0" smtClean="0"/>
          </a:p>
          <a:p>
            <a:pPr marL="0" indent="0">
              <a:buNone/>
            </a:pPr>
            <a:endParaRPr lang="sv-SE" dirty="0" smtClean="0"/>
          </a:p>
          <a:p>
            <a:pPr marL="0" indent="0">
              <a:buNone/>
            </a:pPr>
            <a:r>
              <a:rPr lang="sv-SE" dirty="0" smtClean="0"/>
              <a:t>Om kommunen är valkretsindelad ska det</a:t>
            </a:r>
            <a:r>
              <a:rPr lang="sv-SE" baseline="0" dirty="0" smtClean="0"/>
              <a:t> finnas en valurna för varje valkrets. </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4</a:t>
            </a:fld>
            <a:endParaRPr lang="sv-SE"/>
          </a:p>
        </p:txBody>
      </p:sp>
    </p:spTree>
    <p:extLst>
      <p:ext uri="{BB962C8B-B14F-4D97-AF65-F5344CB8AC3E}">
        <p14:creationId xmlns:p14="http://schemas.microsoft.com/office/powerpoint/2010/main" val="405306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smtClean="0"/>
              <a:t>Två arbetsmoment – översikt</a:t>
            </a:r>
          </a:p>
          <a:p>
            <a:pPr marL="0" indent="0">
              <a:buFont typeface="Arial" panose="020B0604020202020204" pitchFamily="34" charset="0"/>
              <a:buNone/>
            </a:pPr>
            <a:endParaRPr lang="sv-SE" b="1" dirty="0" smtClean="0"/>
          </a:p>
          <a:p>
            <a:pPr marL="171450" indent="-171450">
              <a:buFont typeface="Arial" panose="020B0604020202020204" pitchFamily="34" charset="0"/>
              <a:buChar char="•"/>
            </a:pPr>
            <a:r>
              <a:rPr lang="sv-SE" dirty="0" smtClean="0"/>
              <a:t>Uppsamlingsräkningen</a:t>
            </a:r>
            <a:r>
              <a:rPr lang="sv-SE" baseline="0" dirty="0" smtClean="0"/>
              <a:t> innehåller två större moment. </a:t>
            </a:r>
          </a:p>
          <a:p>
            <a:pPr marL="171450" indent="-171450">
              <a:buFont typeface="Arial" panose="020B0604020202020204" pitchFamily="34" charset="0"/>
              <a:buChar char="•"/>
            </a:pPr>
            <a:endParaRPr lang="sv-SE" baseline="0" dirty="0" smtClean="0"/>
          </a:p>
          <a:p>
            <a:pPr marL="0" indent="0">
              <a:buFont typeface="Arial" panose="020B0604020202020204" pitchFamily="34" charset="0"/>
              <a:buNone/>
            </a:pPr>
            <a:r>
              <a:rPr lang="sv-SE" i="1" baseline="0" dirty="0" smtClean="0"/>
              <a:t>Klicka</a:t>
            </a:r>
            <a:r>
              <a:rPr lang="sv-SE" baseline="0" dirty="0" smtClean="0"/>
              <a:t/>
            </a:r>
            <a:br>
              <a:rPr lang="sv-SE" baseline="0" dirty="0" smtClean="0"/>
            </a:br>
            <a:endParaRPr lang="sv-SE" baseline="0" dirty="0" smtClean="0"/>
          </a:p>
          <a:p>
            <a:pPr marL="0" indent="0">
              <a:buFont typeface="Wingdings" panose="05000000000000000000" pitchFamily="2" charset="2"/>
              <a:buNone/>
            </a:pPr>
            <a:r>
              <a:rPr lang="sv-SE" baseline="0" dirty="0" smtClean="0"/>
              <a:t>Först ska vi </a:t>
            </a:r>
            <a:r>
              <a:rPr lang="sv-SE" b="1" baseline="0" dirty="0" smtClean="0"/>
              <a:t>granska</a:t>
            </a:r>
            <a:r>
              <a:rPr lang="sv-SE" baseline="0" dirty="0" smtClean="0"/>
              <a:t> förtidsröster och då handlar det i kort om tre kategorier:</a:t>
            </a:r>
          </a:p>
          <a:p>
            <a:pPr marL="171450" indent="-171450">
              <a:buFont typeface="Wingdings" panose="05000000000000000000" pitchFamily="2" charset="2"/>
              <a:buChar char="§"/>
            </a:pPr>
            <a:r>
              <a:rPr lang="sv-SE" b="1" baseline="0" dirty="0" smtClean="0"/>
              <a:t>Förtidsröster som underkänts i vallokal </a:t>
            </a:r>
            <a:r>
              <a:rPr lang="sv-SE" baseline="0" dirty="0" smtClean="0"/>
              <a:t>och som ska få en till bedömning av oss. </a:t>
            </a:r>
          </a:p>
          <a:p>
            <a:pPr marL="171450" indent="-171450">
              <a:buFont typeface="Wingdings" panose="05000000000000000000" pitchFamily="2" charset="2"/>
              <a:buChar char="§"/>
            </a:pPr>
            <a:r>
              <a:rPr lang="sv-SE" b="1" baseline="0" dirty="0" smtClean="0"/>
              <a:t>Förtidsröster som inte granskats i vallokal</a:t>
            </a:r>
            <a:r>
              <a:rPr lang="sv-SE" baseline="0" dirty="0" smtClean="0"/>
              <a:t>, t.ex. sådana som kom för sent och inte hann skickas ut till vallokalen.</a:t>
            </a:r>
          </a:p>
          <a:p>
            <a:pPr marL="171450" indent="-171450">
              <a:buFont typeface="Wingdings" panose="05000000000000000000" pitchFamily="2" charset="2"/>
              <a:buChar char="§"/>
            </a:pPr>
            <a:r>
              <a:rPr lang="sv-SE" b="1" baseline="0" dirty="0" smtClean="0"/>
              <a:t>Brevröster</a:t>
            </a:r>
            <a:r>
              <a:rPr lang="sv-SE" b="0" baseline="0" dirty="0" smtClean="0"/>
              <a:t>, alltså</a:t>
            </a:r>
            <a:r>
              <a:rPr lang="sv-SE" baseline="0" dirty="0" smtClean="0"/>
              <a:t> röster som kommer från utlandet. De ligger i gula kuvert. Övriga förtidsröster är i vita fönsterkuvert.</a:t>
            </a:r>
          </a:p>
          <a:p>
            <a:pPr marL="628650" lvl="1" indent="-171450">
              <a:buFont typeface="Arial" panose="020B0604020202020204" pitchFamily="34" charset="0"/>
              <a:buChar char="•"/>
            </a:pPr>
            <a:endParaRPr lang="sv-SE" baseline="0" dirty="0" smtClean="0"/>
          </a:p>
          <a:p>
            <a:pPr marL="0" lvl="0" indent="0">
              <a:buFont typeface="Arial" panose="020B0604020202020204" pitchFamily="34" charset="0"/>
              <a:buNone/>
            </a:pPr>
            <a:r>
              <a:rPr lang="sv-SE" i="1" baseline="0" dirty="0" smtClean="0"/>
              <a:t>Klicka</a:t>
            </a:r>
          </a:p>
          <a:p>
            <a:pPr marL="0" indent="0">
              <a:buFont typeface="Arial" panose="020B0604020202020204" pitchFamily="34" charset="0"/>
              <a:buNone/>
            </a:pPr>
            <a:endParaRPr lang="sv-SE" baseline="0" dirty="0" smtClean="0"/>
          </a:p>
          <a:p>
            <a:pPr marL="171450" indent="-171450">
              <a:buFont typeface="Wingdings" panose="05000000000000000000" pitchFamily="2" charset="2"/>
              <a:buChar char="§"/>
            </a:pPr>
            <a:r>
              <a:rPr lang="sv-SE" baseline="0" dirty="0" smtClean="0"/>
              <a:t>När granskningen är klar ska vi gå in i nästa stora arbetsmoment, </a:t>
            </a:r>
            <a:r>
              <a:rPr lang="sv-SE" b="1" baseline="0" dirty="0" smtClean="0"/>
              <a:t>vi räknar röster</a:t>
            </a:r>
          </a:p>
          <a:p>
            <a:pPr marL="171450" indent="-171450">
              <a:buFont typeface="Wingdings" panose="05000000000000000000" pitchFamily="2" charset="2"/>
              <a:buChar char="§"/>
            </a:pPr>
            <a:r>
              <a:rPr lang="sv-SE" b="1" baseline="0" dirty="0" smtClean="0"/>
              <a:t>Innan vi börjar med rösträkningen behöver vi städa undan från det tidigare momentet och vara säkra på att alla förtidsröster levererats och hanterats. </a:t>
            </a:r>
          </a:p>
          <a:p>
            <a:pPr marL="171450" indent="-171450">
              <a:buFont typeface="Wingdings" panose="05000000000000000000" pitchFamily="2" charset="2"/>
              <a:buChar char="§"/>
            </a:pPr>
            <a:r>
              <a:rPr lang="sv-SE" b="1" baseline="0" dirty="0" smtClean="0"/>
              <a:t>Inga röster får läggas ner i urnan efter att vi öppnat den!</a:t>
            </a:r>
            <a:r>
              <a:rPr lang="sv-SE" baseline="0" dirty="0" smtClean="0"/>
              <a:t/>
            </a:r>
            <a:br>
              <a:rPr lang="sv-SE" baseline="0" dirty="0" smtClean="0"/>
            </a:br>
            <a:endParaRPr lang="sv-SE" baseline="0" dirty="0" smtClean="0"/>
          </a:p>
          <a:p>
            <a:pPr marL="171450" indent="-171450">
              <a:buFont typeface="Wingdings" panose="05000000000000000000" pitchFamily="2" charset="2"/>
              <a:buChar char="§"/>
            </a:pPr>
            <a:r>
              <a:rPr lang="sv-SE" baseline="0" dirty="0" smtClean="0"/>
              <a:t>Vi börjar med att kika på det första arbetsmomentet, granskningen av röster. </a:t>
            </a:r>
            <a:r>
              <a:rPr lang="sv-SE" i="1" baseline="0" dirty="0" smtClean="0"/>
              <a:t>Klicka.</a:t>
            </a:r>
            <a:endParaRPr lang="sv-SE" baseline="0" dirty="0" smtClean="0"/>
          </a:p>
          <a:p>
            <a:pPr marL="171450" indent="-171450">
              <a:buFont typeface="Arial" panose="020B0604020202020204" pitchFamily="34" charset="0"/>
              <a:buChar char="•"/>
            </a:pPr>
            <a:endParaRPr lang="sv-SE" baseline="0" dirty="0" smtClean="0"/>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5</a:t>
            </a:fld>
            <a:endParaRPr lang="sv-SE"/>
          </a:p>
        </p:txBody>
      </p:sp>
    </p:spTree>
    <p:extLst>
      <p:ext uri="{BB962C8B-B14F-4D97-AF65-F5344CB8AC3E}">
        <p14:creationId xmlns:p14="http://schemas.microsoft.com/office/powerpoint/2010/main" val="407896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Granskning av förtidsröster</a:t>
            </a:r>
          </a:p>
          <a:p>
            <a:endParaRPr lang="sv-SE" i="1" dirty="0" smtClean="0"/>
          </a:p>
          <a:p>
            <a:pPr marL="171450" indent="-171450">
              <a:buFont typeface="Wingdings" panose="05000000000000000000" pitchFamily="2" charset="2"/>
              <a:buChar char="§"/>
            </a:pPr>
            <a:r>
              <a:rPr lang="sv-SE" b="1" dirty="0" smtClean="0"/>
              <a:t>Genomförs per valdistrikt </a:t>
            </a:r>
          </a:p>
          <a:p>
            <a:pPr marL="171450" indent="-171450">
              <a:buFont typeface="Wingdings" panose="05000000000000000000" pitchFamily="2" charset="2"/>
              <a:buChar char="§"/>
            </a:pPr>
            <a:r>
              <a:rPr lang="sv-SE" b="1" dirty="0" smtClean="0"/>
              <a:t>Valdistriktets röstlängd används för avprickning</a:t>
            </a:r>
          </a:p>
          <a:p>
            <a:pPr marL="171450" indent="-171450">
              <a:buFont typeface="Wingdings" panose="05000000000000000000" pitchFamily="2" charset="2"/>
              <a:buChar char="§"/>
            </a:pPr>
            <a:r>
              <a:rPr lang="sv-SE" b="1" dirty="0" smtClean="0"/>
              <a:t>Förtidsrösterna sorteras enligt röstlängdsnummer</a:t>
            </a:r>
          </a:p>
          <a:p>
            <a:pPr marL="171450" indent="-171450">
              <a:buFont typeface="Wingdings" panose="05000000000000000000" pitchFamily="2" charset="2"/>
              <a:buChar char="§"/>
            </a:pPr>
            <a:r>
              <a:rPr lang="sv-SE" b="1" dirty="0" smtClean="0"/>
              <a:t>3 kategorier av förtidsröster</a:t>
            </a:r>
          </a:p>
          <a:p>
            <a:pPr marL="171450" indent="-171450">
              <a:buFont typeface="Wingdings" panose="05000000000000000000" pitchFamily="2" charset="2"/>
              <a:buChar char="§"/>
            </a:pPr>
            <a:r>
              <a:rPr lang="sv-SE" b="1" dirty="0" smtClean="0"/>
              <a:t>Efter granskning…</a:t>
            </a:r>
          </a:p>
          <a:p>
            <a:pPr marL="324000" lvl="1" indent="0">
              <a:buNone/>
            </a:pPr>
            <a:r>
              <a:rPr lang="sv-SE" b="1" dirty="0" smtClean="0"/>
              <a:t>	…läggs godkänd röst ner i valurnan</a:t>
            </a:r>
          </a:p>
          <a:p>
            <a:pPr marL="324000" lvl="1" indent="0">
              <a:buNone/>
            </a:pPr>
            <a:r>
              <a:rPr lang="sv-SE" b="1" dirty="0" smtClean="0"/>
              <a:t>	…tas underkänd förtidsröst omhand</a:t>
            </a:r>
          </a:p>
          <a:p>
            <a:pPr marL="171450" indent="-171450">
              <a:buFont typeface="Wingdings" panose="05000000000000000000" pitchFamily="2" charset="2"/>
              <a:buChar char="§"/>
            </a:pPr>
            <a:r>
              <a:rPr lang="sv-SE" b="1" dirty="0" smtClean="0"/>
              <a:t>Ta hjälp om en förtidsröst ska underkännas!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smtClean="0"/>
              <a:t>En förtidsröst som underkänns kommer inte granskas igen! Därför behöver vi vara väldigt noggranna när vi ska underkänna en förtidsröst, eftersom det i förlängningen är att neka en väljare att rösta. Jobba lugnt och metodiskt, följ flödesscheman i handledningen.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smtClean="0"/>
              <a:t>Observera att valkuvert som innehåller dubbla valsedlar ska läggas i valurnan. Samma gäller för valkuvert där valsedeln har ”fel färg”. Följ stegen i flödesschemana och fråga om ni är osäkra.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smtClean="0"/>
              <a:t>Om det</a:t>
            </a:r>
            <a:r>
              <a:rPr lang="sv-SE" i="1" baseline="0" dirty="0" smtClean="0"/>
              <a:t> finns någon slags markering på väljarens rad i röstlängden ska rösten inte godkännas. Väljaren har ångerröstat. Om det finns en not i röstlängden ska det finnas anteckning om varför en not är gjord i protokollet. Om möjligt är det därför att rekommendera att kopiera valdistriktens protokoll vid valnämndens mottagning, innan protokollen transporteras till länsstyrelsen. Mer om detta längre fram i bildspelet.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dirty="0" smtClean="0"/>
          </a:p>
          <a:p>
            <a:endParaRPr lang="sv-SE" i="1" baseline="0" dirty="0" smtClean="0"/>
          </a:p>
        </p:txBody>
      </p:sp>
      <p:sp>
        <p:nvSpPr>
          <p:cNvPr id="4" name="Platshållare för bildnummer 3"/>
          <p:cNvSpPr>
            <a:spLocks noGrp="1"/>
          </p:cNvSpPr>
          <p:nvPr>
            <p:ph type="sldNum" sz="quarter" idx="10"/>
          </p:nvPr>
        </p:nvSpPr>
        <p:spPr/>
        <p:txBody>
          <a:bodyPr/>
          <a:lstStyle/>
          <a:p>
            <a:fld id="{FE5C8991-D57F-4F57-99D8-D1041714389F}" type="slidenum">
              <a:rPr lang="sv-SE" smtClean="0"/>
              <a:t>7</a:t>
            </a:fld>
            <a:endParaRPr lang="sv-SE"/>
          </a:p>
        </p:txBody>
      </p:sp>
    </p:spTree>
    <p:extLst>
      <p:ext uri="{BB962C8B-B14F-4D97-AF65-F5344CB8AC3E}">
        <p14:creationId xmlns:p14="http://schemas.microsoft.com/office/powerpoint/2010/main" val="1225391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Röstkort - kontrollera att väljaren har rösträtt </a:t>
            </a:r>
          </a:p>
          <a:p>
            <a:endParaRPr lang="sv-SE" b="1" i="1" dirty="0" smtClean="0"/>
          </a:p>
          <a:p>
            <a:r>
              <a:rPr lang="sv-SE" i="1" dirty="0" smtClean="0"/>
              <a:t>Bilden behöver</a:t>
            </a:r>
            <a:r>
              <a:rPr lang="sv-SE" i="1" baseline="0" dirty="0" smtClean="0"/>
              <a:t> inte visas upp, men kan vara bra att de känner till att det finns olika typer av röstkort, särskilt om de jobbat som röstmottagare. </a:t>
            </a:r>
          </a:p>
          <a:p>
            <a:endParaRPr lang="sv-SE" i="1" baseline="0" dirty="0" smtClean="0"/>
          </a:p>
          <a:p>
            <a:r>
              <a:rPr lang="sv-SE" i="0" baseline="0" dirty="0" smtClean="0"/>
              <a:t>Var noga med att kontrollera att väljaren har rösträtt. </a:t>
            </a:r>
          </a:p>
        </p:txBody>
      </p:sp>
      <p:sp>
        <p:nvSpPr>
          <p:cNvPr id="4" name="Platshållare för bildnummer 3"/>
          <p:cNvSpPr>
            <a:spLocks noGrp="1"/>
          </p:cNvSpPr>
          <p:nvPr>
            <p:ph type="sldNum" sz="quarter" idx="10"/>
          </p:nvPr>
        </p:nvSpPr>
        <p:spPr/>
        <p:txBody>
          <a:bodyPr/>
          <a:lstStyle/>
          <a:p>
            <a:fld id="{FE5C8991-D57F-4F57-99D8-D1041714389F}" type="slidenum">
              <a:rPr lang="sv-SE" smtClean="0"/>
              <a:t>8</a:t>
            </a:fld>
            <a:endParaRPr lang="sv-SE"/>
          </a:p>
        </p:txBody>
      </p:sp>
    </p:spTree>
    <p:extLst>
      <p:ext uri="{BB962C8B-B14F-4D97-AF65-F5344CB8AC3E}">
        <p14:creationId xmlns:p14="http://schemas.microsoft.com/office/powerpoint/2010/main" val="715745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1. Förtidsröst som har underkänts i vallokal – </a:t>
            </a:r>
            <a:r>
              <a:rPr lang="sv-SE" b="0" i="1" dirty="0" smtClean="0"/>
              <a:t>första</a:t>
            </a:r>
            <a:r>
              <a:rPr lang="sv-SE" b="0" i="1" baseline="0" dirty="0" smtClean="0"/>
              <a:t> kategorin av förtidsröster som granskas på uppsamlingsräkningen. </a:t>
            </a:r>
            <a:endParaRPr lang="sv-SE" b="1" dirty="0" smtClean="0"/>
          </a:p>
          <a:p>
            <a:endParaRPr lang="sv-SE" dirty="0" smtClean="0"/>
          </a:p>
          <a:p>
            <a:r>
              <a:rPr lang="sv-SE" dirty="0" smtClean="0"/>
              <a:t>Dessa</a:t>
            </a:r>
            <a:r>
              <a:rPr lang="sv-SE" baseline="0" dirty="0" smtClean="0"/>
              <a:t> förtidsröster har granskats i vallokal men underkänts av någon anledning. Vid uppsamlingsräkningen får varje förtidsröst en andra bedömning. Dessa förtidsröster kan vara öppnade. Det ska vara skrivet på framsidan varför förtidsrösten är underkänd. </a:t>
            </a:r>
          </a:p>
          <a:p>
            <a:endParaRPr lang="sv-SE" baseline="0" dirty="0" smtClean="0"/>
          </a:p>
          <a:p>
            <a:r>
              <a:rPr lang="sv-SE" baseline="0" dirty="0" smtClean="0"/>
              <a:t>En förtidsröst kan underkännas av olika anledningar – se flödesschemat i handledningen. </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9</a:t>
            </a:fld>
            <a:endParaRPr lang="sv-SE"/>
          </a:p>
        </p:txBody>
      </p:sp>
    </p:spTree>
    <p:extLst>
      <p:ext uri="{BB962C8B-B14F-4D97-AF65-F5344CB8AC3E}">
        <p14:creationId xmlns:p14="http://schemas.microsoft.com/office/powerpoint/2010/main" val="260348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2. Förtidsröster som inte har granskats i vallokal</a:t>
            </a:r>
          </a:p>
          <a:p>
            <a:endParaRPr lang="sv-SE" dirty="0" smtClean="0"/>
          </a:p>
          <a:p>
            <a:r>
              <a:rPr lang="sv-SE" dirty="0" smtClean="0"/>
              <a:t>Majoriteten</a:t>
            </a:r>
            <a:r>
              <a:rPr lang="sv-SE" baseline="0" dirty="0" smtClean="0"/>
              <a:t> av rösterna som granskas tillhör kategorin ”förtidsröster som inte har granskats i vallokal”. Väljaren har alltså antingen förtidsröstat nära inpå eller på valdagen, eller röstat utomlands på en utlandsmyndighet. </a:t>
            </a:r>
          </a:p>
          <a:p>
            <a:endParaRPr lang="sv-SE" baseline="0" dirty="0" smtClean="0"/>
          </a:p>
          <a:p>
            <a:r>
              <a:rPr lang="sv-SE" baseline="0" dirty="0" smtClean="0"/>
              <a:t>Det är egentligen ingen större skillnad på en inrikes förtidsröst eller en ambassadröst, men man ser skillnad på hur informationen från väljarförteckningen är överförd på fönsterkuvertet. Om väljaren har </a:t>
            </a:r>
            <a:r>
              <a:rPr lang="sv-SE" baseline="0" dirty="0" err="1" smtClean="0"/>
              <a:t>ambassadröstat</a:t>
            </a:r>
            <a:r>
              <a:rPr lang="sv-SE" baseline="0" dirty="0" smtClean="0"/>
              <a:t> så har fönsterkuvertet ett klistermärke istället för handskrivet nummer. </a:t>
            </a:r>
          </a:p>
          <a:p>
            <a:endParaRPr lang="sv-SE" baseline="0" dirty="0" smtClean="0"/>
          </a:p>
          <a:p>
            <a:r>
              <a:rPr lang="sv-SE" baseline="0" dirty="0" smtClean="0"/>
              <a:t>Dessa förtidsröster ska vara oöppnade. </a:t>
            </a:r>
          </a:p>
        </p:txBody>
      </p:sp>
      <p:sp>
        <p:nvSpPr>
          <p:cNvPr id="4" name="Platshållare för bildnummer 3"/>
          <p:cNvSpPr>
            <a:spLocks noGrp="1"/>
          </p:cNvSpPr>
          <p:nvPr>
            <p:ph type="sldNum" sz="quarter" idx="10"/>
          </p:nvPr>
        </p:nvSpPr>
        <p:spPr/>
        <p:txBody>
          <a:bodyPr/>
          <a:lstStyle/>
          <a:p>
            <a:fld id="{FE5C8991-D57F-4F57-99D8-D1041714389F}" type="slidenum">
              <a:rPr lang="sv-SE" smtClean="0"/>
              <a:t>10</a:t>
            </a:fld>
            <a:endParaRPr lang="sv-SE"/>
          </a:p>
        </p:txBody>
      </p:sp>
    </p:spTree>
    <p:extLst>
      <p:ext uri="{BB962C8B-B14F-4D97-AF65-F5344CB8AC3E}">
        <p14:creationId xmlns:p14="http://schemas.microsoft.com/office/powerpoint/2010/main" val="393857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3. Brevröster</a:t>
            </a:r>
          </a:p>
          <a:p>
            <a:endParaRPr lang="sv-SE" b="1" dirty="0" smtClean="0"/>
          </a:p>
          <a:p>
            <a:pPr marL="171450" indent="-171450">
              <a:buFont typeface="Wingdings" panose="05000000000000000000" pitchFamily="2" charset="2"/>
              <a:buChar char="§"/>
            </a:pPr>
            <a:r>
              <a:rPr lang="sv-SE" b="1" dirty="0" smtClean="0"/>
              <a:t>Måste vara postade från utlandet</a:t>
            </a:r>
          </a:p>
          <a:p>
            <a:pPr marL="171450" indent="-171450">
              <a:buFont typeface="Wingdings" panose="05000000000000000000" pitchFamily="2" charset="2"/>
              <a:buChar char="§"/>
            </a:pPr>
            <a:r>
              <a:rPr lang="sv-SE" b="1" dirty="0" smtClean="0"/>
              <a:t>Uppmärksamma datum!</a:t>
            </a:r>
          </a:p>
          <a:p>
            <a:pPr marL="171450" indent="-171450">
              <a:buFont typeface="Wingdings" panose="05000000000000000000" pitchFamily="2" charset="2"/>
              <a:buChar char="§"/>
            </a:pPr>
            <a:r>
              <a:rPr lang="sv-SE" b="1" dirty="0" smtClean="0"/>
              <a:t>Kan innehålla olika typer av röstkort: </a:t>
            </a:r>
          </a:p>
          <a:p>
            <a:pPr lvl="1"/>
            <a:r>
              <a:rPr lang="sv-SE" b="1" dirty="0" smtClean="0"/>
              <a:t>- utlandsröstkort, </a:t>
            </a:r>
          </a:p>
          <a:p>
            <a:pPr lvl="1"/>
            <a:r>
              <a:rPr lang="sv-SE" b="1" dirty="0" smtClean="0"/>
              <a:t>- inrikes röstkort,</a:t>
            </a:r>
          </a:p>
          <a:p>
            <a:pPr lvl="1"/>
            <a:r>
              <a:rPr lang="sv-SE" b="1" dirty="0" smtClean="0"/>
              <a:t>- adresskort.</a:t>
            </a:r>
          </a:p>
          <a:p>
            <a:endParaRPr lang="sv-SE" dirty="0" smtClean="0"/>
          </a:p>
          <a:p>
            <a:r>
              <a:rPr lang="sv-SE" dirty="0" smtClean="0"/>
              <a:t>På bilden visas hur</a:t>
            </a:r>
            <a:r>
              <a:rPr lang="sv-SE" baseline="0" dirty="0" smtClean="0"/>
              <a:t> brevröster kan se ut – bedömningsstöd finns i handledningen!</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11</a:t>
            </a:fld>
            <a:endParaRPr lang="sv-SE"/>
          </a:p>
        </p:txBody>
      </p:sp>
    </p:spTree>
    <p:extLst>
      <p:ext uri="{BB962C8B-B14F-4D97-AF65-F5344CB8AC3E}">
        <p14:creationId xmlns:p14="http://schemas.microsoft.com/office/powerpoint/2010/main" val="84335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smtClean="0"/>
              <a:t>Budröst</a:t>
            </a:r>
          </a:p>
          <a:p>
            <a:pPr marL="0" indent="0">
              <a:buFont typeface="Arial" panose="020B0604020202020204" pitchFamily="34" charset="0"/>
              <a:buNone/>
            </a:pPr>
            <a:endParaRPr lang="sv-SE" dirty="0" smtClean="0"/>
          </a:p>
          <a:p>
            <a:pPr marL="0" indent="0">
              <a:buFont typeface="Arial" panose="020B0604020202020204" pitchFamily="34" charset="0"/>
              <a:buNone/>
            </a:pPr>
            <a:r>
              <a:rPr lang="sv-SE" dirty="0" smtClean="0"/>
              <a:t>Budröster kan finnas i</a:t>
            </a:r>
            <a:r>
              <a:rPr lang="sv-SE" baseline="0" dirty="0" smtClean="0"/>
              <a:t> alla kategorier av förtidsröster, men det är inte så vanligt förekommande. Om det finns en budröst i fönsterkuvertet/brevrösten så behöver ni följa några extra steg. </a:t>
            </a:r>
          </a:p>
          <a:p>
            <a:pPr marL="0" indent="0">
              <a:buFont typeface="Arial" panose="020B0604020202020204" pitchFamily="34" charset="0"/>
              <a:buNone/>
            </a:pPr>
            <a:endParaRPr lang="sv-SE" dirty="0" smtClean="0"/>
          </a:p>
          <a:p>
            <a:pPr marL="171450" indent="-171450">
              <a:buFont typeface="Wingdings" panose="05000000000000000000" pitchFamily="2" charset="2"/>
              <a:buChar char="§"/>
            </a:pPr>
            <a:r>
              <a:rPr lang="sv-SE" dirty="0" smtClean="0"/>
              <a:t>Om en förtidsröst innehåller ett</a:t>
            </a:r>
            <a:r>
              <a:rPr lang="sv-SE" baseline="0" dirty="0" smtClean="0"/>
              <a:t> ytterkuvert för</a:t>
            </a:r>
            <a:r>
              <a:rPr lang="sv-SE" dirty="0" smtClean="0"/>
              <a:t> budröst behöver</a:t>
            </a:r>
            <a:r>
              <a:rPr lang="sv-SE" baseline="0" dirty="0" smtClean="0"/>
              <a:t> alla uppgifter vara korrekt ifyllda, följ flödesschemat. </a:t>
            </a:r>
          </a:p>
          <a:p>
            <a:pPr marL="171450" indent="-171450">
              <a:buFont typeface="Wingdings" panose="05000000000000000000" pitchFamily="2" charset="2"/>
              <a:buChar char="§"/>
            </a:pPr>
            <a:r>
              <a:rPr lang="sv-SE" baseline="0" dirty="0" smtClean="0"/>
              <a:t>Om en budröst godkänns ska ytterkuvertet öppnas och valkuvertet tas ut och granskas.</a:t>
            </a:r>
          </a:p>
          <a:p>
            <a:pPr marL="171450" indent="-171450">
              <a:buFont typeface="Wingdings" panose="05000000000000000000" pitchFamily="2" charset="2"/>
              <a:buChar char="§"/>
            </a:pPr>
            <a:r>
              <a:rPr lang="sv-SE" baseline="0" dirty="0" smtClean="0"/>
              <a:t>Om valkuvertet är godkänt läggs det i valurnan. Det tomma ytterkuvertet ska omhändertas och arkiveras i omslag hos kommunen. </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12</a:t>
            </a:fld>
            <a:endParaRPr lang="sv-SE"/>
          </a:p>
        </p:txBody>
      </p:sp>
    </p:spTree>
    <p:extLst>
      <p:ext uri="{BB962C8B-B14F-4D97-AF65-F5344CB8AC3E}">
        <p14:creationId xmlns:p14="http://schemas.microsoft.com/office/powerpoint/2010/main" val="1902755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smtClean="0"/>
              <a:t>Klicka här för att ändra 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C3CAB3A1-2D40-4BA9-A61B-AFD14D1D0A73}" type="datetimeFigureOut">
              <a:rPr lang="sv-SE" smtClean="0"/>
              <a:pPr/>
              <a:t>2024-04-30</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3692663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xmlns="" val="1"/>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2024-04-30</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253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xmlns="" val="1"/>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2024-04-30</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3997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xmlns="" val="1"/>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2024-04-30</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7955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xmlns="" val="1"/>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2024-04-30</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0441854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xmlns="" val="1"/>
              </a:ext>
            </a:extLst>
          </p:cNvPr>
          <p:cNvSpPr>
            <a:spLocks noGrp="1"/>
          </p:cNvSpPr>
          <p:nvPr>
            <p:ph type="pic" sz="quarter" idx="13" hasCustomPrompt="1"/>
          </p:nvPr>
        </p:nvSpPr>
        <p:spPr>
          <a:xfrm>
            <a:off x="0" y="-1"/>
            <a:ext cx="12192000" cy="5903089"/>
          </a:xfrm>
          <a:solidFill>
            <a:schemeClr val="bg2"/>
          </a:solidFill>
        </p:spPr>
        <p:txBody>
          <a:bodyPr/>
          <a:lstStyle>
            <a:lvl1pPr>
              <a:defRPr/>
            </a:lvl1pPr>
          </a:lstStyle>
          <a:p>
            <a:r>
              <a:rPr lang="sv-SE" dirty="0"/>
              <a:t>Klicka på knappen Infoga bild under fliken Infoga för att infoga en bild.</a:t>
            </a:r>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2024-04-30</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63780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 bild 2">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3416300" y="6020544"/>
            <a:ext cx="8591550" cy="720000"/>
          </a:xfrm>
        </p:spPr>
        <p:txBody>
          <a:bodyPr anchor="b">
            <a:noAutofit/>
          </a:bodyPr>
          <a:lstStyle>
            <a:lvl1pPr algn="l">
              <a:defRPr sz="3600">
                <a:solidFill>
                  <a:schemeClr val="tx1"/>
                </a:solidFill>
                <a:effectLst/>
              </a:defRPr>
            </a:lvl1pPr>
          </a:lstStyle>
          <a:p>
            <a:r>
              <a:rPr lang="sv-SE" smtClean="0"/>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xmlns="" val="1"/>
              </a:ext>
            </a:extLst>
          </p:cNvPr>
          <p:cNvSpPr>
            <a:spLocks noGrp="1"/>
          </p:cNvSpPr>
          <p:nvPr>
            <p:ph type="pic" sz="quarter" idx="13"/>
          </p:nvPr>
        </p:nvSpPr>
        <p:spPr>
          <a:xfrm>
            <a:off x="0" y="-1"/>
            <a:ext cx="12192000" cy="5903089"/>
          </a:xfrm>
          <a:solidFill>
            <a:schemeClr val="bg2"/>
          </a:solidFill>
        </p:spPr>
        <p:txBody>
          <a:bodyPr/>
          <a:lstStyle/>
          <a:p>
            <a:r>
              <a:rPr lang="sv-SE" smtClean="0"/>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2024-04-30</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Tree>
    <p:extLst>
      <p:ext uri="{BB962C8B-B14F-4D97-AF65-F5344CB8AC3E}">
        <p14:creationId xmlns:p14="http://schemas.microsoft.com/office/powerpoint/2010/main" val="2503213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 bild 3">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4802735" y="272555"/>
            <a:ext cx="7005034" cy="1193359"/>
          </a:xfrm>
        </p:spPr>
        <p:txBody>
          <a:bodyPr anchor="ctr">
            <a:noAutofit/>
          </a:bodyPr>
          <a:lstStyle>
            <a:lvl1pPr algn="l">
              <a:defRPr sz="3600">
                <a:solidFill>
                  <a:schemeClr val="tx1"/>
                </a:solidFill>
                <a:effectLst/>
              </a:defRPr>
            </a:lvl1pPr>
          </a:lstStyle>
          <a:p>
            <a:r>
              <a:rPr lang="sv-SE" smtClean="0"/>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xmlns="" val="1"/>
              </a:ext>
            </a:extLst>
          </p:cNvPr>
          <p:cNvSpPr>
            <a:spLocks noGrp="1"/>
          </p:cNvSpPr>
          <p:nvPr>
            <p:ph type="pic" sz="quarter" idx="13"/>
          </p:nvPr>
        </p:nvSpPr>
        <p:spPr>
          <a:xfrm>
            <a:off x="0" y="1818000"/>
            <a:ext cx="12192000" cy="5040000"/>
          </a:xfrm>
          <a:solidFill>
            <a:schemeClr val="bg2"/>
          </a:solidFill>
        </p:spPr>
        <p:txBody>
          <a:bodyPr/>
          <a:lstStyle/>
          <a:p>
            <a:r>
              <a:rPr lang="sv-SE" smtClean="0"/>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2024-04-30</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pic>
        <p:nvPicPr>
          <p:cNvPr id="8" name="Bildobjekt 7">
            <a:extLst>
              <a:ext uri="{FF2B5EF4-FFF2-40B4-BE49-F238E27FC236}">
                <a16:creationId xmlns:a16="http://schemas.microsoft.com/office/drawing/2014/main" id="{45689AA9-2269-983B-A78A-C44F94BD29EB}"/>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Tree>
    <p:extLst>
      <p:ext uri="{BB962C8B-B14F-4D97-AF65-F5344CB8AC3E}">
        <p14:creationId xmlns:p14="http://schemas.microsoft.com/office/powerpoint/2010/main" val="921183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xmlns="" val="1"/>
              </a:ext>
            </a:extLst>
          </p:cNvPr>
          <p:cNvSpPr>
            <a:spLocks noGrp="1"/>
          </p:cNvSpPr>
          <p:nvPr>
            <p:ph type="pic" sz="quarter" idx="13"/>
          </p:nvPr>
        </p:nvSpPr>
        <p:spPr>
          <a:xfrm>
            <a:off x="0" y="0"/>
            <a:ext cx="12192000" cy="6858000"/>
          </a:xfrm>
          <a:solidFill>
            <a:schemeClr val="bg2"/>
          </a:solidFill>
        </p:spPr>
        <p:txBody>
          <a:bodyPr/>
          <a:lstStyle/>
          <a:p>
            <a:r>
              <a:rPr lang="sv-SE" smtClean="0"/>
              <a:t>Klicka på ikonen för att lägga till en bild</a:t>
            </a:r>
            <a:endParaRPr lang="sv-SE" dirty="0"/>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1008000" y="509388"/>
            <a:ext cx="10176000" cy="720000"/>
          </a:xfrm>
        </p:spPr>
        <p:txBody>
          <a:bodyPr anchor="ctr">
            <a:noAutofit/>
          </a:bodyPr>
          <a:lstStyle>
            <a:lvl1pPr algn="l">
              <a:defRPr sz="3600">
                <a:solidFill>
                  <a:schemeClr val="tx1"/>
                </a:solidFill>
                <a:effectLst/>
              </a:defRPr>
            </a:lvl1pPr>
          </a:lstStyle>
          <a:p>
            <a:r>
              <a:rPr lang="sv-SE" smtClean="0"/>
              <a:t>Klicka här för att ändra format</a:t>
            </a:r>
            <a:endParaRPr lang="sv-SE" dirty="0"/>
          </a:p>
        </p:txBody>
      </p:sp>
      <p:sp>
        <p:nvSpPr>
          <p:cNvPr id="5" name="Platshållare för text 4">
            <a:extLst>
              <a:ext uri="{FF2B5EF4-FFF2-40B4-BE49-F238E27FC236}">
                <a16:creationId xmlns:a16="http://schemas.microsoft.com/office/drawing/2014/main" id="{5747169D-F9DA-9DB0-B86B-EF9488178821}"/>
              </a:ext>
            </a:extLst>
          </p:cNvPr>
          <p:cNvSpPr>
            <a:spLocks noGrp="1"/>
          </p:cNvSpPr>
          <p:nvPr>
            <p:ph type="body" sz="quarter" idx="17" hasCustomPrompt="1"/>
          </p:nvPr>
        </p:nvSpPr>
        <p:spPr>
          <a:xfrm>
            <a:off x="1008000" y="1458293"/>
            <a:ext cx="10176000" cy="1325206"/>
          </a:xfrm>
        </p:spPr>
        <p:txBody>
          <a:bodyPr/>
          <a:lstStyle>
            <a:lvl1pPr marL="0" indent="0">
              <a:buNone/>
              <a:defRPr/>
            </a:lvl1pPr>
            <a:lvl2pPr marL="324000" indent="0">
              <a:buNone/>
              <a:defRPr/>
            </a:lvl2pPr>
            <a:lvl3pPr marL="648000" indent="0">
              <a:buNone/>
              <a:defRPr/>
            </a:lvl3pPr>
            <a:lvl4pPr marL="972000" indent="0">
              <a:buNone/>
              <a:defRPr/>
            </a:lvl4pPr>
            <a:lvl5pPr marL="1296000" indent="0">
              <a:buNone/>
              <a:defRPr/>
            </a:lvl5pPr>
          </a:lstStyle>
          <a:p>
            <a:pPr lvl="0"/>
            <a:r>
              <a:rPr lang="sv-SE" dirty="0"/>
              <a:t>Tänk på läsbarheten. Använd svart text mot ljus bild eller vit text mot mörk bild.</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2024-04-30</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
        <p:nvSpPr>
          <p:cNvPr id="7" name="Platshållare för text 9">
            <a:extLst>
              <a:ext uri="{FF2B5EF4-FFF2-40B4-BE49-F238E27FC236}">
                <a16:creationId xmlns:a16="http://schemas.microsoft.com/office/drawing/2014/main" id="{CA9C2E4F-DC08-63C9-3B19-0F65D0148FF9}"/>
              </a:ext>
              <a:ext uri="{C183D7F6-B498-43B3-948B-1728B52AA6E4}">
                <adec:decorative xmlns:adec="http://schemas.microsoft.com/office/drawing/2017/decorative" xmlns="" val="1"/>
              </a:ext>
            </a:extLst>
          </p:cNvPr>
          <p:cNvSpPr>
            <a:spLocks noGrp="1"/>
          </p:cNvSpPr>
          <p:nvPr>
            <p:ph type="body" sz="quarter" idx="14" hasCustomPrompt="1"/>
          </p:nvPr>
        </p:nvSpPr>
        <p:spPr>
          <a:xfrm>
            <a:off x="164119" y="5930451"/>
            <a:ext cx="3093616" cy="92754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4969459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276188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C3CAB3A1-2D40-4BA9-A61B-AFD14D1D0A73}" type="datetimeFigureOut">
              <a:rPr lang="sv-SE" smtClean="0"/>
              <a:t>2024-04-30</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222148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smtClean="0"/>
              <a:t>Klicka här för att ändra 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C3CAB3A1-2D40-4BA9-A61B-AFD14D1D0A73}" type="datetimeFigureOut">
              <a:rPr lang="sv-SE" smtClean="0"/>
              <a:pPr/>
              <a:t>2024-04-30</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247009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2024-04-30</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910192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C3CAB3A1-2D40-4BA9-A61B-AFD14D1D0A73}" type="datetimeFigureOut">
              <a:rPr lang="sv-SE" smtClean="0"/>
              <a:t>2024-04-30</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5789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C3CAB3A1-2D40-4BA9-A61B-AFD14D1D0A73}" type="datetimeFigureOut">
              <a:rPr lang="sv-SE" smtClean="0"/>
              <a:t>2024-04-30</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9548233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2024-04-30</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196677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vsida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1008000" y="509388"/>
            <a:ext cx="4994400" cy="720000"/>
          </a:xfrm>
        </p:spPr>
        <p:txBody>
          <a:bodyPr>
            <a:noAutofit/>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bild 3">
            <a:extLst>
              <a:ext uri="{FF2B5EF4-FFF2-40B4-BE49-F238E27FC236}">
                <a16:creationId xmlns:a16="http://schemas.microsoft.com/office/drawing/2014/main" id="{27603766-483D-D886-DC1D-5C23F71ECBC6}"/>
              </a:ext>
              <a:ext uri="{C183D7F6-B498-43B3-948B-1728B52AA6E4}">
                <adec:decorative xmlns:adec="http://schemas.microsoft.com/office/drawing/2017/decorative" xmlns="" val="1"/>
              </a:ext>
            </a:extLst>
          </p:cNvPr>
          <p:cNvSpPr>
            <a:spLocks noGrp="1"/>
          </p:cNvSpPr>
          <p:nvPr>
            <p:ph type="pic" sz="quarter" idx="13"/>
          </p:nvPr>
        </p:nvSpPr>
        <p:spPr>
          <a:xfrm>
            <a:off x="7015200" y="0"/>
            <a:ext cx="5176800" cy="6858000"/>
          </a:xfrm>
        </p:spPr>
        <p:txBody>
          <a:bodyPr/>
          <a:lstStyle/>
          <a:p>
            <a:r>
              <a:rPr lang="sv-SE" smtClean="0"/>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2024-04-30</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651279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alv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6189598" y="509388"/>
            <a:ext cx="4994402" cy="720000"/>
          </a:xfrm>
        </p:spPr>
        <p:txBody>
          <a:bodyPr>
            <a:noAutofit/>
          </a:bodyPr>
          <a:lstStyle/>
          <a:p>
            <a:r>
              <a:rPr lang="sv-SE" smtClean="0"/>
              <a:t>Klicka här för att ändra format</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bild 3">
            <a:extLst>
              <a:ext uri="{FF2B5EF4-FFF2-40B4-BE49-F238E27FC236}">
                <a16:creationId xmlns:a16="http://schemas.microsoft.com/office/drawing/2014/main" id="{78766863-56BF-ED1E-FDF2-2AA72B1B5AEA}"/>
              </a:ext>
              <a:ext uri="{C183D7F6-B498-43B3-948B-1728B52AA6E4}">
                <adec:decorative xmlns:adec="http://schemas.microsoft.com/office/drawing/2017/decorative" xmlns="" val="1"/>
              </a:ext>
            </a:extLst>
          </p:cNvPr>
          <p:cNvSpPr>
            <a:spLocks noGrp="1"/>
          </p:cNvSpPr>
          <p:nvPr>
            <p:ph type="pic" sz="quarter" idx="13"/>
          </p:nvPr>
        </p:nvSpPr>
        <p:spPr>
          <a:xfrm>
            <a:off x="0" y="-8546"/>
            <a:ext cx="5176800" cy="6858000"/>
          </a:xfrm>
        </p:spPr>
        <p:txBody>
          <a:bodyPr/>
          <a:lstStyle/>
          <a:p>
            <a:r>
              <a:rPr lang="sv-SE" smtClean="0"/>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2024-04-30</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0" name="Platshållare för text 9">
            <a:extLst>
              <a:ext uri="{FF2B5EF4-FFF2-40B4-BE49-F238E27FC236}">
                <a16:creationId xmlns:a16="http://schemas.microsoft.com/office/drawing/2014/main" id="{ACF927FD-62CA-DC82-9393-851FF4E9A5CC}"/>
              </a:ext>
            </a:extLst>
          </p:cNvPr>
          <p:cNvSpPr>
            <a:spLocks noGrp="1"/>
          </p:cNvSpPr>
          <p:nvPr>
            <p:ph type="body" sz="quarter" idx="14" hasCustomPrompt="1"/>
          </p:nvPr>
        </p:nvSpPr>
        <p:spPr>
          <a:xfrm>
            <a:off x="164119" y="5930451"/>
            <a:ext cx="3093616" cy="92754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2765934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 uri="{C183D7F6-B498-43B3-948B-1728B52AA6E4}">
                <adec:decorative xmlns:adec="http://schemas.microsoft.com/office/drawing/2017/decorative" xmlns="" val="1"/>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C3CAB3A1-2D40-4BA9-A61B-AFD14D1D0A73}" type="datetimeFigureOut">
              <a:rPr lang="sv-SE" smtClean="0"/>
              <a:pPr/>
              <a:t>2024-04-30</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4173358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1" r:id="rId8"/>
    <p:sldLayoutId id="2147483672" r:id="rId9"/>
    <p:sldLayoutId id="2147483665" r:id="rId10"/>
    <p:sldLayoutId id="2147483666" r:id="rId11"/>
    <p:sldLayoutId id="2147483667" r:id="rId12"/>
    <p:sldLayoutId id="2147483668" r:id="rId13"/>
    <p:sldLayoutId id="2147483669" r:id="rId14"/>
    <p:sldLayoutId id="2147483670" r:id="rId15"/>
    <p:sldLayoutId id="2147483673" r:id="rId16"/>
    <p:sldLayoutId id="2147483674" r:id="rId17"/>
    <p:sldLayoutId id="2147483664" r:id="rId18"/>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Instruktioner för dig som ska utbilda</a:t>
            </a:r>
            <a:endParaRPr lang="sv-SE" dirty="0"/>
          </a:p>
        </p:txBody>
      </p:sp>
      <p:sp>
        <p:nvSpPr>
          <p:cNvPr id="3" name="Platshållare för innehåll 2">
            <a:extLst>
              <a:ext uri="{FF2B5EF4-FFF2-40B4-BE49-F238E27FC236}">
                <a16:creationId xmlns:a16="http://schemas.microsoft.com/office/drawing/2014/main" id="{48AE938B-59A6-400B-A522-EC053A4A573F}"/>
              </a:ext>
            </a:extLst>
          </p:cNvPr>
          <p:cNvSpPr>
            <a:spLocks noGrp="1"/>
          </p:cNvSpPr>
          <p:nvPr>
            <p:ph idx="1"/>
          </p:nvPr>
        </p:nvSpPr>
        <p:spPr/>
        <p:txBody>
          <a:bodyPr/>
          <a:lstStyle/>
          <a:p>
            <a:r>
              <a:rPr lang="sv-SE" dirty="0" smtClean="0"/>
              <a:t>Målgruppen för denna utbildning är de som ska granska förtidsröster och räkna röster vid uppsamlingsräkningen 12 juni. </a:t>
            </a:r>
          </a:p>
          <a:p>
            <a:r>
              <a:rPr lang="sv-SE" dirty="0" smtClean="0"/>
              <a:t>Förslag på talmanus finns i anteckningsfältet. </a:t>
            </a:r>
            <a:r>
              <a:rPr lang="sv-SE" dirty="0"/>
              <a:t>Manuset innehåller den text </a:t>
            </a:r>
            <a:r>
              <a:rPr lang="sv-SE" dirty="0" smtClean="0"/>
              <a:t>som </a:t>
            </a:r>
            <a:r>
              <a:rPr lang="sv-SE" dirty="0"/>
              <a:t>syns i bild, samt text som fördjupar, förklarar eller utvecklar ämnet</a:t>
            </a:r>
            <a:r>
              <a:rPr lang="sv-SE" dirty="0" smtClean="0"/>
              <a:t>. </a:t>
            </a:r>
          </a:p>
          <a:p>
            <a:r>
              <a:rPr lang="sv-SE" i="1" dirty="0" smtClean="0"/>
              <a:t>Kursiv text är tysta instruktioner till dig som utbildar. T.ex. ”Klicka” när det är dags att klicka fram nästa bild i bilden.</a:t>
            </a:r>
            <a:endParaRPr lang="sv-SE" dirty="0" smtClean="0"/>
          </a:p>
          <a:p>
            <a:r>
              <a:rPr lang="sv-SE" dirty="0" smtClean="0"/>
              <a:t>Lokalanpassa texterna och lägg gärna till schema för lunch och pauser. Bilderna i detta bildspel är framtagna för att passa så många kommuner som möjligt.  </a:t>
            </a:r>
            <a:endParaRPr lang="sv-SE" dirty="0"/>
          </a:p>
          <a:p>
            <a:endParaRPr lang="sv-SE" dirty="0"/>
          </a:p>
        </p:txBody>
      </p:sp>
    </p:spTree>
    <p:extLst>
      <p:ext uri="{BB962C8B-B14F-4D97-AF65-F5344CB8AC3E}">
        <p14:creationId xmlns:p14="http://schemas.microsoft.com/office/powerpoint/2010/main" val="3734215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2. Förtidsröster som inte har granskats i vallokal</a:t>
            </a:r>
            <a:endParaRPr lang="sv-SE" dirty="0"/>
          </a:p>
        </p:txBody>
      </p:sp>
      <p:sp>
        <p:nvSpPr>
          <p:cNvPr id="7" name="Platshållare för text 6"/>
          <p:cNvSpPr>
            <a:spLocks noGrp="1"/>
          </p:cNvSpPr>
          <p:nvPr>
            <p:ph type="body" idx="1"/>
          </p:nvPr>
        </p:nvSpPr>
        <p:spPr/>
        <p:txBody>
          <a:bodyPr/>
          <a:lstStyle/>
          <a:p>
            <a:r>
              <a:rPr lang="sv-SE" dirty="0" smtClean="0"/>
              <a:t>Inrikes förtidsröst:</a:t>
            </a:r>
            <a:endParaRPr lang="sv-SE" dirty="0"/>
          </a:p>
        </p:txBody>
      </p:sp>
      <p:sp>
        <p:nvSpPr>
          <p:cNvPr id="8" name="Platshållare för text 7"/>
          <p:cNvSpPr>
            <a:spLocks noGrp="1"/>
          </p:cNvSpPr>
          <p:nvPr>
            <p:ph type="body" sz="quarter" idx="3"/>
          </p:nvPr>
        </p:nvSpPr>
        <p:spPr/>
        <p:txBody>
          <a:bodyPr/>
          <a:lstStyle/>
          <a:p>
            <a:r>
              <a:rPr lang="sv-SE" dirty="0" smtClean="0"/>
              <a:t>Ambassadröst:</a:t>
            </a:r>
            <a:endParaRPr lang="sv-SE" dirty="0"/>
          </a:p>
        </p:txBody>
      </p:sp>
      <p:pic>
        <p:nvPicPr>
          <p:cNvPr id="11" name="Platshållare för innehåll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26300" y="2598225"/>
            <a:ext cx="4127350" cy="3029975"/>
          </a:xfrm>
        </p:spPr>
      </p:pic>
      <p:pic>
        <p:nvPicPr>
          <p:cNvPr id="12" name="Platshållare för innehåll 1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60281" y="2732349"/>
            <a:ext cx="3883489" cy="2761727"/>
          </a:xfrm>
        </p:spPr>
      </p:pic>
    </p:spTree>
    <p:extLst>
      <p:ext uri="{BB962C8B-B14F-4D97-AF65-F5344CB8AC3E}">
        <p14:creationId xmlns:p14="http://schemas.microsoft.com/office/powerpoint/2010/main" val="3916238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3. Brevröster </a:t>
            </a:r>
            <a:endParaRPr lang="sv-SE" dirty="0"/>
          </a:p>
        </p:txBody>
      </p:sp>
      <p:sp>
        <p:nvSpPr>
          <p:cNvPr id="4" name="Platshållare för innehåll 3"/>
          <p:cNvSpPr>
            <a:spLocks noGrp="1"/>
          </p:cNvSpPr>
          <p:nvPr>
            <p:ph sz="half" idx="1"/>
          </p:nvPr>
        </p:nvSpPr>
        <p:spPr/>
        <p:txBody>
          <a:bodyPr/>
          <a:lstStyle/>
          <a:p>
            <a:r>
              <a:rPr lang="sv-SE" dirty="0" smtClean="0"/>
              <a:t>Måste vara postade från utlandet</a:t>
            </a:r>
          </a:p>
          <a:p>
            <a:r>
              <a:rPr lang="sv-SE" dirty="0" smtClean="0"/>
              <a:t>Uppmärksamma datum!</a:t>
            </a:r>
          </a:p>
          <a:p>
            <a:r>
              <a:rPr lang="sv-SE" dirty="0" smtClean="0"/>
              <a:t>Kan innehålla olika typer av röstkort</a:t>
            </a:r>
          </a:p>
        </p:txBody>
      </p:sp>
      <p:pic>
        <p:nvPicPr>
          <p:cNvPr id="6" name="Platshållare för innehåll 5"/>
          <p:cNvPicPr>
            <a:picLocks noGrp="1" noChangeAspect="1"/>
          </p:cNvPicPr>
          <p:nvPr>
            <p:ph sz="half" idx="2"/>
          </p:nvPr>
        </p:nvPicPr>
        <p:blipFill rotWithShape="1">
          <a:blip r:embed="rId3" cstate="hqprint">
            <a:extLst>
              <a:ext uri="{28A0092B-C50C-407E-A947-70E740481C1C}">
                <a14:useLocalDpi xmlns:a14="http://schemas.microsoft.com/office/drawing/2010/main" val="0"/>
              </a:ext>
            </a:extLst>
          </a:blip>
          <a:srcRect/>
          <a:stretch/>
        </p:blipFill>
        <p:spPr>
          <a:xfrm>
            <a:off x="7836192" y="869388"/>
            <a:ext cx="3763927" cy="2675745"/>
          </a:xfrm>
          <a:ln>
            <a:solidFill>
              <a:schemeClr val="accent6"/>
            </a:solidFill>
          </a:ln>
        </p:spPr>
      </p:pic>
      <p:pic>
        <p:nvPicPr>
          <p:cNvPr id="7" name="Bildobjekt 6"/>
          <p:cNvPicPr>
            <a:picLocks noChangeAspect="1"/>
          </p:cNvPicPr>
          <p:nvPr/>
        </p:nvPicPr>
        <p:blipFill rotWithShape="1">
          <a:blip r:embed="rId4"/>
          <a:srcRect l="-1" t="2589" r="3211"/>
          <a:stretch/>
        </p:blipFill>
        <p:spPr>
          <a:xfrm>
            <a:off x="7931410" y="3797219"/>
            <a:ext cx="3573493" cy="2546432"/>
          </a:xfrm>
          <a:prstGeom prst="rect">
            <a:avLst/>
          </a:prstGeom>
          <a:ln>
            <a:solidFill>
              <a:schemeClr val="accent6"/>
            </a:solidFill>
          </a:ln>
        </p:spPr>
      </p:pic>
      <p:pic>
        <p:nvPicPr>
          <p:cNvPr id="8" name="Bildobjekt 7"/>
          <p:cNvPicPr>
            <a:picLocks noChangeAspect="1"/>
          </p:cNvPicPr>
          <p:nvPr/>
        </p:nvPicPr>
        <p:blipFill>
          <a:blip r:embed="rId5"/>
          <a:stretch>
            <a:fillRect/>
          </a:stretch>
        </p:blipFill>
        <p:spPr>
          <a:xfrm>
            <a:off x="3853032" y="3797219"/>
            <a:ext cx="3691089" cy="2594573"/>
          </a:xfrm>
          <a:prstGeom prst="rect">
            <a:avLst/>
          </a:prstGeom>
          <a:ln>
            <a:solidFill>
              <a:schemeClr val="accent6"/>
            </a:solidFill>
          </a:ln>
        </p:spPr>
      </p:pic>
    </p:spTree>
    <p:extLst>
      <p:ext uri="{BB962C8B-B14F-4D97-AF65-F5344CB8AC3E}">
        <p14:creationId xmlns:p14="http://schemas.microsoft.com/office/powerpoint/2010/main" val="1800020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Budröst</a:t>
            </a:r>
            <a:endParaRPr lang="sv-SE"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469" y="1349311"/>
            <a:ext cx="10130113" cy="3777870"/>
          </a:xfrm>
          <a:prstGeom prst="rect">
            <a:avLst/>
          </a:prstGeom>
        </p:spPr>
      </p:pic>
    </p:spTree>
    <p:extLst>
      <p:ext uri="{BB962C8B-B14F-4D97-AF65-F5344CB8AC3E}">
        <p14:creationId xmlns:p14="http://schemas.microsoft.com/office/powerpoint/2010/main" val="3253882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Har väljaren redan röstat?</a:t>
            </a:r>
            <a:endParaRPr lang="sv-SE" dirty="0"/>
          </a:p>
        </p:txBody>
      </p:sp>
      <p:pic>
        <p:nvPicPr>
          <p:cNvPr id="4" name="Platshållare för innehåll 3"/>
          <p:cNvPicPr>
            <a:picLocks noGrp="1" noChangeAspect="1"/>
          </p:cNvPicPr>
          <p:nvPr>
            <p:ph idx="1"/>
          </p:nvPr>
        </p:nvPicPr>
        <p:blipFill rotWithShape="1">
          <a:blip r:embed="rId3"/>
          <a:srcRect l="503" t="3200" r="1978" b="7025"/>
          <a:stretch/>
        </p:blipFill>
        <p:spPr>
          <a:xfrm>
            <a:off x="824459" y="1711536"/>
            <a:ext cx="9923489" cy="914400"/>
          </a:xfrm>
          <a:prstGeom prst="rect">
            <a:avLst/>
          </a:prstGeom>
          <a:ln>
            <a:solidFill>
              <a:schemeClr val="accent6"/>
            </a:solidFill>
          </a:ln>
        </p:spPr>
      </p:pic>
      <p:pic>
        <p:nvPicPr>
          <p:cNvPr id="5" name="Bildobjekt 4"/>
          <p:cNvPicPr>
            <a:picLocks noChangeAspect="1"/>
          </p:cNvPicPr>
          <p:nvPr/>
        </p:nvPicPr>
        <p:blipFill rotWithShape="1">
          <a:blip r:embed="rId4"/>
          <a:srcRect l="1088" r="1799"/>
          <a:stretch/>
        </p:blipFill>
        <p:spPr>
          <a:xfrm>
            <a:off x="824459" y="3276502"/>
            <a:ext cx="9886167" cy="1016109"/>
          </a:xfrm>
          <a:prstGeom prst="rect">
            <a:avLst/>
          </a:prstGeom>
          <a:ln>
            <a:solidFill>
              <a:schemeClr val="accent6"/>
            </a:solidFill>
          </a:ln>
        </p:spPr>
      </p:pic>
      <p:pic>
        <p:nvPicPr>
          <p:cNvPr id="6" name="Bildobjekt 5"/>
          <p:cNvPicPr>
            <a:picLocks noChangeAspect="1"/>
          </p:cNvPicPr>
          <p:nvPr/>
        </p:nvPicPr>
        <p:blipFill rotWithShape="1">
          <a:blip r:embed="rId5"/>
          <a:srcRect l="281" r="430"/>
          <a:stretch/>
        </p:blipFill>
        <p:spPr>
          <a:xfrm>
            <a:off x="824459" y="4828387"/>
            <a:ext cx="9886166" cy="986228"/>
          </a:xfrm>
          <a:prstGeom prst="rect">
            <a:avLst/>
          </a:prstGeom>
          <a:ln>
            <a:solidFill>
              <a:schemeClr val="accent6"/>
            </a:solidFill>
          </a:ln>
        </p:spPr>
      </p:pic>
    </p:spTree>
    <p:extLst>
      <p:ext uri="{BB962C8B-B14F-4D97-AF65-F5344CB8AC3E}">
        <p14:creationId xmlns:p14="http://schemas.microsoft.com/office/powerpoint/2010/main" val="83944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32737" y="101025"/>
            <a:ext cx="4126855" cy="3030178"/>
          </a:xfrm>
          <a:prstGeom prst="rect">
            <a:avLst/>
          </a:prstGeom>
        </p:spPr>
      </p:pic>
      <p:pic>
        <p:nvPicPr>
          <p:cNvPr id="7" name="Bildobjekt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56426" y="3216165"/>
            <a:ext cx="4201751" cy="2952000"/>
          </a:xfrm>
          <a:prstGeom prst="rect">
            <a:avLst/>
          </a:prstGeom>
        </p:spPr>
      </p:pic>
      <p:pic>
        <p:nvPicPr>
          <p:cNvPr id="8" name="Bildobjekt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56426" y="243477"/>
            <a:ext cx="3880724" cy="2760264"/>
          </a:xfrm>
          <a:prstGeom prst="rect">
            <a:avLst/>
          </a:prstGeom>
        </p:spPr>
      </p:pic>
      <p:pic>
        <p:nvPicPr>
          <p:cNvPr id="9" name="Bildobjekt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115736" y="3198667"/>
            <a:ext cx="4127280" cy="2952000"/>
          </a:xfrm>
          <a:prstGeom prst="rect">
            <a:avLst/>
          </a:prstGeom>
        </p:spPr>
      </p:pic>
    </p:spTree>
    <p:extLst>
      <p:ext uri="{BB962C8B-B14F-4D97-AF65-F5344CB8AC3E}">
        <p14:creationId xmlns:p14="http://schemas.microsoft.com/office/powerpoint/2010/main" val="17257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Hantera godkänd förtidsröst</a:t>
            </a:r>
            <a:endParaRPr lang="sv-SE" dirty="0"/>
          </a:p>
        </p:txBody>
      </p:sp>
      <p:sp>
        <p:nvSpPr>
          <p:cNvPr id="3" name="Platshållare för innehåll 2"/>
          <p:cNvSpPr>
            <a:spLocks noGrp="1"/>
          </p:cNvSpPr>
          <p:nvPr>
            <p:ph sz="half" idx="1"/>
          </p:nvPr>
        </p:nvSpPr>
        <p:spPr/>
        <p:txBody>
          <a:bodyPr/>
          <a:lstStyle/>
          <a:p>
            <a:r>
              <a:rPr lang="sv-SE" dirty="0" smtClean="0"/>
              <a:t>Använd linjal för att pricka av väljaren i röstlängden.</a:t>
            </a:r>
          </a:p>
          <a:p>
            <a:r>
              <a:rPr lang="sv-SE" dirty="0" smtClean="0"/>
              <a:t>Markera rutan med ”V” i en annan färg än den som användes på valdagen. </a:t>
            </a:r>
          </a:p>
          <a:p>
            <a:r>
              <a:rPr lang="sv-SE" dirty="0" smtClean="0"/>
              <a:t> Lägg ner valkuvertet i valurnan. </a:t>
            </a:r>
            <a:endParaRPr lang="sv-SE" dirty="0"/>
          </a:p>
        </p:txBody>
      </p:sp>
      <p:pic>
        <p:nvPicPr>
          <p:cNvPr id="5" name="Bildobjekt 4"/>
          <p:cNvPicPr>
            <a:picLocks noChangeAspect="1"/>
          </p:cNvPicPr>
          <p:nvPr/>
        </p:nvPicPr>
        <p:blipFill rotWithShape="1">
          <a:blip r:embed="rId3"/>
          <a:srcRect l="2764" t="25320" r="385" b="-1792"/>
          <a:stretch/>
        </p:blipFill>
        <p:spPr>
          <a:xfrm>
            <a:off x="4637726" y="4633225"/>
            <a:ext cx="7092078" cy="959370"/>
          </a:xfrm>
          <a:prstGeom prst="rect">
            <a:avLst/>
          </a:prstGeom>
          <a:ln>
            <a:solidFill>
              <a:schemeClr val="accent6"/>
            </a:solidFill>
          </a:ln>
        </p:spPr>
      </p:pic>
    </p:spTree>
    <p:extLst>
      <p:ext uri="{BB962C8B-B14F-4D97-AF65-F5344CB8AC3E}">
        <p14:creationId xmlns:p14="http://schemas.microsoft.com/office/powerpoint/2010/main" val="1664288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96000" y="3274502"/>
            <a:ext cx="3999222" cy="2849313"/>
          </a:xfrm>
          <a:prstGeom prst="rect">
            <a:avLst/>
          </a:prstGeom>
        </p:spPr>
      </p:pic>
      <p:sp>
        <p:nvSpPr>
          <p:cNvPr id="2" name="Rubrik 1"/>
          <p:cNvSpPr>
            <a:spLocks noGrp="1"/>
          </p:cNvSpPr>
          <p:nvPr>
            <p:ph type="title"/>
          </p:nvPr>
        </p:nvSpPr>
        <p:spPr/>
        <p:txBody>
          <a:bodyPr/>
          <a:lstStyle/>
          <a:p>
            <a:r>
              <a:rPr lang="sv-SE" dirty="0" smtClean="0"/>
              <a:t>Hantering av röstkort och ytterkuvert för brevröst</a:t>
            </a:r>
            <a:endParaRPr lang="sv-SE" dirty="0"/>
          </a:p>
        </p:txBody>
      </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000" y="1575060"/>
            <a:ext cx="4538114" cy="4423139"/>
          </a:xfrm>
          <a:prstGeom prst="rect">
            <a:avLst/>
          </a:prstGeom>
        </p:spPr>
      </p:pic>
      <p:pic>
        <p:nvPicPr>
          <p:cNvPr id="4" name="Bildobjekt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93859" y="1575060"/>
            <a:ext cx="3479444" cy="2451472"/>
          </a:xfrm>
          <a:prstGeom prst="rect">
            <a:avLst/>
          </a:prstGeom>
        </p:spPr>
      </p:pic>
      <p:sp>
        <p:nvSpPr>
          <p:cNvPr id="5" name="Förbudstecken 4"/>
          <p:cNvSpPr/>
          <p:nvPr/>
        </p:nvSpPr>
        <p:spPr>
          <a:xfrm>
            <a:off x="1502848" y="2128091"/>
            <a:ext cx="3548418" cy="3193577"/>
          </a:xfrm>
          <a:prstGeom prst="noSmoking">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137343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Rösträkning</a:t>
            </a:r>
            <a:endParaRPr lang="sv-SE" dirty="0"/>
          </a:p>
        </p:txBody>
      </p:sp>
      <p:sp>
        <p:nvSpPr>
          <p:cNvPr id="3" name="Underrubrik 2"/>
          <p:cNvSpPr>
            <a:spLocks noGrp="1"/>
          </p:cNvSpPr>
          <p:nvPr>
            <p:ph type="subTitle" idx="1"/>
          </p:nvPr>
        </p:nvSpPr>
        <p:spPr/>
        <p:txBody>
          <a:bodyPr/>
          <a:lstStyle/>
          <a:p>
            <a:endParaRPr lang="sv-SE"/>
          </a:p>
        </p:txBody>
      </p:sp>
    </p:spTree>
    <p:extLst>
      <p:ext uri="{BB962C8B-B14F-4D97-AF65-F5344CB8AC3E}">
        <p14:creationId xmlns:p14="http://schemas.microsoft.com/office/powerpoint/2010/main" val="199912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658" y="522419"/>
            <a:ext cx="7813963" cy="5573746"/>
          </a:xfrm>
          <a:prstGeom prst="rect">
            <a:avLst/>
          </a:prstGeom>
        </p:spPr>
      </p:pic>
      <p:sp>
        <p:nvSpPr>
          <p:cNvPr id="4" name="Rektangel 3"/>
          <p:cNvSpPr/>
          <p:nvPr/>
        </p:nvSpPr>
        <p:spPr>
          <a:xfrm>
            <a:off x="1227366" y="458919"/>
            <a:ext cx="6087834" cy="584775"/>
          </a:xfrm>
          <a:prstGeom prst="rect">
            <a:avLst/>
          </a:prstGeom>
        </p:spPr>
        <p:txBody>
          <a:bodyPr wrap="square">
            <a:spAutoFit/>
          </a:bodyPr>
          <a:lstStyle/>
          <a:p>
            <a:r>
              <a:rPr lang="sv-SE" sz="3200" b="1" dirty="0" smtClean="0"/>
              <a:t>Rösträkning - förberedelser</a:t>
            </a:r>
            <a:endParaRPr lang="sv-SE" sz="2000" b="1" dirty="0"/>
          </a:p>
        </p:txBody>
      </p:sp>
    </p:spTree>
    <p:extLst>
      <p:ext uri="{BB962C8B-B14F-4D97-AF65-F5344CB8AC3E}">
        <p14:creationId xmlns:p14="http://schemas.microsoft.com/office/powerpoint/2010/main" val="4025605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Rösträkning</a:t>
            </a:r>
            <a:endParaRPr lang="sv-SE" dirty="0"/>
          </a:p>
        </p:txBody>
      </p:sp>
      <p:sp>
        <p:nvSpPr>
          <p:cNvPr id="7" name="Platshållare för innehåll 6"/>
          <p:cNvSpPr>
            <a:spLocks noGrp="1"/>
          </p:cNvSpPr>
          <p:nvPr>
            <p:ph sz="half" idx="1"/>
          </p:nvPr>
        </p:nvSpPr>
        <p:spPr/>
        <p:txBody>
          <a:bodyPr/>
          <a:lstStyle/>
          <a:p>
            <a:r>
              <a:rPr lang="sv-SE" dirty="0" smtClean="0"/>
              <a:t>Valurnan töms</a:t>
            </a:r>
          </a:p>
          <a:p>
            <a:r>
              <a:rPr lang="sv-SE" dirty="0" smtClean="0"/>
              <a:t>Valkuverten granskas och öppnas</a:t>
            </a:r>
          </a:p>
          <a:p>
            <a:r>
              <a:rPr lang="sv-SE" dirty="0" smtClean="0"/>
              <a:t>Rösterna sorteras</a:t>
            </a:r>
          </a:p>
          <a:p>
            <a:r>
              <a:rPr lang="sv-SE" dirty="0"/>
              <a:t>Rösterna </a:t>
            </a:r>
            <a:r>
              <a:rPr lang="sv-SE" dirty="0" smtClean="0"/>
              <a:t>räknas </a:t>
            </a:r>
          </a:p>
          <a:p>
            <a:r>
              <a:rPr lang="sv-SE" dirty="0" smtClean="0"/>
              <a:t>Länsstyrelsen granskar alla röster igen vid slutlig rösträkning</a:t>
            </a:r>
          </a:p>
          <a:p>
            <a:endParaRPr lang="sv-SE" dirty="0" smtClean="0"/>
          </a:p>
        </p:txBody>
      </p:sp>
      <p:pic>
        <p:nvPicPr>
          <p:cNvPr id="9" name="Platshållare för innehåll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57412" y="670075"/>
            <a:ext cx="3271259" cy="2677586"/>
          </a:xfrm>
        </p:spPr>
      </p:pic>
      <p:pic>
        <p:nvPicPr>
          <p:cNvPr id="10" name="Bildobjekt 9"/>
          <p:cNvPicPr>
            <a:picLocks noChangeAspect="1"/>
          </p:cNvPicPr>
          <p:nvPr/>
        </p:nvPicPr>
        <p:blipFill rotWithShape="1">
          <a:blip r:embed="rId4" cstate="hqprint">
            <a:extLst>
              <a:ext uri="{28A0092B-C50C-407E-A947-70E740481C1C}">
                <a14:useLocalDpi xmlns:a14="http://schemas.microsoft.com/office/drawing/2010/main" val="0"/>
              </a:ext>
            </a:extLst>
          </a:blip>
          <a:srcRect b="-1"/>
          <a:stretch/>
        </p:blipFill>
        <p:spPr>
          <a:xfrm>
            <a:off x="8474440" y="2720891"/>
            <a:ext cx="3380282" cy="3757671"/>
          </a:xfrm>
          <a:prstGeom prst="rect">
            <a:avLst/>
          </a:prstGeom>
        </p:spPr>
      </p:pic>
    </p:spTree>
    <p:extLst>
      <p:ext uri="{BB962C8B-B14F-4D97-AF65-F5344CB8AC3E}">
        <p14:creationId xmlns:p14="http://schemas.microsoft.com/office/powerpoint/2010/main" val="3533441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i="1" dirty="0" smtClean="0"/>
              <a:t>Dagens schema </a:t>
            </a:r>
            <a:r>
              <a:rPr lang="sv-SE" i="1" dirty="0" smtClean="0">
                <a:solidFill>
                  <a:srgbClr val="FF0000"/>
                </a:solidFill>
              </a:rPr>
              <a:t>(OBS: fylls i av valnämnden)</a:t>
            </a:r>
            <a:endParaRPr lang="sv-SE" i="1" dirty="0"/>
          </a:p>
        </p:txBody>
      </p:sp>
      <p:sp>
        <p:nvSpPr>
          <p:cNvPr id="8" name="Platshållare för innehåll 7"/>
          <p:cNvSpPr>
            <a:spLocks noGrp="1"/>
          </p:cNvSpPr>
          <p:nvPr>
            <p:ph idx="1"/>
          </p:nvPr>
        </p:nvSpPr>
        <p:spPr>
          <a:xfrm>
            <a:off x="1007999" y="1535113"/>
            <a:ext cx="10176001" cy="4996316"/>
          </a:xfrm>
        </p:spPr>
        <p:txBody>
          <a:bodyPr/>
          <a:lstStyle/>
          <a:p>
            <a:r>
              <a:rPr lang="sv-SE" i="1" dirty="0" smtClean="0"/>
              <a:t>Vad som kan behöva informeras om:</a:t>
            </a:r>
          </a:p>
          <a:p>
            <a:pPr lvl="1"/>
            <a:r>
              <a:rPr lang="sv-SE" i="1" dirty="0" smtClean="0"/>
              <a:t>Hur ska rösträknarna jobba? Sitta i par vid ett bord eller sitter ni gemensamt vid ett och samma bord?</a:t>
            </a:r>
          </a:p>
          <a:p>
            <a:pPr lvl="1"/>
            <a:r>
              <a:rPr lang="sv-SE" i="1" dirty="0" smtClean="0"/>
              <a:t>Vem är arbetsledare för dagen? Vad har denne för uppgifter?</a:t>
            </a:r>
          </a:p>
          <a:p>
            <a:pPr lvl="1"/>
            <a:r>
              <a:rPr lang="sv-SE" i="1" dirty="0" smtClean="0"/>
              <a:t>Vad ska rösträknarna göra när de har frågor? Räcka upp handen? Komma fram till arbetsledaren? </a:t>
            </a:r>
          </a:p>
          <a:p>
            <a:pPr lvl="1"/>
            <a:r>
              <a:rPr lang="sv-SE" i="1" dirty="0" smtClean="0"/>
              <a:t>Hämtar de nytt valdistrikt själva eller blir de ”serverade” efter att granskningen är färdig?</a:t>
            </a:r>
          </a:p>
          <a:p>
            <a:pPr lvl="1"/>
            <a:r>
              <a:rPr lang="sv-SE" i="1" dirty="0" smtClean="0"/>
              <a:t>När har man rast? Dessa ska planeras så att arbetet aldrig stannar, utan det bör ske i skift.</a:t>
            </a:r>
          </a:p>
          <a:p>
            <a:pPr lvl="1"/>
            <a:r>
              <a:rPr lang="sv-SE" i="1" dirty="0" smtClean="0"/>
              <a:t>Ska de föra distriktsprotokoll eller inte? Se handboken. </a:t>
            </a:r>
          </a:p>
          <a:p>
            <a:pPr lvl="1"/>
            <a:endParaRPr lang="sv-SE" dirty="0" smtClean="0"/>
          </a:p>
          <a:p>
            <a:endParaRPr lang="sv-SE" dirty="0"/>
          </a:p>
        </p:txBody>
      </p:sp>
    </p:spTree>
    <p:extLst>
      <p:ext uri="{BB962C8B-B14F-4D97-AF65-F5344CB8AC3E}">
        <p14:creationId xmlns:p14="http://schemas.microsoft.com/office/powerpoint/2010/main" val="589272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Är rösten giltig eller ogiltig?</a:t>
            </a:r>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5546" y="2213206"/>
            <a:ext cx="4535433" cy="3255271"/>
          </a:xfrm>
          <a:prstGeom prst="rect">
            <a:avLst/>
          </a:prstGeom>
        </p:spPr>
      </p:pic>
    </p:spTree>
    <p:extLst>
      <p:ext uri="{BB962C8B-B14F-4D97-AF65-F5344CB8AC3E}">
        <p14:creationId xmlns:p14="http://schemas.microsoft.com/office/powerpoint/2010/main" val="67780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7087465" y="867319"/>
            <a:ext cx="3617108" cy="4974578"/>
          </a:xfrm>
          <a:prstGeom prst="rect">
            <a:avLst/>
          </a:prstGeom>
        </p:spPr>
      </p:pic>
      <p:pic>
        <p:nvPicPr>
          <p:cNvPr id="5" name="Bildobjekt 4"/>
          <p:cNvPicPr>
            <a:picLocks noChangeAspect="1"/>
          </p:cNvPicPr>
          <p:nvPr/>
        </p:nvPicPr>
        <p:blipFill>
          <a:blip r:embed="rId4"/>
          <a:stretch>
            <a:fillRect/>
          </a:stretch>
        </p:blipFill>
        <p:spPr>
          <a:xfrm>
            <a:off x="1563764" y="497475"/>
            <a:ext cx="4159118" cy="5714266"/>
          </a:xfrm>
          <a:prstGeom prst="rect">
            <a:avLst/>
          </a:prstGeom>
        </p:spPr>
      </p:pic>
    </p:spTree>
    <p:extLst>
      <p:ext uri="{BB962C8B-B14F-4D97-AF65-F5344CB8AC3E}">
        <p14:creationId xmlns:p14="http://schemas.microsoft.com/office/powerpoint/2010/main" val="146269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half" idx="1"/>
          </p:nvPr>
        </p:nvSpPr>
        <p:spPr/>
        <p:txBody>
          <a:bodyPr/>
          <a:lstStyle/>
          <a:p>
            <a:pPr marL="0" indent="0">
              <a:buNone/>
            </a:pPr>
            <a:r>
              <a:rPr lang="sv-SE" sz="2800" dirty="0" smtClean="0"/>
              <a:t>Frågor?</a:t>
            </a:r>
          </a:p>
        </p:txBody>
      </p:sp>
      <p:pic>
        <p:nvPicPr>
          <p:cNvPr id="6" name="Platshållare för bild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2910" r="22910"/>
          <a:stretch>
            <a:fillRect/>
          </a:stretch>
        </p:blipFill>
        <p:spPr/>
      </p:pic>
    </p:spTree>
    <p:extLst>
      <p:ext uri="{BB962C8B-B14F-4D97-AF65-F5344CB8AC3E}">
        <p14:creationId xmlns:p14="http://schemas.microsoft.com/office/powerpoint/2010/main" val="1135001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B1FEA4-7962-48A8-BBA7-0BC9F959657A}"/>
              </a:ext>
            </a:extLst>
          </p:cNvPr>
          <p:cNvSpPr>
            <a:spLocks noGrp="1"/>
          </p:cNvSpPr>
          <p:nvPr>
            <p:ph type="ctrTitle"/>
          </p:nvPr>
        </p:nvSpPr>
        <p:spPr/>
        <p:txBody>
          <a:bodyPr/>
          <a:lstStyle/>
          <a:p>
            <a:pPr algn="ctr"/>
            <a:r>
              <a:rPr lang="sv-SE" dirty="0" smtClean="0"/>
              <a:t>Valnämndens </a:t>
            </a:r>
            <a:br>
              <a:rPr lang="sv-SE" dirty="0" smtClean="0"/>
            </a:br>
            <a:r>
              <a:rPr lang="sv-SE" dirty="0" smtClean="0"/>
              <a:t>preliminära rösträkning</a:t>
            </a:r>
            <a:endParaRPr lang="sv-SE" dirty="0"/>
          </a:p>
        </p:txBody>
      </p:sp>
      <p:sp>
        <p:nvSpPr>
          <p:cNvPr id="3" name="Underrubrik 2">
            <a:extLst>
              <a:ext uri="{FF2B5EF4-FFF2-40B4-BE49-F238E27FC236}">
                <a16:creationId xmlns:a16="http://schemas.microsoft.com/office/drawing/2014/main" id="{719C8F1F-66BD-456D-B7FF-51D10143161D}"/>
              </a:ext>
            </a:extLst>
          </p:cNvPr>
          <p:cNvSpPr>
            <a:spLocks noGrp="1"/>
          </p:cNvSpPr>
          <p:nvPr>
            <p:ph type="subTitle" idx="1"/>
          </p:nvPr>
        </p:nvSpPr>
        <p:spPr/>
        <p:txBody>
          <a:bodyPr/>
          <a:lstStyle/>
          <a:p>
            <a:pPr algn="ctr"/>
            <a:r>
              <a:rPr lang="sv-SE" dirty="0" smtClean="0"/>
              <a:t>- även kallad uppsamlingsräkningen</a:t>
            </a:r>
          </a:p>
          <a:p>
            <a:pPr marL="342900" indent="-342900" algn="ctr">
              <a:buFontTx/>
              <a:buChar char="-"/>
            </a:pPr>
            <a:endParaRPr lang="sv-SE" dirty="0" smtClean="0"/>
          </a:p>
          <a:p>
            <a:pPr algn="ctr"/>
            <a:endParaRPr lang="sv-SE" sz="1200" dirty="0" smtClean="0"/>
          </a:p>
          <a:p>
            <a:pPr algn="ctr"/>
            <a:endParaRPr lang="sv-SE" sz="1200" dirty="0"/>
          </a:p>
          <a:p>
            <a:pPr algn="ctr"/>
            <a:r>
              <a:rPr lang="sv-SE" sz="1200" dirty="0" smtClean="0"/>
              <a:t>Produktnummer: VAL </a:t>
            </a:r>
            <a:r>
              <a:rPr lang="sv-SE" sz="1200" dirty="0"/>
              <a:t>V0731 01</a:t>
            </a:r>
          </a:p>
          <a:p>
            <a:pPr marL="342900" indent="-342900" algn="ctr">
              <a:buFontTx/>
              <a:buChar char="-"/>
            </a:pPr>
            <a:endParaRPr lang="sv-SE" dirty="0"/>
          </a:p>
        </p:txBody>
      </p:sp>
      <p:pic>
        <p:nvPicPr>
          <p:cNvPr id="4" name="Bildobjekt 3" descr="Valmyndigheten">
            <a:extLst>
              <a:ext uri="{FF2B5EF4-FFF2-40B4-BE49-F238E27FC236}">
                <a16:creationId xmlns:a16="http://schemas.microsoft.com/office/drawing/2014/main" id="{18A619C3-B071-0D4A-8F1A-3EF6A03E0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Tree>
    <p:extLst>
      <p:ext uri="{BB962C8B-B14F-4D97-AF65-F5344CB8AC3E}">
        <p14:creationId xmlns:p14="http://schemas.microsoft.com/office/powerpoint/2010/main" val="1277969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Vad är valnämndens preliminära rösträkning?</a:t>
            </a:r>
            <a:endParaRPr lang="sv-SE" dirty="0"/>
          </a:p>
        </p:txBody>
      </p:sp>
      <p:sp>
        <p:nvSpPr>
          <p:cNvPr id="5" name="Platshållare för innehåll 4"/>
          <p:cNvSpPr>
            <a:spLocks noGrp="1"/>
          </p:cNvSpPr>
          <p:nvPr>
            <p:ph sz="half" idx="1"/>
          </p:nvPr>
        </p:nvSpPr>
        <p:spPr/>
        <p:txBody>
          <a:bodyPr/>
          <a:lstStyle/>
          <a:p>
            <a:r>
              <a:rPr lang="sv-SE" dirty="0"/>
              <a:t>Kallas även uppsamlingsräkning</a:t>
            </a:r>
          </a:p>
          <a:p>
            <a:r>
              <a:rPr lang="sv-SE" dirty="0"/>
              <a:t>Varje valdistrikt granskas för sig </a:t>
            </a:r>
          </a:p>
          <a:p>
            <a:r>
              <a:rPr lang="sv-SE" dirty="0"/>
              <a:t>Allmänheten har tillträde</a:t>
            </a:r>
          </a:p>
          <a:p>
            <a:endParaRPr lang="sv-SE" dirty="0"/>
          </a:p>
          <a:p>
            <a:endParaRPr lang="sv-SE" dirty="0" smtClean="0"/>
          </a:p>
          <a:p>
            <a:endParaRPr lang="sv-SE" dirty="0" smtClean="0"/>
          </a:p>
        </p:txBody>
      </p:sp>
      <p:pic>
        <p:nvPicPr>
          <p:cNvPr id="3" name="Platshållare för innehåll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98919" y="1828801"/>
            <a:ext cx="4985081" cy="3504854"/>
          </a:xfrm>
        </p:spPr>
      </p:pic>
    </p:spTree>
    <p:extLst>
      <p:ext uri="{BB962C8B-B14F-4D97-AF65-F5344CB8AC3E}">
        <p14:creationId xmlns:p14="http://schemas.microsoft.com/office/powerpoint/2010/main" val="407553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Två arbetsmoment - översikt</a:t>
            </a:r>
            <a:endParaRPr lang="sv-SE" dirty="0"/>
          </a:p>
        </p:txBody>
      </p:sp>
      <p:sp>
        <p:nvSpPr>
          <p:cNvPr id="7" name="Platshållare för text 6"/>
          <p:cNvSpPr>
            <a:spLocks noGrp="1"/>
          </p:cNvSpPr>
          <p:nvPr>
            <p:ph type="body" idx="1"/>
          </p:nvPr>
        </p:nvSpPr>
        <p:spPr/>
        <p:txBody>
          <a:bodyPr/>
          <a:lstStyle/>
          <a:p>
            <a:r>
              <a:rPr lang="sv-SE" dirty="0" smtClean="0"/>
              <a:t>1. Vi granskar röster</a:t>
            </a:r>
            <a:endParaRPr lang="sv-SE" dirty="0"/>
          </a:p>
        </p:txBody>
      </p:sp>
      <p:sp>
        <p:nvSpPr>
          <p:cNvPr id="8" name="Platshållare för innehåll 7"/>
          <p:cNvSpPr>
            <a:spLocks noGrp="1"/>
          </p:cNvSpPr>
          <p:nvPr>
            <p:ph sz="half" idx="2"/>
          </p:nvPr>
        </p:nvSpPr>
        <p:spPr/>
        <p:txBody>
          <a:bodyPr/>
          <a:lstStyle/>
          <a:p>
            <a:pPr lvl="0"/>
            <a:r>
              <a:rPr lang="sv-SE" dirty="0"/>
              <a:t>Förtidsröster som </a:t>
            </a:r>
            <a:r>
              <a:rPr lang="sv-SE" dirty="0" smtClean="0"/>
              <a:t>har underkänts </a:t>
            </a:r>
            <a:r>
              <a:rPr lang="sv-SE" dirty="0"/>
              <a:t>i vallokal</a:t>
            </a:r>
          </a:p>
          <a:p>
            <a:pPr lvl="0"/>
            <a:r>
              <a:rPr lang="sv-SE" dirty="0"/>
              <a:t>Förtidsröster som inte </a:t>
            </a:r>
            <a:r>
              <a:rPr lang="sv-SE" dirty="0" smtClean="0"/>
              <a:t>har granskats </a:t>
            </a:r>
            <a:r>
              <a:rPr lang="sv-SE" dirty="0"/>
              <a:t>i vallokal</a:t>
            </a:r>
          </a:p>
          <a:p>
            <a:pPr lvl="0"/>
            <a:r>
              <a:rPr lang="sv-SE" dirty="0" smtClean="0"/>
              <a:t>Brevröster</a:t>
            </a:r>
            <a:br>
              <a:rPr lang="sv-SE" dirty="0" smtClean="0"/>
            </a:br>
            <a:endParaRPr lang="sv-SE" dirty="0" smtClean="0"/>
          </a:p>
          <a:p>
            <a:pPr marL="0" indent="0">
              <a:buNone/>
            </a:pPr>
            <a:endParaRPr lang="sv-SE" dirty="0"/>
          </a:p>
        </p:txBody>
      </p:sp>
      <p:sp>
        <p:nvSpPr>
          <p:cNvPr id="9" name="Platshållare för text 8"/>
          <p:cNvSpPr>
            <a:spLocks noGrp="1"/>
          </p:cNvSpPr>
          <p:nvPr>
            <p:ph type="body" sz="quarter" idx="3"/>
          </p:nvPr>
        </p:nvSpPr>
        <p:spPr/>
        <p:txBody>
          <a:bodyPr/>
          <a:lstStyle/>
          <a:p>
            <a:r>
              <a:rPr lang="sv-SE" dirty="0" smtClean="0"/>
              <a:t>2. Vi räknar röster </a:t>
            </a:r>
            <a:endParaRPr lang="sv-SE" dirty="0"/>
          </a:p>
        </p:txBody>
      </p:sp>
      <p:sp>
        <p:nvSpPr>
          <p:cNvPr id="10" name="Platshållare för innehåll 9"/>
          <p:cNvSpPr>
            <a:spLocks noGrp="1"/>
          </p:cNvSpPr>
          <p:nvPr>
            <p:ph sz="quarter" idx="4"/>
          </p:nvPr>
        </p:nvSpPr>
        <p:spPr/>
        <p:txBody>
          <a:bodyPr/>
          <a:lstStyle/>
          <a:p>
            <a:pPr marL="171450" indent="-171450">
              <a:buFont typeface="Arial" panose="020B0604020202020204" pitchFamily="34" charset="0"/>
              <a:buChar char="•"/>
            </a:pPr>
            <a:r>
              <a:rPr lang="sv-SE" dirty="0"/>
              <a:t>Innan vi börjar med </a:t>
            </a:r>
            <a:r>
              <a:rPr lang="sv-SE" dirty="0" smtClean="0"/>
              <a:t>rösträkningen </a:t>
            </a:r>
            <a:r>
              <a:rPr lang="sv-SE" dirty="0"/>
              <a:t>behöver </a:t>
            </a:r>
            <a:r>
              <a:rPr lang="sv-SE" dirty="0" smtClean="0"/>
              <a:t>vi vara </a:t>
            </a:r>
            <a:r>
              <a:rPr lang="sv-SE" dirty="0"/>
              <a:t>säkra på att alla förtidsröster </a:t>
            </a:r>
            <a:r>
              <a:rPr lang="sv-SE" dirty="0" smtClean="0"/>
              <a:t>hanterats</a:t>
            </a:r>
            <a:r>
              <a:rPr lang="sv-SE" dirty="0"/>
              <a:t>. </a:t>
            </a:r>
          </a:p>
          <a:p>
            <a:pPr marL="171450" indent="-171450">
              <a:buFont typeface="Arial" panose="020B0604020202020204" pitchFamily="34" charset="0"/>
              <a:buChar char="•"/>
            </a:pPr>
            <a:r>
              <a:rPr lang="sv-SE" dirty="0"/>
              <a:t>Inga röster får läggas ner i urnan efter att vi öppnat den!</a:t>
            </a:r>
          </a:p>
        </p:txBody>
      </p:sp>
    </p:spTree>
    <p:extLst>
      <p:ext uri="{BB962C8B-B14F-4D97-AF65-F5344CB8AC3E}">
        <p14:creationId xmlns:p14="http://schemas.microsoft.com/office/powerpoint/2010/main" val="331076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Granskning av förtidsröster</a:t>
            </a:r>
            <a:endParaRPr lang="sv-SE" dirty="0"/>
          </a:p>
        </p:txBody>
      </p:sp>
      <p:sp>
        <p:nvSpPr>
          <p:cNvPr id="3" name="Underrubrik 2"/>
          <p:cNvSpPr>
            <a:spLocks noGrp="1"/>
          </p:cNvSpPr>
          <p:nvPr>
            <p:ph type="subTitle" idx="1"/>
          </p:nvPr>
        </p:nvSpPr>
        <p:spPr/>
        <p:txBody>
          <a:bodyPr/>
          <a:lstStyle/>
          <a:p>
            <a:endParaRPr lang="sv-SE"/>
          </a:p>
        </p:txBody>
      </p:sp>
    </p:spTree>
    <p:extLst>
      <p:ext uri="{BB962C8B-B14F-4D97-AF65-F5344CB8AC3E}">
        <p14:creationId xmlns:p14="http://schemas.microsoft.com/office/powerpoint/2010/main" val="407268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Granskning av förtidsröster</a:t>
            </a:r>
            <a:endParaRPr lang="sv-SE" dirty="0"/>
          </a:p>
        </p:txBody>
      </p:sp>
      <p:sp>
        <p:nvSpPr>
          <p:cNvPr id="3" name="Platshållare för innehåll 2"/>
          <p:cNvSpPr>
            <a:spLocks noGrp="1"/>
          </p:cNvSpPr>
          <p:nvPr>
            <p:ph idx="1"/>
          </p:nvPr>
        </p:nvSpPr>
        <p:spPr/>
        <p:txBody>
          <a:bodyPr/>
          <a:lstStyle/>
          <a:p>
            <a:r>
              <a:rPr lang="sv-SE" dirty="0" smtClean="0"/>
              <a:t>Genomförs per valdistrikt </a:t>
            </a:r>
          </a:p>
          <a:p>
            <a:r>
              <a:rPr lang="sv-SE" dirty="0" smtClean="0"/>
              <a:t>Valdistriktets röstlängd används för avprickning</a:t>
            </a:r>
          </a:p>
          <a:p>
            <a:r>
              <a:rPr lang="sv-SE" dirty="0" smtClean="0"/>
              <a:t>Förtidsrösterna sorteras enligt röstlängdsnummer</a:t>
            </a:r>
          </a:p>
          <a:p>
            <a:r>
              <a:rPr lang="sv-SE" dirty="0" smtClean="0"/>
              <a:t>3 kategorier av förtidsröster</a:t>
            </a:r>
          </a:p>
          <a:p>
            <a:r>
              <a:rPr lang="sv-SE" dirty="0" smtClean="0"/>
              <a:t>Efter granskning…</a:t>
            </a:r>
          </a:p>
          <a:p>
            <a:pPr marL="324000" lvl="1" indent="0">
              <a:buNone/>
            </a:pPr>
            <a:r>
              <a:rPr lang="sv-SE" dirty="0" smtClean="0"/>
              <a:t>	…läggs godkänd röst ner i valurnan</a:t>
            </a:r>
          </a:p>
          <a:p>
            <a:pPr marL="324000" lvl="1" indent="0">
              <a:buNone/>
            </a:pPr>
            <a:r>
              <a:rPr lang="sv-SE" dirty="0" smtClean="0"/>
              <a:t>	…tas underkänd förtidsröst omhand</a:t>
            </a:r>
          </a:p>
          <a:p>
            <a:r>
              <a:rPr lang="sv-SE" dirty="0" smtClean="0"/>
              <a:t>Ta hjälp om en förtidsröst ska underkännas!</a:t>
            </a:r>
          </a:p>
          <a:p>
            <a:endParaRPr lang="sv-SE"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1131" y="277318"/>
            <a:ext cx="3907211" cy="4504544"/>
          </a:xfrm>
          <a:prstGeom prst="rect">
            <a:avLst/>
          </a:prstGeom>
        </p:spPr>
      </p:pic>
      <p:pic>
        <p:nvPicPr>
          <p:cNvPr id="5" name="Bildobjekt 4"/>
          <p:cNvPicPr>
            <a:picLocks noChangeAspect="1"/>
          </p:cNvPicPr>
          <p:nvPr/>
        </p:nvPicPr>
        <p:blipFill rotWithShape="1">
          <a:blip r:embed="rId4" cstate="hqprint">
            <a:extLst>
              <a:ext uri="{28A0092B-C50C-407E-A947-70E740481C1C}">
                <a14:useLocalDpi xmlns:a14="http://schemas.microsoft.com/office/drawing/2010/main" val="0"/>
              </a:ext>
            </a:extLst>
          </a:blip>
          <a:srcRect l="2054" t="3905" r="1594" b="2366"/>
          <a:stretch/>
        </p:blipFill>
        <p:spPr>
          <a:xfrm>
            <a:off x="7592517" y="4197245"/>
            <a:ext cx="3095469" cy="2158585"/>
          </a:xfrm>
          <a:prstGeom prst="rect">
            <a:avLst/>
          </a:prstGeom>
          <a:ln>
            <a:solidFill>
              <a:schemeClr val="accent6"/>
            </a:solidFill>
          </a:ln>
        </p:spPr>
      </p:pic>
    </p:spTree>
    <p:extLst>
      <p:ext uri="{BB962C8B-B14F-4D97-AF65-F5344CB8AC3E}">
        <p14:creationId xmlns:p14="http://schemas.microsoft.com/office/powerpoint/2010/main" val="294507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Röstkort - kontrollera </a:t>
            </a:r>
            <a:r>
              <a:rPr lang="sv-SE" dirty="0"/>
              <a:t>att väljaren har </a:t>
            </a:r>
            <a:r>
              <a:rPr lang="sv-SE" dirty="0" smtClean="0"/>
              <a:t>rösträtt </a:t>
            </a:r>
            <a:endParaRPr lang="sv-SE" dirty="0"/>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7105" y="1551482"/>
            <a:ext cx="7700239" cy="3744430"/>
          </a:xfrm>
        </p:spPr>
      </p:pic>
      <p:pic>
        <p:nvPicPr>
          <p:cNvPr id="5" name="Bildobjekt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7200" y="2781893"/>
            <a:ext cx="3335312" cy="2341632"/>
          </a:xfrm>
          <a:prstGeom prst="rect">
            <a:avLst/>
          </a:prstGeom>
          <a:ln>
            <a:solidFill>
              <a:schemeClr val="accent6"/>
            </a:solidFill>
          </a:ln>
        </p:spPr>
      </p:pic>
    </p:spTree>
    <p:extLst>
      <p:ext uri="{BB962C8B-B14F-4D97-AF65-F5344CB8AC3E}">
        <p14:creationId xmlns:p14="http://schemas.microsoft.com/office/powerpoint/2010/main" val="2965253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1. Förtidsröst som har underkänts i vallokal</a:t>
            </a:r>
            <a:endParaRPr lang="sv-SE" dirty="0"/>
          </a:p>
        </p:txBody>
      </p:sp>
      <p:pic>
        <p:nvPicPr>
          <p:cNvPr id="3" name="Bildobjekt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40478" y="1522496"/>
            <a:ext cx="6111043" cy="4293400"/>
          </a:xfrm>
          <a:prstGeom prst="rect">
            <a:avLst/>
          </a:prstGeom>
        </p:spPr>
      </p:pic>
    </p:spTree>
    <p:extLst>
      <p:ext uri="{BB962C8B-B14F-4D97-AF65-F5344CB8AC3E}">
        <p14:creationId xmlns:p14="http://schemas.microsoft.com/office/powerpoint/2010/main" val="30450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225511A2-C623-485A-AE24-635B34C570F7}" vid="{2F06A8F7-A356-4C1D-A7E9-FAF0152E1DB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Valmyndigheten</Template>
  <TotalTime>0</TotalTime>
  <Words>2254</Words>
  <Application>Microsoft Office PowerPoint</Application>
  <PresentationFormat>Bredbild</PresentationFormat>
  <Paragraphs>236</Paragraphs>
  <Slides>22</Slides>
  <Notes>19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22</vt:i4>
      </vt:variant>
    </vt:vector>
  </HeadingPairs>
  <TitlesOfParts>
    <vt:vector size="26" baseType="lpstr">
      <vt:lpstr>Arial</vt:lpstr>
      <vt:lpstr>Calibri</vt:lpstr>
      <vt:lpstr>Wingdings</vt:lpstr>
      <vt:lpstr>Office-tema</vt:lpstr>
      <vt:lpstr>Instruktioner för dig som ska utbilda</vt:lpstr>
      <vt:lpstr>Dagens schema (OBS: fylls i av valnämnden)</vt:lpstr>
      <vt:lpstr>Valnämndens  preliminära rösträkning</vt:lpstr>
      <vt:lpstr>Vad är valnämndens preliminära rösträkning?</vt:lpstr>
      <vt:lpstr>Två arbetsmoment - översikt</vt:lpstr>
      <vt:lpstr>Granskning av förtidsröster</vt:lpstr>
      <vt:lpstr>Granskning av förtidsröster</vt:lpstr>
      <vt:lpstr>Röstkort - kontrollera att väljaren har rösträtt </vt:lpstr>
      <vt:lpstr>1. Förtidsröst som har underkänts i vallokal</vt:lpstr>
      <vt:lpstr>2. Förtidsröster som inte har granskats i vallokal</vt:lpstr>
      <vt:lpstr>3. Brevröster </vt:lpstr>
      <vt:lpstr>Budröst</vt:lpstr>
      <vt:lpstr>Har väljaren redan röstat?</vt:lpstr>
      <vt:lpstr>PowerPoint-presentation</vt:lpstr>
      <vt:lpstr>Hantera godkänd förtidsröst</vt:lpstr>
      <vt:lpstr>Hantering av röstkort och ytterkuvert för brevröst</vt:lpstr>
      <vt:lpstr>Rösträkning</vt:lpstr>
      <vt:lpstr>PowerPoint-presentation</vt:lpstr>
      <vt:lpstr>Rösträkning</vt:lpstr>
      <vt:lpstr>Är rösten giltig eller ogiltig?</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2024-04-30T09:33:53Z</dcterms:created>
  <dcterms:modified xsi:type="dcterms:W3CDTF">2024-04-30T09:34:49Z</dcterms:modified>
</cp:coreProperties>
</file>