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6" r:id="rId2"/>
    <p:sldId id="276" r:id="rId3"/>
    <p:sldId id="257" r:id="rId4"/>
    <p:sldId id="289" r:id="rId5"/>
    <p:sldId id="281" r:id="rId6"/>
    <p:sldId id="491" r:id="rId7"/>
    <p:sldId id="407" r:id="rId8"/>
    <p:sldId id="490" r:id="rId9"/>
    <p:sldId id="492" r:id="rId10"/>
    <p:sldId id="290" r:id="rId11"/>
    <p:sldId id="285" r:id="rId12"/>
    <p:sldId id="311" r:id="rId13"/>
    <p:sldId id="310" r:id="rId14"/>
    <p:sldId id="309" r:id="rId15"/>
    <p:sldId id="273" r:id="rId16"/>
    <p:sldId id="312" r:id="rId17"/>
    <p:sldId id="278" r:id="rId18"/>
    <p:sldId id="277" r:id="rId19"/>
    <p:sldId id="313" r:id="rId20"/>
    <p:sldId id="292" r:id="rId21"/>
    <p:sldId id="297" r:id="rId22"/>
    <p:sldId id="314" r:id="rId23"/>
    <p:sldId id="293" r:id="rId24"/>
    <p:sldId id="298" r:id="rId25"/>
    <p:sldId id="315" r:id="rId26"/>
    <p:sldId id="295" r:id="rId27"/>
    <p:sldId id="299" r:id="rId28"/>
    <p:sldId id="489" r:id="rId29"/>
    <p:sldId id="305" r:id="rId30"/>
    <p:sldId id="262" r:id="rId31"/>
    <p:sldId id="283"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F671BA4F-75E1-4373-AA09-F7F09F682EFF}">
          <p14:sldIdLst>
            <p14:sldId id="256"/>
            <p14:sldId id="276"/>
            <p14:sldId id="257"/>
            <p14:sldId id="289"/>
            <p14:sldId id="281"/>
            <p14:sldId id="491"/>
            <p14:sldId id="407"/>
            <p14:sldId id="490"/>
            <p14:sldId id="492"/>
            <p14:sldId id="290"/>
            <p14:sldId id="285"/>
            <p14:sldId id="311"/>
            <p14:sldId id="310"/>
            <p14:sldId id="309"/>
            <p14:sldId id="273"/>
            <p14:sldId id="312"/>
            <p14:sldId id="278"/>
            <p14:sldId id="277"/>
            <p14:sldId id="313"/>
            <p14:sldId id="292"/>
            <p14:sldId id="297"/>
            <p14:sldId id="314"/>
            <p14:sldId id="293"/>
            <p14:sldId id="298"/>
            <p14:sldId id="315"/>
            <p14:sldId id="295"/>
            <p14:sldId id="299"/>
          </p14:sldIdLst>
        </p14:section>
        <p14:section name="Avslutning" id="{224C0361-E032-439F-ADAD-E9384E78C7DB}">
          <p14:sldIdLst>
            <p14:sldId id="489"/>
            <p14:sldId id="305"/>
            <p14:sldId id="262"/>
            <p14:sldId id="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örfattare" initials="F"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D11"/>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83140" autoAdjust="0"/>
  </p:normalViewPr>
  <p:slideViewPr>
    <p:cSldViewPr snapToGrid="0">
      <p:cViewPr varScale="1">
        <p:scale>
          <a:sx n="57" d="100"/>
          <a:sy n="57" d="100"/>
        </p:scale>
        <p:origin x="6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D85B8-C22B-4833-8F40-F78625489362}" type="doc">
      <dgm:prSet loTypeId="urn:microsoft.com/office/officeart/2005/8/layout/cycle8" loCatId="cycle" qsTypeId="urn:microsoft.com/office/officeart/2005/8/quickstyle/simple1" qsCatId="simple" csTypeId="urn:microsoft.com/office/officeart/2005/8/colors/accent1_2" csCatId="accent1" phldr="1"/>
      <dgm:spPr/>
    </dgm:pt>
    <dgm:pt modelId="{CBC4AEEC-5AF7-4EB0-A5FE-C9C23CD219EB}">
      <dgm:prSet phldrT="[Text]"/>
      <dgm:spPr>
        <a:solidFill>
          <a:schemeClr val="accent4"/>
        </a:solidFill>
      </dgm:spPr>
      <dgm:t>
        <a:bodyPr/>
        <a:lstStyle/>
        <a:p>
          <a:r>
            <a:rPr lang="sv-SE" dirty="0"/>
            <a:t>Valets genomförande</a:t>
          </a:r>
        </a:p>
      </dgm:t>
    </dgm:pt>
    <dgm:pt modelId="{AC9D691F-EB64-4BAD-9B52-0E3731746B5A}" type="parTrans" cxnId="{2E96A6F7-CFBE-47DD-8D68-03E8740E790F}">
      <dgm:prSet/>
      <dgm:spPr/>
      <dgm:t>
        <a:bodyPr/>
        <a:lstStyle/>
        <a:p>
          <a:endParaRPr lang="sv-SE"/>
        </a:p>
      </dgm:t>
    </dgm:pt>
    <dgm:pt modelId="{B98989C5-7041-4389-9CF6-B887A3C336BF}" type="sibTrans" cxnId="{2E96A6F7-CFBE-47DD-8D68-03E8740E790F}">
      <dgm:prSet/>
      <dgm:spPr/>
      <dgm:t>
        <a:bodyPr/>
        <a:lstStyle/>
        <a:p>
          <a:endParaRPr lang="sv-SE"/>
        </a:p>
      </dgm:t>
    </dgm:pt>
    <dgm:pt modelId="{2A8C9A17-20CE-4F25-9FA6-3B71AD9B574A}">
      <dgm:prSet phldrT="[Text]"/>
      <dgm:spPr>
        <a:solidFill>
          <a:schemeClr val="accent3"/>
        </a:solidFill>
      </dgm:spPr>
      <dgm:t>
        <a:bodyPr/>
        <a:lstStyle/>
        <a:p>
          <a:r>
            <a:rPr lang="sv-SE" dirty="0"/>
            <a:t>Förtroendet för valgenomförandet</a:t>
          </a:r>
        </a:p>
      </dgm:t>
    </dgm:pt>
    <dgm:pt modelId="{2B061FEF-0749-4DF6-9CC6-A69812499F99}" type="parTrans" cxnId="{0259E1E7-CA15-42A2-B3AA-FFB38BB3BF8F}">
      <dgm:prSet/>
      <dgm:spPr/>
      <dgm:t>
        <a:bodyPr/>
        <a:lstStyle/>
        <a:p>
          <a:endParaRPr lang="sv-SE"/>
        </a:p>
      </dgm:t>
    </dgm:pt>
    <dgm:pt modelId="{59F91A8E-AD5E-40F7-B502-7715A2CB43F3}" type="sibTrans" cxnId="{0259E1E7-CA15-42A2-B3AA-FFB38BB3BF8F}">
      <dgm:prSet/>
      <dgm:spPr/>
      <dgm:t>
        <a:bodyPr/>
        <a:lstStyle/>
        <a:p>
          <a:endParaRPr lang="sv-SE"/>
        </a:p>
      </dgm:t>
    </dgm:pt>
    <dgm:pt modelId="{76573DB6-79E3-4805-8920-651BBEDC58AF}">
      <dgm:prSet phldrT="[Text]"/>
      <dgm:spPr/>
      <dgm:t>
        <a:bodyPr/>
        <a:lstStyle/>
        <a:p>
          <a:r>
            <a:rPr lang="sv-SE" dirty="0"/>
            <a:t>Viljan och förmågan att rösta</a:t>
          </a:r>
        </a:p>
      </dgm:t>
    </dgm:pt>
    <dgm:pt modelId="{60937DDD-7E79-42C1-AAD1-8E72D82F800C}" type="parTrans" cxnId="{B09E4521-B344-47C2-A6A4-A213F610054D}">
      <dgm:prSet/>
      <dgm:spPr/>
      <dgm:t>
        <a:bodyPr/>
        <a:lstStyle/>
        <a:p>
          <a:endParaRPr lang="sv-SE"/>
        </a:p>
      </dgm:t>
    </dgm:pt>
    <dgm:pt modelId="{1BCAA6B6-9403-4CCC-B7DF-EA677303C863}" type="sibTrans" cxnId="{B09E4521-B344-47C2-A6A4-A213F610054D}">
      <dgm:prSet/>
      <dgm:spPr/>
      <dgm:t>
        <a:bodyPr/>
        <a:lstStyle/>
        <a:p>
          <a:endParaRPr lang="sv-SE"/>
        </a:p>
      </dgm:t>
    </dgm:pt>
    <dgm:pt modelId="{132029F7-13C5-4E42-82E3-4FA44E8A1EDC}" type="pres">
      <dgm:prSet presAssocID="{577D85B8-C22B-4833-8F40-F78625489362}" presName="compositeShape" presStyleCnt="0">
        <dgm:presLayoutVars>
          <dgm:chMax val="7"/>
          <dgm:dir/>
          <dgm:resizeHandles val="exact"/>
        </dgm:presLayoutVars>
      </dgm:prSet>
      <dgm:spPr/>
    </dgm:pt>
    <dgm:pt modelId="{F7DD9433-CDBB-4892-AEBA-CC6E1FBBD85D}" type="pres">
      <dgm:prSet presAssocID="{577D85B8-C22B-4833-8F40-F78625489362}" presName="wedge1" presStyleLbl="node1" presStyleIdx="0" presStyleCnt="3"/>
      <dgm:spPr/>
      <dgm:t>
        <a:bodyPr/>
        <a:lstStyle/>
        <a:p>
          <a:endParaRPr lang="sv-SE"/>
        </a:p>
      </dgm:t>
    </dgm:pt>
    <dgm:pt modelId="{8FFD3B64-A5CD-4445-A208-5A6D856C8E6A}" type="pres">
      <dgm:prSet presAssocID="{577D85B8-C22B-4833-8F40-F78625489362}" presName="dummy1a" presStyleCnt="0"/>
      <dgm:spPr/>
    </dgm:pt>
    <dgm:pt modelId="{79E38C40-FBE8-4B02-AE0C-E506C943E9A4}" type="pres">
      <dgm:prSet presAssocID="{577D85B8-C22B-4833-8F40-F78625489362}" presName="dummy1b" presStyleCnt="0"/>
      <dgm:spPr/>
    </dgm:pt>
    <dgm:pt modelId="{D8010860-43DB-4194-8A60-801D6C3431DF}" type="pres">
      <dgm:prSet presAssocID="{577D85B8-C22B-4833-8F40-F78625489362}" presName="wedge1Tx" presStyleLbl="node1" presStyleIdx="0" presStyleCnt="3">
        <dgm:presLayoutVars>
          <dgm:chMax val="0"/>
          <dgm:chPref val="0"/>
          <dgm:bulletEnabled val="1"/>
        </dgm:presLayoutVars>
      </dgm:prSet>
      <dgm:spPr/>
      <dgm:t>
        <a:bodyPr/>
        <a:lstStyle/>
        <a:p>
          <a:endParaRPr lang="sv-SE"/>
        </a:p>
      </dgm:t>
    </dgm:pt>
    <dgm:pt modelId="{4BCC63A6-1DBF-458F-86A9-983384E0715D}" type="pres">
      <dgm:prSet presAssocID="{577D85B8-C22B-4833-8F40-F78625489362}" presName="wedge2" presStyleLbl="node1" presStyleIdx="1" presStyleCnt="3"/>
      <dgm:spPr/>
      <dgm:t>
        <a:bodyPr/>
        <a:lstStyle/>
        <a:p>
          <a:endParaRPr lang="sv-SE"/>
        </a:p>
      </dgm:t>
    </dgm:pt>
    <dgm:pt modelId="{02EA1C40-8DBA-424C-BE56-1926F4CD073A}" type="pres">
      <dgm:prSet presAssocID="{577D85B8-C22B-4833-8F40-F78625489362}" presName="dummy2a" presStyleCnt="0"/>
      <dgm:spPr/>
    </dgm:pt>
    <dgm:pt modelId="{848EDCE2-6413-431A-9C1B-306FEB392192}" type="pres">
      <dgm:prSet presAssocID="{577D85B8-C22B-4833-8F40-F78625489362}" presName="dummy2b" presStyleCnt="0"/>
      <dgm:spPr/>
    </dgm:pt>
    <dgm:pt modelId="{E35FD6C9-C208-471C-8D67-FE3BF173E00F}" type="pres">
      <dgm:prSet presAssocID="{577D85B8-C22B-4833-8F40-F78625489362}" presName="wedge2Tx" presStyleLbl="node1" presStyleIdx="1" presStyleCnt="3">
        <dgm:presLayoutVars>
          <dgm:chMax val="0"/>
          <dgm:chPref val="0"/>
          <dgm:bulletEnabled val="1"/>
        </dgm:presLayoutVars>
      </dgm:prSet>
      <dgm:spPr/>
      <dgm:t>
        <a:bodyPr/>
        <a:lstStyle/>
        <a:p>
          <a:endParaRPr lang="sv-SE"/>
        </a:p>
      </dgm:t>
    </dgm:pt>
    <dgm:pt modelId="{ADF4126A-3F72-49EA-930D-880E20EE89EE}" type="pres">
      <dgm:prSet presAssocID="{577D85B8-C22B-4833-8F40-F78625489362}" presName="wedge3" presStyleLbl="node1" presStyleIdx="2" presStyleCnt="3"/>
      <dgm:spPr/>
      <dgm:t>
        <a:bodyPr/>
        <a:lstStyle/>
        <a:p>
          <a:endParaRPr lang="sv-SE"/>
        </a:p>
      </dgm:t>
    </dgm:pt>
    <dgm:pt modelId="{7566A881-EE30-4070-B3DE-68699C95E1E2}" type="pres">
      <dgm:prSet presAssocID="{577D85B8-C22B-4833-8F40-F78625489362}" presName="dummy3a" presStyleCnt="0"/>
      <dgm:spPr/>
    </dgm:pt>
    <dgm:pt modelId="{7FD98241-0EDA-4AB9-AA06-75DDB5100F79}" type="pres">
      <dgm:prSet presAssocID="{577D85B8-C22B-4833-8F40-F78625489362}" presName="dummy3b" presStyleCnt="0"/>
      <dgm:spPr/>
    </dgm:pt>
    <dgm:pt modelId="{59FE0314-F6FE-4D66-9A61-BE3C7904A92F}" type="pres">
      <dgm:prSet presAssocID="{577D85B8-C22B-4833-8F40-F78625489362}" presName="wedge3Tx" presStyleLbl="node1" presStyleIdx="2" presStyleCnt="3">
        <dgm:presLayoutVars>
          <dgm:chMax val="0"/>
          <dgm:chPref val="0"/>
          <dgm:bulletEnabled val="1"/>
        </dgm:presLayoutVars>
      </dgm:prSet>
      <dgm:spPr/>
      <dgm:t>
        <a:bodyPr/>
        <a:lstStyle/>
        <a:p>
          <a:endParaRPr lang="sv-SE"/>
        </a:p>
      </dgm:t>
    </dgm:pt>
    <dgm:pt modelId="{9F72ACEE-97A6-46FA-957C-1C3D01F42D90}" type="pres">
      <dgm:prSet presAssocID="{B98989C5-7041-4389-9CF6-B887A3C336BF}" presName="arrowWedge1" presStyleLbl="fgSibTrans2D1" presStyleIdx="0" presStyleCnt="3"/>
      <dgm:spPr/>
    </dgm:pt>
    <dgm:pt modelId="{35A77523-C7DC-4933-B886-EA8367081B21}" type="pres">
      <dgm:prSet presAssocID="{59F91A8E-AD5E-40F7-B502-7715A2CB43F3}" presName="arrowWedge2" presStyleLbl="fgSibTrans2D1" presStyleIdx="1" presStyleCnt="3"/>
      <dgm:spPr/>
    </dgm:pt>
    <dgm:pt modelId="{48585FE7-5A2C-4269-BC68-2B64C77CC78A}" type="pres">
      <dgm:prSet presAssocID="{1BCAA6B6-9403-4CCC-B7DF-EA677303C863}" presName="arrowWedge3" presStyleLbl="fgSibTrans2D1" presStyleIdx="2" presStyleCnt="3"/>
      <dgm:spPr/>
    </dgm:pt>
  </dgm:ptLst>
  <dgm:cxnLst>
    <dgm:cxn modelId="{5EC89855-4469-459A-ACED-DF46525B2ABE}" type="presOf" srcId="{CBC4AEEC-5AF7-4EB0-A5FE-C9C23CD219EB}" destId="{D8010860-43DB-4194-8A60-801D6C3431DF}" srcOrd="1" destOrd="0" presId="urn:microsoft.com/office/officeart/2005/8/layout/cycle8"/>
    <dgm:cxn modelId="{51EB4A53-F564-4600-B3B9-3CAD66C40A92}" type="presOf" srcId="{CBC4AEEC-5AF7-4EB0-A5FE-C9C23CD219EB}" destId="{F7DD9433-CDBB-4892-AEBA-CC6E1FBBD85D}" srcOrd="0" destOrd="0" presId="urn:microsoft.com/office/officeart/2005/8/layout/cycle8"/>
    <dgm:cxn modelId="{289AFC36-FD3E-4EFB-B1A8-D210CD272A22}" type="presOf" srcId="{2A8C9A17-20CE-4F25-9FA6-3B71AD9B574A}" destId="{E35FD6C9-C208-471C-8D67-FE3BF173E00F}" srcOrd="1" destOrd="0" presId="urn:microsoft.com/office/officeart/2005/8/layout/cycle8"/>
    <dgm:cxn modelId="{2E96A6F7-CFBE-47DD-8D68-03E8740E790F}" srcId="{577D85B8-C22B-4833-8F40-F78625489362}" destId="{CBC4AEEC-5AF7-4EB0-A5FE-C9C23CD219EB}" srcOrd="0" destOrd="0" parTransId="{AC9D691F-EB64-4BAD-9B52-0E3731746B5A}" sibTransId="{B98989C5-7041-4389-9CF6-B887A3C336BF}"/>
    <dgm:cxn modelId="{6BB826D7-7BF2-4B0B-BCE7-7DD6629C2532}" type="presOf" srcId="{2A8C9A17-20CE-4F25-9FA6-3B71AD9B574A}" destId="{4BCC63A6-1DBF-458F-86A9-983384E0715D}" srcOrd="0" destOrd="0" presId="urn:microsoft.com/office/officeart/2005/8/layout/cycle8"/>
    <dgm:cxn modelId="{B09E4521-B344-47C2-A6A4-A213F610054D}" srcId="{577D85B8-C22B-4833-8F40-F78625489362}" destId="{76573DB6-79E3-4805-8920-651BBEDC58AF}" srcOrd="2" destOrd="0" parTransId="{60937DDD-7E79-42C1-AAD1-8E72D82F800C}" sibTransId="{1BCAA6B6-9403-4CCC-B7DF-EA677303C863}"/>
    <dgm:cxn modelId="{0259E1E7-CA15-42A2-B3AA-FFB38BB3BF8F}" srcId="{577D85B8-C22B-4833-8F40-F78625489362}" destId="{2A8C9A17-20CE-4F25-9FA6-3B71AD9B574A}" srcOrd="1" destOrd="0" parTransId="{2B061FEF-0749-4DF6-9CC6-A69812499F99}" sibTransId="{59F91A8E-AD5E-40F7-B502-7715A2CB43F3}"/>
    <dgm:cxn modelId="{E3B72FE0-A601-49F0-B721-7DC090BD9DE1}" type="presOf" srcId="{76573DB6-79E3-4805-8920-651BBEDC58AF}" destId="{ADF4126A-3F72-49EA-930D-880E20EE89EE}" srcOrd="0" destOrd="0" presId="urn:microsoft.com/office/officeart/2005/8/layout/cycle8"/>
    <dgm:cxn modelId="{34600DB4-B074-49A5-BA5C-505FA6087165}" type="presOf" srcId="{76573DB6-79E3-4805-8920-651BBEDC58AF}" destId="{59FE0314-F6FE-4D66-9A61-BE3C7904A92F}" srcOrd="1" destOrd="0" presId="urn:microsoft.com/office/officeart/2005/8/layout/cycle8"/>
    <dgm:cxn modelId="{56C9E09E-79A5-4C13-A54C-1362C9095841}" type="presOf" srcId="{577D85B8-C22B-4833-8F40-F78625489362}" destId="{132029F7-13C5-4E42-82E3-4FA44E8A1EDC}" srcOrd="0" destOrd="0" presId="urn:microsoft.com/office/officeart/2005/8/layout/cycle8"/>
    <dgm:cxn modelId="{91DEE43F-4C21-4A69-828C-403373807443}" type="presParOf" srcId="{132029F7-13C5-4E42-82E3-4FA44E8A1EDC}" destId="{F7DD9433-CDBB-4892-AEBA-CC6E1FBBD85D}" srcOrd="0" destOrd="0" presId="urn:microsoft.com/office/officeart/2005/8/layout/cycle8"/>
    <dgm:cxn modelId="{B9FACBA1-DA5E-43BB-81B8-2161A9BFC6BA}" type="presParOf" srcId="{132029F7-13C5-4E42-82E3-4FA44E8A1EDC}" destId="{8FFD3B64-A5CD-4445-A208-5A6D856C8E6A}" srcOrd="1" destOrd="0" presId="urn:microsoft.com/office/officeart/2005/8/layout/cycle8"/>
    <dgm:cxn modelId="{C858CCC9-EEC6-4F14-9C72-9AA3A47FEDC5}" type="presParOf" srcId="{132029F7-13C5-4E42-82E3-4FA44E8A1EDC}" destId="{79E38C40-FBE8-4B02-AE0C-E506C943E9A4}" srcOrd="2" destOrd="0" presId="urn:microsoft.com/office/officeart/2005/8/layout/cycle8"/>
    <dgm:cxn modelId="{2292FD2F-772C-4320-A681-7A06922E867E}" type="presParOf" srcId="{132029F7-13C5-4E42-82E3-4FA44E8A1EDC}" destId="{D8010860-43DB-4194-8A60-801D6C3431DF}" srcOrd="3" destOrd="0" presId="urn:microsoft.com/office/officeart/2005/8/layout/cycle8"/>
    <dgm:cxn modelId="{179007CE-8C7B-44A4-9DD4-0E1A91C18F64}" type="presParOf" srcId="{132029F7-13C5-4E42-82E3-4FA44E8A1EDC}" destId="{4BCC63A6-1DBF-458F-86A9-983384E0715D}" srcOrd="4" destOrd="0" presId="urn:microsoft.com/office/officeart/2005/8/layout/cycle8"/>
    <dgm:cxn modelId="{F62DEC95-DBE5-4D9C-A996-FDFA78B53B80}" type="presParOf" srcId="{132029F7-13C5-4E42-82E3-4FA44E8A1EDC}" destId="{02EA1C40-8DBA-424C-BE56-1926F4CD073A}" srcOrd="5" destOrd="0" presId="urn:microsoft.com/office/officeart/2005/8/layout/cycle8"/>
    <dgm:cxn modelId="{89C29764-FE18-47BA-B8D6-D01856B526FF}" type="presParOf" srcId="{132029F7-13C5-4E42-82E3-4FA44E8A1EDC}" destId="{848EDCE2-6413-431A-9C1B-306FEB392192}" srcOrd="6" destOrd="0" presId="urn:microsoft.com/office/officeart/2005/8/layout/cycle8"/>
    <dgm:cxn modelId="{8FC2FF33-1B48-47F9-982E-FDAB6F50206F}" type="presParOf" srcId="{132029F7-13C5-4E42-82E3-4FA44E8A1EDC}" destId="{E35FD6C9-C208-471C-8D67-FE3BF173E00F}" srcOrd="7" destOrd="0" presId="urn:microsoft.com/office/officeart/2005/8/layout/cycle8"/>
    <dgm:cxn modelId="{9788F631-3921-442F-9006-1D3B6815D4CE}" type="presParOf" srcId="{132029F7-13C5-4E42-82E3-4FA44E8A1EDC}" destId="{ADF4126A-3F72-49EA-930D-880E20EE89EE}" srcOrd="8" destOrd="0" presId="urn:microsoft.com/office/officeart/2005/8/layout/cycle8"/>
    <dgm:cxn modelId="{52E258C9-A129-4CD8-A058-FF87C7A9B306}" type="presParOf" srcId="{132029F7-13C5-4E42-82E3-4FA44E8A1EDC}" destId="{7566A881-EE30-4070-B3DE-68699C95E1E2}" srcOrd="9" destOrd="0" presId="urn:microsoft.com/office/officeart/2005/8/layout/cycle8"/>
    <dgm:cxn modelId="{0FC7B980-946B-4D68-B247-8121B3CE4DBB}" type="presParOf" srcId="{132029F7-13C5-4E42-82E3-4FA44E8A1EDC}" destId="{7FD98241-0EDA-4AB9-AA06-75DDB5100F79}" srcOrd="10" destOrd="0" presId="urn:microsoft.com/office/officeart/2005/8/layout/cycle8"/>
    <dgm:cxn modelId="{574DA101-40A0-447B-B72A-C36A10F437A5}" type="presParOf" srcId="{132029F7-13C5-4E42-82E3-4FA44E8A1EDC}" destId="{59FE0314-F6FE-4D66-9A61-BE3C7904A92F}" srcOrd="11" destOrd="0" presId="urn:microsoft.com/office/officeart/2005/8/layout/cycle8"/>
    <dgm:cxn modelId="{2E242C0A-3088-4263-A97C-E084011EC047}" type="presParOf" srcId="{132029F7-13C5-4E42-82E3-4FA44E8A1EDC}" destId="{9F72ACEE-97A6-46FA-957C-1C3D01F42D90}" srcOrd="12" destOrd="0" presId="urn:microsoft.com/office/officeart/2005/8/layout/cycle8"/>
    <dgm:cxn modelId="{B762CD42-B009-4612-8BCA-8342A405C926}" type="presParOf" srcId="{132029F7-13C5-4E42-82E3-4FA44E8A1EDC}" destId="{35A77523-C7DC-4933-B886-EA8367081B21}" srcOrd="13" destOrd="0" presId="urn:microsoft.com/office/officeart/2005/8/layout/cycle8"/>
    <dgm:cxn modelId="{8E808F8D-FF9C-4927-A5F9-8406A3E05B4D}" type="presParOf" srcId="{132029F7-13C5-4E42-82E3-4FA44E8A1EDC}" destId="{48585FE7-5A2C-4269-BC68-2B64C77CC78A}"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433-CDBB-4892-AEBA-CC6E1FBBD85D}">
      <dsp:nvSpPr>
        <dsp:cNvPr id="0" name=""/>
        <dsp:cNvSpPr/>
      </dsp:nvSpPr>
      <dsp:spPr>
        <a:xfrm>
          <a:off x="1881902" y="352213"/>
          <a:ext cx="4551680" cy="4551680"/>
        </a:xfrm>
        <a:prstGeom prst="pie">
          <a:avLst>
            <a:gd name="adj1" fmla="val 16200000"/>
            <a:gd name="adj2" fmla="val 18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v-SE" sz="1900" kern="1200" dirty="0"/>
            <a:t>Valets genomförande</a:t>
          </a:r>
        </a:p>
      </dsp:txBody>
      <dsp:txXfrm>
        <a:off x="4280746" y="1316736"/>
        <a:ext cx="1625600" cy="1354666"/>
      </dsp:txXfrm>
    </dsp:sp>
    <dsp:sp modelId="{4BCC63A6-1DBF-458F-86A9-983384E0715D}">
      <dsp:nvSpPr>
        <dsp:cNvPr id="0" name=""/>
        <dsp:cNvSpPr/>
      </dsp:nvSpPr>
      <dsp:spPr>
        <a:xfrm>
          <a:off x="1788159" y="514773"/>
          <a:ext cx="4551680" cy="4551680"/>
        </a:xfrm>
        <a:prstGeom prst="pie">
          <a:avLst>
            <a:gd name="adj1" fmla="val 1800000"/>
            <a:gd name="adj2" fmla="val 900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v-SE" sz="1900" kern="1200" dirty="0"/>
            <a:t>Förtroendet för valgenomförandet</a:t>
          </a:r>
        </a:p>
      </dsp:txBody>
      <dsp:txXfrm>
        <a:off x="2871893" y="3467946"/>
        <a:ext cx="2438400" cy="1192106"/>
      </dsp:txXfrm>
    </dsp:sp>
    <dsp:sp modelId="{ADF4126A-3F72-49EA-930D-880E20EE89EE}">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v-SE" sz="1900" kern="1200" dirty="0"/>
            <a:t>Viljan och förmågan att rösta</a:t>
          </a:r>
        </a:p>
      </dsp:txBody>
      <dsp:txXfrm>
        <a:off x="2221653" y="1316736"/>
        <a:ext cx="1625600" cy="1354666"/>
      </dsp:txXfrm>
    </dsp:sp>
    <dsp:sp modelId="{9F72ACEE-97A6-46FA-957C-1C3D01F42D90}">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A77523-C7DC-4933-B886-EA8367081B21}">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585FE7-5A2C-4269-BC68-2B64C77CC78A}">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2024-03-28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422348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260758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0DFD-C35F-6034-7E60-4951674449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8C247A5-54F8-2584-DBC7-09B045C54D9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6968E3-71AC-1DE2-0B42-149F78C3B5D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BA74036-0BEC-B6AC-3513-DCBE53307F91}"/>
              </a:ext>
            </a:extLst>
          </p:cNvPr>
          <p:cNvSpPr>
            <a:spLocks noGrp="1"/>
          </p:cNvSpPr>
          <p:nvPr>
            <p:ph type="sldNum" sz="quarter" idx="10"/>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28414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F84FC-7752-0AD1-4D3D-8E38EC6F689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476360B-6581-8D41-2277-6CED881EFEF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13947DD-3A22-084D-0777-EBA6F9EE3E4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D25D6C4-6318-321B-F207-E66B67FD2946}"/>
              </a:ext>
            </a:extLst>
          </p:cNvPr>
          <p:cNvSpPr>
            <a:spLocks noGrp="1"/>
          </p:cNvSpPr>
          <p:nvPr>
            <p:ph type="sldNum" sz="quarter" idx="10"/>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95224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26</a:t>
            </a:fld>
            <a:endParaRPr lang="sv-SE"/>
          </a:p>
        </p:txBody>
      </p:sp>
    </p:spTree>
    <p:extLst>
      <p:ext uri="{BB962C8B-B14F-4D97-AF65-F5344CB8AC3E}">
        <p14:creationId xmlns:p14="http://schemas.microsoft.com/office/powerpoint/2010/main" val="127224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A2E11-1F63-28B2-7E60-AB33174AA6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C9DCBCF-CE59-A7C7-1D56-E0E81CAC998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B5221B-3116-91AF-C619-65DE89D28F0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F61ECD5-3EB1-04AC-8A18-0F565A356D50}"/>
              </a:ext>
            </a:extLst>
          </p:cNvPr>
          <p:cNvSpPr>
            <a:spLocks noGrp="1"/>
          </p:cNvSpPr>
          <p:nvPr>
            <p:ph type="sldNum" sz="quarter" idx="10"/>
          </p:nvPr>
        </p:nvSpPr>
        <p:spPr/>
        <p:txBody>
          <a:bodyPr/>
          <a:lstStyle/>
          <a:p>
            <a:fld id="{FE5C8991-D57F-4F57-99D8-D1041714389F}" type="slidenum">
              <a:rPr lang="sv-SE" smtClean="0"/>
              <a:t>27</a:t>
            </a:fld>
            <a:endParaRPr lang="sv-SE"/>
          </a:p>
        </p:txBody>
      </p:sp>
    </p:spTree>
    <p:extLst>
      <p:ext uri="{BB962C8B-B14F-4D97-AF65-F5344CB8AC3E}">
        <p14:creationId xmlns:p14="http://schemas.microsoft.com/office/powerpoint/2010/main" val="288895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endParaRPr lang="en-US" dirty="0"/>
          </a:p>
        </p:txBody>
      </p:sp>
      <p:sp>
        <p:nvSpPr>
          <p:cNvPr id="4" name="Slide Number Placeholder 3"/>
          <p:cNvSpPr>
            <a:spLocks noGrp="1"/>
          </p:cNvSpPr>
          <p:nvPr>
            <p:ph type="sldNum" sz="quarter" idx="5"/>
          </p:nvPr>
        </p:nvSpPr>
        <p:spPr/>
        <p:txBody>
          <a:bodyPr/>
          <a:lstStyle/>
          <a:p>
            <a:fld id="{FE5C8991-D57F-4F57-99D8-D1041714389F}" type="slidenum">
              <a:rPr lang="sv-SE" smtClean="0"/>
              <a:t>30</a:t>
            </a:fld>
            <a:endParaRPr lang="sv-SE"/>
          </a:p>
        </p:txBody>
      </p:sp>
    </p:spTree>
    <p:extLst>
      <p:ext uri="{BB962C8B-B14F-4D97-AF65-F5344CB8AC3E}">
        <p14:creationId xmlns:p14="http://schemas.microsoft.com/office/powerpoint/2010/main" val="26037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379251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kan bli naturligt att gå över i ett nytt scenario efter att ni diskuterat frågeställningarna,</a:t>
            </a:r>
            <a:r>
              <a:rPr lang="sv-SE" baseline="0" dirty="0" smtClean="0"/>
              <a:t> om ni gör det, glöm inte bort att avsluta med vad ni kommer fram till för rutiner och behov, så att resultatet av övningen blir konkret.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376877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Syftet med övningarna för er på</a:t>
            </a:r>
            <a:r>
              <a:rPr lang="sv-SE" sz="1200" kern="1200" baseline="0" dirty="0" smtClean="0">
                <a:solidFill>
                  <a:schemeClr val="tx1"/>
                </a:solidFill>
                <a:effectLst/>
                <a:latin typeface="+mn-lt"/>
                <a:ea typeface="+mn-ea"/>
                <a:cs typeface="+mn-cs"/>
              </a:rPr>
              <a:t> länsstyrelsen</a:t>
            </a:r>
            <a:r>
              <a:rPr lang="sv-SE" sz="1200" kern="1200" dirty="0" smtClean="0">
                <a:solidFill>
                  <a:schemeClr val="tx1"/>
                </a:solidFill>
                <a:effectLst/>
                <a:latin typeface="+mn-lt"/>
                <a:ea typeface="+mn-ea"/>
                <a:cs typeface="+mn-cs"/>
              </a:rPr>
              <a:t> är att öva utifrån de scenarion som är givna, att se över era roller och rutiner, hur ni tänker att ni </a:t>
            </a:r>
            <a:r>
              <a:rPr lang="sv-SE" sz="1200" b="1" kern="1200" dirty="0" smtClean="0">
                <a:solidFill>
                  <a:schemeClr val="tx1"/>
                </a:solidFill>
                <a:effectLst/>
                <a:latin typeface="+mn-lt"/>
                <a:ea typeface="+mn-ea"/>
                <a:cs typeface="+mn-cs"/>
              </a:rPr>
              <a:t>inom organisationen</a:t>
            </a:r>
            <a:r>
              <a:rPr lang="sv-SE" sz="1200" kern="1200" dirty="0" smtClean="0">
                <a:solidFill>
                  <a:schemeClr val="tx1"/>
                </a:solidFill>
                <a:effectLst/>
                <a:latin typeface="+mn-lt"/>
                <a:ea typeface="+mn-ea"/>
                <a:cs typeface="+mn-cs"/>
              </a:rPr>
              <a:t> borde ta er an en händelse.</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80571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Förslag på vad som kan sägas till bilden: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Valsäkerhet är ett samlat begrepp för valadministrationens systematiska arbete med att skydda de uppgifter som ska utföras enligt vallagen och andra valrelaterade författningar. Det handlar om säkerhetsskydd och verksamhetsskydd – men även om skydd mot olyckor, informationssäkerhet, krisberedskap och kontinuitetshantering.</a:t>
            </a:r>
          </a:p>
          <a:p>
            <a:endParaRPr lang="sv-SE" b="0" dirty="0" smtClean="0"/>
          </a:p>
          <a:p>
            <a:r>
              <a:rPr lang="sv-SE" b="0" dirty="0" smtClean="0"/>
              <a:t>Denna </a:t>
            </a:r>
            <a:r>
              <a:rPr lang="sv-SE" b="0" dirty="0"/>
              <a:t>bild belyser just vikten av att det arbete som valadministrationen behöver genomföra för att kunna skydda genomförandet av allmänna val. Det är dessa beståndsdelar som också definierar valsäkerheten. </a:t>
            </a:r>
          </a:p>
          <a:p>
            <a:endParaRPr lang="sv-SE" b="0" dirty="0"/>
          </a:p>
          <a:p>
            <a:r>
              <a:rPr lang="sv-SE" b="0" dirty="0" smtClean="0"/>
              <a:t>Länsstyrelsens ordinarie </a:t>
            </a:r>
            <a:r>
              <a:rPr lang="sv-SE" b="0" dirty="0"/>
              <a:t>säkerhetsarbete består av flera olika beståndsdelar och </a:t>
            </a:r>
            <a:r>
              <a:rPr lang="sv-SE" b="0" dirty="0" smtClean="0"/>
              <a:t>det regionala </a:t>
            </a:r>
            <a:r>
              <a:rPr lang="sv-SE" b="0" dirty="0"/>
              <a:t>ansvaret för att genomföra, och även skydda allmänna val, faller inom samtliga områden. </a:t>
            </a:r>
          </a:p>
          <a:p>
            <a:endParaRPr lang="sv-SE" b="1" dirty="0"/>
          </a:p>
          <a:p>
            <a:pPr algn="l"/>
            <a:r>
              <a:rPr lang="sv-SE" b="1" i="0" dirty="0">
                <a:solidFill>
                  <a:srgbClr val="495058"/>
                </a:solidFill>
                <a:effectLst/>
                <a:latin typeface="Open Sans" panose="020B0606030504020204" pitchFamily="34" charset="0"/>
              </a:rPr>
              <a:t>Verksamhetsskydd:</a:t>
            </a:r>
          </a:p>
          <a:p>
            <a:pPr algn="l"/>
            <a:r>
              <a:rPr lang="sv-SE" b="0" i="0" dirty="0" smtClean="0">
                <a:solidFill>
                  <a:srgbClr val="495058"/>
                </a:solidFill>
                <a:effectLst/>
                <a:latin typeface="Open Sans" panose="020B0606030504020204" pitchFamily="34" charset="0"/>
              </a:rPr>
              <a:t>Länsstyrelsens </a:t>
            </a:r>
            <a:r>
              <a:rPr lang="sv-SE" b="0" i="0" dirty="0">
                <a:solidFill>
                  <a:srgbClr val="495058"/>
                </a:solidFill>
                <a:effectLst/>
                <a:latin typeface="Open Sans" panose="020B0606030504020204" pitchFamily="34" charset="0"/>
              </a:rPr>
              <a:t>verksamhet för att identifiera och skydda verksamhet som kan få negativa konsekvenser för genomförandet av, och förtroendet för, allmänna val om det påverkas negativt.  </a:t>
            </a:r>
          </a:p>
          <a:p>
            <a:pPr algn="l"/>
            <a:r>
              <a:rPr lang="sv-SE" b="1" i="0" dirty="0">
                <a:solidFill>
                  <a:srgbClr val="495058"/>
                </a:solidFill>
                <a:effectLst/>
                <a:latin typeface="Open Sans" panose="020B0606030504020204" pitchFamily="34" charset="0"/>
              </a:rPr>
              <a:t>Säkerhetsskydd:</a:t>
            </a:r>
          </a:p>
          <a:p>
            <a:pPr algn="l"/>
            <a:r>
              <a:rPr lang="sv-SE" b="0" i="0" dirty="0" smtClean="0">
                <a:solidFill>
                  <a:srgbClr val="495058"/>
                </a:solidFill>
                <a:effectLst/>
                <a:latin typeface="Open Sans" panose="020B0606030504020204" pitchFamily="34" charset="0"/>
              </a:rPr>
              <a:t>Länsstyrelsens</a:t>
            </a:r>
            <a:r>
              <a:rPr lang="sv-SE" b="0" i="0" baseline="0" dirty="0" smtClean="0">
                <a:solidFill>
                  <a:srgbClr val="495058"/>
                </a:solidFill>
                <a:effectLst/>
                <a:latin typeface="Open Sans" panose="020B0606030504020204" pitchFamily="34" charset="0"/>
              </a:rPr>
              <a:t> </a:t>
            </a:r>
            <a:r>
              <a:rPr lang="sv-SE" b="0" i="0" dirty="0" smtClean="0">
                <a:solidFill>
                  <a:srgbClr val="495058"/>
                </a:solidFill>
                <a:effectLst/>
                <a:latin typeface="Open Sans" panose="020B0606030504020204" pitchFamily="34" charset="0"/>
              </a:rPr>
              <a:t>arbete </a:t>
            </a:r>
            <a:r>
              <a:rPr lang="sv-SE" b="0" i="0" dirty="0">
                <a:solidFill>
                  <a:srgbClr val="495058"/>
                </a:solidFill>
                <a:effectLst/>
                <a:latin typeface="Open Sans" panose="020B0606030504020204" pitchFamily="34" charset="0"/>
              </a:rPr>
              <a:t>för att identifiera och skydda skyddsvärd verksamhet som kan ge negativa konsekvenser för Sveriges säkerhet. Läs mer på </a:t>
            </a:r>
            <a:r>
              <a:rPr lang="sv-SE" b="0" i="0" dirty="0" smtClean="0">
                <a:solidFill>
                  <a:srgbClr val="495058"/>
                </a:solidFill>
                <a:effectLst/>
                <a:latin typeface="Open Sans" panose="020B0606030504020204" pitchFamily="34" charset="0"/>
              </a:rPr>
              <a:t>www.sakerhetspolisen.se</a:t>
            </a:r>
            <a:endParaRPr lang="sv-SE" b="0" i="0" dirty="0">
              <a:solidFill>
                <a:srgbClr val="495058"/>
              </a:solidFill>
              <a:effectLst/>
              <a:latin typeface="Open Sans" panose="020B0606030504020204" pitchFamily="34" charset="0"/>
            </a:endParaRPr>
          </a:p>
          <a:p>
            <a:pPr algn="l"/>
            <a:r>
              <a:rPr lang="sv-SE" b="1" i="0" dirty="0">
                <a:solidFill>
                  <a:srgbClr val="495058"/>
                </a:solidFill>
                <a:effectLst/>
                <a:latin typeface="Open Sans" panose="020B0606030504020204" pitchFamily="34" charset="0"/>
              </a:rPr>
              <a:t>Informationssäkerhet:</a:t>
            </a:r>
          </a:p>
          <a:p>
            <a:pPr algn="l"/>
            <a:r>
              <a:rPr lang="sv-SE" b="0" i="0" dirty="0" smtClean="0">
                <a:solidFill>
                  <a:srgbClr val="495058"/>
                </a:solidFill>
                <a:effectLst/>
                <a:latin typeface="Open Sans" panose="020B0606030504020204" pitchFamily="34" charset="0"/>
              </a:rPr>
              <a:t>Länsstyrelsens </a:t>
            </a:r>
            <a:r>
              <a:rPr lang="sv-SE" b="0" i="0" dirty="0">
                <a:solidFill>
                  <a:srgbClr val="495058"/>
                </a:solidFill>
                <a:effectLst/>
                <a:latin typeface="Open Sans" panose="020B0606030504020204" pitchFamily="34" charset="0"/>
              </a:rPr>
              <a:t>verksamhet för att säkerställa en tillräcklig nivå av informationssäkerhet inom ramen för genomförande av val</a:t>
            </a:r>
            <a:r>
              <a:rPr lang="sv-SE" b="0" i="0" dirty="0" smtClean="0">
                <a:solidFill>
                  <a:srgbClr val="495058"/>
                </a:solidFill>
                <a:effectLst/>
                <a:latin typeface="Open Sans" panose="020B0606030504020204" pitchFamily="34" charset="0"/>
              </a:rPr>
              <a:t>.</a:t>
            </a:r>
          </a:p>
          <a:p>
            <a:pPr algn="l"/>
            <a:r>
              <a:rPr lang="sv-SE" b="1" i="0" dirty="0" smtClean="0">
                <a:solidFill>
                  <a:srgbClr val="495058"/>
                </a:solidFill>
                <a:effectLst/>
                <a:latin typeface="Open Sans" panose="020B0606030504020204" pitchFamily="34" charset="0"/>
              </a:rPr>
              <a:t>Skydd </a:t>
            </a:r>
            <a:r>
              <a:rPr lang="sv-SE" b="1" i="0" dirty="0">
                <a:solidFill>
                  <a:srgbClr val="495058"/>
                </a:solidFill>
                <a:effectLst/>
                <a:latin typeface="Open Sans" panose="020B0606030504020204" pitchFamily="34" charset="0"/>
              </a:rPr>
              <a:t>mot olyckor:</a:t>
            </a:r>
          </a:p>
          <a:p>
            <a:pPr algn="l"/>
            <a:r>
              <a:rPr lang="sv-SE" b="0" i="0" dirty="0" smtClean="0">
                <a:solidFill>
                  <a:srgbClr val="495058"/>
                </a:solidFill>
                <a:effectLst/>
                <a:latin typeface="Open Sans" panose="020B0606030504020204" pitchFamily="34" charset="0"/>
              </a:rPr>
              <a:t>Länsstyrelsens verksamhet </a:t>
            </a:r>
            <a:r>
              <a:rPr lang="sv-SE" b="0" i="0" dirty="0">
                <a:solidFill>
                  <a:srgbClr val="495058"/>
                </a:solidFill>
                <a:effectLst/>
                <a:latin typeface="Open Sans" panose="020B0606030504020204" pitchFamily="34" charset="0"/>
              </a:rPr>
              <a:t>för att skydda människors liv, hälsa, egendom och miljö mot olyckor inom ramen för genomförande av val. Läs mer på </a:t>
            </a:r>
            <a:r>
              <a:rPr lang="sv-SE" b="0" i="0" dirty="0" smtClean="0">
                <a:solidFill>
                  <a:srgbClr val="495058"/>
                </a:solidFill>
                <a:effectLst/>
                <a:latin typeface="Open Sans" panose="020B0606030504020204" pitchFamily="34" charset="0"/>
              </a:rPr>
              <a:t>www.msb.se</a:t>
            </a:r>
            <a:endParaRPr lang="sv-SE" b="0" i="0" dirty="0">
              <a:solidFill>
                <a:srgbClr val="495058"/>
              </a:solidFill>
              <a:effectLst/>
              <a:latin typeface="Open Sans" panose="020B0606030504020204" pitchFamily="34" charset="0"/>
            </a:endParaRPr>
          </a:p>
          <a:p>
            <a:pPr algn="l"/>
            <a:r>
              <a:rPr lang="sv-SE" b="1" i="0" dirty="0">
                <a:solidFill>
                  <a:srgbClr val="495058"/>
                </a:solidFill>
                <a:effectLst/>
                <a:latin typeface="Open Sans" panose="020B0606030504020204" pitchFamily="34" charset="0"/>
              </a:rPr>
              <a:t>Krisberedskap:</a:t>
            </a:r>
          </a:p>
          <a:p>
            <a:pPr algn="l"/>
            <a:r>
              <a:rPr lang="sv-SE" b="0" i="0" dirty="0" smtClean="0">
                <a:solidFill>
                  <a:srgbClr val="495058"/>
                </a:solidFill>
                <a:effectLst/>
                <a:latin typeface="Open Sans" panose="020B0606030504020204" pitchFamily="34" charset="0"/>
              </a:rPr>
              <a:t>Länsstyrelsens verksamhet </a:t>
            </a:r>
            <a:r>
              <a:rPr lang="sv-SE" b="0" i="0" dirty="0">
                <a:solidFill>
                  <a:srgbClr val="495058"/>
                </a:solidFill>
                <a:effectLst/>
                <a:latin typeface="Open Sans" panose="020B0606030504020204" pitchFamily="34" charset="0"/>
              </a:rPr>
              <a:t>för att förebygga, motstå och hantera krissituationer.</a:t>
            </a:r>
          </a:p>
          <a:p>
            <a:pPr algn="l"/>
            <a:r>
              <a:rPr lang="sv-SE" b="0" i="0" dirty="0">
                <a:solidFill>
                  <a:srgbClr val="495058"/>
                </a:solidFill>
                <a:effectLst/>
                <a:latin typeface="Open Sans" panose="020B0606030504020204" pitchFamily="34" charset="0"/>
              </a:rPr>
              <a:t>Läs mer på </a:t>
            </a:r>
            <a:r>
              <a:rPr lang="sv-SE" b="0" i="0" dirty="0" smtClean="0">
                <a:solidFill>
                  <a:srgbClr val="495058"/>
                </a:solidFill>
                <a:effectLst/>
                <a:latin typeface="Open Sans" panose="020B0606030504020204" pitchFamily="34" charset="0"/>
              </a:rPr>
              <a:t>www.msb.se</a:t>
            </a:r>
          </a:p>
          <a:p>
            <a:pPr algn="l"/>
            <a:r>
              <a:rPr lang="sv-SE" b="1" i="0" dirty="0" smtClean="0">
                <a:solidFill>
                  <a:srgbClr val="495058"/>
                </a:solidFill>
                <a:effectLst/>
                <a:latin typeface="Open Sans" panose="020B0606030504020204" pitchFamily="34" charset="0"/>
              </a:rPr>
              <a:t>Kontinuitetshantering:</a:t>
            </a:r>
          </a:p>
          <a:p>
            <a:pPr algn="l"/>
            <a:r>
              <a:rPr lang="sv-SE" b="0" i="0" dirty="0" smtClean="0">
                <a:solidFill>
                  <a:srgbClr val="495058"/>
                </a:solidFill>
                <a:effectLst/>
                <a:latin typeface="Open Sans" panose="020B0606030504020204" pitchFamily="34" charset="0"/>
              </a:rPr>
              <a:t>Länsstyrelsens verksamhet </a:t>
            </a:r>
            <a:r>
              <a:rPr lang="sv-SE" b="0" i="0" dirty="0">
                <a:solidFill>
                  <a:srgbClr val="495058"/>
                </a:solidFill>
                <a:effectLst/>
                <a:latin typeface="Open Sans" panose="020B0606030504020204" pitchFamily="34" charset="0"/>
              </a:rPr>
              <a:t>för att kunna genomföra allmänna val oavsett vilken störning </a:t>
            </a:r>
            <a:r>
              <a:rPr lang="sv-SE" b="0" i="0" dirty="0" smtClean="0">
                <a:solidFill>
                  <a:srgbClr val="495058"/>
                </a:solidFill>
                <a:effectLst/>
                <a:latin typeface="Open Sans" panose="020B0606030504020204" pitchFamily="34" charset="0"/>
              </a:rPr>
              <a:t>länsstyrelsen </a:t>
            </a:r>
            <a:r>
              <a:rPr lang="sv-SE" b="0" i="0" dirty="0">
                <a:solidFill>
                  <a:srgbClr val="495058"/>
                </a:solidFill>
                <a:effectLst/>
                <a:latin typeface="Open Sans" panose="020B0606030504020204" pitchFamily="34" charset="0"/>
              </a:rPr>
              <a:t>utsätts för. Läs mer på </a:t>
            </a:r>
            <a:r>
              <a:rPr lang="sv-SE" b="0" i="0" dirty="0" smtClean="0">
                <a:solidFill>
                  <a:srgbClr val="495058"/>
                </a:solidFill>
                <a:effectLst/>
                <a:latin typeface="Open Sans" panose="020B0606030504020204" pitchFamily="34" charset="0"/>
              </a:rPr>
              <a:t>www.msb.se</a:t>
            </a:r>
          </a:p>
          <a:p>
            <a:pPr algn="l"/>
            <a:endParaRPr lang="sv-SE" b="0" i="0" dirty="0">
              <a:solidFill>
                <a:srgbClr val="495058"/>
              </a:solidFill>
              <a:effectLst/>
              <a:latin typeface="Open Sans" panose="020B0606030504020204" pitchFamily="34" charset="0"/>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53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Förslag på vad som kan sägas till bilden: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 </a:t>
            </a:r>
            <a:r>
              <a:rPr lang="en-US" dirty="0" err="1" smtClean="0">
                <a:solidFill>
                  <a:srgbClr val="000000"/>
                </a:solidFill>
              </a:rPr>
              <a:t>samband</a:t>
            </a:r>
            <a:r>
              <a:rPr lang="en-US" baseline="0" dirty="0" smtClean="0">
                <a:solidFill>
                  <a:srgbClr val="000000"/>
                </a:solidFill>
              </a:rPr>
              <a:t> med </a:t>
            </a:r>
            <a:r>
              <a:rPr lang="en-US" baseline="0" dirty="0" err="1" smtClean="0">
                <a:solidFill>
                  <a:srgbClr val="000000"/>
                </a:solidFill>
              </a:rPr>
              <a:t>val</a:t>
            </a:r>
            <a:r>
              <a:rPr lang="en-US" baseline="0" dirty="0" smtClean="0">
                <a:solidFill>
                  <a:srgbClr val="000000"/>
                </a:solidFill>
              </a:rPr>
              <a:t> </a:t>
            </a:r>
            <a:r>
              <a:rPr lang="en-US" baseline="0" dirty="0" err="1" smtClean="0">
                <a:solidFill>
                  <a:srgbClr val="000000"/>
                </a:solidFill>
              </a:rPr>
              <a:t>behöver</a:t>
            </a:r>
            <a:r>
              <a:rPr lang="en-US" baseline="0" dirty="0" smtClean="0">
                <a:solidFill>
                  <a:srgbClr val="000000"/>
                </a:solidFill>
              </a:rPr>
              <a:t> </a:t>
            </a:r>
            <a:r>
              <a:rPr lang="en-US" baseline="0" dirty="0" err="1" smtClean="0">
                <a:solidFill>
                  <a:srgbClr val="000000"/>
                </a:solidFill>
              </a:rPr>
              <a:t>viljan</a:t>
            </a:r>
            <a:r>
              <a:rPr lang="en-US" baseline="0" dirty="0" smtClean="0">
                <a:solidFill>
                  <a:srgbClr val="000000"/>
                </a:solidFill>
              </a:rPr>
              <a:t> </a:t>
            </a:r>
            <a:r>
              <a:rPr lang="en-US" baseline="0" dirty="0" err="1" smtClean="0">
                <a:solidFill>
                  <a:srgbClr val="000000"/>
                </a:solidFill>
              </a:rPr>
              <a:t>och</a:t>
            </a:r>
            <a:r>
              <a:rPr lang="en-US" baseline="0" dirty="0" smtClean="0">
                <a:solidFill>
                  <a:srgbClr val="000000"/>
                </a:solidFill>
              </a:rPr>
              <a:t> </a:t>
            </a:r>
            <a:r>
              <a:rPr lang="en-US" baseline="0" dirty="0" err="1" smtClean="0">
                <a:solidFill>
                  <a:srgbClr val="000000"/>
                </a:solidFill>
              </a:rPr>
              <a:t>förmågan</a:t>
            </a:r>
            <a:r>
              <a:rPr lang="en-US" baseline="0" dirty="0" smtClean="0">
                <a:solidFill>
                  <a:srgbClr val="000000"/>
                </a:solidFill>
              </a:rPr>
              <a:t> </a:t>
            </a:r>
            <a:r>
              <a:rPr lang="en-US" baseline="0" dirty="0" err="1" smtClean="0">
                <a:solidFill>
                  <a:srgbClr val="000000"/>
                </a:solidFill>
              </a:rPr>
              <a:t>att</a:t>
            </a:r>
            <a:r>
              <a:rPr lang="en-US" baseline="0" dirty="0" smtClean="0">
                <a:solidFill>
                  <a:srgbClr val="000000"/>
                </a:solidFill>
              </a:rPr>
              <a:t> </a:t>
            </a:r>
            <a:r>
              <a:rPr lang="en-US" baseline="0" dirty="0" err="1" smtClean="0">
                <a:solidFill>
                  <a:srgbClr val="000000"/>
                </a:solidFill>
              </a:rPr>
              <a:t>rösta</a:t>
            </a:r>
            <a:r>
              <a:rPr lang="en-US" baseline="0" dirty="0" smtClean="0">
                <a:solidFill>
                  <a:srgbClr val="000000"/>
                </a:solidFill>
              </a:rPr>
              <a:t>, valets </a:t>
            </a:r>
            <a:r>
              <a:rPr lang="en-US" baseline="0" dirty="0" err="1" smtClean="0">
                <a:solidFill>
                  <a:srgbClr val="000000"/>
                </a:solidFill>
              </a:rPr>
              <a:t>genomförandet</a:t>
            </a:r>
            <a:r>
              <a:rPr lang="en-US" baseline="0" dirty="0" smtClean="0">
                <a:solidFill>
                  <a:srgbClr val="000000"/>
                </a:solidFill>
              </a:rPr>
              <a:t> </a:t>
            </a:r>
            <a:r>
              <a:rPr lang="en-US" baseline="0" dirty="0" err="1" smtClean="0">
                <a:solidFill>
                  <a:srgbClr val="000000"/>
                </a:solidFill>
              </a:rPr>
              <a:t>samt</a:t>
            </a:r>
            <a:r>
              <a:rPr lang="en-US" baseline="0" dirty="0" smtClean="0">
                <a:solidFill>
                  <a:srgbClr val="000000"/>
                </a:solidFill>
              </a:rPr>
              <a:t> </a:t>
            </a:r>
            <a:r>
              <a:rPr lang="en-US" baseline="0" dirty="0" err="1" smtClean="0">
                <a:solidFill>
                  <a:srgbClr val="000000"/>
                </a:solidFill>
              </a:rPr>
              <a:t>förtroendet</a:t>
            </a:r>
            <a:r>
              <a:rPr lang="en-US" baseline="0" dirty="0" smtClean="0">
                <a:solidFill>
                  <a:srgbClr val="000000"/>
                </a:solidFill>
              </a:rPr>
              <a:t> </a:t>
            </a:r>
            <a:r>
              <a:rPr lang="en-US" baseline="0" dirty="0" err="1" smtClean="0">
                <a:solidFill>
                  <a:srgbClr val="000000"/>
                </a:solidFill>
              </a:rPr>
              <a:t>för</a:t>
            </a:r>
            <a:r>
              <a:rPr lang="en-US" baseline="0" dirty="0" smtClean="0">
                <a:solidFill>
                  <a:srgbClr val="000000"/>
                </a:solidFill>
              </a:rPr>
              <a:t> </a:t>
            </a:r>
            <a:r>
              <a:rPr lang="en-US" baseline="0" dirty="0" err="1" smtClean="0">
                <a:solidFill>
                  <a:srgbClr val="000000"/>
                </a:solidFill>
              </a:rPr>
              <a:t>valgenomförandet</a:t>
            </a:r>
            <a:r>
              <a:rPr lang="en-US" baseline="0" dirty="0" smtClean="0">
                <a:solidFill>
                  <a:srgbClr val="000000"/>
                </a:solidFill>
              </a:rPr>
              <a:t> </a:t>
            </a:r>
            <a:r>
              <a:rPr lang="en-US" baseline="0" dirty="0" err="1" smtClean="0">
                <a:solidFill>
                  <a:srgbClr val="000000"/>
                </a:solidFill>
              </a:rPr>
              <a:t>skyddas</a:t>
            </a:r>
            <a:r>
              <a:rPr lang="en-US" baseline="0" dirty="0" smtClean="0">
                <a:solidFill>
                  <a:srgbClr val="000000"/>
                </a:solidFill>
              </a:rPr>
              <a:t>. </a:t>
            </a:r>
            <a:r>
              <a:rPr lang="en-US" baseline="0" dirty="0" err="1" smtClean="0">
                <a:solidFill>
                  <a:srgbClr val="000000"/>
                </a:solidFill>
              </a:rPr>
              <a:t>Dessa</a:t>
            </a:r>
            <a:r>
              <a:rPr lang="en-US" baseline="0" dirty="0" smtClean="0">
                <a:solidFill>
                  <a:srgbClr val="000000"/>
                </a:solidFill>
              </a:rPr>
              <a:t> </a:t>
            </a:r>
            <a:r>
              <a:rPr lang="en-US" baseline="0" dirty="0" err="1" smtClean="0">
                <a:solidFill>
                  <a:srgbClr val="000000"/>
                </a:solidFill>
              </a:rPr>
              <a:t>tre</a:t>
            </a:r>
            <a:r>
              <a:rPr lang="en-US" baseline="0" dirty="0" smtClean="0">
                <a:solidFill>
                  <a:srgbClr val="000000"/>
                </a:solidFill>
              </a:rPr>
              <a:t> </a:t>
            </a:r>
            <a:r>
              <a:rPr lang="en-US" baseline="0" dirty="0" err="1" smtClean="0">
                <a:solidFill>
                  <a:srgbClr val="000000"/>
                </a:solidFill>
              </a:rPr>
              <a:t>aspekter</a:t>
            </a:r>
            <a:r>
              <a:rPr lang="en-US" baseline="0" dirty="0" smtClean="0">
                <a:solidFill>
                  <a:srgbClr val="000000"/>
                </a:solidFill>
              </a:rPr>
              <a:t> hanger </a:t>
            </a:r>
            <a:r>
              <a:rPr lang="en-US" baseline="0" dirty="0" err="1" smtClean="0">
                <a:solidFill>
                  <a:srgbClr val="000000"/>
                </a:solidFill>
              </a:rPr>
              <a:t>nära</a:t>
            </a:r>
            <a:r>
              <a:rPr lang="en-US" baseline="0" dirty="0" smtClean="0">
                <a:solidFill>
                  <a:srgbClr val="000000"/>
                </a:solidFill>
              </a:rPr>
              <a:t> </a:t>
            </a:r>
            <a:r>
              <a:rPr lang="en-US" baseline="0" dirty="0" err="1" smtClean="0">
                <a:solidFill>
                  <a:srgbClr val="000000"/>
                </a:solidFill>
              </a:rPr>
              <a:t>ihop</a:t>
            </a:r>
            <a:r>
              <a:rPr lang="en-US" baseline="0" dirty="0" smtClean="0">
                <a:solidFill>
                  <a:srgbClr val="000000"/>
                </a:solidFill>
              </a:rPr>
              <a:t> </a:t>
            </a:r>
            <a:r>
              <a:rPr lang="en-US" baseline="0" dirty="0" err="1" smtClean="0">
                <a:solidFill>
                  <a:srgbClr val="000000"/>
                </a:solidFill>
              </a:rPr>
              <a:t>och</a:t>
            </a:r>
            <a:r>
              <a:rPr lang="en-US" baseline="0" dirty="0" smtClean="0">
                <a:solidFill>
                  <a:srgbClr val="000000"/>
                </a:solidFill>
              </a:rPr>
              <a:t> </a:t>
            </a:r>
            <a:r>
              <a:rPr lang="en-US" baseline="0" dirty="0" err="1" smtClean="0">
                <a:solidFill>
                  <a:srgbClr val="000000"/>
                </a:solidFill>
              </a:rPr>
              <a:t>påverkas</a:t>
            </a:r>
            <a:r>
              <a:rPr lang="en-US" baseline="0" dirty="0" smtClean="0">
                <a:solidFill>
                  <a:srgbClr val="000000"/>
                </a:solidFill>
              </a:rPr>
              <a:t> </a:t>
            </a:r>
            <a:r>
              <a:rPr lang="en-US" baseline="0" dirty="0" err="1" smtClean="0">
                <a:solidFill>
                  <a:srgbClr val="000000"/>
                </a:solidFill>
              </a:rPr>
              <a:t>en</a:t>
            </a:r>
            <a:r>
              <a:rPr lang="en-US" baseline="0" dirty="0" smtClean="0">
                <a:solidFill>
                  <a:srgbClr val="000000"/>
                </a:solidFill>
              </a:rPr>
              <a:t> </a:t>
            </a:r>
            <a:r>
              <a:rPr lang="en-US" baseline="0" dirty="0" err="1" smtClean="0">
                <a:solidFill>
                  <a:srgbClr val="000000"/>
                </a:solidFill>
              </a:rPr>
              <a:t>av</a:t>
            </a:r>
            <a:r>
              <a:rPr lang="en-US" baseline="0" dirty="0" smtClean="0">
                <a:solidFill>
                  <a:srgbClr val="000000"/>
                </a:solidFill>
              </a:rPr>
              <a:t> </a:t>
            </a:r>
            <a:r>
              <a:rPr lang="en-US" baseline="0" dirty="0" err="1" smtClean="0">
                <a:solidFill>
                  <a:srgbClr val="000000"/>
                </a:solidFill>
              </a:rPr>
              <a:t>dem</a:t>
            </a:r>
            <a:r>
              <a:rPr lang="en-US" baseline="0" dirty="0" smtClean="0">
                <a:solidFill>
                  <a:srgbClr val="000000"/>
                </a:solidFill>
              </a:rPr>
              <a:t>, </a:t>
            </a:r>
            <a:r>
              <a:rPr lang="en-US" baseline="0" dirty="0" err="1" smtClean="0">
                <a:solidFill>
                  <a:srgbClr val="000000"/>
                </a:solidFill>
              </a:rPr>
              <a:t>så</a:t>
            </a:r>
            <a:r>
              <a:rPr lang="en-US" baseline="0" dirty="0" smtClean="0">
                <a:solidFill>
                  <a:srgbClr val="000000"/>
                </a:solidFill>
              </a:rPr>
              <a:t> </a:t>
            </a:r>
            <a:r>
              <a:rPr lang="en-US" baseline="0" dirty="0" err="1" smtClean="0">
                <a:solidFill>
                  <a:srgbClr val="000000"/>
                </a:solidFill>
              </a:rPr>
              <a:t>påverkas</a:t>
            </a:r>
            <a:r>
              <a:rPr lang="en-US" baseline="0" dirty="0" smtClean="0">
                <a:solidFill>
                  <a:srgbClr val="000000"/>
                </a:solidFill>
              </a:rPr>
              <a:t> </a:t>
            </a:r>
            <a:r>
              <a:rPr lang="en-US" baseline="0" dirty="0" err="1" smtClean="0">
                <a:solidFill>
                  <a:srgbClr val="000000"/>
                </a:solidFill>
              </a:rPr>
              <a:t>även</a:t>
            </a:r>
            <a:r>
              <a:rPr lang="en-US" baseline="0" dirty="0" smtClean="0">
                <a:solidFill>
                  <a:srgbClr val="000000"/>
                </a:solidFill>
              </a:rPr>
              <a:t> de </a:t>
            </a:r>
            <a:r>
              <a:rPr lang="en-US" baseline="0" dirty="0" err="1" smtClean="0">
                <a:solidFill>
                  <a:srgbClr val="000000"/>
                </a:solidFill>
              </a:rPr>
              <a:t>andra</a:t>
            </a:r>
            <a:r>
              <a:rPr lang="en-US" baseline="0" dirty="0" smtClean="0">
                <a:solidFill>
                  <a:srgbClr val="000000"/>
                </a:solidFill>
              </a:rPr>
              <a:t>. </a:t>
            </a:r>
            <a:endParaRPr lang="en-US"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0000"/>
                </a:solidFill>
              </a:rPr>
              <a:t>Viljan</a:t>
            </a:r>
            <a:r>
              <a:rPr lang="en-US" baseline="0" dirty="0" smtClean="0">
                <a:solidFill>
                  <a:srgbClr val="000000"/>
                </a:solidFill>
              </a:rPr>
              <a:t> </a:t>
            </a:r>
            <a:r>
              <a:rPr lang="en-US" baseline="0" dirty="0" err="1" smtClean="0">
                <a:solidFill>
                  <a:srgbClr val="000000"/>
                </a:solidFill>
              </a:rPr>
              <a:t>och</a:t>
            </a:r>
            <a:r>
              <a:rPr lang="en-US" baseline="0" dirty="0" smtClean="0">
                <a:solidFill>
                  <a:srgbClr val="000000"/>
                </a:solidFill>
              </a:rPr>
              <a:t> </a:t>
            </a:r>
            <a:r>
              <a:rPr lang="en-US" baseline="0" dirty="0" err="1" smtClean="0">
                <a:solidFill>
                  <a:srgbClr val="000000"/>
                </a:solidFill>
              </a:rPr>
              <a:t>förmågan</a:t>
            </a:r>
            <a:r>
              <a:rPr lang="en-US" baseline="0" dirty="0" smtClean="0">
                <a:solidFill>
                  <a:srgbClr val="000000"/>
                </a:solidFill>
              </a:rPr>
              <a:t> </a:t>
            </a:r>
            <a:r>
              <a:rPr lang="en-US" baseline="0" dirty="0" err="1" smtClean="0">
                <a:solidFill>
                  <a:srgbClr val="000000"/>
                </a:solidFill>
              </a:rPr>
              <a:t>att</a:t>
            </a:r>
            <a:r>
              <a:rPr lang="en-US" baseline="0" dirty="0" smtClean="0">
                <a:solidFill>
                  <a:srgbClr val="000000"/>
                </a:solidFill>
              </a:rPr>
              <a:t> </a:t>
            </a:r>
            <a:r>
              <a:rPr lang="en-US" baseline="0" dirty="0" err="1" smtClean="0">
                <a:solidFill>
                  <a:srgbClr val="000000"/>
                </a:solidFill>
              </a:rPr>
              <a:t>rösta</a:t>
            </a:r>
            <a:r>
              <a:rPr lang="en-US" baseline="0" dirty="0" smtClean="0">
                <a:solidFill>
                  <a:srgbClr val="000000"/>
                </a:solidFill>
              </a:rPr>
              <a:t> </a:t>
            </a:r>
            <a:r>
              <a:rPr lang="en-US" baseline="0" dirty="0" err="1" smtClean="0">
                <a:solidFill>
                  <a:srgbClr val="000000"/>
                </a:solidFill>
              </a:rPr>
              <a:t>skyddas</a:t>
            </a:r>
            <a:r>
              <a:rPr lang="en-US" baseline="0" dirty="0" smtClean="0">
                <a:solidFill>
                  <a:srgbClr val="000000"/>
                </a:solidFill>
              </a:rPr>
              <a:t> </a:t>
            </a:r>
            <a:r>
              <a:rPr lang="en-US" baseline="0" dirty="0" err="1" smtClean="0">
                <a:solidFill>
                  <a:srgbClr val="000000"/>
                </a:solidFill>
              </a:rPr>
              <a:t>exempelvis</a:t>
            </a:r>
            <a:r>
              <a:rPr lang="en-US" baseline="0" dirty="0" smtClean="0">
                <a:solidFill>
                  <a:srgbClr val="000000"/>
                </a:solidFill>
              </a:rPr>
              <a:t> </a:t>
            </a:r>
            <a:r>
              <a:rPr lang="en-US" baseline="0" dirty="0" err="1" smtClean="0">
                <a:solidFill>
                  <a:srgbClr val="000000"/>
                </a:solidFill>
              </a:rPr>
              <a:t>genom</a:t>
            </a:r>
            <a:r>
              <a:rPr lang="en-US" baseline="0" dirty="0" smtClean="0">
                <a:solidFill>
                  <a:srgbClr val="000000"/>
                </a:solidFill>
              </a:rPr>
              <a:t> </a:t>
            </a:r>
            <a:r>
              <a:rPr lang="en-US" baseline="0" dirty="0" err="1" smtClean="0">
                <a:solidFill>
                  <a:srgbClr val="000000"/>
                </a:solidFill>
              </a:rPr>
              <a:t>korrekt</a:t>
            </a:r>
            <a:r>
              <a:rPr lang="en-US" baseline="0" dirty="0" smtClean="0">
                <a:solidFill>
                  <a:srgbClr val="000000"/>
                </a:solidFill>
              </a:rPr>
              <a:t> </a:t>
            </a:r>
            <a:r>
              <a:rPr lang="en-US" baseline="0" dirty="0" err="1" smtClean="0">
                <a:solidFill>
                  <a:srgbClr val="000000"/>
                </a:solidFill>
              </a:rPr>
              <a:t>och</a:t>
            </a:r>
            <a:r>
              <a:rPr lang="en-US" baseline="0" dirty="0" smtClean="0">
                <a:solidFill>
                  <a:srgbClr val="000000"/>
                </a:solidFill>
              </a:rPr>
              <a:t> </a:t>
            </a:r>
            <a:r>
              <a:rPr lang="en-US" baseline="0" dirty="0" err="1" smtClean="0">
                <a:solidFill>
                  <a:srgbClr val="000000"/>
                </a:solidFill>
              </a:rPr>
              <a:t>tydlig</a:t>
            </a:r>
            <a:r>
              <a:rPr lang="en-US" baseline="0" dirty="0" smtClean="0">
                <a:solidFill>
                  <a:srgbClr val="000000"/>
                </a:solidFill>
              </a:rPr>
              <a:t> information om </a:t>
            </a:r>
            <a:r>
              <a:rPr lang="en-US" baseline="0" dirty="0" err="1" smtClean="0">
                <a:solidFill>
                  <a:srgbClr val="000000"/>
                </a:solidFill>
              </a:rPr>
              <a:t>när</a:t>
            </a:r>
            <a:r>
              <a:rPr lang="en-US" baseline="0" dirty="0" smtClean="0">
                <a:solidFill>
                  <a:srgbClr val="000000"/>
                </a:solidFill>
              </a:rPr>
              <a:t>, </a:t>
            </a:r>
            <a:r>
              <a:rPr lang="en-US" baseline="0" dirty="0" err="1" smtClean="0">
                <a:solidFill>
                  <a:srgbClr val="000000"/>
                </a:solidFill>
              </a:rPr>
              <a:t>var</a:t>
            </a:r>
            <a:r>
              <a:rPr lang="en-US" baseline="0" dirty="0" smtClean="0">
                <a:solidFill>
                  <a:srgbClr val="000000"/>
                </a:solidFill>
              </a:rPr>
              <a:t> </a:t>
            </a:r>
            <a:r>
              <a:rPr lang="en-US" baseline="0" dirty="0" err="1" smtClean="0">
                <a:solidFill>
                  <a:srgbClr val="000000"/>
                </a:solidFill>
              </a:rPr>
              <a:t>och</a:t>
            </a:r>
            <a:r>
              <a:rPr lang="en-US" baseline="0" dirty="0" smtClean="0">
                <a:solidFill>
                  <a:srgbClr val="000000"/>
                </a:solidFill>
              </a:rPr>
              <a:t> </a:t>
            </a:r>
            <a:r>
              <a:rPr lang="en-US" baseline="0" dirty="0" err="1" smtClean="0">
                <a:solidFill>
                  <a:srgbClr val="000000"/>
                </a:solidFill>
              </a:rPr>
              <a:t>hur</a:t>
            </a:r>
            <a:r>
              <a:rPr lang="en-US" baseline="0" dirty="0" smtClean="0">
                <a:solidFill>
                  <a:srgbClr val="000000"/>
                </a:solidFill>
              </a:rPr>
              <a:t> </a:t>
            </a:r>
            <a:r>
              <a:rPr lang="en-US" baseline="0" dirty="0" err="1" smtClean="0">
                <a:solidFill>
                  <a:srgbClr val="000000"/>
                </a:solidFill>
              </a:rPr>
              <a:t>väljaren</a:t>
            </a:r>
            <a:r>
              <a:rPr lang="en-US" baseline="0" dirty="0" smtClean="0">
                <a:solidFill>
                  <a:srgbClr val="000000"/>
                </a:solidFill>
              </a:rPr>
              <a:t> </a:t>
            </a:r>
            <a:r>
              <a:rPr lang="en-US" baseline="0" dirty="0" err="1" smtClean="0">
                <a:solidFill>
                  <a:srgbClr val="000000"/>
                </a:solidFill>
              </a:rPr>
              <a:t>kan</a:t>
            </a:r>
            <a:r>
              <a:rPr lang="en-US" baseline="0" dirty="0" smtClean="0">
                <a:solidFill>
                  <a:srgbClr val="000000"/>
                </a:solidFill>
              </a:rPr>
              <a:t> </a:t>
            </a:r>
            <a:r>
              <a:rPr lang="en-US" baseline="0" dirty="0" err="1" smtClean="0">
                <a:solidFill>
                  <a:srgbClr val="000000"/>
                </a:solidFill>
              </a:rPr>
              <a:t>rösta</a:t>
            </a:r>
            <a:r>
              <a:rPr lang="en-US" baseline="0" dirty="0" smtClean="0">
                <a:solidFill>
                  <a:srgbClr val="000000"/>
                </a:solidFill>
              </a:rPr>
              <a:t>. Valets </a:t>
            </a:r>
            <a:r>
              <a:rPr lang="en-US" baseline="0" dirty="0" err="1" smtClean="0">
                <a:solidFill>
                  <a:srgbClr val="000000"/>
                </a:solidFill>
              </a:rPr>
              <a:t>genomförande</a:t>
            </a:r>
            <a:r>
              <a:rPr lang="en-US" baseline="0" dirty="0" smtClean="0">
                <a:solidFill>
                  <a:srgbClr val="000000"/>
                </a:solidFill>
              </a:rPr>
              <a:t> </a:t>
            </a:r>
            <a:r>
              <a:rPr lang="en-US" baseline="0" dirty="0" err="1" smtClean="0">
                <a:solidFill>
                  <a:srgbClr val="000000"/>
                </a:solidFill>
              </a:rPr>
              <a:t>skyddas</a:t>
            </a:r>
            <a:r>
              <a:rPr lang="en-US" baseline="0" dirty="0" smtClean="0">
                <a:solidFill>
                  <a:srgbClr val="000000"/>
                </a:solidFill>
              </a:rPr>
              <a:t> </a:t>
            </a:r>
            <a:r>
              <a:rPr lang="en-US" baseline="0" dirty="0" err="1" smtClean="0">
                <a:solidFill>
                  <a:srgbClr val="000000"/>
                </a:solidFill>
              </a:rPr>
              <a:t>genom</a:t>
            </a:r>
            <a:r>
              <a:rPr lang="en-US" baseline="0" dirty="0" smtClean="0">
                <a:solidFill>
                  <a:srgbClr val="000000"/>
                </a:solidFill>
              </a:rPr>
              <a:t> </a:t>
            </a:r>
            <a:r>
              <a:rPr lang="en-US" baseline="0" dirty="0" err="1" smtClean="0">
                <a:solidFill>
                  <a:srgbClr val="000000"/>
                </a:solidFill>
              </a:rPr>
              <a:t>ett</a:t>
            </a:r>
            <a:r>
              <a:rPr lang="en-US" baseline="0" dirty="0" smtClean="0">
                <a:solidFill>
                  <a:srgbClr val="000000"/>
                </a:solidFill>
              </a:rPr>
              <a:t> </a:t>
            </a:r>
            <a:r>
              <a:rPr lang="en-US" baseline="0" dirty="0" err="1" smtClean="0">
                <a:solidFill>
                  <a:srgbClr val="000000"/>
                </a:solidFill>
              </a:rPr>
              <a:t>tillräckligt</a:t>
            </a:r>
            <a:r>
              <a:rPr lang="en-US" baseline="0" dirty="0" smtClean="0">
                <a:solidFill>
                  <a:srgbClr val="000000"/>
                </a:solidFill>
              </a:rPr>
              <a:t> </a:t>
            </a:r>
            <a:r>
              <a:rPr lang="en-US" baseline="0" dirty="0" err="1" smtClean="0">
                <a:solidFill>
                  <a:srgbClr val="000000"/>
                </a:solidFill>
              </a:rPr>
              <a:t>skydd</a:t>
            </a:r>
            <a:r>
              <a:rPr lang="en-US" baseline="0" dirty="0" smtClean="0">
                <a:solidFill>
                  <a:srgbClr val="000000"/>
                </a:solidFill>
              </a:rPr>
              <a:t> </a:t>
            </a:r>
            <a:r>
              <a:rPr lang="en-US" baseline="0" dirty="0" err="1" smtClean="0">
                <a:solidFill>
                  <a:srgbClr val="000000"/>
                </a:solidFill>
              </a:rPr>
              <a:t>av</a:t>
            </a:r>
            <a:r>
              <a:rPr lang="en-US" baseline="0" dirty="0" smtClean="0">
                <a:solidFill>
                  <a:srgbClr val="000000"/>
                </a:solidFill>
              </a:rPr>
              <a:t> </a:t>
            </a:r>
            <a:r>
              <a:rPr lang="en-US" baseline="0" dirty="0" err="1" smtClean="0">
                <a:solidFill>
                  <a:srgbClr val="000000"/>
                </a:solidFill>
              </a:rPr>
              <a:t>lokaler</a:t>
            </a:r>
            <a:r>
              <a:rPr lang="en-US" baseline="0" dirty="0" smtClean="0">
                <a:solidFill>
                  <a:srgbClr val="000000"/>
                </a:solidFill>
              </a:rPr>
              <a:t>, personal, transporter, </a:t>
            </a:r>
            <a:r>
              <a:rPr lang="en-US" baseline="0" dirty="0" err="1" smtClean="0">
                <a:solidFill>
                  <a:srgbClr val="000000"/>
                </a:solidFill>
              </a:rPr>
              <a:t>valmaterial</a:t>
            </a:r>
            <a:r>
              <a:rPr lang="en-US" baseline="0" dirty="0" smtClean="0">
                <a:solidFill>
                  <a:srgbClr val="000000"/>
                </a:solidFill>
              </a:rPr>
              <a:t>, roster, it-</a:t>
            </a:r>
            <a:r>
              <a:rPr lang="en-US" baseline="0" dirty="0" err="1" smtClean="0">
                <a:solidFill>
                  <a:srgbClr val="000000"/>
                </a:solidFill>
              </a:rPr>
              <a:t>stöd</a:t>
            </a:r>
            <a:r>
              <a:rPr lang="en-US" baseline="0" dirty="0" smtClean="0">
                <a:solidFill>
                  <a:srgbClr val="000000"/>
                </a:solidFill>
              </a:rPr>
              <a:t>, </a:t>
            </a:r>
            <a:r>
              <a:rPr lang="en-US" baseline="0" dirty="0" err="1" smtClean="0">
                <a:solidFill>
                  <a:srgbClr val="000000"/>
                </a:solidFill>
              </a:rPr>
              <a:t>kritisk</a:t>
            </a:r>
            <a:r>
              <a:rPr lang="en-US" baseline="0" dirty="0" smtClean="0">
                <a:solidFill>
                  <a:srgbClr val="000000"/>
                </a:solidFill>
              </a:rPr>
              <a:t> </a:t>
            </a:r>
            <a:r>
              <a:rPr lang="en-US" baseline="0" dirty="0" err="1" smtClean="0">
                <a:solidFill>
                  <a:srgbClr val="000000"/>
                </a:solidFill>
              </a:rPr>
              <a:t>infrastruktur</a:t>
            </a:r>
            <a:r>
              <a:rPr lang="en-US" baseline="0" dirty="0" smtClean="0">
                <a:solidFill>
                  <a:srgbClr val="000000"/>
                </a:solidFill>
              </a:rPr>
              <a:t> mm. </a:t>
            </a:r>
            <a:r>
              <a:rPr lang="en-US" baseline="0" dirty="0" err="1" smtClean="0">
                <a:solidFill>
                  <a:srgbClr val="000000"/>
                </a:solidFill>
              </a:rPr>
              <a:t>Förtroendet</a:t>
            </a:r>
            <a:r>
              <a:rPr lang="en-US" baseline="0" dirty="0" smtClean="0">
                <a:solidFill>
                  <a:srgbClr val="000000"/>
                </a:solidFill>
              </a:rPr>
              <a:t> </a:t>
            </a:r>
            <a:r>
              <a:rPr lang="en-US" baseline="0" dirty="0" err="1" smtClean="0">
                <a:solidFill>
                  <a:srgbClr val="000000"/>
                </a:solidFill>
              </a:rPr>
              <a:t>för</a:t>
            </a:r>
            <a:r>
              <a:rPr lang="en-US" baseline="0" dirty="0" smtClean="0">
                <a:solidFill>
                  <a:srgbClr val="000000"/>
                </a:solidFill>
              </a:rPr>
              <a:t> </a:t>
            </a:r>
            <a:r>
              <a:rPr lang="en-US" baseline="0" dirty="0" err="1" smtClean="0">
                <a:solidFill>
                  <a:srgbClr val="000000"/>
                </a:solidFill>
              </a:rPr>
              <a:t>valgenomförandet</a:t>
            </a:r>
            <a:r>
              <a:rPr lang="en-US" baseline="0" dirty="0" smtClean="0">
                <a:solidFill>
                  <a:srgbClr val="000000"/>
                </a:solidFill>
              </a:rPr>
              <a:t> </a:t>
            </a:r>
            <a:r>
              <a:rPr lang="en-US" baseline="0" dirty="0" err="1" smtClean="0">
                <a:solidFill>
                  <a:srgbClr val="000000"/>
                </a:solidFill>
              </a:rPr>
              <a:t>skyddas</a:t>
            </a:r>
            <a:r>
              <a:rPr lang="en-US" baseline="0" dirty="0" smtClean="0">
                <a:solidFill>
                  <a:srgbClr val="000000"/>
                </a:solidFill>
              </a:rPr>
              <a:t> </a:t>
            </a:r>
            <a:r>
              <a:rPr lang="en-US" baseline="0" dirty="0" err="1" smtClean="0">
                <a:solidFill>
                  <a:srgbClr val="000000"/>
                </a:solidFill>
              </a:rPr>
              <a:t>genom</a:t>
            </a:r>
            <a:r>
              <a:rPr lang="en-US" baseline="0" dirty="0" smtClean="0">
                <a:solidFill>
                  <a:srgbClr val="000000"/>
                </a:solidFill>
              </a:rPr>
              <a:t> </a:t>
            </a:r>
            <a:r>
              <a:rPr lang="en-US" baseline="0" dirty="0" err="1" smtClean="0">
                <a:solidFill>
                  <a:srgbClr val="000000"/>
                </a:solidFill>
              </a:rPr>
              <a:t>ett</a:t>
            </a:r>
            <a:r>
              <a:rPr lang="en-US" baseline="0" dirty="0" smtClean="0">
                <a:solidFill>
                  <a:srgbClr val="000000"/>
                </a:solidFill>
              </a:rPr>
              <a:t> </a:t>
            </a:r>
            <a:r>
              <a:rPr lang="en-US" baseline="0" dirty="0" err="1" smtClean="0">
                <a:solidFill>
                  <a:srgbClr val="000000"/>
                </a:solidFill>
              </a:rPr>
              <a:t>tillförlitligt</a:t>
            </a:r>
            <a:r>
              <a:rPr lang="en-US" baseline="0" dirty="0" smtClean="0">
                <a:solidFill>
                  <a:srgbClr val="000000"/>
                </a:solidFill>
              </a:rPr>
              <a:t> </a:t>
            </a:r>
            <a:r>
              <a:rPr lang="en-US" baseline="0" dirty="0" err="1" smtClean="0">
                <a:solidFill>
                  <a:srgbClr val="000000"/>
                </a:solidFill>
              </a:rPr>
              <a:t>genomförande</a:t>
            </a:r>
            <a:r>
              <a:rPr lang="en-US" baseline="0" dirty="0" smtClean="0">
                <a:solidFill>
                  <a:srgbClr val="000000"/>
                </a:solidFill>
              </a:rPr>
              <a:t> </a:t>
            </a:r>
            <a:r>
              <a:rPr lang="en-US" baseline="0" dirty="0" err="1" smtClean="0">
                <a:solidFill>
                  <a:srgbClr val="000000"/>
                </a:solidFill>
              </a:rPr>
              <a:t>och</a:t>
            </a:r>
            <a:r>
              <a:rPr lang="en-US" baseline="0" dirty="0" smtClean="0">
                <a:solidFill>
                  <a:srgbClr val="000000"/>
                </a:solidFill>
              </a:rPr>
              <a:t> transparent </a:t>
            </a:r>
            <a:r>
              <a:rPr lang="en-US" baseline="0" dirty="0" err="1" smtClean="0">
                <a:solidFill>
                  <a:srgbClr val="000000"/>
                </a:solidFill>
              </a:rPr>
              <a:t>kommunikation</a:t>
            </a:r>
            <a:r>
              <a:rPr lang="en-US" baseline="0" dirty="0" smtClean="0">
                <a:solidFill>
                  <a:srgbClr val="000000"/>
                </a:solidFill>
              </a:rPr>
              <a:t> </a:t>
            </a:r>
            <a:r>
              <a:rPr lang="en-US" baseline="0" dirty="0" err="1" smtClean="0">
                <a:solidFill>
                  <a:srgbClr val="000000"/>
                </a:solidFill>
              </a:rPr>
              <a:t>i</a:t>
            </a:r>
            <a:r>
              <a:rPr lang="en-US" baseline="0" dirty="0" smtClean="0">
                <a:solidFill>
                  <a:srgbClr val="000000"/>
                </a:solidFill>
              </a:rPr>
              <a:t> </a:t>
            </a:r>
            <a:r>
              <a:rPr lang="en-US" baseline="0" dirty="0" err="1" smtClean="0">
                <a:solidFill>
                  <a:srgbClr val="000000"/>
                </a:solidFill>
              </a:rPr>
              <a:t>händelse</a:t>
            </a:r>
            <a:r>
              <a:rPr lang="en-US" baseline="0" dirty="0" smtClean="0">
                <a:solidFill>
                  <a:srgbClr val="000000"/>
                </a:solidFill>
              </a:rPr>
              <a:t> </a:t>
            </a:r>
            <a:r>
              <a:rPr lang="en-US" baseline="0" dirty="0" err="1" smtClean="0">
                <a:solidFill>
                  <a:srgbClr val="000000"/>
                </a:solidFill>
              </a:rPr>
              <a:t>av</a:t>
            </a:r>
            <a:r>
              <a:rPr lang="en-US" baseline="0" dirty="0" smtClean="0">
                <a:solidFill>
                  <a:srgbClr val="000000"/>
                </a:solidFill>
              </a:rPr>
              <a:t> </a:t>
            </a:r>
            <a:r>
              <a:rPr lang="en-US" baseline="0" dirty="0" err="1" smtClean="0">
                <a:solidFill>
                  <a:srgbClr val="000000"/>
                </a:solidFill>
              </a:rPr>
              <a:t>en</a:t>
            </a:r>
            <a:r>
              <a:rPr lang="en-US" baseline="0" dirty="0" smtClean="0">
                <a:solidFill>
                  <a:srgbClr val="000000"/>
                </a:solidFill>
              </a:rPr>
              <a:t> </a:t>
            </a:r>
            <a:r>
              <a:rPr lang="en-US" baseline="0" dirty="0" err="1" smtClean="0">
                <a:solidFill>
                  <a:srgbClr val="000000"/>
                </a:solidFill>
              </a:rPr>
              <a:t>avvikelse</a:t>
            </a:r>
            <a:r>
              <a:rPr lang="en-US" baseline="0" dirty="0" smtClean="0">
                <a:solidFill>
                  <a:srgbClr val="000000"/>
                </a:solidFill>
              </a:rPr>
              <a:t>. </a:t>
            </a:r>
            <a:endParaRPr lang="en-US" dirty="0" smtClean="0">
              <a:solidFill>
                <a:srgbClr val="000000"/>
              </a:solidFill>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397017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Förslag på vad som kan sägas till bilden:</a:t>
            </a:r>
          </a:p>
          <a:p>
            <a:r>
              <a:rPr lang="sv-SE" dirty="0" smtClean="0"/>
              <a:t>I Sverige finns något som kallas för de tre grundprinciperna, att ha i åtanke</a:t>
            </a:r>
            <a:r>
              <a:rPr lang="sv-SE" baseline="0" dirty="0" smtClean="0"/>
              <a:t> när man pratar om kriser. Dessa är ansvarsprincipen, närhetsprincipen och likhetsprincipen. Utöver dessa tre är det centralt att agera i händelse av en kris (inte avvakta i tron på att någon annan ska agera) och att samverka med andra aktörer. </a:t>
            </a:r>
            <a:endParaRPr lang="sv-SE" dirty="0" smtClean="0"/>
          </a:p>
          <a:p>
            <a:endParaRPr lang="sv-SE" dirty="0" smtClean="0"/>
          </a:p>
          <a:p>
            <a:r>
              <a:rPr lang="sv-SE" sz="1200" b="1" i="0" kern="1200" dirty="0" smtClean="0">
                <a:solidFill>
                  <a:schemeClr val="tx1"/>
                </a:solidFill>
                <a:effectLst/>
                <a:latin typeface="+mn-lt"/>
                <a:ea typeface="+mn-ea"/>
                <a:cs typeface="+mn-cs"/>
              </a:rPr>
              <a:t>Ansvarsprincipen</a:t>
            </a:r>
          </a:p>
          <a:p>
            <a:r>
              <a:rPr lang="sv-SE" sz="1200" b="0" i="0" kern="1200" dirty="0" smtClean="0">
                <a:solidFill>
                  <a:schemeClr val="tx1"/>
                </a:solidFill>
                <a:effectLst/>
                <a:latin typeface="+mn-lt"/>
                <a:ea typeface="+mn-ea"/>
                <a:cs typeface="+mn-cs"/>
              </a:rPr>
              <a:t>Den som har ansvar för en verksamhet under normala förhållanden ska ha det också under en krissituation. </a:t>
            </a:r>
          </a:p>
          <a:p>
            <a:r>
              <a:rPr lang="sv-SE" sz="1200" b="1" i="0" kern="1200" dirty="0" smtClean="0">
                <a:solidFill>
                  <a:schemeClr val="tx1"/>
                </a:solidFill>
                <a:effectLst/>
                <a:latin typeface="+mn-lt"/>
                <a:ea typeface="+mn-ea"/>
                <a:cs typeface="+mn-cs"/>
              </a:rPr>
              <a:t>Likhetsprincipen</a:t>
            </a:r>
          </a:p>
          <a:p>
            <a:r>
              <a:rPr lang="sv-SE" sz="1200" b="0" i="0" kern="1200" dirty="0" smtClean="0">
                <a:solidFill>
                  <a:schemeClr val="tx1"/>
                </a:solidFill>
                <a:effectLst/>
                <a:latin typeface="+mn-lt"/>
                <a:ea typeface="+mn-ea"/>
                <a:cs typeface="+mn-cs"/>
              </a:rPr>
              <a:t>Under en kris ska verksamheten fungera på liknande sätt som vid normala förhållanden – så långt det är möjligt. Verksamheten ska också, om det är möjligt, skötas på samma plats som under normala förhållanden.</a:t>
            </a:r>
          </a:p>
          <a:p>
            <a:r>
              <a:rPr lang="sv-SE" sz="1200" b="1" i="0" kern="1200" dirty="0" smtClean="0">
                <a:solidFill>
                  <a:schemeClr val="tx1"/>
                </a:solidFill>
                <a:effectLst/>
                <a:latin typeface="+mn-lt"/>
                <a:ea typeface="+mn-ea"/>
                <a:cs typeface="+mn-cs"/>
              </a:rPr>
              <a:t>Närhetsprincipen</a:t>
            </a:r>
          </a:p>
          <a:p>
            <a:r>
              <a:rPr lang="sv-SE" sz="1200" b="0" i="0" kern="1200" dirty="0" smtClean="0">
                <a:solidFill>
                  <a:schemeClr val="tx1"/>
                </a:solidFill>
                <a:effectLst/>
                <a:latin typeface="+mn-lt"/>
                <a:ea typeface="+mn-ea"/>
                <a:cs typeface="+mn-cs"/>
              </a:rPr>
              <a:t>En kris ska hanteras där den inträffar och av dem som är närmast berörda och ansvariga. Det är alltså i första hand den drabbade kommunen och den aktuella regionen som leder och arbetar med insatsen. Först om de lokala resurserna inte räcker till blir det aktuellt med statliga insatser.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Källa: krisinformation.se</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150555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162063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3301272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2024-03-28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7" name="Platshållare för text 9">
            <a:extLst>
              <a:ext uri="{FF2B5EF4-FFF2-40B4-BE49-F238E27FC236}">
                <a16:creationId xmlns:a16="http://schemas.microsoft.com/office/drawing/2014/main" id="{CA9C2E4F-DC08-63C9-3B19-0F65D0148FF9}"/>
              </a:ext>
              <a:ext uri="{C183D7F6-B498-43B3-948B-1728B52AA6E4}">
                <adec:decorative xmlns="" xmlns:adec="http://schemas.microsoft.com/office/drawing/2017/decorative" val="1"/>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2024-03-28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 xmlns:adec="http://schemas.microsoft.com/office/drawing/2017/decorative" val="1"/>
              </a:ext>
            </a:extLst>
          </p:cNvPr>
          <p:cNvSpPr>
            <a:spLocks noGrp="1"/>
          </p:cNvSpPr>
          <p:nvPr>
            <p:ph type="pic" sz="quarter" idx="13"/>
          </p:nvPr>
        </p:nvSpPr>
        <p:spPr>
          <a:xfrm>
            <a:off x="7015200" y="0"/>
            <a:ext cx="5176800" cy="6858000"/>
          </a:xfrm>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 xmlns:adec="http://schemas.microsoft.com/office/drawing/2017/decorative" val="1"/>
              </a:ext>
            </a:extLst>
          </p:cNvPr>
          <p:cNvSpPr>
            <a:spLocks noGrp="1"/>
          </p:cNvSpPr>
          <p:nvPr>
            <p:ph type="pic" sz="quarter" idx="13"/>
          </p:nvPr>
        </p:nvSpPr>
        <p:spPr>
          <a:xfrm>
            <a:off x="0" y="-8546"/>
            <a:ext cx="5176800" cy="6858000"/>
          </a:xfrm>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2024-03-28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2024-03-28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ctrTitle"/>
          </p:nvPr>
        </p:nvSpPr>
        <p:spPr>
          <a:xfrm>
            <a:off x="2580815" y="2564904"/>
            <a:ext cx="7681865" cy="720000"/>
          </a:xfrm>
        </p:spPr>
        <p:txBody>
          <a:bodyPr/>
          <a:lstStyle/>
          <a:p>
            <a:r>
              <a:rPr lang="sv-SE" dirty="0"/>
              <a:t>Övningspaket för </a:t>
            </a:r>
            <a:r>
              <a:rPr lang="sv-SE" dirty="0" smtClean="0"/>
              <a:t>länsstyrelser</a:t>
            </a:r>
            <a:endParaRPr lang="sv-SE" dirty="0"/>
          </a:p>
        </p:txBody>
      </p:sp>
      <p:sp>
        <p:nvSpPr>
          <p:cNvPr id="3" name="Underrubrik 2">
            <a:extLst>
              <a:ext uri="{FF2B5EF4-FFF2-40B4-BE49-F238E27FC236}">
                <a16:creationId xmlns:a16="http://schemas.microsoft.com/office/drawing/2014/main" id="{719C8F1F-66BD-456D-B7FF-51D10143161D}"/>
              </a:ext>
            </a:extLst>
          </p:cNvPr>
          <p:cNvSpPr>
            <a:spLocks noGrp="1"/>
          </p:cNvSpPr>
          <p:nvPr>
            <p:ph type="subTitle" idx="1"/>
          </p:nvPr>
        </p:nvSpPr>
        <p:spPr/>
        <p:txBody>
          <a:bodyPr/>
          <a:lstStyle/>
          <a:p>
            <a:r>
              <a:rPr lang="sv-SE" dirty="0"/>
              <a:t>För stärkt valsäkerhet </a:t>
            </a:r>
          </a:p>
        </p:txBody>
      </p:sp>
      <p:pic>
        <p:nvPicPr>
          <p:cNvPr id="4" name="Bildobjekt 3" descr="Valmyndigheten">
            <a:extLst>
              <a:ext uri="{FF2B5EF4-FFF2-40B4-BE49-F238E27FC236}">
                <a16:creationId xmlns:a16="http://schemas.microsoft.com/office/drawing/2014/main" id="{18A619C3-B071-0D4A-8F1A-3EF6A03E0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12779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4EA1A4D-718A-0E3D-FC6A-9738A25AEF53}"/>
              </a:ext>
            </a:extLst>
          </p:cNvPr>
          <p:cNvSpPr/>
          <p:nvPr/>
        </p:nvSpPr>
        <p:spPr>
          <a:xfrm>
            <a:off x="1493343" y="3775383"/>
            <a:ext cx="4640359" cy="1466266"/>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4DDBF7-3108-FA79-3368-7B094CD19AF0}"/>
              </a:ext>
            </a:extLst>
          </p:cNvPr>
          <p:cNvSpPr/>
          <p:nvPr/>
        </p:nvSpPr>
        <p:spPr>
          <a:xfrm>
            <a:off x="6267870" y="2161653"/>
            <a:ext cx="4640360" cy="1466266"/>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0FAA5E0-3BF5-A99B-940B-3D39A533A287}"/>
              </a:ext>
            </a:extLst>
          </p:cNvPr>
          <p:cNvSpPr/>
          <p:nvPr/>
        </p:nvSpPr>
        <p:spPr>
          <a:xfrm>
            <a:off x="6267869" y="3775383"/>
            <a:ext cx="4640359" cy="1466266"/>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78258F8-AD06-4224-14B4-31C6A2B89CC9}"/>
              </a:ext>
            </a:extLst>
          </p:cNvPr>
          <p:cNvSpPr/>
          <p:nvPr/>
        </p:nvSpPr>
        <p:spPr>
          <a:xfrm>
            <a:off x="1493343" y="2161653"/>
            <a:ext cx="4640359" cy="1466266"/>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F433E-A005-112C-FD3F-EADE350BA938}"/>
              </a:ext>
            </a:extLst>
          </p:cNvPr>
          <p:cNvSpPr>
            <a:spLocks noGrp="1"/>
          </p:cNvSpPr>
          <p:nvPr>
            <p:ph type="title"/>
          </p:nvPr>
        </p:nvSpPr>
        <p:spPr/>
        <p:txBody>
          <a:bodyPr/>
          <a:lstStyle/>
          <a:p>
            <a:r>
              <a:rPr lang="sv-SE" dirty="0"/>
              <a:t>Att tänka på under övningen:</a:t>
            </a:r>
            <a:endParaRPr lang="en-US" dirty="0"/>
          </a:p>
        </p:txBody>
      </p:sp>
      <p:graphicFrame>
        <p:nvGraphicFramePr>
          <p:cNvPr id="4" name="Table 3">
            <a:extLst>
              <a:ext uri="{FF2B5EF4-FFF2-40B4-BE49-F238E27FC236}">
                <a16:creationId xmlns:a16="http://schemas.microsoft.com/office/drawing/2014/main" id="{FFA8EAA9-9DD9-5B9D-7C9F-AA42C9BA0C33}"/>
              </a:ext>
            </a:extLst>
          </p:cNvPr>
          <p:cNvGraphicFramePr>
            <a:graphicFrameLocks noGrp="1"/>
          </p:cNvGraphicFramePr>
          <p:nvPr>
            <p:extLst>
              <p:ext uri="{D42A27DB-BD31-4B8C-83A1-F6EECF244321}">
                <p14:modId xmlns:p14="http://schemas.microsoft.com/office/powerpoint/2010/main" val="391659382"/>
              </p:ext>
            </p:extLst>
          </p:nvPr>
        </p:nvGraphicFramePr>
        <p:xfrm>
          <a:off x="1256846" y="2223371"/>
          <a:ext cx="9596286" cy="2956560"/>
        </p:xfrm>
        <a:graphic>
          <a:graphicData uri="http://schemas.openxmlformats.org/drawingml/2006/table">
            <a:tbl>
              <a:tblPr firstRow="1" bandRow="1">
                <a:tableStyleId>{2D5ABB26-0587-4C30-8999-92F81FD0307C}</a:tableStyleId>
              </a:tblPr>
              <a:tblGrid>
                <a:gridCol w="4798143">
                  <a:extLst>
                    <a:ext uri="{9D8B030D-6E8A-4147-A177-3AD203B41FA5}">
                      <a16:colId xmlns:a16="http://schemas.microsoft.com/office/drawing/2014/main" val="2160828857"/>
                    </a:ext>
                  </a:extLst>
                </a:gridCol>
                <a:gridCol w="4798143">
                  <a:extLst>
                    <a:ext uri="{9D8B030D-6E8A-4147-A177-3AD203B41FA5}">
                      <a16:colId xmlns:a16="http://schemas.microsoft.com/office/drawing/2014/main" val="4228376433"/>
                    </a:ext>
                  </a:extLst>
                </a:gridCol>
              </a:tblGrid>
              <a:tr h="1173687">
                <a:tc>
                  <a:txBody>
                    <a:bodyPr/>
                    <a:lstStyle/>
                    <a:p>
                      <a:pPr marL="1258888" indent="0" algn="l"/>
                      <a:r>
                        <a:rPr lang="sv-SE" sz="1400" b="1" dirty="0">
                          <a:solidFill>
                            <a:schemeClr val="bg1"/>
                          </a:solidFill>
                        </a:rPr>
                        <a:t>Detta är inte ett test</a:t>
                      </a:r>
                      <a:endParaRPr lang="sv-SE" sz="1400" b="1" baseline="0" dirty="0">
                        <a:solidFill>
                          <a:schemeClr val="bg1"/>
                        </a:solidFill>
                      </a:endParaRPr>
                    </a:p>
                    <a:p>
                      <a:pPr marL="1258888" indent="0" algn="l"/>
                      <a:r>
                        <a:rPr lang="sv-SE" sz="1400" b="0" baseline="0" dirty="0">
                          <a:solidFill>
                            <a:schemeClr val="bg1"/>
                          </a:solidFill>
                        </a:rPr>
                        <a:t>Scenarierna är </a:t>
                      </a:r>
                      <a:r>
                        <a:rPr lang="sv-SE" sz="1400" b="0" baseline="0" dirty="0" smtClean="0">
                          <a:solidFill>
                            <a:schemeClr val="bg1"/>
                          </a:solidFill>
                        </a:rPr>
                        <a:t>påhittade. </a:t>
                      </a:r>
                      <a:r>
                        <a:rPr lang="sv-SE" sz="1400" b="0" baseline="0" dirty="0">
                          <a:solidFill>
                            <a:schemeClr val="bg1"/>
                          </a:solidFill>
                        </a:rPr>
                        <a:t>De ska ses som en motor för gruppen att öva sitt tänkande och beslutsfattande på i en miljö där det är tillåtet att inte ha alla svar på plats.</a:t>
                      </a:r>
                    </a:p>
                  </a:txBody>
                  <a:tcPr anchor="ctr"/>
                </a:tc>
                <a:tc>
                  <a:txBody>
                    <a:bodyPr/>
                    <a:lstStyle/>
                    <a:p>
                      <a:pPr marL="1258888"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bg1"/>
                          </a:solidFill>
                          <a:effectLst/>
                          <a:uLnTx/>
                          <a:uFillTx/>
                          <a:latin typeface="+mn-lt"/>
                          <a:ea typeface="+mn-ea"/>
                          <a:cs typeface="+mn-cs"/>
                        </a:rPr>
                        <a:t>Dina erfarenheter</a:t>
                      </a:r>
                    </a:p>
                    <a:p>
                      <a:pPr marL="1258888"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Genom att agera utifrån era roller och använda era gemensamma kunskaper och erfarenheter kan ni fylla i de luckor som eventuellt finns.</a:t>
                      </a:r>
                    </a:p>
                    <a:p>
                      <a:pPr marL="1258888" indent="0" algn="l"/>
                      <a:endParaRPr lang="sv-SE" sz="1400" b="0" baseline="0" dirty="0">
                        <a:solidFill>
                          <a:schemeClr val="bg1"/>
                        </a:solidFill>
                      </a:endParaRPr>
                    </a:p>
                  </a:txBody>
                  <a:tcPr anchor="ctr"/>
                </a:tc>
                <a:extLst>
                  <a:ext uri="{0D108BD9-81ED-4DB2-BD59-A6C34878D82A}">
                    <a16:rowId xmlns:a16="http://schemas.microsoft.com/office/drawing/2014/main" val="2674346187"/>
                  </a:ext>
                </a:extLst>
              </a:tr>
              <a:tr h="1052220">
                <a:tc>
                  <a:txBody>
                    <a:bodyPr/>
                    <a:lstStyle/>
                    <a:p>
                      <a:pPr marL="1258888" indent="0"/>
                      <a:endParaRPr lang="sv-SE" sz="1400" b="1" dirty="0">
                        <a:solidFill>
                          <a:schemeClr val="bg1"/>
                        </a:solidFill>
                      </a:endParaRPr>
                    </a:p>
                    <a:p>
                      <a:pPr marL="1258888" indent="0"/>
                      <a:r>
                        <a:rPr lang="sv-SE" sz="1400" b="1" dirty="0">
                          <a:solidFill>
                            <a:schemeClr val="bg1"/>
                          </a:solidFill>
                        </a:rPr>
                        <a:t>Behandla scenariot som riktigt</a:t>
                      </a:r>
                      <a:endParaRPr lang="sv-SE" sz="1400" b="1" baseline="0" dirty="0">
                        <a:solidFill>
                          <a:schemeClr val="bg1"/>
                        </a:solidFill>
                      </a:endParaRPr>
                    </a:p>
                    <a:p>
                      <a:pPr marL="1258888" indent="0"/>
                      <a:r>
                        <a:rPr lang="sv-SE" sz="1400" dirty="0">
                          <a:solidFill>
                            <a:schemeClr val="bg1"/>
                          </a:solidFill>
                        </a:rPr>
                        <a:t>Omfamna scenariot och ha överseende med eventuella brister och kunskapsluckor.</a:t>
                      </a:r>
                      <a:endParaRPr lang="sv-SE" sz="1400" baseline="0" dirty="0">
                        <a:solidFill>
                          <a:schemeClr val="bg1"/>
                        </a:solidFill>
                      </a:endParaRPr>
                    </a:p>
                  </a:txBody>
                  <a:tcPr anchor="ctr"/>
                </a:tc>
                <a:tc>
                  <a:txBody>
                    <a:bodyPr/>
                    <a:lstStyle/>
                    <a:p>
                      <a:pPr marL="1258888" indent="0"/>
                      <a:endParaRPr lang="sv-SE" sz="1400" b="1" dirty="0">
                        <a:solidFill>
                          <a:schemeClr val="bg1"/>
                        </a:solidFill>
                      </a:endParaRPr>
                    </a:p>
                    <a:p>
                      <a:pPr marL="1258888" indent="0"/>
                      <a:endParaRPr lang="sv-SE" sz="1400" b="1" dirty="0">
                        <a:solidFill>
                          <a:schemeClr val="bg1"/>
                        </a:solidFill>
                      </a:endParaRPr>
                    </a:p>
                    <a:p>
                      <a:pPr marL="1258888" indent="0"/>
                      <a:r>
                        <a:rPr lang="sv-SE" sz="1400" b="1" dirty="0">
                          <a:solidFill>
                            <a:schemeClr val="bg1"/>
                          </a:solidFill>
                        </a:rPr>
                        <a:t>Intressenter i fokus</a:t>
                      </a:r>
                    </a:p>
                    <a:p>
                      <a:pPr marL="1258888" indent="0"/>
                      <a:r>
                        <a:rPr lang="sv-SE" sz="1400" b="0" dirty="0">
                          <a:solidFill>
                            <a:schemeClr val="bg1"/>
                          </a:solidFill>
                        </a:rPr>
                        <a:t>Frå</a:t>
                      </a:r>
                      <a:r>
                        <a:rPr lang="sv-SE" sz="1400" dirty="0">
                          <a:solidFill>
                            <a:schemeClr val="bg1"/>
                          </a:solidFill>
                        </a:rPr>
                        <a:t>ga dig själv hur denna situation skulle te sig för medarbetare, allmänheten eller externa intressenter.</a:t>
                      </a:r>
                      <a:endParaRPr lang="sv-SE" sz="1400" baseline="0" dirty="0">
                        <a:solidFill>
                          <a:schemeClr val="bg1"/>
                        </a:solidFill>
                      </a:endParaRPr>
                    </a:p>
                    <a:p>
                      <a:pPr marL="1258888" indent="0"/>
                      <a:endParaRPr lang="sv-SE" sz="1400" baseline="0" dirty="0">
                        <a:solidFill>
                          <a:schemeClr val="bg1"/>
                        </a:solidFill>
                      </a:endParaRPr>
                    </a:p>
                  </a:txBody>
                  <a:tcPr anchor="ctr"/>
                </a:tc>
                <a:extLst>
                  <a:ext uri="{0D108BD9-81ED-4DB2-BD59-A6C34878D82A}">
                    <a16:rowId xmlns:a16="http://schemas.microsoft.com/office/drawing/2014/main" val="1813341549"/>
                  </a:ext>
                </a:extLst>
              </a:tr>
            </a:tbl>
          </a:graphicData>
        </a:graphic>
      </p:graphicFrame>
      <p:pic>
        <p:nvPicPr>
          <p:cNvPr id="5" name="Bildobjekt 206">
            <a:extLst>
              <a:ext uri="{FF2B5EF4-FFF2-40B4-BE49-F238E27FC236}">
                <a16:creationId xmlns:a16="http://schemas.microsoft.com/office/drawing/2014/main" id="{FDDF9972-DDFF-833A-05BF-78583BA4BDAD}"/>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8456" y="4075896"/>
            <a:ext cx="865239" cy="86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226">
            <a:extLst>
              <a:ext uri="{FF2B5EF4-FFF2-40B4-BE49-F238E27FC236}">
                <a16:creationId xmlns:a16="http://schemas.microsoft.com/office/drawing/2014/main" id="{446CBB15-0F0E-6025-04A3-254EA03B2D81}"/>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221476" y="228518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246">
            <a:extLst>
              <a:ext uri="{FF2B5EF4-FFF2-40B4-BE49-F238E27FC236}">
                <a16:creationId xmlns:a16="http://schemas.microsoft.com/office/drawing/2014/main" id="{CEA46C77-A121-B4E2-C473-6F27B08FEA4A}"/>
              </a:ext>
            </a:extLst>
          </p:cNvPr>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310000"/>
                    </a14:imgEffect>
                  </a14:imgLayer>
                </a14:imgProps>
              </a:ext>
              <a:ext uri="{28A0092B-C50C-407E-A947-70E740481C1C}">
                <a14:useLocalDpi xmlns:a14="http://schemas.microsoft.com/office/drawing/2010/main" val="0"/>
              </a:ext>
            </a:extLst>
          </a:blip>
          <a:srcRect/>
          <a:stretch>
            <a:fillRect/>
          </a:stretch>
        </p:blipFill>
        <p:spPr bwMode="auto">
          <a:xfrm>
            <a:off x="1493343" y="2353295"/>
            <a:ext cx="1082982" cy="1082982"/>
          </a:xfrm>
          <a:prstGeom prst="rect">
            <a:avLst/>
          </a:prstGeom>
          <a:noFill/>
          <a:ln>
            <a:noFill/>
          </a:ln>
        </p:spPr>
      </p:pic>
      <p:pic>
        <p:nvPicPr>
          <p:cNvPr id="8" name="Bildobjekt 258">
            <a:extLst>
              <a:ext uri="{FF2B5EF4-FFF2-40B4-BE49-F238E27FC236}">
                <a16:creationId xmlns:a16="http://schemas.microsoft.com/office/drawing/2014/main" id="{71C46033-9E6B-A1AF-CCB0-AC522281379B}"/>
              </a:ext>
            </a:extLst>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493343" y="3888770"/>
            <a:ext cx="1082982" cy="10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00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9DFD-BE39-6319-02C1-48339637D689}"/>
              </a:ext>
            </a:extLst>
          </p:cNvPr>
          <p:cNvSpPr>
            <a:spLocks noGrp="1"/>
          </p:cNvSpPr>
          <p:nvPr>
            <p:ph type="ctrTitle"/>
          </p:nvPr>
        </p:nvSpPr>
        <p:spPr/>
        <p:txBody>
          <a:bodyPr/>
          <a:lstStyle/>
          <a:p>
            <a:r>
              <a:rPr lang="sv-SE" dirty="0"/>
              <a:t>Redo?</a:t>
            </a:r>
            <a:endParaRPr lang="en-US" dirty="0"/>
          </a:p>
        </p:txBody>
      </p:sp>
      <p:sp>
        <p:nvSpPr>
          <p:cNvPr id="3" name="Subtitle 2">
            <a:extLst>
              <a:ext uri="{FF2B5EF4-FFF2-40B4-BE49-F238E27FC236}">
                <a16:creationId xmlns:a16="http://schemas.microsoft.com/office/drawing/2014/main" id="{8A71CA7B-AE99-0DDF-AEB5-969FD04FDC76}"/>
              </a:ext>
            </a:extLst>
          </p:cNvPr>
          <p:cNvSpPr>
            <a:spLocks noGrp="1"/>
          </p:cNvSpPr>
          <p:nvPr>
            <p:ph type="subTitle" idx="1"/>
          </p:nvPr>
        </p:nvSpPr>
        <p:spPr/>
        <p:txBody>
          <a:bodyPr/>
          <a:lstStyle/>
          <a:p>
            <a:r>
              <a:rPr lang="sv-SE" dirty="0"/>
              <a:t>Nu börjar övningen</a:t>
            </a:r>
            <a:endParaRPr lang="en-US" dirty="0"/>
          </a:p>
        </p:txBody>
      </p:sp>
    </p:spTree>
    <p:extLst>
      <p:ext uri="{BB962C8B-B14F-4D97-AF65-F5344CB8AC3E}">
        <p14:creationId xmlns:p14="http://schemas.microsoft.com/office/powerpoint/2010/main" val="180303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4106-C8F1-9831-002A-C8BBBD637947}"/>
              </a:ext>
            </a:extLst>
          </p:cNvPr>
          <p:cNvSpPr>
            <a:spLocks noGrp="1"/>
          </p:cNvSpPr>
          <p:nvPr>
            <p:ph type="ctrTitle"/>
          </p:nvPr>
        </p:nvSpPr>
        <p:spPr/>
        <p:txBody>
          <a:bodyPr/>
          <a:lstStyle/>
          <a:p>
            <a:r>
              <a:rPr lang="sv-SE" dirty="0"/>
              <a:t>Scenario 1</a:t>
            </a:r>
            <a:endParaRPr lang="en-US" dirty="0"/>
          </a:p>
        </p:txBody>
      </p:sp>
      <p:sp>
        <p:nvSpPr>
          <p:cNvPr id="3" name="Subtitle 2">
            <a:extLst>
              <a:ext uri="{FF2B5EF4-FFF2-40B4-BE49-F238E27FC236}">
                <a16:creationId xmlns:a16="http://schemas.microsoft.com/office/drawing/2014/main" id="{AEDBA98B-1363-529F-E609-267229FD9B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889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832F3-EFAD-89BC-D360-27160B0B20A6}"/>
              </a:ext>
            </a:extLst>
          </p:cNvPr>
          <p:cNvSpPr>
            <a:spLocks noGrp="1"/>
          </p:cNvSpPr>
          <p:nvPr>
            <p:ph type="title"/>
          </p:nvPr>
        </p:nvSpPr>
        <p:spPr/>
        <p:txBody>
          <a:bodyPr/>
          <a:lstStyle/>
          <a:p>
            <a:r>
              <a:rPr lang="sv-SE" dirty="0"/>
              <a:t>Scenario 1</a:t>
            </a:r>
            <a:endParaRPr lang="en-US" dirty="0"/>
          </a:p>
        </p:txBody>
      </p:sp>
      <p:sp>
        <p:nvSpPr>
          <p:cNvPr id="5" name="Content Placeholder 4">
            <a:extLst>
              <a:ext uri="{FF2B5EF4-FFF2-40B4-BE49-F238E27FC236}">
                <a16:creationId xmlns:a16="http://schemas.microsoft.com/office/drawing/2014/main" id="{F9D4F159-9A9F-8EDC-491B-54998FF7E027}"/>
              </a:ext>
            </a:extLst>
          </p:cNvPr>
          <p:cNvSpPr>
            <a:spLocks noGrp="1"/>
          </p:cNvSpPr>
          <p:nvPr>
            <p:ph sz="half" idx="1"/>
          </p:nvPr>
        </p:nvSpPr>
        <p:spPr/>
        <p:txBody>
          <a:bodyPr>
            <a:normAutofit lnSpcReduction="10000"/>
          </a:bodyPr>
          <a:lstStyle/>
          <a:p>
            <a:r>
              <a:rPr lang="sv-SE" sz="1600" dirty="0"/>
              <a:t>Det är nu fem dagar innan valdagen. Under våren har ett ökat antal anmälningar inkommit till Länsstyrelsen från EU-medborgare som vill gå ur den svenska röstlängden, vilket ni hanterat utifrån era rutiner och registrerat i Valid. </a:t>
            </a:r>
          </a:p>
          <a:p>
            <a:r>
              <a:rPr lang="sv-SE" sz="1600" dirty="0"/>
              <a:t>En journalist har granskat ökningen av personer som gått ur röstlängden, och pratat med flera av de personer som ska ha anmält utträde. Det visar sig att flertalet av anmälningarna avseende utträde varit förfalskade. Ett program om granskningen sänds i TV med titeln ”Personerna som bestals sin rösträtt”. </a:t>
            </a:r>
          </a:p>
          <a:p>
            <a:r>
              <a:rPr lang="sv-SE" sz="1600" dirty="0"/>
              <a:t>Programmet får stor uppmärksamhet och Länsstyrelsens kontroll av anmälningarna ifrågasätts i riksmedia. I sociala medier rasar många över att individer fråntagits sin rösträtt, och valets trovärdighet ifrågasätts. </a:t>
            </a:r>
          </a:p>
          <a:p>
            <a:endParaRPr lang="en-US" sz="1600" dirty="0"/>
          </a:p>
        </p:txBody>
      </p:sp>
      <p:pic>
        <p:nvPicPr>
          <p:cNvPr id="7" name="Picture Placeholder 5" descr="A hand holding a pen over a piece of paper&#10;&#10;Description automatically generated">
            <a:extLst>
              <a:ext uri="{FF2B5EF4-FFF2-40B4-BE49-F238E27FC236}">
                <a16:creationId xmlns:a16="http://schemas.microsoft.com/office/drawing/2014/main" id="{2E6F24E7-28FA-E25F-988E-9CB27A95BCEE}"/>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a:stretch>
            <a:fillRect/>
          </a:stretch>
        </p:blipFill>
        <p:spPr>
          <a:xfrm>
            <a:off x="7015163" y="0"/>
            <a:ext cx="5176837" cy="6858000"/>
          </a:xfrm>
        </p:spPr>
      </p:pic>
      <p:sp>
        <p:nvSpPr>
          <p:cNvPr id="8" name="Oval 7">
            <a:extLst>
              <a:ext uri="{FF2B5EF4-FFF2-40B4-BE49-F238E27FC236}">
                <a16:creationId xmlns:a16="http://schemas.microsoft.com/office/drawing/2014/main" id="{B868CF36-4812-B7AF-A8D5-A25C1EE7C0A1}"/>
              </a:ext>
            </a:extLst>
          </p:cNvPr>
          <p:cNvSpPr/>
          <p:nvPr/>
        </p:nvSpPr>
        <p:spPr>
          <a:xfrm>
            <a:off x="6393371" y="171450"/>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365282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534C-67E5-E4E5-EDA5-F98F57D46B3F}"/>
              </a:ext>
            </a:extLst>
          </p:cNvPr>
          <p:cNvSpPr>
            <a:spLocks noGrp="1"/>
          </p:cNvSpPr>
          <p:nvPr>
            <p:ph type="title"/>
          </p:nvPr>
        </p:nvSpPr>
        <p:spPr/>
        <p:txBody>
          <a:bodyPr/>
          <a:lstStyle/>
          <a:p>
            <a:r>
              <a:rPr lang="sv-SE" dirty="0"/>
              <a:t>Scenario 1</a:t>
            </a:r>
            <a:endParaRPr lang="en-US" dirty="0"/>
          </a:p>
        </p:txBody>
      </p:sp>
      <p:sp>
        <p:nvSpPr>
          <p:cNvPr id="3" name="Content Placeholder 2">
            <a:extLst>
              <a:ext uri="{FF2B5EF4-FFF2-40B4-BE49-F238E27FC236}">
                <a16:creationId xmlns:a16="http://schemas.microsoft.com/office/drawing/2014/main" id="{D76AD707-CF65-FA49-4634-B5F71652609B}"/>
              </a:ext>
            </a:extLst>
          </p:cNvPr>
          <p:cNvSpPr>
            <a:spLocks noGrp="1"/>
          </p:cNvSpPr>
          <p:nvPr>
            <p:ph sz="half" idx="1"/>
          </p:nvPr>
        </p:nvSpPr>
        <p:spPr/>
        <p:txBody>
          <a:bodyPr/>
          <a:lstStyle/>
          <a:p>
            <a:r>
              <a:rPr lang="sv-SE" dirty="0"/>
              <a:t>Inlägg i sociala medier</a:t>
            </a:r>
            <a:endParaRPr lang="en-US" dirty="0"/>
          </a:p>
        </p:txBody>
      </p:sp>
      <p:pic>
        <p:nvPicPr>
          <p:cNvPr id="5" name="Picture 4">
            <a:extLst>
              <a:ext uri="{FF2B5EF4-FFF2-40B4-BE49-F238E27FC236}">
                <a16:creationId xmlns:a16="http://schemas.microsoft.com/office/drawing/2014/main" id="{ECAD2376-254E-4474-8489-862AE952A3CA}"/>
              </a:ext>
            </a:extLst>
          </p:cNvPr>
          <p:cNvPicPr>
            <a:picLocks noChangeAspect="1"/>
          </p:cNvPicPr>
          <p:nvPr/>
        </p:nvPicPr>
        <p:blipFill>
          <a:blip r:embed="rId2"/>
          <a:stretch>
            <a:fillRect/>
          </a:stretch>
        </p:blipFill>
        <p:spPr>
          <a:xfrm>
            <a:off x="4744967" y="787661"/>
            <a:ext cx="6629360" cy="5983422"/>
          </a:xfrm>
          <a:prstGeom prst="rect">
            <a:avLst/>
          </a:prstGeom>
        </p:spPr>
      </p:pic>
      <p:sp>
        <p:nvSpPr>
          <p:cNvPr id="7" name="Oval 6">
            <a:extLst>
              <a:ext uri="{FF2B5EF4-FFF2-40B4-BE49-F238E27FC236}">
                <a16:creationId xmlns:a16="http://schemas.microsoft.com/office/drawing/2014/main" id="{817C6228-96BA-358B-1766-4066A3938BBA}"/>
              </a:ext>
            </a:extLst>
          </p:cNvPr>
          <p:cNvSpPr/>
          <p:nvPr/>
        </p:nvSpPr>
        <p:spPr>
          <a:xfrm>
            <a:off x="10000113" y="86917"/>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283972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34EA-7B1A-9BC1-287E-476A471215B9}"/>
              </a:ext>
            </a:extLst>
          </p:cNvPr>
          <p:cNvSpPr>
            <a:spLocks noGrp="1"/>
          </p:cNvSpPr>
          <p:nvPr>
            <p:ph type="title"/>
          </p:nvPr>
        </p:nvSpPr>
        <p:spPr/>
        <p:txBody>
          <a:bodyPr anchor="b">
            <a:normAutofit/>
          </a:bodyPr>
          <a:lstStyle/>
          <a:p>
            <a:r>
              <a:rPr lang="sv-SE" dirty="0"/>
              <a:t>Frågor till scenario 1</a:t>
            </a:r>
            <a:endParaRPr lang="en-US" dirty="0"/>
          </a:p>
        </p:txBody>
      </p:sp>
      <p:sp>
        <p:nvSpPr>
          <p:cNvPr id="12" name="Content Placeholder 2">
            <a:extLst>
              <a:ext uri="{FF2B5EF4-FFF2-40B4-BE49-F238E27FC236}">
                <a16:creationId xmlns:a16="http://schemas.microsoft.com/office/drawing/2014/main" id="{56396CF2-B980-0E62-07AA-C8A5B1BCBC89}"/>
              </a:ext>
            </a:extLst>
          </p:cNvPr>
          <p:cNvSpPr>
            <a:spLocks noGrp="1"/>
          </p:cNvSpPr>
          <p:nvPr>
            <p:ph sz="half" idx="1"/>
          </p:nvPr>
        </p:nvSpPr>
        <p:spPr>
          <a:xfrm>
            <a:off x="1008000" y="1253330"/>
            <a:ext cx="4994401" cy="4995069"/>
          </a:xfrm>
        </p:spPr>
        <p:txBody>
          <a:bodyPr/>
          <a:lstStyle/>
          <a:p>
            <a:r>
              <a:rPr lang="sv-SE" dirty="0"/>
              <a:t>Vad behöver ni göra för att hantera situationen? </a:t>
            </a:r>
          </a:p>
          <a:p>
            <a:r>
              <a:rPr lang="sv-SE" dirty="0"/>
              <a:t>Hur och vad väljer ni att kommunicera, och till vem?</a:t>
            </a:r>
          </a:p>
          <a:p>
            <a:r>
              <a:rPr lang="sv-SE" dirty="0"/>
              <a:t>Behöver ni samverka med någon/några andra aktörer? Vilka</a:t>
            </a:r>
            <a:r>
              <a:rPr lang="sv-SE" dirty="0" smtClean="0"/>
              <a:t>?</a:t>
            </a:r>
          </a:p>
          <a:p>
            <a:r>
              <a:rPr lang="sv-SE" dirty="0"/>
              <a:t>Rapporterar ni en incident? Till vem?</a:t>
            </a:r>
          </a:p>
          <a:p>
            <a:r>
              <a:rPr lang="sv-SE" dirty="0"/>
              <a:t>Hur påverkar detta scenario förtroendet för valgenomförandet i länet?</a:t>
            </a:r>
          </a:p>
          <a:p>
            <a:endParaRPr lang="sv-SE" dirty="0"/>
          </a:p>
        </p:txBody>
      </p:sp>
      <p:pic>
        <p:nvPicPr>
          <p:cNvPr id="5" name="Platshållare för bild 4"/>
          <p:cNvPicPr>
            <a:picLocks noGrp="1" noChangeAspect="1"/>
          </p:cNvPicPr>
          <p:nvPr>
            <p:ph type="pic" sz="quarter" idx="13"/>
          </p:nvPr>
        </p:nvPicPr>
        <p:blipFill>
          <a:blip r:embed="rId3"/>
          <a:srcRect t="13" b="13"/>
          <a:stretch>
            <a:fillRect/>
          </a:stretch>
        </p:blipFill>
        <p:spPr>
          <a:prstGeom prst="rect">
            <a:avLst/>
          </a:prstGeom>
        </p:spPr>
      </p:pic>
      <p:sp>
        <p:nvSpPr>
          <p:cNvPr id="3" name="Oval 2">
            <a:extLst>
              <a:ext uri="{FF2B5EF4-FFF2-40B4-BE49-F238E27FC236}">
                <a16:creationId xmlns:a16="http://schemas.microsoft.com/office/drawing/2014/main" id="{480B3121-1AE1-759A-8147-B5516D4DDEE6}"/>
              </a:ext>
            </a:extLst>
          </p:cNvPr>
          <p:cNvSpPr/>
          <p:nvPr/>
        </p:nvSpPr>
        <p:spPr>
          <a:xfrm>
            <a:off x="6393408" y="161925"/>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391154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0D70-A9D2-AA3F-5968-8E77E74DD881}"/>
              </a:ext>
            </a:extLst>
          </p:cNvPr>
          <p:cNvSpPr>
            <a:spLocks noGrp="1"/>
          </p:cNvSpPr>
          <p:nvPr>
            <p:ph type="ctrTitle"/>
          </p:nvPr>
        </p:nvSpPr>
        <p:spPr/>
        <p:txBody>
          <a:bodyPr/>
          <a:lstStyle/>
          <a:p>
            <a:r>
              <a:rPr lang="sv-SE" dirty="0"/>
              <a:t>Scenario 2</a:t>
            </a:r>
            <a:endParaRPr lang="en-US" dirty="0"/>
          </a:p>
        </p:txBody>
      </p:sp>
      <p:sp>
        <p:nvSpPr>
          <p:cNvPr id="3" name="Subtitle 2">
            <a:extLst>
              <a:ext uri="{FF2B5EF4-FFF2-40B4-BE49-F238E27FC236}">
                <a16:creationId xmlns:a16="http://schemas.microsoft.com/office/drawing/2014/main" id="{5A055ED8-9EAF-C8D3-56C4-8F8D345798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368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DE21-F015-5365-6202-8C3A4F764902}"/>
              </a:ext>
            </a:extLst>
          </p:cNvPr>
          <p:cNvSpPr>
            <a:spLocks noGrp="1"/>
          </p:cNvSpPr>
          <p:nvPr>
            <p:ph type="title"/>
          </p:nvPr>
        </p:nvSpPr>
        <p:spPr/>
        <p:txBody>
          <a:bodyPr/>
          <a:lstStyle/>
          <a:p>
            <a:r>
              <a:rPr lang="sv-SE" dirty="0"/>
              <a:t>Scenario 2</a:t>
            </a:r>
            <a:endParaRPr lang="en-US" dirty="0"/>
          </a:p>
        </p:txBody>
      </p:sp>
      <p:sp>
        <p:nvSpPr>
          <p:cNvPr id="3" name="Content Placeholder 2">
            <a:extLst>
              <a:ext uri="{FF2B5EF4-FFF2-40B4-BE49-F238E27FC236}">
                <a16:creationId xmlns:a16="http://schemas.microsoft.com/office/drawing/2014/main" id="{73301428-C4AD-A7FE-5C3D-382DB5DF4DAC}"/>
              </a:ext>
            </a:extLst>
          </p:cNvPr>
          <p:cNvSpPr>
            <a:spLocks noGrp="1"/>
          </p:cNvSpPr>
          <p:nvPr>
            <p:ph sz="half" idx="1"/>
          </p:nvPr>
        </p:nvSpPr>
        <p:spPr/>
        <p:txBody>
          <a:bodyPr>
            <a:normAutofit fontScale="92500" lnSpcReduction="10000"/>
          </a:bodyPr>
          <a:lstStyle/>
          <a:p>
            <a:r>
              <a:rPr lang="sv-SE" sz="1800" dirty="0"/>
              <a:t>Efter att den slutliga rösträkningen </a:t>
            </a:r>
            <a:r>
              <a:rPr lang="sv-SE" sz="1800" dirty="0" smtClean="0"/>
              <a:t>avslutats </a:t>
            </a:r>
            <a:r>
              <a:rPr lang="sv-SE" sz="1800" dirty="0"/>
              <a:t>visar det sig att en av länsstyrelsens rösträknare är aktiv i en anti-demokratisk gruppering. Hen skriver regelbundet i olika nätforum att Sveriges valsystem är riggat och att allmänna val borde slopas.</a:t>
            </a:r>
          </a:p>
          <a:p>
            <a:r>
              <a:rPr lang="sv-SE" sz="1800" dirty="0"/>
              <a:t>Länsstyrelsen blir kontaktad av en journalist vid en av Sveriges största tidningar som skriver en artikel om valpåverkan. Journalisten har i sitt arbete identifierat den aktuella individen i en tråd i ett nätforum där hen skrivit om sina möjligheter att manipulera valet. Journalisten vill nu ha en kommentar från er i frågan.</a:t>
            </a:r>
          </a:p>
          <a:p>
            <a:r>
              <a:rPr lang="sv-SE" sz="1800" dirty="0"/>
              <a:t>Nyheten publiceras och får stor spridning i såväl traditionella som sociala medier.</a:t>
            </a:r>
          </a:p>
        </p:txBody>
      </p:sp>
      <p:pic>
        <p:nvPicPr>
          <p:cNvPr id="10" name="Picture Placeholder 9" descr="A group of people sitting at a table&#10;&#10;Description automatically generated">
            <a:extLst>
              <a:ext uri="{FF2B5EF4-FFF2-40B4-BE49-F238E27FC236}">
                <a16:creationId xmlns:a16="http://schemas.microsoft.com/office/drawing/2014/main" id="{3DE2F1A1-9BF3-F7BF-48C6-B234C998CED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p:pic>
      <p:sp>
        <p:nvSpPr>
          <p:cNvPr id="4" name="Oval 3">
            <a:extLst>
              <a:ext uri="{FF2B5EF4-FFF2-40B4-BE49-F238E27FC236}">
                <a16:creationId xmlns:a16="http://schemas.microsoft.com/office/drawing/2014/main" id="{98159032-1256-E98A-7B7F-74DE8275F7A9}"/>
              </a:ext>
            </a:extLst>
          </p:cNvPr>
          <p:cNvSpPr/>
          <p:nvPr/>
        </p:nvSpPr>
        <p:spPr>
          <a:xfrm>
            <a:off x="6393408" y="142875"/>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351467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34EA-7B1A-9BC1-287E-476A471215B9}"/>
              </a:ext>
            </a:extLst>
          </p:cNvPr>
          <p:cNvSpPr>
            <a:spLocks noGrp="1"/>
          </p:cNvSpPr>
          <p:nvPr>
            <p:ph type="title"/>
          </p:nvPr>
        </p:nvSpPr>
        <p:spPr/>
        <p:txBody>
          <a:bodyPr anchor="b">
            <a:normAutofit/>
          </a:bodyPr>
          <a:lstStyle/>
          <a:p>
            <a:r>
              <a:rPr lang="sv-SE" dirty="0"/>
              <a:t>Frågor till scenario 2</a:t>
            </a:r>
            <a:endParaRPr lang="en-US" dirty="0"/>
          </a:p>
        </p:txBody>
      </p:sp>
      <p:sp>
        <p:nvSpPr>
          <p:cNvPr id="12" name="Content Placeholder 2">
            <a:extLst>
              <a:ext uri="{FF2B5EF4-FFF2-40B4-BE49-F238E27FC236}">
                <a16:creationId xmlns:a16="http://schemas.microsoft.com/office/drawing/2014/main" id="{56396CF2-B980-0E62-07AA-C8A5B1BCBC89}"/>
              </a:ext>
            </a:extLst>
          </p:cNvPr>
          <p:cNvSpPr>
            <a:spLocks noGrp="1"/>
          </p:cNvSpPr>
          <p:nvPr>
            <p:ph sz="half" idx="1"/>
          </p:nvPr>
        </p:nvSpPr>
        <p:spPr>
          <a:xfrm>
            <a:off x="1007999" y="1229388"/>
            <a:ext cx="4994401" cy="4903787"/>
          </a:xfrm>
        </p:spPr>
        <p:txBody>
          <a:bodyPr/>
          <a:lstStyle/>
          <a:p>
            <a:r>
              <a:rPr lang="sv-SE" dirty="0"/>
              <a:t>Vad behöver ni göra för att hantera situationen? </a:t>
            </a:r>
          </a:p>
          <a:p>
            <a:r>
              <a:rPr lang="sv-SE" dirty="0"/>
              <a:t>Hur och vad väljer ni att kommunicera, och till vem?</a:t>
            </a:r>
          </a:p>
          <a:p>
            <a:r>
              <a:rPr lang="sv-SE" dirty="0"/>
              <a:t>Behöver ni samverka med någon/några andra aktörer? Vilka</a:t>
            </a:r>
            <a:r>
              <a:rPr lang="sv-SE" dirty="0" smtClean="0"/>
              <a:t>?</a:t>
            </a:r>
          </a:p>
          <a:p>
            <a:r>
              <a:rPr lang="sv-SE" dirty="0"/>
              <a:t>Rapporterar ni en incident? Till vem?</a:t>
            </a:r>
          </a:p>
          <a:p>
            <a:r>
              <a:rPr lang="sv-SE" dirty="0"/>
              <a:t>Hur påverkar detta scenario förtroendet för valgenomförandet i länet?</a:t>
            </a:r>
          </a:p>
          <a:p>
            <a:endParaRPr lang="sv-SE" dirty="0"/>
          </a:p>
          <a:p>
            <a:endParaRPr lang="en-US" dirty="0"/>
          </a:p>
        </p:txBody>
      </p:sp>
      <p:pic>
        <p:nvPicPr>
          <p:cNvPr id="5" name="Platshållare för bild 4"/>
          <p:cNvPicPr>
            <a:picLocks noGrp="1" noChangeAspect="1"/>
          </p:cNvPicPr>
          <p:nvPr>
            <p:ph type="pic" sz="quarter" idx="13"/>
          </p:nvPr>
        </p:nvPicPr>
        <p:blipFill>
          <a:blip r:embed="rId3"/>
          <a:srcRect t="13" b="13"/>
          <a:stretch>
            <a:fillRect/>
          </a:stretch>
        </p:blipFill>
        <p:spPr>
          <a:prstGeom prst="rect">
            <a:avLst/>
          </a:prstGeom>
        </p:spPr>
      </p:pic>
      <p:sp>
        <p:nvSpPr>
          <p:cNvPr id="3" name="Oval 2">
            <a:extLst>
              <a:ext uri="{FF2B5EF4-FFF2-40B4-BE49-F238E27FC236}">
                <a16:creationId xmlns:a16="http://schemas.microsoft.com/office/drawing/2014/main" id="{DA35896B-6C58-3AD6-C369-1F4B9F2234F8}"/>
              </a:ext>
            </a:extLst>
          </p:cNvPr>
          <p:cNvSpPr/>
          <p:nvPr/>
        </p:nvSpPr>
        <p:spPr>
          <a:xfrm>
            <a:off x="6393408" y="133350"/>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309599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3980-4C01-25C0-833C-EBCC55DC6990}"/>
              </a:ext>
            </a:extLst>
          </p:cNvPr>
          <p:cNvSpPr>
            <a:spLocks noGrp="1"/>
          </p:cNvSpPr>
          <p:nvPr>
            <p:ph type="ctrTitle"/>
          </p:nvPr>
        </p:nvSpPr>
        <p:spPr/>
        <p:txBody>
          <a:bodyPr/>
          <a:lstStyle/>
          <a:p>
            <a:r>
              <a:rPr lang="sv-SE" dirty="0"/>
              <a:t>Scenario 3</a:t>
            </a:r>
            <a:endParaRPr lang="en-US" dirty="0"/>
          </a:p>
        </p:txBody>
      </p:sp>
      <p:sp>
        <p:nvSpPr>
          <p:cNvPr id="3" name="Subtitle 2">
            <a:extLst>
              <a:ext uri="{FF2B5EF4-FFF2-40B4-BE49-F238E27FC236}">
                <a16:creationId xmlns:a16="http://schemas.microsoft.com/office/drawing/2014/main" id="{46F4CD00-46A7-A434-DBEB-A63662B423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01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04D2-CD1E-FA34-6647-E265E0567CB5}"/>
              </a:ext>
            </a:extLst>
          </p:cNvPr>
          <p:cNvSpPr>
            <a:spLocks noGrp="1"/>
          </p:cNvSpPr>
          <p:nvPr>
            <p:ph type="title"/>
          </p:nvPr>
        </p:nvSpPr>
        <p:spPr/>
        <p:txBody>
          <a:bodyPr/>
          <a:lstStyle/>
          <a:p>
            <a:r>
              <a:rPr lang="sv-SE" dirty="0"/>
              <a:t>Om övningen</a:t>
            </a:r>
            <a:endParaRPr lang="en-US" dirty="0"/>
          </a:p>
        </p:txBody>
      </p:sp>
      <p:sp>
        <p:nvSpPr>
          <p:cNvPr id="3" name="Content Placeholder 2">
            <a:extLst>
              <a:ext uri="{FF2B5EF4-FFF2-40B4-BE49-F238E27FC236}">
                <a16:creationId xmlns:a16="http://schemas.microsoft.com/office/drawing/2014/main" id="{9E835CEC-4B0E-1D21-ACF3-670897AA1329}"/>
              </a:ext>
            </a:extLst>
          </p:cNvPr>
          <p:cNvSpPr>
            <a:spLocks noGrp="1"/>
          </p:cNvSpPr>
          <p:nvPr>
            <p:ph idx="1"/>
          </p:nvPr>
        </p:nvSpPr>
        <p:spPr/>
        <p:txBody>
          <a:bodyPr/>
          <a:lstStyle/>
          <a:p>
            <a:r>
              <a:rPr lang="sv-SE" sz="1600" dirty="0"/>
              <a:t>Detta underlag är framtaget av Valmyndigheten och är tänkt att användas av </a:t>
            </a:r>
            <a:r>
              <a:rPr lang="sv-SE" sz="1600" dirty="0" smtClean="0"/>
              <a:t>länsstyrelser för </a:t>
            </a:r>
            <a:r>
              <a:rPr lang="sv-SE" sz="1600" dirty="0"/>
              <a:t>att kunna öva och diskutera frågeställningar relaterade till </a:t>
            </a:r>
            <a:r>
              <a:rPr lang="sv-SE" sz="1600" dirty="0" smtClean="0"/>
              <a:t>valsäkerhet.</a:t>
            </a:r>
            <a:endParaRPr lang="sv-SE" sz="1600" dirty="0"/>
          </a:p>
          <a:p>
            <a:r>
              <a:rPr lang="sv-SE" sz="1600" dirty="0"/>
              <a:t>En utsedd person bör ansvara för att leda övningen, boka in och kalla relevanta funktioner och personer till ett övningstillfälle, vilket kan genomföras såväl digitalt som fysiskt. </a:t>
            </a:r>
          </a:p>
          <a:p>
            <a:r>
              <a:rPr lang="sv-SE" sz="1600" dirty="0"/>
              <a:t>Som övningsledare bestämmer du hur många och vilka scenarier som gruppen ska diskutera. Ett scenario bedöms ta cirka </a:t>
            </a:r>
            <a:r>
              <a:rPr lang="sv-SE" sz="1600" dirty="0" smtClean="0"/>
              <a:t>15-20 </a:t>
            </a:r>
            <a:r>
              <a:rPr lang="sv-SE" sz="1600" dirty="0"/>
              <a:t>minuter att genomföra. Introduktion och avslutande diskussion beräknas också ta cirka </a:t>
            </a:r>
            <a:r>
              <a:rPr lang="sv-SE" sz="1600" dirty="0" smtClean="0"/>
              <a:t>15-30 </a:t>
            </a:r>
            <a:r>
              <a:rPr lang="sv-SE" sz="1600" dirty="0"/>
              <a:t>minuter. Anpassa mötestiden utifrån hur många scenarier du planerar att gruppen ska diskutera.</a:t>
            </a:r>
          </a:p>
          <a:p>
            <a:r>
              <a:rPr lang="sv-SE" sz="1600" dirty="0"/>
              <a:t>Denna bild samt de tre efterföljande utgör instruktioner och information till dig som övningsledare. De är dolda och visas inte för gruppen när du startar presentationsläget.</a:t>
            </a:r>
          </a:p>
          <a:p>
            <a:r>
              <a:rPr lang="sv-SE" sz="1600" dirty="0"/>
              <a:t>Innan övningsdelen i presentationen finns </a:t>
            </a:r>
            <a:r>
              <a:rPr lang="sv-SE" sz="1600" dirty="0" smtClean="0"/>
              <a:t>några bilder om </a:t>
            </a:r>
            <a:r>
              <a:rPr lang="sv-SE" sz="1600" dirty="0"/>
              <a:t>valsäkerhet som med fördel kan visas upp för deltagarna. </a:t>
            </a:r>
            <a:endParaRPr lang="sv-SE" sz="1600" dirty="0" smtClean="0"/>
          </a:p>
        </p:txBody>
      </p:sp>
    </p:spTree>
    <p:extLst>
      <p:ext uri="{BB962C8B-B14F-4D97-AF65-F5344CB8AC3E}">
        <p14:creationId xmlns:p14="http://schemas.microsoft.com/office/powerpoint/2010/main" val="182387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9321-1B53-AC57-0A3F-F003B6D72885}"/>
              </a:ext>
            </a:extLst>
          </p:cNvPr>
          <p:cNvSpPr>
            <a:spLocks noGrp="1"/>
          </p:cNvSpPr>
          <p:nvPr>
            <p:ph type="title"/>
          </p:nvPr>
        </p:nvSpPr>
        <p:spPr/>
        <p:txBody>
          <a:bodyPr/>
          <a:lstStyle/>
          <a:p>
            <a:r>
              <a:rPr lang="sv-SE" dirty="0"/>
              <a:t>Scenario 3</a:t>
            </a:r>
            <a:endParaRPr lang="en-US" dirty="0"/>
          </a:p>
        </p:txBody>
      </p:sp>
      <p:sp>
        <p:nvSpPr>
          <p:cNvPr id="3" name="Content Placeholder 2">
            <a:extLst>
              <a:ext uri="{FF2B5EF4-FFF2-40B4-BE49-F238E27FC236}">
                <a16:creationId xmlns:a16="http://schemas.microsoft.com/office/drawing/2014/main" id="{6B9E68E8-933C-DA8A-2D41-5DEFD6FE764B}"/>
              </a:ext>
            </a:extLst>
          </p:cNvPr>
          <p:cNvSpPr>
            <a:spLocks noGrp="1"/>
          </p:cNvSpPr>
          <p:nvPr>
            <p:ph sz="half" idx="1"/>
          </p:nvPr>
        </p:nvSpPr>
        <p:spPr/>
        <p:txBody>
          <a:bodyPr>
            <a:normAutofit lnSpcReduction="10000"/>
          </a:bodyPr>
          <a:lstStyle/>
          <a:p>
            <a:r>
              <a:rPr lang="sv-SE" sz="1800" dirty="0"/>
              <a:t>I samband med valgenomförandet har oroligheter och stök uppstått i flera vallokaler i länets kommuner. </a:t>
            </a:r>
          </a:p>
          <a:p>
            <a:r>
              <a:rPr lang="sv-SE" sz="1800" dirty="0"/>
              <a:t>I sociala medier sprids stora mängder desinformation kopplat till #valfusk. Det har också cirkulerat bilder och filmer som påstås bevisa att röstmottagare slänger röster. En av filmerna sprids nu av den ryska nyhetsbyrån </a:t>
            </a:r>
            <a:r>
              <a:rPr lang="sv-SE" sz="1800" dirty="0" err="1"/>
              <a:t>Putnik</a:t>
            </a:r>
            <a:r>
              <a:rPr lang="sv-SE" sz="1800" dirty="0"/>
              <a:t>.</a:t>
            </a:r>
          </a:p>
          <a:p>
            <a:r>
              <a:rPr lang="sv-SE" sz="1800" dirty="0"/>
              <a:t>Under tiden som den slutliga rösträkningen pågår har ett stort antal personer försökt tränga sig in i lokalerna där rösträkningen genomförs i ert län, och de skanderar ”stoppa valet”. Personal på plats utsätts för hot, och stämningen är upptrissad.</a:t>
            </a:r>
          </a:p>
        </p:txBody>
      </p:sp>
      <p:pic>
        <p:nvPicPr>
          <p:cNvPr id="7" name="Picture 5">
            <a:extLst>
              <a:ext uri="{FF2B5EF4-FFF2-40B4-BE49-F238E27FC236}">
                <a16:creationId xmlns:a16="http://schemas.microsoft.com/office/drawing/2014/main" id="{4BB3F759-837F-CE5C-7C9A-96A6F66EBC87}"/>
              </a:ext>
            </a:extLst>
          </p:cNvPr>
          <p:cNvPicPr>
            <a:picLocks noChangeAspect="1"/>
          </p:cNvPicPr>
          <p:nvPr/>
        </p:nvPicPr>
        <p:blipFill>
          <a:blip r:embed="rId2"/>
          <a:stretch>
            <a:fillRect/>
          </a:stretch>
        </p:blipFill>
        <p:spPr>
          <a:xfrm rot="1026521">
            <a:off x="7611856" y="661781"/>
            <a:ext cx="2835344" cy="5909922"/>
          </a:xfrm>
          <a:prstGeom prst="rect">
            <a:avLst/>
          </a:prstGeom>
        </p:spPr>
      </p:pic>
      <p:sp>
        <p:nvSpPr>
          <p:cNvPr id="4" name="Oval 3">
            <a:extLst>
              <a:ext uri="{FF2B5EF4-FFF2-40B4-BE49-F238E27FC236}">
                <a16:creationId xmlns:a16="http://schemas.microsoft.com/office/drawing/2014/main" id="{69D81B99-B2B0-F3A7-3120-D3632F9BB800}"/>
              </a:ext>
            </a:extLst>
          </p:cNvPr>
          <p:cNvSpPr/>
          <p:nvPr/>
        </p:nvSpPr>
        <p:spPr>
          <a:xfrm>
            <a:off x="7597739" y="155448"/>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200202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6BBA-154B-A6EA-F936-D6C8425F2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26DC9-35BF-1010-6517-B4FF6636F690}"/>
              </a:ext>
            </a:extLst>
          </p:cNvPr>
          <p:cNvSpPr>
            <a:spLocks noGrp="1"/>
          </p:cNvSpPr>
          <p:nvPr>
            <p:ph type="title"/>
          </p:nvPr>
        </p:nvSpPr>
        <p:spPr/>
        <p:txBody>
          <a:bodyPr anchor="b">
            <a:normAutofit/>
          </a:bodyPr>
          <a:lstStyle/>
          <a:p>
            <a:r>
              <a:rPr lang="sv-SE" dirty="0"/>
              <a:t>Frågor till scenario 3</a:t>
            </a:r>
            <a:endParaRPr lang="en-US" dirty="0"/>
          </a:p>
        </p:txBody>
      </p:sp>
      <p:sp>
        <p:nvSpPr>
          <p:cNvPr id="12" name="Content Placeholder 2">
            <a:extLst>
              <a:ext uri="{FF2B5EF4-FFF2-40B4-BE49-F238E27FC236}">
                <a16:creationId xmlns:a16="http://schemas.microsoft.com/office/drawing/2014/main" id="{0F4B3713-599E-9113-A407-25C9C008BD95}"/>
              </a:ext>
            </a:extLst>
          </p:cNvPr>
          <p:cNvSpPr>
            <a:spLocks noGrp="1"/>
          </p:cNvSpPr>
          <p:nvPr>
            <p:ph sz="half" idx="1"/>
          </p:nvPr>
        </p:nvSpPr>
        <p:spPr/>
        <p:txBody>
          <a:bodyPr/>
          <a:lstStyle/>
          <a:p>
            <a:r>
              <a:rPr lang="sv-SE" sz="2000" dirty="0"/>
              <a:t>Vad behöver ni göra för att hantera situationen? </a:t>
            </a:r>
          </a:p>
          <a:p>
            <a:r>
              <a:rPr lang="sv-SE" sz="2000" dirty="0"/>
              <a:t>Hur och vad väljer ni att kommunicera, och till vem?</a:t>
            </a:r>
          </a:p>
          <a:p>
            <a:r>
              <a:rPr lang="sv-SE" sz="2000" dirty="0"/>
              <a:t>Behöver ni samverka med någon/några andra aktörer? Vilka</a:t>
            </a:r>
            <a:r>
              <a:rPr lang="sv-SE" sz="2000" dirty="0" smtClean="0"/>
              <a:t>?</a:t>
            </a:r>
          </a:p>
          <a:p>
            <a:r>
              <a:rPr lang="sv-SE" sz="2000" dirty="0"/>
              <a:t>Rapporterar ni en incident? Till vem?</a:t>
            </a:r>
          </a:p>
          <a:p>
            <a:r>
              <a:rPr lang="sv-SE" sz="2000" dirty="0"/>
              <a:t>Hur påverkar detta scenario förtroendet för valgenomförandet i länet?</a:t>
            </a:r>
          </a:p>
          <a:p>
            <a:endParaRPr lang="sv-SE" dirty="0"/>
          </a:p>
          <a:p>
            <a:endParaRPr lang="en-US" dirty="0"/>
          </a:p>
        </p:txBody>
      </p:sp>
      <p:pic>
        <p:nvPicPr>
          <p:cNvPr id="5" name="Platshållare för bild 4"/>
          <p:cNvPicPr>
            <a:picLocks noGrp="1" noChangeAspect="1"/>
          </p:cNvPicPr>
          <p:nvPr>
            <p:ph type="pic" sz="quarter" idx="13"/>
          </p:nvPr>
        </p:nvPicPr>
        <p:blipFill>
          <a:blip r:embed="rId3"/>
          <a:srcRect t="13" b="13"/>
          <a:stretch>
            <a:fillRect/>
          </a:stretch>
        </p:blipFill>
        <p:spPr>
          <a:prstGeom prst="rect">
            <a:avLst/>
          </a:prstGeom>
        </p:spPr>
      </p:pic>
      <p:sp>
        <p:nvSpPr>
          <p:cNvPr id="3" name="Oval 2">
            <a:extLst>
              <a:ext uri="{FF2B5EF4-FFF2-40B4-BE49-F238E27FC236}">
                <a16:creationId xmlns:a16="http://schemas.microsoft.com/office/drawing/2014/main" id="{81AACBCB-D53C-80A7-76CA-923F689A8CAF}"/>
              </a:ext>
            </a:extLst>
          </p:cNvPr>
          <p:cNvSpPr/>
          <p:nvPr/>
        </p:nvSpPr>
        <p:spPr>
          <a:xfrm>
            <a:off x="6393408" y="104775"/>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328261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538E-B68D-B2C3-05AA-3187183E6426}"/>
              </a:ext>
            </a:extLst>
          </p:cNvPr>
          <p:cNvSpPr>
            <a:spLocks noGrp="1"/>
          </p:cNvSpPr>
          <p:nvPr>
            <p:ph type="ctrTitle"/>
          </p:nvPr>
        </p:nvSpPr>
        <p:spPr/>
        <p:txBody>
          <a:bodyPr/>
          <a:lstStyle/>
          <a:p>
            <a:r>
              <a:rPr lang="sv-SE" dirty="0"/>
              <a:t>Scenario 4</a:t>
            </a:r>
            <a:endParaRPr lang="en-US" dirty="0"/>
          </a:p>
        </p:txBody>
      </p:sp>
      <p:sp>
        <p:nvSpPr>
          <p:cNvPr id="3" name="Subtitle 2">
            <a:extLst>
              <a:ext uri="{FF2B5EF4-FFF2-40B4-BE49-F238E27FC236}">
                <a16:creationId xmlns:a16="http://schemas.microsoft.com/office/drawing/2014/main" id="{2C28F86D-AD56-A8EC-596A-34B73AD5A2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505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758-C883-8A21-C14E-764AE2A31EA2}"/>
              </a:ext>
            </a:extLst>
          </p:cNvPr>
          <p:cNvSpPr>
            <a:spLocks noGrp="1"/>
          </p:cNvSpPr>
          <p:nvPr>
            <p:ph type="title"/>
          </p:nvPr>
        </p:nvSpPr>
        <p:spPr/>
        <p:txBody>
          <a:bodyPr/>
          <a:lstStyle/>
          <a:p>
            <a:r>
              <a:rPr lang="sv-SE" dirty="0"/>
              <a:t>Scenario 4</a:t>
            </a:r>
            <a:endParaRPr lang="en-US" dirty="0"/>
          </a:p>
        </p:txBody>
      </p:sp>
      <p:sp>
        <p:nvSpPr>
          <p:cNvPr id="3" name="Content Placeholder 2">
            <a:extLst>
              <a:ext uri="{FF2B5EF4-FFF2-40B4-BE49-F238E27FC236}">
                <a16:creationId xmlns:a16="http://schemas.microsoft.com/office/drawing/2014/main" id="{ED746164-FB65-A8F7-F293-530242701E81}"/>
              </a:ext>
            </a:extLst>
          </p:cNvPr>
          <p:cNvSpPr>
            <a:spLocks noGrp="1"/>
          </p:cNvSpPr>
          <p:nvPr>
            <p:ph sz="half" idx="1"/>
          </p:nvPr>
        </p:nvSpPr>
        <p:spPr/>
        <p:txBody>
          <a:bodyPr/>
          <a:lstStyle/>
          <a:p>
            <a:r>
              <a:rPr lang="sv-SE" sz="1800" dirty="0"/>
              <a:t>Under en transport av röster från en av länets större kommuner till Länsstyrelsen skedde en trafikolycka på motorvägen. En personbil fick vattenplaning och körde in i transportfordonet, som kraschade in i mitträcket och började brinna. </a:t>
            </a:r>
          </a:p>
          <a:p>
            <a:r>
              <a:rPr lang="sv-SE" sz="1800" dirty="0"/>
              <a:t>Räddningstjänsten har lyckats släcka branden, men lasten med röster har förstörts.</a:t>
            </a:r>
          </a:p>
          <a:p>
            <a:r>
              <a:rPr lang="sv-SE" sz="1800" dirty="0"/>
              <a:t>I sociala medier uttrycker många kritik mot sårbarheten i transporten av röster, och oro för vad som händer med de förstörda rösterna. </a:t>
            </a:r>
          </a:p>
        </p:txBody>
      </p:sp>
      <p:pic>
        <p:nvPicPr>
          <p:cNvPr id="7" name="Platshållare för bild 6"/>
          <p:cNvPicPr>
            <a:picLocks noGrp="1" noChangeAspect="1"/>
          </p:cNvPicPr>
          <p:nvPr>
            <p:ph type="pic" sz="quarter" idx="13"/>
          </p:nvPr>
        </p:nvPicPr>
        <p:blipFill>
          <a:blip r:embed="rId2"/>
          <a:srcRect t="13" b="13"/>
          <a:stretch>
            <a:fillRect/>
          </a:stretch>
        </p:blipFill>
        <p:spPr>
          <a:prstGeom prst="rect">
            <a:avLst/>
          </a:prstGeom>
        </p:spPr>
      </p:pic>
      <p:sp>
        <p:nvSpPr>
          <p:cNvPr id="4" name="Oval 3">
            <a:extLst>
              <a:ext uri="{FF2B5EF4-FFF2-40B4-BE49-F238E27FC236}">
                <a16:creationId xmlns:a16="http://schemas.microsoft.com/office/drawing/2014/main" id="{09637933-3A14-37D8-3F0E-BB3F475AC853}"/>
              </a:ext>
            </a:extLst>
          </p:cNvPr>
          <p:cNvSpPr/>
          <p:nvPr/>
        </p:nvSpPr>
        <p:spPr>
          <a:xfrm>
            <a:off x="6393408" y="114300"/>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66793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060D-5F13-2722-61C9-61436679D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C3C6D-792B-8CA4-0384-36E544AA5BFD}"/>
              </a:ext>
            </a:extLst>
          </p:cNvPr>
          <p:cNvSpPr>
            <a:spLocks noGrp="1"/>
          </p:cNvSpPr>
          <p:nvPr>
            <p:ph type="title"/>
          </p:nvPr>
        </p:nvSpPr>
        <p:spPr/>
        <p:txBody>
          <a:bodyPr anchor="b">
            <a:normAutofit/>
          </a:bodyPr>
          <a:lstStyle/>
          <a:p>
            <a:r>
              <a:rPr lang="sv-SE" dirty="0"/>
              <a:t>Frågor till scenario 4</a:t>
            </a:r>
            <a:endParaRPr lang="en-US" dirty="0"/>
          </a:p>
        </p:txBody>
      </p:sp>
      <p:sp>
        <p:nvSpPr>
          <p:cNvPr id="12" name="Content Placeholder 2">
            <a:extLst>
              <a:ext uri="{FF2B5EF4-FFF2-40B4-BE49-F238E27FC236}">
                <a16:creationId xmlns:a16="http://schemas.microsoft.com/office/drawing/2014/main" id="{BA6CE564-D216-E338-F42B-20DC2B868EEA}"/>
              </a:ext>
            </a:extLst>
          </p:cNvPr>
          <p:cNvSpPr>
            <a:spLocks noGrp="1"/>
          </p:cNvSpPr>
          <p:nvPr>
            <p:ph sz="half" idx="1"/>
          </p:nvPr>
        </p:nvSpPr>
        <p:spPr/>
        <p:txBody>
          <a:bodyPr/>
          <a:lstStyle/>
          <a:p>
            <a:r>
              <a:rPr lang="sv-SE" sz="2000" dirty="0"/>
              <a:t>Vad behöver ni göra för att hantera situationen? </a:t>
            </a:r>
          </a:p>
          <a:p>
            <a:r>
              <a:rPr lang="sv-SE" sz="2000" dirty="0"/>
              <a:t>Hur och vad väljer ni att kommunicera, och till vem?</a:t>
            </a:r>
          </a:p>
          <a:p>
            <a:r>
              <a:rPr lang="sv-SE" sz="2000" dirty="0"/>
              <a:t>Behöver ni samverka med någon/några andra aktörer? Vilka</a:t>
            </a:r>
            <a:r>
              <a:rPr lang="sv-SE" sz="2000" dirty="0" smtClean="0"/>
              <a:t>?</a:t>
            </a:r>
          </a:p>
          <a:p>
            <a:r>
              <a:rPr lang="sv-SE" sz="2000" dirty="0"/>
              <a:t>Hur ser ansvarsfördelningen ut mellan kommunen och Länsstyrelsen i detta scenario?</a:t>
            </a:r>
          </a:p>
          <a:p>
            <a:r>
              <a:rPr lang="sv-SE" sz="2000" dirty="0"/>
              <a:t>Rapporterar ni en incident? Till vem?</a:t>
            </a:r>
          </a:p>
          <a:p>
            <a:r>
              <a:rPr lang="sv-SE" sz="2000" dirty="0"/>
              <a:t>Hur påverkar detta scenario förtroendet för valgenomförandet i länet?</a:t>
            </a:r>
          </a:p>
          <a:p>
            <a:endParaRPr lang="sv-SE" dirty="0"/>
          </a:p>
          <a:p>
            <a:endParaRPr lang="en-US" dirty="0"/>
          </a:p>
        </p:txBody>
      </p:sp>
      <p:pic>
        <p:nvPicPr>
          <p:cNvPr id="5" name="Platshållare för bild 4"/>
          <p:cNvPicPr>
            <a:picLocks noGrp="1" noChangeAspect="1"/>
          </p:cNvPicPr>
          <p:nvPr>
            <p:ph type="pic" sz="quarter" idx="13"/>
          </p:nvPr>
        </p:nvPicPr>
        <p:blipFill>
          <a:blip r:embed="rId3"/>
          <a:srcRect t="13" b="13"/>
          <a:stretch>
            <a:fillRect/>
          </a:stretch>
        </p:blipFill>
        <p:spPr>
          <a:prstGeom prst="rect">
            <a:avLst/>
          </a:prstGeom>
        </p:spPr>
      </p:pic>
      <p:sp>
        <p:nvSpPr>
          <p:cNvPr id="3" name="Oval 2">
            <a:extLst>
              <a:ext uri="{FF2B5EF4-FFF2-40B4-BE49-F238E27FC236}">
                <a16:creationId xmlns:a16="http://schemas.microsoft.com/office/drawing/2014/main" id="{090AB6C4-AD99-65FD-DAED-460DBE5B542F}"/>
              </a:ext>
            </a:extLst>
          </p:cNvPr>
          <p:cNvSpPr/>
          <p:nvPr/>
        </p:nvSpPr>
        <p:spPr>
          <a:xfrm>
            <a:off x="6393408" y="133350"/>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1924713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AC14-5E06-91E8-7236-A97ED82CA86A}"/>
              </a:ext>
            </a:extLst>
          </p:cNvPr>
          <p:cNvSpPr>
            <a:spLocks noGrp="1"/>
          </p:cNvSpPr>
          <p:nvPr>
            <p:ph type="ctrTitle"/>
          </p:nvPr>
        </p:nvSpPr>
        <p:spPr/>
        <p:txBody>
          <a:bodyPr/>
          <a:lstStyle/>
          <a:p>
            <a:r>
              <a:rPr lang="sv-SE" dirty="0"/>
              <a:t>Scenario 5</a:t>
            </a:r>
            <a:endParaRPr lang="en-US" dirty="0"/>
          </a:p>
        </p:txBody>
      </p:sp>
      <p:sp>
        <p:nvSpPr>
          <p:cNvPr id="3" name="Subtitle 2">
            <a:extLst>
              <a:ext uri="{FF2B5EF4-FFF2-40B4-BE49-F238E27FC236}">
                <a16:creationId xmlns:a16="http://schemas.microsoft.com/office/drawing/2014/main" id="{30EFC959-A639-D51F-9F7F-B60EDA29933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2340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DD09-EFAA-AB49-2223-22B64F8A32DA}"/>
              </a:ext>
            </a:extLst>
          </p:cNvPr>
          <p:cNvSpPr>
            <a:spLocks noGrp="1"/>
          </p:cNvSpPr>
          <p:nvPr>
            <p:ph type="title"/>
          </p:nvPr>
        </p:nvSpPr>
        <p:spPr/>
        <p:txBody>
          <a:bodyPr/>
          <a:lstStyle/>
          <a:p>
            <a:r>
              <a:rPr lang="sv-SE" dirty="0"/>
              <a:t>Scenario 5</a:t>
            </a:r>
            <a:endParaRPr lang="en-US" dirty="0"/>
          </a:p>
        </p:txBody>
      </p:sp>
      <p:sp>
        <p:nvSpPr>
          <p:cNvPr id="3" name="Content Placeholder 2">
            <a:extLst>
              <a:ext uri="{FF2B5EF4-FFF2-40B4-BE49-F238E27FC236}">
                <a16:creationId xmlns:a16="http://schemas.microsoft.com/office/drawing/2014/main" id="{EA61B2FE-3BC3-BC8E-0C5D-C66E12AD2C73}"/>
              </a:ext>
            </a:extLst>
          </p:cNvPr>
          <p:cNvSpPr>
            <a:spLocks noGrp="1"/>
          </p:cNvSpPr>
          <p:nvPr>
            <p:ph sz="half" idx="1"/>
          </p:nvPr>
        </p:nvSpPr>
        <p:spPr/>
        <p:txBody>
          <a:bodyPr/>
          <a:lstStyle/>
          <a:p>
            <a:r>
              <a:rPr lang="sv-SE" sz="2000" dirty="0"/>
              <a:t>Det är onsdagen efter valdagen och valnämnden från en av länets större kommuner är på väg till Länsstyrelsen för att överlämna sena förtidsröster. </a:t>
            </a:r>
          </a:p>
          <a:p>
            <a:r>
              <a:rPr lang="sv-SE" sz="2000" dirty="0"/>
              <a:t>Under utlastningen av röster lämnas </a:t>
            </a:r>
            <a:r>
              <a:rPr lang="sv-SE" sz="2000" dirty="0" smtClean="0"/>
              <a:t>bilen </a:t>
            </a:r>
            <a:r>
              <a:rPr lang="sv-SE" sz="2000" dirty="0"/>
              <a:t>på grund av ett missförstånd obevakad under en kort </a:t>
            </a:r>
            <a:r>
              <a:rPr lang="sv-SE" sz="2000" dirty="0" smtClean="0"/>
              <a:t>stund. När </a:t>
            </a:r>
            <a:r>
              <a:rPr lang="sv-SE" sz="2000" dirty="0"/>
              <a:t>valnämnden kommer tillbaka </a:t>
            </a:r>
            <a:r>
              <a:rPr lang="sv-SE" sz="2000" dirty="0" smtClean="0"/>
              <a:t>saknas en låda med </a:t>
            </a:r>
            <a:r>
              <a:rPr lang="sv-SE" sz="2000" dirty="0" err="1" smtClean="0"/>
              <a:t>valkassar</a:t>
            </a:r>
            <a:r>
              <a:rPr lang="sv-SE" sz="2000" dirty="0" smtClean="0"/>
              <a:t>. </a:t>
            </a:r>
          </a:p>
          <a:p>
            <a:r>
              <a:rPr lang="sv-SE" sz="2000" dirty="0" smtClean="0"/>
              <a:t>Inte heller länsstyrelsens personal har sett till </a:t>
            </a:r>
            <a:r>
              <a:rPr lang="sv-SE" sz="2000" dirty="0" err="1" smtClean="0"/>
              <a:t>valkassarna</a:t>
            </a:r>
            <a:r>
              <a:rPr lang="sv-SE" sz="2000" dirty="0" smtClean="0"/>
              <a:t>. </a:t>
            </a:r>
            <a:endParaRPr lang="sv-SE" sz="2000" dirty="0"/>
          </a:p>
          <a:p>
            <a:endParaRPr lang="sv-SE" sz="2000" dirty="0"/>
          </a:p>
        </p:txBody>
      </p:sp>
      <p:pic>
        <p:nvPicPr>
          <p:cNvPr id="6" name="Picture Placeholder 5" descr="A wooden box with a lock&#10;&#10;Description automatically generated">
            <a:extLst>
              <a:ext uri="{FF2B5EF4-FFF2-40B4-BE49-F238E27FC236}">
                <a16:creationId xmlns:a16="http://schemas.microsoft.com/office/drawing/2014/main" id="{4A7AD511-2A33-2922-E2E0-02B08B8FBDA4}"/>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p:pic>
      <p:sp>
        <p:nvSpPr>
          <p:cNvPr id="4" name="Oval 3">
            <a:extLst>
              <a:ext uri="{FF2B5EF4-FFF2-40B4-BE49-F238E27FC236}">
                <a16:creationId xmlns:a16="http://schemas.microsoft.com/office/drawing/2014/main" id="{506893E0-E6E0-663D-6ABA-35AB462774C9}"/>
              </a:ext>
            </a:extLst>
          </p:cNvPr>
          <p:cNvSpPr/>
          <p:nvPr/>
        </p:nvSpPr>
        <p:spPr>
          <a:xfrm>
            <a:off x="6393408" y="180975"/>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410940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E881B-A402-CCFF-F293-C41D79C49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24E8A-5C77-B1B9-EBBD-98AC3FDE7743}"/>
              </a:ext>
            </a:extLst>
          </p:cNvPr>
          <p:cNvSpPr>
            <a:spLocks noGrp="1"/>
          </p:cNvSpPr>
          <p:nvPr>
            <p:ph type="title"/>
          </p:nvPr>
        </p:nvSpPr>
        <p:spPr/>
        <p:txBody>
          <a:bodyPr anchor="b">
            <a:normAutofit/>
          </a:bodyPr>
          <a:lstStyle/>
          <a:p>
            <a:r>
              <a:rPr lang="sv-SE" dirty="0"/>
              <a:t>Frågor till scenario 5</a:t>
            </a:r>
            <a:endParaRPr lang="en-US" dirty="0"/>
          </a:p>
        </p:txBody>
      </p:sp>
      <p:sp>
        <p:nvSpPr>
          <p:cNvPr id="12" name="Content Placeholder 2">
            <a:extLst>
              <a:ext uri="{FF2B5EF4-FFF2-40B4-BE49-F238E27FC236}">
                <a16:creationId xmlns:a16="http://schemas.microsoft.com/office/drawing/2014/main" id="{59F6A8C7-7FD4-BC5F-6E52-51EDE8804A4B}"/>
              </a:ext>
            </a:extLst>
          </p:cNvPr>
          <p:cNvSpPr>
            <a:spLocks noGrp="1"/>
          </p:cNvSpPr>
          <p:nvPr>
            <p:ph sz="half" idx="1"/>
          </p:nvPr>
        </p:nvSpPr>
        <p:spPr>
          <a:xfrm>
            <a:off x="1008000" y="1229388"/>
            <a:ext cx="4994401" cy="4924642"/>
          </a:xfrm>
        </p:spPr>
        <p:txBody>
          <a:bodyPr/>
          <a:lstStyle/>
          <a:p>
            <a:r>
              <a:rPr lang="sv-SE" dirty="0"/>
              <a:t>Hur ser ansvarsfördelningen ut mellan kommunen och Länsstyrelsen i detta scenario?</a:t>
            </a:r>
          </a:p>
          <a:p>
            <a:r>
              <a:rPr lang="sv-SE" dirty="0"/>
              <a:t>Vad behöver ni göra för att hantera situationen? </a:t>
            </a:r>
          </a:p>
          <a:p>
            <a:r>
              <a:rPr lang="sv-SE" dirty="0"/>
              <a:t>Behöver ni samverka med någon/några andra aktörer? Vilka</a:t>
            </a:r>
            <a:r>
              <a:rPr lang="sv-SE" dirty="0" smtClean="0"/>
              <a:t>?</a:t>
            </a:r>
          </a:p>
          <a:p>
            <a:r>
              <a:rPr lang="sv-SE" dirty="0"/>
              <a:t>Hur och vad väljer ni att kommunicera, och till vem?</a:t>
            </a:r>
          </a:p>
          <a:p>
            <a:r>
              <a:rPr lang="sv-SE" dirty="0"/>
              <a:t>Rapporterar ni en incident? Till vem?</a:t>
            </a:r>
          </a:p>
          <a:p>
            <a:endParaRPr lang="sv-SE" dirty="0"/>
          </a:p>
          <a:p>
            <a:endParaRPr lang="en-US" dirty="0"/>
          </a:p>
        </p:txBody>
      </p:sp>
      <p:pic>
        <p:nvPicPr>
          <p:cNvPr id="5" name="Platshållare för bild 4"/>
          <p:cNvPicPr>
            <a:picLocks noGrp="1" noChangeAspect="1"/>
          </p:cNvPicPr>
          <p:nvPr>
            <p:ph type="pic" sz="quarter" idx="13"/>
          </p:nvPr>
        </p:nvPicPr>
        <p:blipFill>
          <a:blip r:embed="rId3"/>
          <a:srcRect t="13" b="13"/>
          <a:stretch>
            <a:fillRect/>
          </a:stretch>
        </p:blipFill>
        <p:spPr>
          <a:prstGeom prst="rect">
            <a:avLst/>
          </a:prstGeom>
        </p:spPr>
      </p:pic>
      <p:sp>
        <p:nvSpPr>
          <p:cNvPr id="3" name="Oval 2">
            <a:extLst>
              <a:ext uri="{FF2B5EF4-FFF2-40B4-BE49-F238E27FC236}">
                <a16:creationId xmlns:a16="http://schemas.microsoft.com/office/drawing/2014/main" id="{D8955859-F347-798A-25AF-F25AA1C4D977}"/>
              </a:ext>
            </a:extLst>
          </p:cNvPr>
          <p:cNvSpPr/>
          <p:nvPr/>
        </p:nvSpPr>
        <p:spPr>
          <a:xfrm>
            <a:off x="6393408" y="133350"/>
            <a:ext cx="1243584" cy="124120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Övnings-material</a:t>
            </a:r>
            <a:endParaRPr lang="en-US" sz="1200" dirty="0"/>
          </a:p>
        </p:txBody>
      </p:sp>
    </p:spTree>
    <p:extLst>
      <p:ext uri="{BB962C8B-B14F-4D97-AF65-F5344CB8AC3E}">
        <p14:creationId xmlns:p14="http://schemas.microsoft.com/office/powerpoint/2010/main" val="66174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C4A1-3C69-BA5A-16CD-27452042DF51}"/>
              </a:ext>
            </a:extLst>
          </p:cNvPr>
          <p:cNvSpPr>
            <a:spLocks noGrp="1"/>
          </p:cNvSpPr>
          <p:nvPr>
            <p:ph type="ctrTitle"/>
          </p:nvPr>
        </p:nvSpPr>
        <p:spPr/>
        <p:txBody>
          <a:bodyPr/>
          <a:lstStyle/>
          <a:p>
            <a:r>
              <a:rPr lang="sv-SE" dirty="0"/>
              <a:t>Avslutande diskussion</a:t>
            </a:r>
            <a:endParaRPr lang="en-US" dirty="0"/>
          </a:p>
        </p:txBody>
      </p:sp>
      <p:sp>
        <p:nvSpPr>
          <p:cNvPr id="3" name="Subtitle 2">
            <a:extLst>
              <a:ext uri="{FF2B5EF4-FFF2-40B4-BE49-F238E27FC236}">
                <a16:creationId xmlns:a16="http://schemas.microsoft.com/office/drawing/2014/main" id="{C677F461-929E-DABD-BDD0-9DF1CA8AF6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14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B70E-7F5C-8095-5A7B-705F4B88A557}"/>
              </a:ext>
            </a:extLst>
          </p:cNvPr>
          <p:cNvSpPr>
            <a:spLocks noGrp="1"/>
          </p:cNvSpPr>
          <p:nvPr>
            <p:ph type="title"/>
          </p:nvPr>
        </p:nvSpPr>
        <p:spPr/>
        <p:txBody>
          <a:bodyPr/>
          <a:lstStyle/>
          <a:p>
            <a:r>
              <a:rPr lang="sv-SE" dirty="0"/>
              <a:t>Instruktioner</a:t>
            </a:r>
            <a:endParaRPr lang="en-US" dirty="0"/>
          </a:p>
        </p:txBody>
      </p:sp>
      <p:sp>
        <p:nvSpPr>
          <p:cNvPr id="3" name="Content Placeholder 2">
            <a:extLst>
              <a:ext uri="{FF2B5EF4-FFF2-40B4-BE49-F238E27FC236}">
                <a16:creationId xmlns:a16="http://schemas.microsoft.com/office/drawing/2014/main" id="{BBDEA3C2-CD9F-B815-2F1A-D1282B6C3C7A}"/>
              </a:ext>
            </a:extLst>
          </p:cNvPr>
          <p:cNvSpPr>
            <a:spLocks noGrp="1"/>
          </p:cNvSpPr>
          <p:nvPr>
            <p:ph sz="half" idx="1"/>
          </p:nvPr>
        </p:nvSpPr>
        <p:spPr/>
        <p:txBody>
          <a:bodyPr/>
          <a:lstStyle/>
          <a:p>
            <a:r>
              <a:rPr lang="sv-SE" dirty="0"/>
              <a:t>Tänk på att ta höjd för att hålla i en avslutande diskussion där deltagarna får möjlighet att prata igenom hur övningen gick och vilka tankar som väcktes.</a:t>
            </a:r>
          </a:p>
          <a:p>
            <a:r>
              <a:rPr lang="sv-SE" dirty="0"/>
              <a:t>Ta inspiration av dessa föreslagna ämnen, men visa upp och utgå från de mer öppna frågeställningar som finns i den efterföljande avslutningsbilden. </a:t>
            </a:r>
            <a:endParaRPr lang="en-US" dirty="0"/>
          </a:p>
        </p:txBody>
      </p:sp>
      <p:sp>
        <p:nvSpPr>
          <p:cNvPr id="7" name="Rectangle: Rounded Corners 6">
            <a:extLst>
              <a:ext uri="{FF2B5EF4-FFF2-40B4-BE49-F238E27FC236}">
                <a16:creationId xmlns:a16="http://schemas.microsoft.com/office/drawing/2014/main" id="{C62F1654-BB9E-A28A-091B-D3BCCB0FAC64}"/>
              </a:ext>
            </a:extLst>
          </p:cNvPr>
          <p:cNvSpPr/>
          <p:nvPr/>
        </p:nvSpPr>
        <p:spPr>
          <a:xfrm>
            <a:off x="7264751" y="509388"/>
            <a:ext cx="4401732" cy="1368447"/>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dirty="0"/>
              <a:t>Har vi rutiner som säkerställer en god hantering av händelser likt de som diskuterats idag? Hur kan de kompletteras?</a:t>
            </a:r>
          </a:p>
        </p:txBody>
      </p:sp>
      <p:sp>
        <p:nvSpPr>
          <p:cNvPr id="8" name="Rectangle: Rounded Corners 7">
            <a:extLst>
              <a:ext uri="{FF2B5EF4-FFF2-40B4-BE49-F238E27FC236}">
                <a16:creationId xmlns:a16="http://schemas.microsoft.com/office/drawing/2014/main" id="{51E29A33-0E7B-E651-7DCA-BC1384208849}"/>
              </a:ext>
            </a:extLst>
          </p:cNvPr>
          <p:cNvSpPr/>
          <p:nvPr/>
        </p:nvSpPr>
        <p:spPr>
          <a:xfrm>
            <a:off x="7264751" y="2006587"/>
            <a:ext cx="4401732" cy="1368447"/>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dirty="0"/>
              <a:t>Utifrån dagens diskussioner, vilka åtgärder kan vi vidta för att stärka valsäkerheten i länet på kort och lång sikt?</a:t>
            </a:r>
          </a:p>
        </p:txBody>
      </p:sp>
      <p:sp>
        <p:nvSpPr>
          <p:cNvPr id="9" name="Rectangle: Rounded Corners 8">
            <a:extLst>
              <a:ext uri="{FF2B5EF4-FFF2-40B4-BE49-F238E27FC236}">
                <a16:creationId xmlns:a16="http://schemas.microsoft.com/office/drawing/2014/main" id="{36352841-43C0-9EB4-AD5E-6FE1DAF4686E}"/>
              </a:ext>
            </a:extLst>
          </p:cNvPr>
          <p:cNvSpPr/>
          <p:nvPr/>
        </p:nvSpPr>
        <p:spPr>
          <a:xfrm>
            <a:off x="7264751" y="3503786"/>
            <a:ext cx="4401732" cy="136844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dirty="0"/>
              <a:t>Hur kan andra aktörer ha nytta av vårt arbete med valsäkerhet? Hur kan det stärka valsäkerheten i länet och i hela Sverige?</a:t>
            </a:r>
          </a:p>
        </p:txBody>
      </p:sp>
      <p:sp>
        <p:nvSpPr>
          <p:cNvPr id="10" name="Rectangle: Rounded Corners 9">
            <a:extLst>
              <a:ext uri="{FF2B5EF4-FFF2-40B4-BE49-F238E27FC236}">
                <a16:creationId xmlns:a16="http://schemas.microsoft.com/office/drawing/2014/main" id="{697050EA-79C7-D2FE-397E-AA3ED2DE7A6F}"/>
              </a:ext>
            </a:extLst>
          </p:cNvPr>
          <p:cNvSpPr/>
          <p:nvPr/>
        </p:nvSpPr>
        <p:spPr>
          <a:xfrm>
            <a:off x="7264751" y="5000985"/>
            <a:ext cx="4401732" cy="136844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dirty="0"/>
              <a:t>Har vi rutiner som säkerställer en god hantering av händelser likt de som diskuterats idag?</a:t>
            </a:r>
            <a:endParaRPr lang="en-US" sz="1800" dirty="0"/>
          </a:p>
        </p:txBody>
      </p:sp>
    </p:spTree>
    <p:extLst>
      <p:ext uri="{BB962C8B-B14F-4D97-AF65-F5344CB8AC3E}">
        <p14:creationId xmlns:p14="http://schemas.microsoft.com/office/powerpoint/2010/main" val="133331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Instruktioner för dig som övningsledare</a:t>
            </a:r>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a:xfrm>
            <a:off x="1007999" y="1354639"/>
            <a:ext cx="10542317" cy="4639762"/>
          </a:xfrm>
        </p:spPr>
        <p:txBody>
          <a:bodyPr/>
          <a:lstStyle/>
          <a:p>
            <a:r>
              <a:rPr lang="sv-SE" sz="1600" dirty="0"/>
              <a:t>Skapa ett öppet och tillåtande samtalsklimat under övningen. Uppmuntra deltagarna att diskutera med varandra.</a:t>
            </a:r>
          </a:p>
          <a:p>
            <a:r>
              <a:rPr lang="sv-SE" sz="1600" dirty="0"/>
              <a:t>Försök få deltagarna att behandla övningarna som att det vore på riktigt och utgå från sina egna erfarenheter.</a:t>
            </a:r>
          </a:p>
          <a:p>
            <a:r>
              <a:rPr lang="sv-SE" sz="1600" dirty="0"/>
              <a:t>Hjälp deltagarna att hålla fokus på övningsmomentet. Detta är spännande områden att diskutera och det kan vara lätt att hamna i andra erfarenheter och upplevelser.</a:t>
            </a:r>
          </a:p>
          <a:p>
            <a:r>
              <a:rPr lang="sv-SE" sz="1600" dirty="0"/>
              <a:t>Om ni inte vidtar åtgärder för att kunna dela säkerhetsskyddsklassificerad information får endast öppen information delas under övningen. </a:t>
            </a:r>
          </a:p>
          <a:p>
            <a:r>
              <a:rPr lang="sv-SE" sz="1600" dirty="0"/>
              <a:t>Beakta informationssäkerheten under övningen, så att obehöriga inte tar del av material eller uppgifter de inte har behörighet för. </a:t>
            </a:r>
          </a:p>
          <a:p>
            <a:r>
              <a:rPr lang="sv-SE" sz="1600" dirty="0"/>
              <a:t>Märk upp och samla in eventuellt utskrivet övningsmaterial så att det inte sprids och någon misstar scenario-informationen för att handla om verkliga händelser. </a:t>
            </a:r>
          </a:p>
          <a:p>
            <a:r>
              <a:rPr lang="sv-SE" sz="1600" dirty="0"/>
              <a:t>Ta höjd för en avslutande diskussion om hur er organisation kan förbereda er för valet kopplat till valsäkerhet. Det finns fördjupade instruktioner kopplat till avslutningen längre ned i presentationen. </a:t>
            </a:r>
            <a:endParaRPr lang="sv-SE" sz="1600" dirty="0" smtClean="0"/>
          </a:p>
          <a:p>
            <a:r>
              <a:rPr lang="sv-SE" sz="1600" dirty="0" smtClean="0"/>
              <a:t>I anteckningarna på en del bilder finns förslag på manus.</a:t>
            </a:r>
            <a:endParaRPr lang="sv-SE" sz="1600" dirty="0"/>
          </a:p>
          <a:p>
            <a:endParaRPr lang="sv-SE" sz="1600" dirty="0"/>
          </a:p>
        </p:txBody>
      </p:sp>
    </p:spTree>
    <p:extLst>
      <p:ext uri="{BB962C8B-B14F-4D97-AF65-F5344CB8AC3E}">
        <p14:creationId xmlns:p14="http://schemas.microsoft.com/office/powerpoint/2010/main" val="373421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3332D5-DE7B-9D1A-5EEE-B860C9261680}"/>
              </a:ext>
            </a:extLst>
          </p:cNvPr>
          <p:cNvSpPr>
            <a:spLocks noGrp="1"/>
          </p:cNvSpPr>
          <p:nvPr>
            <p:ph type="title"/>
          </p:nvPr>
        </p:nvSpPr>
        <p:spPr/>
        <p:txBody>
          <a:bodyPr/>
          <a:lstStyle/>
          <a:p>
            <a:r>
              <a:rPr lang="sv-SE" dirty="0"/>
              <a:t>Avslutning</a:t>
            </a:r>
            <a:endParaRPr lang="en-US" dirty="0"/>
          </a:p>
        </p:txBody>
      </p:sp>
      <p:sp>
        <p:nvSpPr>
          <p:cNvPr id="5" name="Content Placeholder 4">
            <a:extLst>
              <a:ext uri="{FF2B5EF4-FFF2-40B4-BE49-F238E27FC236}">
                <a16:creationId xmlns:a16="http://schemas.microsoft.com/office/drawing/2014/main" id="{F012E872-18A5-EC2A-95A7-282786707E6C}"/>
              </a:ext>
            </a:extLst>
          </p:cNvPr>
          <p:cNvSpPr>
            <a:spLocks noGrp="1"/>
          </p:cNvSpPr>
          <p:nvPr>
            <p:ph sz="half" idx="1"/>
          </p:nvPr>
        </p:nvSpPr>
        <p:spPr/>
        <p:txBody>
          <a:bodyPr/>
          <a:lstStyle/>
          <a:p>
            <a:r>
              <a:rPr lang="sv-SE" dirty="0"/>
              <a:t>Vilka reflektioner kan vi göra om valsäkerheten i vårt län?</a:t>
            </a:r>
          </a:p>
          <a:p>
            <a:r>
              <a:rPr lang="sv-SE" dirty="0"/>
              <a:t>Vad har vi lärt oss idag?</a:t>
            </a:r>
          </a:p>
          <a:p>
            <a:r>
              <a:rPr lang="sv-SE" dirty="0"/>
              <a:t>Vad kan vi göra för att stärka valsäkerheten fram till valet och på längre sikt?</a:t>
            </a:r>
          </a:p>
          <a:p>
            <a:endParaRPr lang="sv-SE" dirty="0"/>
          </a:p>
        </p:txBody>
      </p:sp>
      <p:pic>
        <p:nvPicPr>
          <p:cNvPr id="6" name="Platshållare för bild 5"/>
          <p:cNvPicPr>
            <a:picLocks noGrp="1" noChangeAspect="1"/>
          </p:cNvPicPr>
          <p:nvPr>
            <p:ph type="pic" sz="quarter" idx="13"/>
          </p:nvPr>
        </p:nvPicPr>
        <p:blipFill>
          <a:blip r:embed="rId3"/>
          <a:srcRect t="13" b="13"/>
          <a:stretch>
            <a:fillRect/>
          </a:stretch>
        </p:blipFill>
        <p:spPr>
          <a:prstGeom prst="rect">
            <a:avLst/>
          </a:prstGeom>
        </p:spPr>
      </p:pic>
    </p:spTree>
    <p:extLst>
      <p:ext uri="{BB962C8B-B14F-4D97-AF65-F5344CB8AC3E}">
        <p14:creationId xmlns:p14="http://schemas.microsoft.com/office/powerpoint/2010/main" val="1883976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06F9A-F0A8-A930-241E-1220504F31E6}"/>
              </a:ext>
            </a:extLst>
          </p:cNvPr>
          <p:cNvSpPr>
            <a:spLocks noGrp="1"/>
          </p:cNvSpPr>
          <p:nvPr>
            <p:ph type="ctrTitle"/>
          </p:nvPr>
        </p:nvSpPr>
        <p:spPr/>
        <p:txBody>
          <a:bodyPr/>
          <a:lstStyle/>
          <a:p>
            <a:r>
              <a:rPr lang="sv-SE" dirty="0"/>
              <a:t>Tack för i dag!</a:t>
            </a:r>
            <a:endParaRPr lang="en-US" dirty="0"/>
          </a:p>
        </p:txBody>
      </p:sp>
      <p:sp>
        <p:nvSpPr>
          <p:cNvPr id="5" name="Subtitle 4">
            <a:extLst>
              <a:ext uri="{FF2B5EF4-FFF2-40B4-BE49-F238E27FC236}">
                <a16:creationId xmlns:a16="http://schemas.microsoft.com/office/drawing/2014/main" id="{ABFFAEAC-6E59-9848-466C-C72C937E6B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815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252B-57C3-A70F-A918-5859FAFABA4C}"/>
              </a:ext>
            </a:extLst>
          </p:cNvPr>
          <p:cNvSpPr>
            <a:spLocks noGrp="1"/>
          </p:cNvSpPr>
          <p:nvPr>
            <p:ph type="title"/>
          </p:nvPr>
        </p:nvSpPr>
        <p:spPr/>
        <p:txBody>
          <a:bodyPr/>
          <a:lstStyle/>
          <a:p>
            <a:r>
              <a:rPr lang="sv-SE" dirty="0"/>
              <a:t>Övningen går till så här:</a:t>
            </a:r>
            <a:endParaRPr lang="en-US" dirty="0"/>
          </a:p>
        </p:txBody>
      </p:sp>
      <p:sp>
        <p:nvSpPr>
          <p:cNvPr id="4" name="Rectangle: Rounded Corners 3">
            <a:extLst>
              <a:ext uri="{FF2B5EF4-FFF2-40B4-BE49-F238E27FC236}">
                <a16:creationId xmlns:a16="http://schemas.microsoft.com/office/drawing/2014/main" id="{145C7BE3-B623-329C-C8CE-753EB0869BF5}"/>
              </a:ext>
            </a:extLst>
          </p:cNvPr>
          <p:cNvSpPr/>
          <p:nvPr/>
        </p:nvSpPr>
        <p:spPr>
          <a:xfrm>
            <a:off x="801328" y="1845405"/>
            <a:ext cx="2679292" cy="2885180"/>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Övningsledaren läser upp </a:t>
            </a:r>
            <a:r>
              <a:rPr lang="sv-SE" sz="1600" dirty="0" smtClean="0"/>
              <a:t>scenariot.</a:t>
            </a:r>
            <a:endParaRPr lang="sv-SE" sz="1600" dirty="0"/>
          </a:p>
          <a:p>
            <a:pPr algn="ctr"/>
            <a:endParaRPr lang="sv-SE" sz="1600" dirty="0"/>
          </a:p>
          <a:p>
            <a:pPr algn="ctr"/>
            <a:r>
              <a:rPr lang="sv-SE" sz="1600" dirty="0" smtClean="0"/>
              <a:t>Deltagarna funderar själva </a:t>
            </a:r>
            <a:r>
              <a:rPr lang="sv-SE" sz="1600" dirty="0"/>
              <a:t>i två minuter över konsekvenserna av </a:t>
            </a:r>
            <a:r>
              <a:rPr lang="sv-SE" sz="1600" dirty="0" smtClean="0"/>
              <a:t>scenariot.</a:t>
            </a:r>
            <a:endParaRPr lang="sv-SE" sz="1600" dirty="0"/>
          </a:p>
        </p:txBody>
      </p:sp>
      <p:sp>
        <p:nvSpPr>
          <p:cNvPr id="5" name="Arrow: Right 4">
            <a:extLst>
              <a:ext uri="{FF2B5EF4-FFF2-40B4-BE49-F238E27FC236}">
                <a16:creationId xmlns:a16="http://schemas.microsoft.com/office/drawing/2014/main" id="{920D03D0-8A75-36B1-4A57-E3B69627646C}"/>
              </a:ext>
            </a:extLst>
          </p:cNvPr>
          <p:cNvSpPr/>
          <p:nvPr/>
        </p:nvSpPr>
        <p:spPr>
          <a:xfrm>
            <a:off x="3628104" y="3006213"/>
            <a:ext cx="963561" cy="6710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5011CD4-2F04-61B7-DE29-F47F61217755}"/>
              </a:ext>
            </a:extLst>
          </p:cNvPr>
          <p:cNvSpPr/>
          <p:nvPr/>
        </p:nvSpPr>
        <p:spPr>
          <a:xfrm>
            <a:off x="4739149" y="1845404"/>
            <a:ext cx="2679292" cy="2885179"/>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Diskutera frågeställningarna som tillhör </a:t>
            </a:r>
            <a:r>
              <a:rPr lang="sv-SE" sz="1600" dirty="0" smtClean="0"/>
              <a:t>scenariot.</a:t>
            </a:r>
            <a:endParaRPr lang="sv-SE" sz="1600" dirty="0"/>
          </a:p>
          <a:p>
            <a:pPr algn="ctr"/>
            <a:endParaRPr lang="sv-SE" sz="1600" dirty="0"/>
          </a:p>
          <a:p>
            <a:pPr algn="ctr"/>
            <a:r>
              <a:rPr lang="sv-SE" sz="1600" dirty="0"/>
              <a:t>Övningsledaren fördelar </a:t>
            </a:r>
            <a:r>
              <a:rPr lang="sv-SE" sz="1600" dirty="0" smtClean="0"/>
              <a:t>ordet.</a:t>
            </a:r>
            <a:endParaRPr lang="sv-SE" sz="1600" dirty="0"/>
          </a:p>
          <a:p>
            <a:pPr algn="ctr"/>
            <a:endParaRPr lang="sv-SE" dirty="0"/>
          </a:p>
        </p:txBody>
      </p:sp>
      <p:sp>
        <p:nvSpPr>
          <p:cNvPr id="8" name="Arrow: Right 7">
            <a:extLst>
              <a:ext uri="{FF2B5EF4-FFF2-40B4-BE49-F238E27FC236}">
                <a16:creationId xmlns:a16="http://schemas.microsoft.com/office/drawing/2014/main" id="{615135BB-F7A1-EEF0-F886-AC81CAE74488}"/>
              </a:ext>
            </a:extLst>
          </p:cNvPr>
          <p:cNvSpPr/>
          <p:nvPr/>
        </p:nvSpPr>
        <p:spPr>
          <a:xfrm>
            <a:off x="7565925" y="3006213"/>
            <a:ext cx="963561" cy="6710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B9A115C-8E76-1C3B-1FFB-DA52F9BAC6AB}"/>
              </a:ext>
            </a:extLst>
          </p:cNvPr>
          <p:cNvSpPr/>
          <p:nvPr/>
        </p:nvSpPr>
        <p:spPr>
          <a:xfrm>
            <a:off x="8676970" y="1845404"/>
            <a:ext cx="2679292" cy="2885179"/>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Avsluta övningen med att diskutera framåtblickande om framkomna behov, och hur dessa kan fångas upp i rutiner och </a:t>
            </a:r>
            <a:r>
              <a:rPr lang="sv-SE" sz="1600" dirty="0" smtClean="0"/>
              <a:t>handlingsplaner.</a:t>
            </a:r>
            <a:endParaRPr lang="sv-SE" sz="1600" dirty="0"/>
          </a:p>
        </p:txBody>
      </p:sp>
      <p:sp>
        <p:nvSpPr>
          <p:cNvPr id="10" name="Arrow: Curved Left 9">
            <a:extLst>
              <a:ext uri="{FF2B5EF4-FFF2-40B4-BE49-F238E27FC236}">
                <a16:creationId xmlns:a16="http://schemas.microsoft.com/office/drawing/2014/main" id="{96843CD8-6DFD-1297-4692-31D611AAC9A8}"/>
              </a:ext>
            </a:extLst>
          </p:cNvPr>
          <p:cNvSpPr/>
          <p:nvPr/>
        </p:nvSpPr>
        <p:spPr>
          <a:xfrm rot="5400000">
            <a:off x="3515158" y="3216256"/>
            <a:ext cx="1034181" cy="441198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5AB49541-5492-C8E7-1B17-27912149FDD4}"/>
              </a:ext>
            </a:extLst>
          </p:cNvPr>
          <p:cNvSpPr txBox="1"/>
          <p:nvPr/>
        </p:nvSpPr>
        <p:spPr>
          <a:xfrm>
            <a:off x="3149764" y="4960581"/>
            <a:ext cx="1920240" cy="923330"/>
          </a:xfrm>
          <a:prstGeom prst="rect">
            <a:avLst/>
          </a:prstGeom>
          <a:noFill/>
        </p:spPr>
        <p:txBody>
          <a:bodyPr wrap="square">
            <a:spAutoFit/>
          </a:bodyPr>
          <a:lstStyle/>
          <a:p>
            <a:pPr algn="ctr"/>
            <a:r>
              <a:rPr lang="sv-SE" sz="1800" dirty="0">
                <a:solidFill>
                  <a:srgbClr val="070D11"/>
                </a:solidFill>
              </a:rPr>
              <a:t>Börja eventuellt om med ett nytt scenario</a:t>
            </a:r>
            <a:endParaRPr lang="en-US" sz="1800" dirty="0">
              <a:solidFill>
                <a:srgbClr val="070D11"/>
              </a:solidFill>
            </a:endParaRPr>
          </a:p>
        </p:txBody>
      </p:sp>
    </p:spTree>
    <p:extLst>
      <p:ext uri="{BB962C8B-B14F-4D97-AF65-F5344CB8AC3E}">
        <p14:creationId xmlns:p14="http://schemas.microsoft.com/office/powerpoint/2010/main" val="224638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up of a person holding a paper&#10;&#10;Description automatically generated">
            <a:extLst>
              <a:ext uri="{FF2B5EF4-FFF2-40B4-BE49-F238E27FC236}">
                <a16:creationId xmlns:a16="http://schemas.microsoft.com/office/drawing/2014/main" id="{6C5C4654-21BD-0224-B16D-0744440FB63F}"/>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5E487164-E520-C080-E9C2-51694AE9D966}"/>
              </a:ext>
            </a:extLst>
          </p:cNvPr>
          <p:cNvSpPr>
            <a:spLocks noGrp="1"/>
          </p:cNvSpPr>
          <p:nvPr>
            <p:ph type="title"/>
          </p:nvPr>
        </p:nvSpPr>
        <p:spPr/>
        <p:txBody>
          <a:bodyPr/>
          <a:lstStyle/>
          <a:p>
            <a:r>
              <a:rPr lang="sv-SE" dirty="0"/>
              <a:t>Agenda	</a:t>
            </a:r>
            <a:endParaRPr lang="en-US" dirty="0"/>
          </a:p>
        </p:txBody>
      </p:sp>
      <p:sp>
        <p:nvSpPr>
          <p:cNvPr id="3" name="Content Placeholder 2">
            <a:extLst>
              <a:ext uri="{FF2B5EF4-FFF2-40B4-BE49-F238E27FC236}">
                <a16:creationId xmlns:a16="http://schemas.microsoft.com/office/drawing/2014/main" id="{201272F2-BA54-620D-2507-2C701D511AE1}"/>
              </a:ext>
            </a:extLst>
          </p:cNvPr>
          <p:cNvSpPr>
            <a:spLocks noGrp="1"/>
          </p:cNvSpPr>
          <p:nvPr>
            <p:ph sz="half" idx="2"/>
          </p:nvPr>
        </p:nvSpPr>
        <p:spPr/>
        <p:txBody>
          <a:bodyPr/>
          <a:lstStyle/>
          <a:p>
            <a:r>
              <a:rPr lang="sv-SE" dirty="0"/>
              <a:t>Introduktion</a:t>
            </a:r>
          </a:p>
          <a:p>
            <a:r>
              <a:rPr lang="sv-SE" dirty="0"/>
              <a:t>Kort om valsäkerhet</a:t>
            </a:r>
          </a:p>
          <a:p>
            <a:r>
              <a:rPr lang="sv-SE" dirty="0"/>
              <a:t>Scenarioövningar</a:t>
            </a:r>
          </a:p>
          <a:p>
            <a:r>
              <a:rPr lang="sv-SE" smtClean="0"/>
              <a:t>Avslutning</a:t>
            </a:r>
            <a:endParaRPr lang="en-US" dirty="0"/>
          </a:p>
        </p:txBody>
      </p:sp>
      <p:sp>
        <p:nvSpPr>
          <p:cNvPr id="5" name="Text Placeholder 4">
            <a:extLst>
              <a:ext uri="{FF2B5EF4-FFF2-40B4-BE49-F238E27FC236}">
                <a16:creationId xmlns:a16="http://schemas.microsoft.com/office/drawing/2014/main" id="{6712BF3A-CD34-8D96-0251-3DC3CC215E39}"/>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05685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910C9A8-FE55-146B-9F8E-9813C5894FBA}"/>
              </a:ext>
            </a:extLst>
          </p:cNvPr>
          <p:cNvSpPr/>
          <p:nvPr/>
        </p:nvSpPr>
        <p:spPr>
          <a:xfrm>
            <a:off x="6195483" y="1798649"/>
            <a:ext cx="5094462" cy="2352937"/>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3E84DCF-B15D-2811-8109-1A0209A03412}"/>
              </a:ext>
            </a:extLst>
          </p:cNvPr>
          <p:cNvSpPr/>
          <p:nvPr/>
        </p:nvSpPr>
        <p:spPr>
          <a:xfrm>
            <a:off x="1007531" y="1783744"/>
            <a:ext cx="5081542" cy="401438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E283F-A671-A3E1-28B4-DA78A6977D5F}"/>
              </a:ext>
            </a:extLst>
          </p:cNvPr>
          <p:cNvSpPr>
            <a:spLocks noGrp="1"/>
          </p:cNvSpPr>
          <p:nvPr>
            <p:ph type="title"/>
          </p:nvPr>
        </p:nvSpPr>
        <p:spPr>
          <a:xfrm>
            <a:off x="1007533" y="401104"/>
            <a:ext cx="10176000" cy="720000"/>
          </a:xfrm>
        </p:spPr>
        <p:txBody>
          <a:bodyPr/>
          <a:lstStyle/>
          <a:p>
            <a:r>
              <a:rPr lang="sv-SE" dirty="0"/>
              <a:t>Syfte med dagens övning</a:t>
            </a:r>
            <a:endParaRPr lang="en-US" dirty="0"/>
          </a:p>
        </p:txBody>
      </p:sp>
      <p:sp>
        <p:nvSpPr>
          <p:cNvPr id="3" name="Text Placeholder 2">
            <a:extLst>
              <a:ext uri="{FF2B5EF4-FFF2-40B4-BE49-F238E27FC236}">
                <a16:creationId xmlns:a16="http://schemas.microsoft.com/office/drawing/2014/main" id="{C7237915-2EE8-173B-D275-0ED55E4DDAFF}"/>
              </a:ext>
            </a:extLst>
          </p:cNvPr>
          <p:cNvSpPr>
            <a:spLocks noGrp="1"/>
          </p:cNvSpPr>
          <p:nvPr>
            <p:ph type="body" idx="1"/>
          </p:nvPr>
        </p:nvSpPr>
        <p:spPr>
          <a:xfrm>
            <a:off x="1007533" y="1714979"/>
            <a:ext cx="4988984" cy="639762"/>
          </a:xfrm>
        </p:spPr>
        <p:txBody>
          <a:bodyPr/>
          <a:lstStyle/>
          <a:p>
            <a:pPr algn="ctr"/>
            <a:r>
              <a:rPr lang="sv-SE" sz="2400" dirty="0">
                <a:solidFill>
                  <a:schemeClr val="bg1"/>
                </a:solidFill>
              </a:rPr>
              <a:t>För </a:t>
            </a:r>
            <a:r>
              <a:rPr lang="sv-SE" sz="2400" dirty="0" smtClean="0">
                <a:solidFill>
                  <a:schemeClr val="bg1"/>
                </a:solidFill>
              </a:rPr>
              <a:t>länsstyrelsen</a:t>
            </a:r>
            <a:endParaRPr lang="en-US" sz="2400" dirty="0">
              <a:solidFill>
                <a:schemeClr val="bg1"/>
              </a:solidFill>
            </a:endParaRPr>
          </a:p>
        </p:txBody>
      </p:sp>
      <p:sp>
        <p:nvSpPr>
          <p:cNvPr id="4" name="Content Placeholder 3">
            <a:extLst>
              <a:ext uri="{FF2B5EF4-FFF2-40B4-BE49-F238E27FC236}">
                <a16:creationId xmlns:a16="http://schemas.microsoft.com/office/drawing/2014/main" id="{EB0FD7FF-33B6-DEB1-8D9C-82DA8C0FA933}"/>
              </a:ext>
            </a:extLst>
          </p:cNvPr>
          <p:cNvSpPr>
            <a:spLocks noGrp="1"/>
          </p:cNvSpPr>
          <p:nvPr>
            <p:ph sz="half" idx="2"/>
          </p:nvPr>
        </p:nvSpPr>
        <p:spPr>
          <a:xfrm>
            <a:off x="1007533" y="2466640"/>
            <a:ext cx="4988984" cy="3774405"/>
          </a:xfrm>
        </p:spPr>
        <p:txBody>
          <a:bodyPr/>
          <a:lstStyle/>
          <a:p>
            <a:r>
              <a:rPr lang="sv-SE" sz="2000" dirty="0" smtClean="0">
                <a:solidFill>
                  <a:schemeClr val="bg1"/>
                </a:solidFill>
              </a:rPr>
              <a:t>Tydliggöra roller </a:t>
            </a:r>
            <a:r>
              <a:rPr lang="sv-SE" sz="2000" dirty="0">
                <a:solidFill>
                  <a:schemeClr val="bg1"/>
                </a:solidFill>
              </a:rPr>
              <a:t>och ansvar </a:t>
            </a:r>
            <a:r>
              <a:rPr lang="sv-SE" sz="2000" dirty="0" smtClean="0">
                <a:solidFill>
                  <a:schemeClr val="bg1"/>
                </a:solidFill>
              </a:rPr>
              <a:t>inför valet – fokusera på den egna organisationen.</a:t>
            </a:r>
            <a:endParaRPr lang="sv-SE" sz="2000" dirty="0">
              <a:solidFill>
                <a:schemeClr val="bg1"/>
              </a:solidFill>
            </a:endParaRPr>
          </a:p>
          <a:p>
            <a:r>
              <a:rPr lang="sv-SE" sz="2000" dirty="0" smtClean="0">
                <a:solidFill>
                  <a:schemeClr val="bg1"/>
                </a:solidFill>
              </a:rPr>
              <a:t>Identifiera behov </a:t>
            </a:r>
            <a:r>
              <a:rPr lang="sv-SE" sz="2000" dirty="0">
                <a:solidFill>
                  <a:schemeClr val="bg1"/>
                </a:solidFill>
              </a:rPr>
              <a:t>av samverkan med interna och externa </a:t>
            </a:r>
            <a:r>
              <a:rPr lang="sv-SE" sz="2000" dirty="0" smtClean="0">
                <a:solidFill>
                  <a:schemeClr val="bg1"/>
                </a:solidFill>
              </a:rPr>
              <a:t>aktörer. </a:t>
            </a:r>
            <a:endParaRPr lang="sv-SE" sz="2000" dirty="0">
              <a:solidFill>
                <a:schemeClr val="bg1"/>
              </a:solidFill>
            </a:endParaRPr>
          </a:p>
          <a:p>
            <a:r>
              <a:rPr lang="sv-SE" sz="2000" dirty="0">
                <a:solidFill>
                  <a:schemeClr val="bg1"/>
                </a:solidFill>
              </a:rPr>
              <a:t>Identifiera ytterligare åtgärder för att stärka valsäkerheten. </a:t>
            </a:r>
          </a:p>
          <a:p>
            <a:r>
              <a:rPr lang="sv-SE" sz="2000" dirty="0">
                <a:solidFill>
                  <a:schemeClr val="bg1"/>
                </a:solidFill>
              </a:rPr>
              <a:t>Incidenter kommer att inträffa, därför är det viktigt att förbereda sig för att hantera </a:t>
            </a:r>
            <a:r>
              <a:rPr lang="sv-SE" sz="2000" dirty="0" smtClean="0">
                <a:solidFill>
                  <a:schemeClr val="bg1"/>
                </a:solidFill>
              </a:rPr>
              <a:t>dem.</a:t>
            </a:r>
          </a:p>
          <a:p>
            <a:endParaRPr lang="sv-SE" sz="2000" dirty="0" smtClean="0">
              <a:solidFill>
                <a:schemeClr val="bg1"/>
              </a:solidFill>
            </a:endParaRPr>
          </a:p>
          <a:p>
            <a:endParaRPr lang="sv-SE" sz="2000" dirty="0">
              <a:solidFill>
                <a:schemeClr val="bg1"/>
              </a:solidFill>
            </a:endParaRPr>
          </a:p>
        </p:txBody>
      </p:sp>
      <p:sp>
        <p:nvSpPr>
          <p:cNvPr id="5" name="Text Placeholder 4">
            <a:extLst>
              <a:ext uri="{FF2B5EF4-FFF2-40B4-BE49-F238E27FC236}">
                <a16:creationId xmlns:a16="http://schemas.microsoft.com/office/drawing/2014/main" id="{CB0C2A0B-4C5E-71B3-9DB6-3090C1FB2B19}"/>
              </a:ext>
            </a:extLst>
          </p:cNvPr>
          <p:cNvSpPr>
            <a:spLocks noGrp="1"/>
          </p:cNvSpPr>
          <p:nvPr>
            <p:ph type="body" sz="quarter" idx="3"/>
          </p:nvPr>
        </p:nvSpPr>
        <p:spPr>
          <a:xfrm>
            <a:off x="6195017" y="1756024"/>
            <a:ext cx="4988984" cy="639762"/>
          </a:xfrm>
        </p:spPr>
        <p:txBody>
          <a:bodyPr/>
          <a:lstStyle/>
          <a:p>
            <a:pPr algn="ctr"/>
            <a:r>
              <a:rPr lang="sv-SE" sz="2400" dirty="0">
                <a:solidFill>
                  <a:schemeClr val="bg1"/>
                </a:solidFill>
              </a:rPr>
              <a:t>För individen</a:t>
            </a:r>
            <a:endParaRPr lang="en-US" sz="2400" dirty="0">
              <a:solidFill>
                <a:schemeClr val="bg1"/>
              </a:solidFill>
            </a:endParaRPr>
          </a:p>
        </p:txBody>
      </p:sp>
      <p:sp>
        <p:nvSpPr>
          <p:cNvPr id="6" name="Content Placeholder 5">
            <a:extLst>
              <a:ext uri="{FF2B5EF4-FFF2-40B4-BE49-F238E27FC236}">
                <a16:creationId xmlns:a16="http://schemas.microsoft.com/office/drawing/2014/main" id="{F7573F78-27F2-F8BA-9E23-757FBA5A9B9B}"/>
              </a:ext>
            </a:extLst>
          </p:cNvPr>
          <p:cNvSpPr>
            <a:spLocks noGrp="1"/>
          </p:cNvSpPr>
          <p:nvPr>
            <p:ph sz="quarter" idx="4"/>
          </p:nvPr>
        </p:nvSpPr>
        <p:spPr>
          <a:xfrm>
            <a:off x="6195485" y="2466640"/>
            <a:ext cx="4988984" cy="3774405"/>
          </a:xfrm>
        </p:spPr>
        <p:txBody>
          <a:bodyPr/>
          <a:lstStyle/>
          <a:p>
            <a:r>
              <a:rPr lang="sv-SE" sz="2000" dirty="0">
                <a:solidFill>
                  <a:schemeClr val="bg1"/>
                </a:solidFill>
              </a:rPr>
              <a:t>Ger personlig utveckling och kunskap.</a:t>
            </a:r>
          </a:p>
          <a:p>
            <a:r>
              <a:rPr lang="sv-SE" sz="2000" dirty="0">
                <a:solidFill>
                  <a:schemeClr val="bg1"/>
                </a:solidFill>
              </a:rPr>
              <a:t>Ger trygghet och skapar flexibilitet.</a:t>
            </a:r>
          </a:p>
          <a:p>
            <a:r>
              <a:rPr lang="sv-SE" sz="2000" dirty="0">
                <a:solidFill>
                  <a:schemeClr val="bg1"/>
                </a:solidFill>
              </a:rPr>
              <a:t>Bästa inlärningsformen - att lyssna, dela och öva är roligt!</a:t>
            </a:r>
          </a:p>
          <a:p>
            <a:endParaRPr lang="en-US" dirty="0">
              <a:solidFill>
                <a:schemeClr val="bg1"/>
              </a:solidFill>
            </a:endParaRPr>
          </a:p>
        </p:txBody>
      </p:sp>
      <p:sp>
        <p:nvSpPr>
          <p:cNvPr id="9" name="Rectangle: Rounded Corners 7">
            <a:extLst>
              <a:ext uri="{FF2B5EF4-FFF2-40B4-BE49-F238E27FC236}">
                <a16:creationId xmlns:a16="http://schemas.microsoft.com/office/drawing/2014/main" id="{1910C9A8-FE55-146B-9F8E-9813C5894FBA}"/>
              </a:ext>
            </a:extLst>
          </p:cNvPr>
          <p:cNvSpPr/>
          <p:nvPr/>
        </p:nvSpPr>
        <p:spPr>
          <a:xfrm>
            <a:off x="6195483" y="4353842"/>
            <a:ext cx="5094462" cy="1444285"/>
          </a:xfrm>
          <a:prstGeom prst="roundRect">
            <a:avLst/>
          </a:prstGeom>
          <a:solidFill>
            <a:schemeClr val="accent6"/>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b="1" dirty="0" smtClean="0">
              <a:solidFill>
                <a:schemeClr val="bg1"/>
              </a:solidFill>
            </a:endParaRPr>
          </a:p>
          <a:p>
            <a:pPr marL="285750" indent="-285750" algn="ctr">
              <a:buFont typeface="Arial" panose="020B0604020202020204" pitchFamily="34" charset="0"/>
              <a:buChar char="•"/>
            </a:pPr>
            <a:endParaRPr lang="sv-SE" sz="2000" dirty="0" smtClean="0">
              <a:solidFill>
                <a:schemeClr val="bg1"/>
              </a:solidFill>
            </a:endParaRPr>
          </a:p>
        </p:txBody>
      </p:sp>
      <p:sp>
        <p:nvSpPr>
          <p:cNvPr id="10" name="Content Placeholder 3">
            <a:extLst>
              <a:ext uri="{FF2B5EF4-FFF2-40B4-BE49-F238E27FC236}">
                <a16:creationId xmlns:a16="http://schemas.microsoft.com/office/drawing/2014/main" id="{EB0FD7FF-33B6-DEB1-8D9C-82DA8C0FA933}"/>
              </a:ext>
            </a:extLst>
          </p:cNvPr>
          <p:cNvSpPr txBox="1">
            <a:spLocks/>
          </p:cNvSpPr>
          <p:nvPr/>
        </p:nvSpPr>
        <p:spPr>
          <a:xfrm>
            <a:off x="6194549" y="4540845"/>
            <a:ext cx="4988984" cy="557464"/>
          </a:xfrm>
          <a:prstGeom prst="rect">
            <a:avLst/>
          </a:prstGeom>
        </p:spPr>
        <p:txBody>
          <a:bodyPr vert="horz" lIns="91440" tIns="45720" rIns="91440" bIns="45720" rtlCol="0">
            <a:noAutofit/>
          </a:bodyPr>
          <a:lst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b="1" dirty="0">
                <a:solidFill>
                  <a:schemeClr val="bg1"/>
                </a:solidFill>
              </a:rPr>
              <a:t>För Sverige</a:t>
            </a:r>
          </a:p>
          <a:p>
            <a:r>
              <a:rPr lang="sv-SE" sz="2000" dirty="0" smtClean="0">
                <a:solidFill>
                  <a:schemeClr val="bg1"/>
                </a:solidFill>
              </a:rPr>
              <a:t>Stärkt valsäkerhet inför kommande val.</a:t>
            </a:r>
          </a:p>
          <a:p>
            <a:endParaRPr lang="sv-SE" sz="2000" dirty="0" smtClean="0">
              <a:solidFill>
                <a:schemeClr val="bg1"/>
              </a:solidFill>
            </a:endParaRPr>
          </a:p>
          <a:p>
            <a:endParaRPr lang="sv-SE" sz="2000" dirty="0">
              <a:solidFill>
                <a:schemeClr val="bg1"/>
              </a:solidFill>
            </a:endParaRPr>
          </a:p>
        </p:txBody>
      </p:sp>
    </p:spTree>
    <p:extLst>
      <p:ext uri="{BB962C8B-B14F-4D97-AF65-F5344CB8AC3E}">
        <p14:creationId xmlns:p14="http://schemas.microsoft.com/office/powerpoint/2010/main" val="223524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Valsäkerhet och dess beståndsdelar</a:t>
            </a:r>
          </a:p>
        </p:txBody>
      </p:sp>
      <p:pic>
        <p:nvPicPr>
          <p:cNvPr id="2050" name="Picture 2" descr="https://valmyndigheten.grade.se/LuvitPortal/education/luvitcontentfiles/5000/content/09f901b8-82e7-4bb5-8af6-8022a54f334a/courses/1/media/Bild7.png">
            <a:extLst>
              <a:ext uri="{FF2B5EF4-FFF2-40B4-BE49-F238E27FC236}">
                <a16:creationId xmlns:a16="http://schemas.microsoft.com/office/drawing/2014/main" id="{3894C180-CC49-47EF-A721-60C5E284D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97" y="1155032"/>
            <a:ext cx="6163693" cy="57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8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det som behöver skyddas vid val? </a:t>
            </a:r>
          </a:p>
        </p:txBody>
      </p:sp>
      <p:graphicFrame>
        <p:nvGraphicFramePr>
          <p:cNvPr id="7" name="Diagram 6"/>
          <p:cNvGraphicFramePr/>
          <p:nvPr>
            <p:extLst/>
          </p:nvPr>
        </p:nvGraphicFramePr>
        <p:xfrm>
          <a:off x="2032000" y="11287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2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B07F-E883-E66C-2F05-23D6C303B7E8}"/>
              </a:ext>
            </a:extLst>
          </p:cNvPr>
          <p:cNvSpPr>
            <a:spLocks noGrp="1"/>
          </p:cNvSpPr>
          <p:nvPr>
            <p:ph type="title"/>
          </p:nvPr>
        </p:nvSpPr>
        <p:spPr/>
        <p:txBody>
          <a:bodyPr/>
          <a:lstStyle/>
          <a:p>
            <a:r>
              <a:rPr lang="sv-SE" dirty="0"/>
              <a:t>Principer för krishantering i Sverige</a:t>
            </a:r>
            <a:endParaRPr lang="en-GB" dirty="0"/>
          </a:p>
        </p:txBody>
      </p:sp>
      <p:sp>
        <p:nvSpPr>
          <p:cNvPr id="4" name="Rectangle: Rounded Corners 3">
            <a:extLst>
              <a:ext uri="{FF2B5EF4-FFF2-40B4-BE49-F238E27FC236}">
                <a16:creationId xmlns:a16="http://schemas.microsoft.com/office/drawing/2014/main" id="{374AF8E9-FE23-5B8A-1DAF-3570EA2B32F5}"/>
              </a:ext>
            </a:extLst>
          </p:cNvPr>
          <p:cNvSpPr/>
          <p:nvPr/>
        </p:nvSpPr>
        <p:spPr>
          <a:xfrm>
            <a:off x="990686" y="2592634"/>
            <a:ext cx="3293918" cy="221326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t>Ansvarsprincipen</a:t>
            </a:r>
            <a:endParaRPr lang="en-US" sz="2800" dirty="0"/>
          </a:p>
        </p:txBody>
      </p:sp>
      <p:sp>
        <p:nvSpPr>
          <p:cNvPr id="5" name="Rectangle: Rounded Corners 4">
            <a:extLst>
              <a:ext uri="{FF2B5EF4-FFF2-40B4-BE49-F238E27FC236}">
                <a16:creationId xmlns:a16="http://schemas.microsoft.com/office/drawing/2014/main" id="{4B608ACB-B6A7-D891-FCCB-48B324C92ABC}"/>
              </a:ext>
            </a:extLst>
          </p:cNvPr>
          <p:cNvSpPr/>
          <p:nvPr/>
        </p:nvSpPr>
        <p:spPr>
          <a:xfrm>
            <a:off x="4440384" y="2592634"/>
            <a:ext cx="3293918" cy="2213264"/>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t>Närhetsprincipen</a:t>
            </a:r>
            <a:endParaRPr lang="en-US" sz="2800" dirty="0"/>
          </a:p>
        </p:txBody>
      </p:sp>
      <p:sp>
        <p:nvSpPr>
          <p:cNvPr id="6" name="Rectangle: Rounded Corners 5">
            <a:extLst>
              <a:ext uri="{FF2B5EF4-FFF2-40B4-BE49-F238E27FC236}">
                <a16:creationId xmlns:a16="http://schemas.microsoft.com/office/drawing/2014/main" id="{213A24B2-890E-3B40-CF98-AED7457D85B1}"/>
              </a:ext>
            </a:extLst>
          </p:cNvPr>
          <p:cNvSpPr/>
          <p:nvPr/>
        </p:nvSpPr>
        <p:spPr>
          <a:xfrm>
            <a:off x="7890082" y="2592634"/>
            <a:ext cx="3293918" cy="2213264"/>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t>Likhetsprincipen</a:t>
            </a:r>
            <a:endParaRPr lang="en-US" sz="2800" dirty="0"/>
          </a:p>
        </p:txBody>
      </p:sp>
    </p:spTree>
    <p:extLst>
      <p:ext uri="{BB962C8B-B14F-4D97-AF65-F5344CB8AC3E}">
        <p14:creationId xmlns:p14="http://schemas.microsoft.com/office/powerpoint/2010/main" val="2337888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25511A2-C623-485A-AE24-635B34C570F7}" vid="{2F06A8F7-A356-4C1D-A7E9-FAF0152E1D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Valmyndigheten</Template>
  <TotalTime>0</TotalTime>
  <Words>2232</Words>
  <Application>Microsoft Office PowerPoint</Application>
  <PresentationFormat>Bredbild</PresentationFormat>
  <Paragraphs>201</Paragraphs>
  <Slides>31</Slides>
  <Notes>15</Notes>
  <HiddenSlides>4</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31</vt:i4>
      </vt:variant>
    </vt:vector>
  </HeadingPairs>
  <TitlesOfParts>
    <vt:vector size="36" baseType="lpstr">
      <vt:lpstr>Arial</vt:lpstr>
      <vt:lpstr>Calibri</vt:lpstr>
      <vt:lpstr>Open Sans</vt:lpstr>
      <vt:lpstr>Wingdings</vt:lpstr>
      <vt:lpstr>Office-tema</vt:lpstr>
      <vt:lpstr>Övningspaket för länsstyrelser</vt:lpstr>
      <vt:lpstr>Om övningen</vt:lpstr>
      <vt:lpstr>Instruktioner för dig som övningsledare</vt:lpstr>
      <vt:lpstr>Övningen går till så här:</vt:lpstr>
      <vt:lpstr>Agenda </vt:lpstr>
      <vt:lpstr>Syfte med dagens övning</vt:lpstr>
      <vt:lpstr>Valsäkerhet och dess beståndsdelar</vt:lpstr>
      <vt:lpstr>Vad är det som behöver skyddas vid val? </vt:lpstr>
      <vt:lpstr>Principer för krishantering i Sverige</vt:lpstr>
      <vt:lpstr>Att tänka på under övningen:</vt:lpstr>
      <vt:lpstr>Redo?</vt:lpstr>
      <vt:lpstr>Scenario 1</vt:lpstr>
      <vt:lpstr>Scenario 1</vt:lpstr>
      <vt:lpstr>Scenario 1</vt:lpstr>
      <vt:lpstr>Frågor till scenario 1</vt:lpstr>
      <vt:lpstr>Scenario 2</vt:lpstr>
      <vt:lpstr>Scenario 2</vt:lpstr>
      <vt:lpstr>Frågor till scenario 2</vt:lpstr>
      <vt:lpstr>Scenario 3</vt:lpstr>
      <vt:lpstr>Scenario 3</vt:lpstr>
      <vt:lpstr>Frågor till scenario 3</vt:lpstr>
      <vt:lpstr>Scenario 4</vt:lpstr>
      <vt:lpstr>Scenario 4</vt:lpstr>
      <vt:lpstr>Frågor till scenario 4</vt:lpstr>
      <vt:lpstr>Scenario 5</vt:lpstr>
      <vt:lpstr>Scenario 5</vt:lpstr>
      <vt:lpstr>Frågor till scenario 5</vt:lpstr>
      <vt:lpstr>Avslutande diskussion</vt:lpstr>
      <vt:lpstr>Instruktioner</vt:lpstr>
      <vt:lpstr>Avslutning</vt:lpstr>
      <vt:lpstr>Tack för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2024-03-28T09:10:14Z</dcterms:created>
  <dcterms:modified xsi:type="dcterms:W3CDTF">2024-03-28T09:12:44Z</dcterms:modified>
</cp:coreProperties>
</file>