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6"/>
  </p:notesMasterIdLst>
  <p:sldIdLst>
    <p:sldId id="256" r:id="rId2"/>
    <p:sldId id="276" r:id="rId3"/>
    <p:sldId id="274" r:id="rId4"/>
    <p:sldId id="257" r:id="rId5"/>
    <p:sldId id="489" r:id="rId6"/>
    <p:sldId id="278" r:id="rId7"/>
    <p:sldId id="287" r:id="rId8"/>
    <p:sldId id="488" r:id="rId9"/>
    <p:sldId id="499" r:id="rId10"/>
    <p:sldId id="500" r:id="rId11"/>
    <p:sldId id="290" r:id="rId12"/>
    <p:sldId id="281" r:id="rId13"/>
    <p:sldId id="312" r:id="rId14"/>
    <p:sldId id="264" r:id="rId15"/>
    <p:sldId id="292" r:id="rId16"/>
    <p:sldId id="270" r:id="rId17"/>
    <p:sldId id="313" r:id="rId18"/>
    <p:sldId id="268" r:id="rId19"/>
    <p:sldId id="273" r:id="rId20"/>
    <p:sldId id="314" r:id="rId21"/>
    <p:sldId id="265" r:id="rId22"/>
    <p:sldId id="271" r:id="rId23"/>
    <p:sldId id="315" r:id="rId24"/>
    <p:sldId id="266" r:id="rId25"/>
    <p:sldId id="272" r:id="rId26"/>
    <p:sldId id="316" r:id="rId27"/>
    <p:sldId id="267" r:id="rId28"/>
    <p:sldId id="277" r:id="rId29"/>
    <p:sldId id="490" r:id="rId30"/>
    <p:sldId id="493" r:id="rId31"/>
    <p:sldId id="492" r:id="rId32"/>
    <p:sldId id="494" r:id="rId33"/>
    <p:sldId id="497" r:id="rId34"/>
    <p:sldId id="498" r:id="rId35"/>
    <p:sldId id="299" r:id="rId36"/>
    <p:sldId id="298" r:id="rId37"/>
    <p:sldId id="262" r:id="rId38"/>
    <p:sldId id="284" r:id="rId39"/>
    <p:sldId id="285" r:id="rId40"/>
    <p:sldId id="308" r:id="rId41"/>
    <p:sldId id="309" r:id="rId42"/>
    <p:sldId id="310" r:id="rId43"/>
    <p:sldId id="311" r:id="rId44"/>
    <p:sldId id="283" r:id="rId4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ledning" id="{F671BA4F-75E1-4373-AA09-F7F09F682EFF}">
          <p14:sldIdLst>
            <p14:sldId id="256"/>
            <p14:sldId id="276"/>
            <p14:sldId id="274"/>
            <p14:sldId id="257"/>
            <p14:sldId id="489"/>
            <p14:sldId id="278"/>
            <p14:sldId id="287"/>
            <p14:sldId id="488"/>
            <p14:sldId id="499"/>
            <p14:sldId id="500"/>
            <p14:sldId id="290"/>
            <p14:sldId id="281"/>
            <p14:sldId id="312"/>
            <p14:sldId id="264"/>
            <p14:sldId id="292"/>
            <p14:sldId id="270"/>
            <p14:sldId id="313"/>
            <p14:sldId id="268"/>
            <p14:sldId id="273"/>
            <p14:sldId id="314"/>
            <p14:sldId id="265"/>
            <p14:sldId id="271"/>
            <p14:sldId id="315"/>
            <p14:sldId id="266"/>
            <p14:sldId id="272"/>
            <p14:sldId id="316"/>
            <p14:sldId id="267"/>
            <p14:sldId id="277"/>
            <p14:sldId id="490"/>
            <p14:sldId id="493"/>
            <p14:sldId id="492"/>
            <p14:sldId id="494"/>
            <p14:sldId id="497"/>
            <p14:sldId id="498"/>
          </p14:sldIdLst>
        </p14:section>
        <p14:section name="Avslutning" id="{224C0361-E032-439F-ADAD-E9384E78C7DB}">
          <p14:sldIdLst>
            <p14:sldId id="299"/>
            <p14:sldId id="298"/>
            <p14:sldId id="262"/>
            <p14:sldId id="284"/>
            <p14:sldId id="285"/>
            <p14:sldId id="308"/>
            <p14:sldId id="309"/>
            <p14:sldId id="310"/>
            <p14:sldId id="311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8" name="Författare" initials="F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3B8"/>
    <a:srgbClr val="FFDC12"/>
    <a:srgbClr val="81CFF4"/>
    <a:srgbClr val="003366"/>
    <a:srgbClr val="E6E6E6"/>
    <a:srgbClr val="FFCC00"/>
    <a:srgbClr val="A1C2E3"/>
    <a:srgbClr val="8A7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70" autoAdjust="0"/>
    <p:restoredTop sz="87304" autoAdjust="0"/>
  </p:normalViewPr>
  <p:slideViewPr>
    <p:cSldViewPr snapToGrid="0">
      <p:cViewPr varScale="1">
        <p:scale>
          <a:sx n="60" d="100"/>
          <a:sy n="60" d="100"/>
        </p:scale>
        <p:origin x="6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7D85B8-C22B-4833-8F40-F78625489362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CBC4AEEC-5AF7-4EB0-A5FE-C9C23CD219EB}">
      <dgm:prSet phldrT="[Text]"/>
      <dgm:spPr>
        <a:solidFill>
          <a:schemeClr val="accent4"/>
        </a:solidFill>
      </dgm:spPr>
      <dgm:t>
        <a:bodyPr/>
        <a:lstStyle/>
        <a:p>
          <a:r>
            <a:rPr lang="sv-SE" dirty="0"/>
            <a:t>Valets genomförande</a:t>
          </a:r>
        </a:p>
      </dgm:t>
    </dgm:pt>
    <dgm:pt modelId="{AC9D691F-EB64-4BAD-9B52-0E3731746B5A}" type="parTrans" cxnId="{2E96A6F7-CFBE-47DD-8D68-03E8740E790F}">
      <dgm:prSet/>
      <dgm:spPr/>
      <dgm:t>
        <a:bodyPr/>
        <a:lstStyle/>
        <a:p>
          <a:endParaRPr lang="sv-SE"/>
        </a:p>
      </dgm:t>
    </dgm:pt>
    <dgm:pt modelId="{B98989C5-7041-4389-9CF6-B887A3C336BF}" type="sibTrans" cxnId="{2E96A6F7-CFBE-47DD-8D68-03E8740E790F}">
      <dgm:prSet/>
      <dgm:spPr/>
      <dgm:t>
        <a:bodyPr/>
        <a:lstStyle/>
        <a:p>
          <a:endParaRPr lang="sv-SE"/>
        </a:p>
      </dgm:t>
    </dgm:pt>
    <dgm:pt modelId="{2A8C9A17-20CE-4F25-9FA6-3B71AD9B574A}">
      <dgm:prSet phldrT="[Text]"/>
      <dgm:spPr>
        <a:solidFill>
          <a:schemeClr val="accent3"/>
        </a:solidFill>
      </dgm:spPr>
      <dgm:t>
        <a:bodyPr/>
        <a:lstStyle/>
        <a:p>
          <a:r>
            <a:rPr lang="sv-SE" dirty="0"/>
            <a:t>Förtroendet för valgenomförandet</a:t>
          </a:r>
        </a:p>
      </dgm:t>
    </dgm:pt>
    <dgm:pt modelId="{2B061FEF-0749-4DF6-9CC6-A69812499F99}" type="parTrans" cxnId="{0259E1E7-CA15-42A2-B3AA-FFB38BB3BF8F}">
      <dgm:prSet/>
      <dgm:spPr/>
      <dgm:t>
        <a:bodyPr/>
        <a:lstStyle/>
        <a:p>
          <a:endParaRPr lang="sv-SE"/>
        </a:p>
      </dgm:t>
    </dgm:pt>
    <dgm:pt modelId="{59F91A8E-AD5E-40F7-B502-7715A2CB43F3}" type="sibTrans" cxnId="{0259E1E7-CA15-42A2-B3AA-FFB38BB3BF8F}">
      <dgm:prSet/>
      <dgm:spPr/>
      <dgm:t>
        <a:bodyPr/>
        <a:lstStyle/>
        <a:p>
          <a:endParaRPr lang="sv-SE"/>
        </a:p>
      </dgm:t>
    </dgm:pt>
    <dgm:pt modelId="{76573DB6-79E3-4805-8920-651BBEDC58AF}">
      <dgm:prSet phldrT="[Text]"/>
      <dgm:spPr/>
      <dgm:t>
        <a:bodyPr/>
        <a:lstStyle/>
        <a:p>
          <a:r>
            <a:rPr lang="sv-SE" dirty="0"/>
            <a:t>Viljan och förmågan att rösta</a:t>
          </a:r>
        </a:p>
      </dgm:t>
    </dgm:pt>
    <dgm:pt modelId="{60937DDD-7E79-42C1-AAD1-8E72D82F800C}" type="parTrans" cxnId="{B09E4521-B344-47C2-A6A4-A213F610054D}">
      <dgm:prSet/>
      <dgm:spPr/>
      <dgm:t>
        <a:bodyPr/>
        <a:lstStyle/>
        <a:p>
          <a:endParaRPr lang="sv-SE"/>
        </a:p>
      </dgm:t>
    </dgm:pt>
    <dgm:pt modelId="{1BCAA6B6-9403-4CCC-B7DF-EA677303C863}" type="sibTrans" cxnId="{B09E4521-B344-47C2-A6A4-A213F610054D}">
      <dgm:prSet/>
      <dgm:spPr/>
      <dgm:t>
        <a:bodyPr/>
        <a:lstStyle/>
        <a:p>
          <a:endParaRPr lang="sv-SE"/>
        </a:p>
      </dgm:t>
    </dgm:pt>
    <dgm:pt modelId="{132029F7-13C5-4E42-82E3-4FA44E8A1EDC}" type="pres">
      <dgm:prSet presAssocID="{577D85B8-C22B-4833-8F40-F78625489362}" presName="compositeShape" presStyleCnt="0">
        <dgm:presLayoutVars>
          <dgm:chMax val="7"/>
          <dgm:dir/>
          <dgm:resizeHandles val="exact"/>
        </dgm:presLayoutVars>
      </dgm:prSet>
      <dgm:spPr/>
    </dgm:pt>
    <dgm:pt modelId="{F7DD9433-CDBB-4892-AEBA-CC6E1FBBD85D}" type="pres">
      <dgm:prSet presAssocID="{577D85B8-C22B-4833-8F40-F78625489362}" presName="wedge1" presStyleLbl="node1" presStyleIdx="0" presStyleCnt="3"/>
      <dgm:spPr/>
      <dgm:t>
        <a:bodyPr/>
        <a:lstStyle/>
        <a:p>
          <a:endParaRPr lang="sv-SE"/>
        </a:p>
      </dgm:t>
    </dgm:pt>
    <dgm:pt modelId="{8FFD3B64-A5CD-4445-A208-5A6D856C8E6A}" type="pres">
      <dgm:prSet presAssocID="{577D85B8-C22B-4833-8F40-F78625489362}" presName="dummy1a" presStyleCnt="0"/>
      <dgm:spPr/>
    </dgm:pt>
    <dgm:pt modelId="{79E38C40-FBE8-4B02-AE0C-E506C943E9A4}" type="pres">
      <dgm:prSet presAssocID="{577D85B8-C22B-4833-8F40-F78625489362}" presName="dummy1b" presStyleCnt="0"/>
      <dgm:spPr/>
    </dgm:pt>
    <dgm:pt modelId="{D8010860-43DB-4194-8A60-801D6C3431DF}" type="pres">
      <dgm:prSet presAssocID="{577D85B8-C22B-4833-8F40-F7862548936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4BCC63A6-1DBF-458F-86A9-983384E0715D}" type="pres">
      <dgm:prSet presAssocID="{577D85B8-C22B-4833-8F40-F78625489362}" presName="wedge2" presStyleLbl="node1" presStyleIdx="1" presStyleCnt="3"/>
      <dgm:spPr/>
      <dgm:t>
        <a:bodyPr/>
        <a:lstStyle/>
        <a:p>
          <a:endParaRPr lang="sv-SE"/>
        </a:p>
      </dgm:t>
    </dgm:pt>
    <dgm:pt modelId="{02EA1C40-8DBA-424C-BE56-1926F4CD073A}" type="pres">
      <dgm:prSet presAssocID="{577D85B8-C22B-4833-8F40-F78625489362}" presName="dummy2a" presStyleCnt="0"/>
      <dgm:spPr/>
    </dgm:pt>
    <dgm:pt modelId="{848EDCE2-6413-431A-9C1B-306FEB392192}" type="pres">
      <dgm:prSet presAssocID="{577D85B8-C22B-4833-8F40-F78625489362}" presName="dummy2b" presStyleCnt="0"/>
      <dgm:spPr/>
    </dgm:pt>
    <dgm:pt modelId="{E35FD6C9-C208-471C-8D67-FE3BF173E00F}" type="pres">
      <dgm:prSet presAssocID="{577D85B8-C22B-4833-8F40-F7862548936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ADF4126A-3F72-49EA-930D-880E20EE89EE}" type="pres">
      <dgm:prSet presAssocID="{577D85B8-C22B-4833-8F40-F78625489362}" presName="wedge3" presStyleLbl="node1" presStyleIdx="2" presStyleCnt="3"/>
      <dgm:spPr/>
      <dgm:t>
        <a:bodyPr/>
        <a:lstStyle/>
        <a:p>
          <a:endParaRPr lang="sv-SE"/>
        </a:p>
      </dgm:t>
    </dgm:pt>
    <dgm:pt modelId="{7566A881-EE30-4070-B3DE-68699C95E1E2}" type="pres">
      <dgm:prSet presAssocID="{577D85B8-C22B-4833-8F40-F78625489362}" presName="dummy3a" presStyleCnt="0"/>
      <dgm:spPr/>
    </dgm:pt>
    <dgm:pt modelId="{7FD98241-0EDA-4AB9-AA06-75DDB5100F79}" type="pres">
      <dgm:prSet presAssocID="{577D85B8-C22B-4833-8F40-F78625489362}" presName="dummy3b" presStyleCnt="0"/>
      <dgm:spPr/>
    </dgm:pt>
    <dgm:pt modelId="{59FE0314-F6FE-4D66-9A61-BE3C7904A92F}" type="pres">
      <dgm:prSet presAssocID="{577D85B8-C22B-4833-8F40-F7862548936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F72ACEE-97A6-46FA-957C-1C3D01F42D90}" type="pres">
      <dgm:prSet presAssocID="{B98989C5-7041-4389-9CF6-B887A3C336BF}" presName="arrowWedge1" presStyleLbl="fgSibTrans2D1" presStyleIdx="0" presStyleCnt="3"/>
      <dgm:spPr/>
    </dgm:pt>
    <dgm:pt modelId="{35A77523-C7DC-4933-B886-EA8367081B21}" type="pres">
      <dgm:prSet presAssocID="{59F91A8E-AD5E-40F7-B502-7715A2CB43F3}" presName="arrowWedge2" presStyleLbl="fgSibTrans2D1" presStyleIdx="1" presStyleCnt="3"/>
      <dgm:spPr/>
    </dgm:pt>
    <dgm:pt modelId="{48585FE7-5A2C-4269-BC68-2B64C77CC78A}" type="pres">
      <dgm:prSet presAssocID="{1BCAA6B6-9403-4CCC-B7DF-EA677303C863}" presName="arrowWedge3" presStyleLbl="fgSibTrans2D1" presStyleIdx="2" presStyleCnt="3"/>
      <dgm:spPr/>
    </dgm:pt>
  </dgm:ptLst>
  <dgm:cxnLst>
    <dgm:cxn modelId="{5EC89855-4469-459A-ACED-DF46525B2ABE}" type="presOf" srcId="{CBC4AEEC-5AF7-4EB0-A5FE-C9C23CD219EB}" destId="{D8010860-43DB-4194-8A60-801D6C3431DF}" srcOrd="1" destOrd="0" presId="urn:microsoft.com/office/officeart/2005/8/layout/cycle8"/>
    <dgm:cxn modelId="{51EB4A53-F564-4600-B3B9-3CAD66C40A92}" type="presOf" srcId="{CBC4AEEC-5AF7-4EB0-A5FE-C9C23CD219EB}" destId="{F7DD9433-CDBB-4892-AEBA-CC6E1FBBD85D}" srcOrd="0" destOrd="0" presId="urn:microsoft.com/office/officeart/2005/8/layout/cycle8"/>
    <dgm:cxn modelId="{289AFC36-FD3E-4EFB-B1A8-D210CD272A22}" type="presOf" srcId="{2A8C9A17-20CE-4F25-9FA6-3B71AD9B574A}" destId="{E35FD6C9-C208-471C-8D67-FE3BF173E00F}" srcOrd="1" destOrd="0" presId="urn:microsoft.com/office/officeart/2005/8/layout/cycle8"/>
    <dgm:cxn modelId="{2E96A6F7-CFBE-47DD-8D68-03E8740E790F}" srcId="{577D85B8-C22B-4833-8F40-F78625489362}" destId="{CBC4AEEC-5AF7-4EB0-A5FE-C9C23CD219EB}" srcOrd="0" destOrd="0" parTransId="{AC9D691F-EB64-4BAD-9B52-0E3731746B5A}" sibTransId="{B98989C5-7041-4389-9CF6-B887A3C336BF}"/>
    <dgm:cxn modelId="{6BB826D7-7BF2-4B0B-BCE7-7DD6629C2532}" type="presOf" srcId="{2A8C9A17-20CE-4F25-9FA6-3B71AD9B574A}" destId="{4BCC63A6-1DBF-458F-86A9-983384E0715D}" srcOrd="0" destOrd="0" presId="urn:microsoft.com/office/officeart/2005/8/layout/cycle8"/>
    <dgm:cxn modelId="{B09E4521-B344-47C2-A6A4-A213F610054D}" srcId="{577D85B8-C22B-4833-8F40-F78625489362}" destId="{76573DB6-79E3-4805-8920-651BBEDC58AF}" srcOrd="2" destOrd="0" parTransId="{60937DDD-7E79-42C1-AAD1-8E72D82F800C}" sibTransId="{1BCAA6B6-9403-4CCC-B7DF-EA677303C863}"/>
    <dgm:cxn modelId="{0259E1E7-CA15-42A2-B3AA-FFB38BB3BF8F}" srcId="{577D85B8-C22B-4833-8F40-F78625489362}" destId="{2A8C9A17-20CE-4F25-9FA6-3B71AD9B574A}" srcOrd="1" destOrd="0" parTransId="{2B061FEF-0749-4DF6-9CC6-A69812499F99}" sibTransId="{59F91A8E-AD5E-40F7-B502-7715A2CB43F3}"/>
    <dgm:cxn modelId="{E3B72FE0-A601-49F0-B721-7DC090BD9DE1}" type="presOf" srcId="{76573DB6-79E3-4805-8920-651BBEDC58AF}" destId="{ADF4126A-3F72-49EA-930D-880E20EE89EE}" srcOrd="0" destOrd="0" presId="urn:microsoft.com/office/officeart/2005/8/layout/cycle8"/>
    <dgm:cxn modelId="{34600DB4-B074-49A5-BA5C-505FA6087165}" type="presOf" srcId="{76573DB6-79E3-4805-8920-651BBEDC58AF}" destId="{59FE0314-F6FE-4D66-9A61-BE3C7904A92F}" srcOrd="1" destOrd="0" presId="urn:microsoft.com/office/officeart/2005/8/layout/cycle8"/>
    <dgm:cxn modelId="{56C9E09E-79A5-4C13-A54C-1362C9095841}" type="presOf" srcId="{577D85B8-C22B-4833-8F40-F78625489362}" destId="{132029F7-13C5-4E42-82E3-4FA44E8A1EDC}" srcOrd="0" destOrd="0" presId="urn:microsoft.com/office/officeart/2005/8/layout/cycle8"/>
    <dgm:cxn modelId="{91DEE43F-4C21-4A69-828C-403373807443}" type="presParOf" srcId="{132029F7-13C5-4E42-82E3-4FA44E8A1EDC}" destId="{F7DD9433-CDBB-4892-AEBA-CC6E1FBBD85D}" srcOrd="0" destOrd="0" presId="urn:microsoft.com/office/officeart/2005/8/layout/cycle8"/>
    <dgm:cxn modelId="{B9FACBA1-DA5E-43BB-81B8-2161A9BFC6BA}" type="presParOf" srcId="{132029F7-13C5-4E42-82E3-4FA44E8A1EDC}" destId="{8FFD3B64-A5CD-4445-A208-5A6D856C8E6A}" srcOrd="1" destOrd="0" presId="urn:microsoft.com/office/officeart/2005/8/layout/cycle8"/>
    <dgm:cxn modelId="{C858CCC9-EEC6-4F14-9C72-9AA3A47FEDC5}" type="presParOf" srcId="{132029F7-13C5-4E42-82E3-4FA44E8A1EDC}" destId="{79E38C40-FBE8-4B02-AE0C-E506C943E9A4}" srcOrd="2" destOrd="0" presId="urn:microsoft.com/office/officeart/2005/8/layout/cycle8"/>
    <dgm:cxn modelId="{2292FD2F-772C-4320-A681-7A06922E867E}" type="presParOf" srcId="{132029F7-13C5-4E42-82E3-4FA44E8A1EDC}" destId="{D8010860-43DB-4194-8A60-801D6C3431DF}" srcOrd="3" destOrd="0" presId="urn:microsoft.com/office/officeart/2005/8/layout/cycle8"/>
    <dgm:cxn modelId="{179007CE-8C7B-44A4-9DD4-0E1A91C18F64}" type="presParOf" srcId="{132029F7-13C5-4E42-82E3-4FA44E8A1EDC}" destId="{4BCC63A6-1DBF-458F-86A9-983384E0715D}" srcOrd="4" destOrd="0" presId="urn:microsoft.com/office/officeart/2005/8/layout/cycle8"/>
    <dgm:cxn modelId="{F62DEC95-DBE5-4D9C-A996-FDFA78B53B80}" type="presParOf" srcId="{132029F7-13C5-4E42-82E3-4FA44E8A1EDC}" destId="{02EA1C40-8DBA-424C-BE56-1926F4CD073A}" srcOrd="5" destOrd="0" presId="urn:microsoft.com/office/officeart/2005/8/layout/cycle8"/>
    <dgm:cxn modelId="{89C29764-FE18-47BA-B8D6-D01856B526FF}" type="presParOf" srcId="{132029F7-13C5-4E42-82E3-4FA44E8A1EDC}" destId="{848EDCE2-6413-431A-9C1B-306FEB392192}" srcOrd="6" destOrd="0" presId="urn:microsoft.com/office/officeart/2005/8/layout/cycle8"/>
    <dgm:cxn modelId="{8FC2FF33-1B48-47F9-982E-FDAB6F50206F}" type="presParOf" srcId="{132029F7-13C5-4E42-82E3-4FA44E8A1EDC}" destId="{E35FD6C9-C208-471C-8D67-FE3BF173E00F}" srcOrd="7" destOrd="0" presId="urn:microsoft.com/office/officeart/2005/8/layout/cycle8"/>
    <dgm:cxn modelId="{9788F631-3921-442F-9006-1D3B6815D4CE}" type="presParOf" srcId="{132029F7-13C5-4E42-82E3-4FA44E8A1EDC}" destId="{ADF4126A-3F72-49EA-930D-880E20EE89EE}" srcOrd="8" destOrd="0" presId="urn:microsoft.com/office/officeart/2005/8/layout/cycle8"/>
    <dgm:cxn modelId="{52E258C9-A129-4CD8-A058-FF87C7A9B306}" type="presParOf" srcId="{132029F7-13C5-4E42-82E3-4FA44E8A1EDC}" destId="{7566A881-EE30-4070-B3DE-68699C95E1E2}" srcOrd="9" destOrd="0" presId="urn:microsoft.com/office/officeart/2005/8/layout/cycle8"/>
    <dgm:cxn modelId="{0FC7B980-946B-4D68-B247-8121B3CE4DBB}" type="presParOf" srcId="{132029F7-13C5-4E42-82E3-4FA44E8A1EDC}" destId="{7FD98241-0EDA-4AB9-AA06-75DDB5100F79}" srcOrd="10" destOrd="0" presId="urn:microsoft.com/office/officeart/2005/8/layout/cycle8"/>
    <dgm:cxn modelId="{574DA101-40A0-447B-B72A-C36A10F437A5}" type="presParOf" srcId="{132029F7-13C5-4E42-82E3-4FA44E8A1EDC}" destId="{59FE0314-F6FE-4D66-9A61-BE3C7904A92F}" srcOrd="11" destOrd="0" presId="urn:microsoft.com/office/officeart/2005/8/layout/cycle8"/>
    <dgm:cxn modelId="{2E242C0A-3088-4263-A97C-E084011EC047}" type="presParOf" srcId="{132029F7-13C5-4E42-82E3-4FA44E8A1EDC}" destId="{9F72ACEE-97A6-46FA-957C-1C3D01F42D90}" srcOrd="12" destOrd="0" presId="urn:microsoft.com/office/officeart/2005/8/layout/cycle8"/>
    <dgm:cxn modelId="{B762CD42-B009-4612-8BCA-8342A405C926}" type="presParOf" srcId="{132029F7-13C5-4E42-82E3-4FA44E8A1EDC}" destId="{35A77523-C7DC-4933-B886-EA8367081B21}" srcOrd="13" destOrd="0" presId="urn:microsoft.com/office/officeart/2005/8/layout/cycle8"/>
    <dgm:cxn modelId="{8E808F8D-FF9C-4927-A5F9-8406A3E05B4D}" type="presParOf" srcId="{132029F7-13C5-4E42-82E3-4FA44E8A1EDC}" destId="{48585FE7-5A2C-4269-BC68-2B64C77CC78A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D9433-CDBB-4892-AEBA-CC6E1FBBD85D}">
      <dsp:nvSpPr>
        <dsp:cNvPr id="0" name=""/>
        <dsp:cNvSpPr/>
      </dsp:nvSpPr>
      <dsp:spPr>
        <a:xfrm>
          <a:off x="1881902" y="352213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900" kern="1200" dirty="0"/>
            <a:t>Valets genomförande</a:t>
          </a:r>
        </a:p>
      </dsp:txBody>
      <dsp:txXfrm>
        <a:off x="4280746" y="1316736"/>
        <a:ext cx="1625600" cy="1354666"/>
      </dsp:txXfrm>
    </dsp:sp>
    <dsp:sp modelId="{4BCC63A6-1DBF-458F-86A9-983384E0715D}">
      <dsp:nvSpPr>
        <dsp:cNvPr id="0" name=""/>
        <dsp:cNvSpPr/>
      </dsp:nvSpPr>
      <dsp:spPr>
        <a:xfrm>
          <a:off x="1788159" y="514773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900" kern="1200" dirty="0"/>
            <a:t>Förtroendet för valgenomförandet</a:t>
          </a:r>
        </a:p>
      </dsp:txBody>
      <dsp:txXfrm>
        <a:off x="2871893" y="3467946"/>
        <a:ext cx="2438400" cy="1192106"/>
      </dsp:txXfrm>
    </dsp:sp>
    <dsp:sp modelId="{ADF4126A-3F72-49EA-930D-880E20EE89EE}">
      <dsp:nvSpPr>
        <dsp:cNvPr id="0" name=""/>
        <dsp:cNvSpPr/>
      </dsp:nvSpPr>
      <dsp:spPr>
        <a:xfrm>
          <a:off x="1694416" y="352213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900" kern="1200" dirty="0"/>
            <a:t>Viljan och förmågan att rösta</a:t>
          </a:r>
        </a:p>
      </dsp:txBody>
      <dsp:txXfrm>
        <a:off x="2221653" y="1316736"/>
        <a:ext cx="1625600" cy="1354666"/>
      </dsp:txXfrm>
    </dsp:sp>
    <dsp:sp modelId="{9F72ACEE-97A6-46FA-957C-1C3D01F42D90}">
      <dsp:nvSpPr>
        <dsp:cNvPr id="0" name=""/>
        <dsp:cNvSpPr/>
      </dsp:nvSpPr>
      <dsp:spPr>
        <a:xfrm>
          <a:off x="1600507" y="70442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A77523-C7DC-4933-B886-EA8367081B21}">
      <dsp:nvSpPr>
        <dsp:cNvPr id="0" name=""/>
        <dsp:cNvSpPr/>
      </dsp:nvSpPr>
      <dsp:spPr>
        <a:xfrm>
          <a:off x="1506389" y="232714"/>
          <a:ext cx="5115221" cy="51152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585FE7-5A2C-4269-BC68-2B64C77CC78A}">
      <dsp:nvSpPr>
        <dsp:cNvPr id="0" name=""/>
        <dsp:cNvSpPr/>
      </dsp:nvSpPr>
      <dsp:spPr>
        <a:xfrm>
          <a:off x="1412270" y="70442"/>
          <a:ext cx="5115221" cy="51152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56A9A-9813-47B1-8379-9F2450990F09}" type="datetimeFigureOut">
              <a:rPr lang="sv-SE" smtClean="0"/>
              <a:t>2024-03-28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C8991-D57F-4F57-99D8-D104171438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9809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7474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 smtClean="0"/>
              <a:t>Förslag på vad som kan sägas till bilden:</a:t>
            </a:r>
          </a:p>
          <a:p>
            <a:r>
              <a:rPr lang="sv-SE" dirty="0" smtClean="0"/>
              <a:t>I Sverige finns något som kallas för de tre grundprinciperna, att ha i åtanke</a:t>
            </a:r>
            <a:r>
              <a:rPr lang="sv-SE" baseline="0" dirty="0" smtClean="0"/>
              <a:t> när man pratar om kriser. Dessa är ansvarsprincipen, närhetsprincipen och likhetsprincipen. Utöver dessa tre är det centralt att agera i händelse av en kris (inte avvakta i tron på att någon annan ska agera) och att samverka med andra aktörer. </a:t>
            </a:r>
            <a:endParaRPr lang="sv-SE" dirty="0" smtClean="0"/>
          </a:p>
          <a:p>
            <a:endParaRPr lang="sv-SE" dirty="0" smtClean="0"/>
          </a:p>
          <a:p>
            <a:r>
              <a:rPr lang="sv-SE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Ansvarsprincipen</a:t>
            </a:r>
          </a:p>
          <a:p>
            <a:r>
              <a:rPr lang="sv-S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som har ansvar för en verksamhet under normala förhållanden ska ha det också under en krissituation. </a:t>
            </a:r>
          </a:p>
          <a:p>
            <a:r>
              <a:rPr lang="sv-SE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Likhetsprincipen</a:t>
            </a:r>
          </a:p>
          <a:p>
            <a:r>
              <a:rPr lang="sv-S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en kris ska verksamheten fungera på liknande sätt som vid normala förhållanden – så långt det är möjligt. Verksamheten ska också, om det är möjligt, skötas på samma plats som under normala förhållanden.</a:t>
            </a:r>
          </a:p>
          <a:p>
            <a:r>
              <a:rPr lang="sv-SE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Närhetsprincipen</a:t>
            </a:r>
          </a:p>
          <a:p>
            <a:r>
              <a:rPr lang="sv-S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kris ska hanteras där den inträffar och av dem som är närmast berörda och ansvariga. Det är alltså i första hand den drabbade kommunen och den aktuella regionen som leder och arbetar med insatsen. Först om de lokala resurserna inte räcker till blir det aktuellt med statliga insatser.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Källa: krisinformation.se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2580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159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1790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7710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Detta kan handla om en byggnad med flera vallokaler eller en</a:t>
            </a:r>
            <a:r>
              <a:rPr lang="sv-SE" baseline="0" dirty="0" smtClean="0"/>
              <a:t> förtidsröstningslokal – välj själva det som blir mest relevant för just er kommun.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2601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3827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5385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7349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795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5855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3486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3423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3994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582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4498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5034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Rapporten med ”Erfarenheter från genomförda utbildningar i valsäkerhet” </a:t>
            </a:r>
            <a:r>
              <a:rPr lang="sv-SE" baseline="0" dirty="0" smtClean="0"/>
              <a:t>hittar ni på Valcentralen under ” Start / Gemensamt stöd / Valsäkerhet / Utbildningar, förslag och råd.</a:t>
            </a:r>
            <a:endParaRPr lang="sv-S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1575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Rapporten med erfarenheter</a:t>
            </a:r>
            <a:r>
              <a:rPr lang="sv-SE" baseline="0" dirty="0" smtClean="0"/>
              <a:t> hittar ni på Valcentralen ” Start / Gemensamt stöd / Valsäkerhet / Utbildningar, förslag och råd.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30551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3025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9017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8893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2518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Det kan bli naturligt att gå över i ett nytt scenario efter att ni diskuterat frågeställningarna,</a:t>
            </a:r>
            <a:r>
              <a:rPr lang="sv-SE" baseline="0" dirty="0" smtClean="0"/>
              <a:t> om ni gör det, glöm dock inte bort att avsluta med vad ni kommer fram till för rutiner och behov, så att resultatet av övningen blir konkret.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8771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2748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Syftet med övningarna för er i kommunen är att öva utifrån de scenarion som är givna, att se över era roller och rutiner, hur ni tänker att ni </a:t>
            </a:r>
            <a:r>
              <a:rPr lang="sv-S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inom organisationen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borde ta er an en händelse.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2710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Förslag på vad som kan sägas till bilden:</a:t>
            </a:r>
          </a:p>
          <a:p>
            <a:r>
              <a:rPr lang="sv-SE" b="0" dirty="0"/>
              <a:t>Denna bild belyser just vikten av att det arbete som valadministrationen behöver genomföra för att kunna skydda genomförandet av allmänna val. </a:t>
            </a:r>
            <a:endParaRPr lang="sv-SE" b="0" dirty="0" smtClean="0"/>
          </a:p>
          <a:p>
            <a:endParaRPr lang="sv-SE" b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Valsäkerhet är ett samlat begrepp för valadministrationens systematiska arbete med att skydda de uppgifter som ska utföras enligt vallagen och andra valrelaterade författningar. Det handlar om säkerhetsskydd och verksamhetsskydd – men även om skydd mot olyckor, informationssäkerhet, krisberedskap och kontinuitetshantering.</a:t>
            </a:r>
          </a:p>
          <a:p>
            <a:endParaRPr lang="sv-SE" b="0" dirty="0"/>
          </a:p>
          <a:p>
            <a:r>
              <a:rPr lang="sv-SE" b="0" dirty="0"/>
              <a:t>Kommunens ordinarie säkerhetsarbete består av flera olika beståndsdelar och det kommunala ansvaret för att genomföra, och även skydda allmänna val, faller inom samtliga områden. </a:t>
            </a:r>
          </a:p>
          <a:p>
            <a:endParaRPr lang="sv-SE" b="1" dirty="0"/>
          </a:p>
          <a:p>
            <a:pPr algn="l"/>
            <a:r>
              <a:rPr lang="sv-SE" b="1" i="0" dirty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Verksamhetsskydd:</a:t>
            </a:r>
          </a:p>
          <a:p>
            <a:pPr algn="l"/>
            <a:r>
              <a:rPr lang="sv-SE" b="0" i="0" dirty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Kommunens verksamhet för att identifiera och skydda verksamhet som kan få negativa konsekvenser för genomförandet av, och förtroendet för, allmänna val om det påverkas negativt.  </a:t>
            </a:r>
          </a:p>
          <a:p>
            <a:pPr algn="l"/>
            <a:r>
              <a:rPr lang="sv-SE" b="1" i="0" dirty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Säkerhetsskydd:</a:t>
            </a:r>
          </a:p>
          <a:p>
            <a:pPr algn="l"/>
            <a:r>
              <a:rPr lang="sv-SE" b="0" i="0" dirty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Kommunens arbete för att identifiera och skydda skyddsvärd verksamhet som kan ge negativa konsekvenser för Sveriges säkerhet. Läs mer på </a:t>
            </a:r>
            <a:r>
              <a:rPr lang="sv-SE" b="0" i="0" dirty="0" smtClean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www.sakerhetspolisen.se</a:t>
            </a:r>
            <a:endParaRPr lang="sv-SE" b="0" i="0" dirty="0">
              <a:solidFill>
                <a:srgbClr val="495058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sv-SE" b="1" i="0" dirty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Informationssäkerhet:</a:t>
            </a:r>
          </a:p>
          <a:p>
            <a:pPr algn="l"/>
            <a:r>
              <a:rPr lang="sv-SE" b="0" i="0" dirty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Kommunens verksamhet för att säkerställa en tillräcklig nivå av informationssäkerhet inom ramen för genomförande av val.</a:t>
            </a:r>
          </a:p>
          <a:p>
            <a:pPr algn="l"/>
            <a:r>
              <a:rPr lang="sv-SE" b="1" i="0" dirty="0" smtClean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Skydd </a:t>
            </a:r>
            <a:r>
              <a:rPr lang="sv-SE" b="1" i="0" dirty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mot olyckor:</a:t>
            </a:r>
          </a:p>
          <a:p>
            <a:pPr algn="l"/>
            <a:r>
              <a:rPr lang="sv-SE" b="0" i="0" dirty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Kommunens verksamhet för att skydda människors liv, hälsa, egendom och miljö mot olyckor inom ramen för genomförande av val. Läs mer på </a:t>
            </a:r>
            <a:r>
              <a:rPr lang="sv-SE" b="0" i="0" dirty="0" smtClean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www.msb.se</a:t>
            </a:r>
            <a:endParaRPr lang="sv-SE" b="0" i="0" dirty="0">
              <a:solidFill>
                <a:srgbClr val="495058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sv-SE" b="1" i="0" dirty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Krisberedskap:</a:t>
            </a:r>
          </a:p>
          <a:p>
            <a:pPr algn="l"/>
            <a:r>
              <a:rPr lang="sv-SE" b="0" i="0" dirty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Kommunens verksamhet för att förebygga, motstå och hantera krissituationer.</a:t>
            </a:r>
          </a:p>
          <a:p>
            <a:pPr algn="l"/>
            <a:r>
              <a:rPr lang="sv-SE" b="0" i="0" dirty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Läs mer på </a:t>
            </a:r>
            <a:r>
              <a:rPr lang="sv-SE" b="0" i="0" dirty="0" smtClean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www.msb.se</a:t>
            </a:r>
            <a:endParaRPr lang="sv-SE" b="0" i="0" dirty="0">
              <a:solidFill>
                <a:srgbClr val="495058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sv-SE" b="1" i="0" dirty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Kontinuitetshantering:</a:t>
            </a:r>
          </a:p>
          <a:p>
            <a:pPr algn="l"/>
            <a:r>
              <a:rPr lang="sv-SE" b="0" i="0" dirty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Kommunens verksamhet för att kunna genomföra allmänna val oavsett vilken störning kommunen utsätts för. Läs mer på </a:t>
            </a:r>
            <a:r>
              <a:rPr lang="sv-SE" b="0" i="0" dirty="0" smtClean="0">
                <a:solidFill>
                  <a:srgbClr val="495058"/>
                </a:solidFill>
                <a:effectLst/>
                <a:latin typeface="Open Sans" panose="020B0606030504020204" pitchFamily="34" charset="0"/>
              </a:rPr>
              <a:t>www.msb.se</a:t>
            </a:r>
            <a:endParaRPr lang="sv-SE" b="0" i="0" dirty="0">
              <a:solidFill>
                <a:srgbClr val="495058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sv-SE" b="0" i="0" dirty="0">
              <a:solidFill>
                <a:srgbClr val="495058"/>
              </a:solidFill>
              <a:effectLst/>
              <a:latin typeface="Open Sans" panose="020B060603050402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C8991-D57F-4F57-99D8-D1041714389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537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 smtClean="0"/>
              <a:t>Förslag på vad som kan sägas till bilden: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I </a:t>
            </a:r>
            <a:r>
              <a:rPr lang="en-US" dirty="0" err="1" smtClean="0">
                <a:solidFill>
                  <a:srgbClr val="000000"/>
                </a:solidFill>
              </a:rPr>
              <a:t>samband</a:t>
            </a:r>
            <a:r>
              <a:rPr lang="en-US" baseline="0" dirty="0" smtClean="0">
                <a:solidFill>
                  <a:srgbClr val="000000"/>
                </a:solidFill>
              </a:rPr>
              <a:t> med </a:t>
            </a:r>
            <a:r>
              <a:rPr lang="en-US" baseline="0" dirty="0" err="1" smtClean="0">
                <a:solidFill>
                  <a:srgbClr val="000000"/>
                </a:solidFill>
              </a:rPr>
              <a:t>val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behöver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viljan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och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förmågan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att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rösta</a:t>
            </a:r>
            <a:r>
              <a:rPr lang="en-US" baseline="0" dirty="0" smtClean="0">
                <a:solidFill>
                  <a:srgbClr val="000000"/>
                </a:solidFill>
              </a:rPr>
              <a:t>, valets </a:t>
            </a:r>
            <a:r>
              <a:rPr lang="en-US" baseline="0" dirty="0" err="1" smtClean="0">
                <a:solidFill>
                  <a:srgbClr val="000000"/>
                </a:solidFill>
              </a:rPr>
              <a:t>genomförandet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samt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förtroendet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för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valgenomförandet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skyddas</a:t>
            </a:r>
            <a:r>
              <a:rPr lang="en-US" baseline="0" dirty="0" smtClean="0">
                <a:solidFill>
                  <a:srgbClr val="000000"/>
                </a:solidFill>
              </a:rPr>
              <a:t>. </a:t>
            </a:r>
            <a:r>
              <a:rPr lang="en-US" baseline="0" dirty="0" err="1" smtClean="0">
                <a:solidFill>
                  <a:srgbClr val="000000"/>
                </a:solidFill>
              </a:rPr>
              <a:t>Dessa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tre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aspekter</a:t>
            </a:r>
            <a:r>
              <a:rPr lang="en-US" baseline="0" dirty="0" smtClean="0">
                <a:solidFill>
                  <a:srgbClr val="000000"/>
                </a:solidFill>
              </a:rPr>
              <a:t> hanger </a:t>
            </a:r>
            <a:r>
              <a:rPr lang="en-US" baseline="0" dirty="0" err="1" smtClean="0">
                <a:solidFill>
                  <a:srgbClr val="000000"/>
                </a:solidFill>
              </a:rPr>
              <a:t>nära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ihop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och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påverkas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en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av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dem</a:t>
            </a:r>
            <a:r>
              <a:rPr lang="en-US" baseline="0" dirty="0" smtClean="0">
                <a:solidFill>
                  <a:srgbClr val="000000"/>
                </a:solidFill>
              </a:rPr>
              <a:t>, </a:t>
            </a:r>
            <a:r>
              <a:rPr lang="en-US" baseline="0" dirty="0" err="1" smtClean="0">
                <a:solidFill>
                  <a:srgbClr val="000000"/>
                </a:solidFill>
              </a:rPr>
              <a:t>så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påverkas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även</a:t>
            </a:r>
            <a:r>
              <a:rPr lang="en-US" baseline="0" dirty="0" smtClean="0">
                <a:solidFill>
                  <a:srgbClr val="000000"/>
                </a:solidFill>
              </a:rPr>
              <a:t> de </a:t>
            </a:r>
            <a:r>
              <a:rPr lang="en-US" baseline="0" dirty="0" err="1" smtClean="0">
                <a:solidFill>
                  <a:srgbClr val="000000"/>
                </a:solidFill>
              </a:rPr>
              <a:t>andra</a:t>
            </a:r>
            <a:r>
              <a:rPr lang="en-US" baseline="0" dirty="0" smtClean="0">
                <a:solidFill>
                  <a:srgbClr val="000000"/>
                </a:solidFill>
              </a:rPr>
              <a:t>. </a:t>
            </a:r>
            <a:endParaRPr lang="en-US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>
                <a:solidFill>
                  <a:srgbClr val="000000"/>
                </a:solidFill>
              </a:rPr>
              <a:t>Viljan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och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förmågan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att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rösta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skyddas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exempelvis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genom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korrekt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och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tydlig</a:t>
            </a:r>
            <a:r>
              <a:rPr lang="en-US" baseline="0" dirty="0" smtClean="0">
                <a:solidFill>
                  <a:srgbClr val="000000"/>
                </a:solidFill>
              </a:rPr>
              <a:t> information om </a:t>
            </a:r>
            <a:r>
              <a:rPr lang="en-US" baseline="0" dirty="0" err="1" smtClean="0">
                <a:solidFill>
                  <a:srgbClr val="000000"/>
                </a:solidFill>
              </a:rPr>
              <a:t>när</a:t>
            </a:r>
            <a:r>
              <a:rPr lang="en-US" baseline="0" dirty="0" smtClean="0">
                <a:solidFill>
                  <a:srgbClr val="000000"/>
                </a:solidFill>
              </a:rPr>
              <a:t>, </a:t>
            </a:r>
            <a:r>
              <a:rPr lang="en-US" baseline="0" dirty="0" err="1" smtClean="0">
                <a:solidFill>
                  <a:srgbClr val="000000"/>
                </a:solidFill>
              </a:rPr>
              <a:t>var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och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hur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väljaren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kan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rösta</a:t>
            </a:r>
            <a:r>
              <a:rPr lang="en-US" baseline="0" dirty="0" smtClean="0">
                <a:solidFill>
                  <a:srgbClr val="000000"/>
                </a:solidFill>
              </a:rPr>
              <a:t>. Valets </a:t>
            </a:r>
            <a:r>
              <a:rPr lang="en-US" baseline="0" dirty="0" err="1" smtClean="0">
                <a:solidFill>
                  <a:srgbClr val="000000"/>
                </a:solidFill>
              </a:rPr>
              <a:t>genomförande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skyddas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genom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ett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tillräckligt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skydd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av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lokaler</a:t>
            </a:r>
            <a:r>
              <a:rPr lang="en-US" baseline="0" dirty="0" smtClean="0">
                <a:solidFill>
                  <a:srgbClr val="000000"/>
                </a:solidFill>
              </a:rPr>
              <a:t>, personal, transporter, </a:t>
            </a:r>
            <a:r>
              <a:rPr lang="en-US" baseline="0" dirty="0" err="1" smtClean="0">
                <a:solidFill>
                  <a:srgbClr val="000000"/>
                </a:solidFill>
              </a:rPr>
              <a:t>valmaterial</a:t>
            </a:r>
            <a:r>
              <a:rPr lang="en-US" baseline="0" dirty="0" smtClean="0">
                <a:solidFill>
                  <a:srgbClr val="000000"/>
                </a:solidFill>
              </a:rPr>
              <a:t>, roster, it-</a:t>
            </a:r>
            <a:r>
              <a:rPr lang="en-US" baseline="0" dirty="0" err="1" smtClean="0">
                <a:solidFill>
                  <a:srgbClr val="000000"/>
                </a:solidFill>
              </a:rPr>
              <a:t>stöd</a:t>
            </a:r>
            <a:r>
              <a:rPr lang="en-US" baseline="0" dirty="0" smtClean="0">
                <a:solidFill>
                  <a:srgbClr val="000000"/>
                </a:solidFill>
              </a:rPr>
              <a:t>, </a:t>
            </a:r>
            <a:r>
              <a:rPr lang="en-US" baseline="0" dirty="0" err="1" smtClean="0">
                <a:solidFill>
                  <a:srgbClr val="000000"/>
                </a:solidFill>
              </a:rPr>
              <a:t>kritisk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infrastruktur</a:t>
            </a:r>
            <a:r>
              <a:rPr lang="en-US" baseline="0" dirty="0" smtClean="0">
                <a:solidFill>
                  <a:srgbClr val="000000"/>
                </a:solidFill>
              </a:rPr>
              <a:t> mm. </a:t>
            </a:r>
            <a:r>
              <a:rPr lang="en-US" baseline="0" dirty="0" err="1" smtClean="0">
                <a:solidFill>
                  <a:srgbClr val="000000"/>
                </a:solidFill>
              </a:rPr>
              <a:t>Förtroendet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för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valgenomförandet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skyddas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genom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ett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tillförlitligt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genomförande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och</a:t>
            </a:r>
            <a:r>
              <a:rPr lang="en-US" baseline="0" dirty="0" smtClean="0">
                <a:solidFill>
                  <a:srgbClr val="000000"/>
                </a:solidFill>
              </a:rPr>
              <a:t> transparent </a:t>
            </a:r>
            <a:r>
              <a:rPr lang="en-US" baseline="0" dirty="0" err="1" smtClean="0">
                <a:solidFill>
                  <a:srgbClr val="000000"/>
                </a:solidFill>
              </a:rPr>
              <a:t>kommunikation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i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händelse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av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en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err="1" smtClean="0">
                <a:solidFill>
                  <a:srgbClr val="000000"/>
                </a:solidFill>
              </a:rPr>
              <a:t>avvikelse</a:t>
            </a:r>
            <a:r>
              <a:rPr lang="en-US" baseline="0" dirty="0" smtClean="0">
                <a:solidFill>
                  <a:srgbClr val="000000"/>
                </a:solidFill>
              </a:rPr>
              <a:t>. </a:t>
            </a:r>
            <a:endParaRPr lang="en-US" dirty="0">
              <a:solidFill>
                <a:srgbClr val="000000"/>
              </a:solidFill>
            </a:endParaRP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8991-D57F-4F57-99D8-D1041714389F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600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14EF9B-6828-432D-B681-00F5AD205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0816" y="2564904"/>
            <a:ext cx="6370622" cy="720000"/>
          </a:xfrm>
        </p:spPr>
        <p:txBody>
          <a:bodyPr anchor="b">
            <a:noAutofit/>
          </a:bodyPr>
          <a:lstStyle>
            <a:lvl1pPr algn="l">
              <a:defRPr sz="38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33BFFE0-8FAF-4991-9C36-8F71F5333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0000" y="3329642"/>
            <a:ext cx="6370622" cy="360238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703E0DD-6A53-448C-8896-6947180EB1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1" y="272555"/>
            <a:ext cx="3980166" cy="1193360"/>
          </a:xfrm>
          <a:prstGeom prst="rect">
            <a:avLst/>
          </a:prstGeom>
        </p:spPr>
      </p:pic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2C3B08F-7813-4431-8192-FF2BDEE65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B3A1-2D40-4BA9-A61B-AFD14D1D0A73}" type="datetimeFigureOut">
              <a:rPr lang="sv-SE" smtClean="0"/>
              <a:pPr/>
              <a:t>2024-03-28</a:t>
            </a:fld>
            <a:endParaRPr lang="sv-SE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93A27371-4A72-4BC8-AAAC-3093D62CB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8EE03258-7CFC-49AC-AB3C-B3A5C5BA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28D3-22CF-4FB0-80FD-EC473B325B3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92663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fär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333E3BA1-AF99-464F-9B8A-EF75FF7D73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-1"/>
            <a:ext cx="12192000" cy="59030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F419D1A-10E9-4872-87AB-2004BB0FE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0816" y="2564904"/>
            <a:ext cx="6370622" cy="72000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B6B96024-3FE2-4288-8D23-15D0E6271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0000" y="3329642"/>
            <a:ext cx="6370622" cy="36023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A94A45A-C174-4054-A20D-27B4CD00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B3A1-2D40-4BA9-A61B-AFD14D1D0A73}" type="datetimeFigureOut">
              <a:rPr lang="sv-SE" smtClean="0"/>
              <a:t>2024-03-28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EE4D111-992E-4CFB-BAE2-CC3CDB8A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83D67C0-CF9F-42BB-8C18-2A414B41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28D3-22CF-4FB0-80FD-EC473B325B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35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fär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333E3BA1-AF99-464F-9B8A-EF75FF7D73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-1"/>
            <a:ext cx="12192000" cy="59030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F419D1A-10E9-4872-87AB-2004BB0FE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0816" y="2564904"/>
            <a:ext cx="6370622" cy="72000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B6B96024-3FE2-4288-8D23-15D0E6271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0000" y="3329642"/>
            <a:ext cx="6370622" cy="36023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A94A45A-C174-4054-A20D-27B4CD00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B3A1-2D40-4BA9-A61B-AFD14D1D0A73}" type="datetimeFigureOut">
              <a:rPr lang="sv-SE" smtClean="0"/>
              <a:t>2024-03-28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EE4D111-992E-4CFB-BAE2-CC3CDB8A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83D67C0-CF9F-42BB-8C18-2A414B41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28D3-22CF-4FB0-80FD-EC473B325B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9972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fär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333E3BA1-AF99-464F-9B8A-EF75FF7D73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-1"/>
            <a:ext cx="12192000" cy="59030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F419D1A-10E9-4872-87AB-2004BB0FE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0816" y="2564904"/>
            <a:ext cx="6370622" cy="72000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B6B96024-3FE2-4288-8D23-15D0E6271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0000" y="3329642"/>
            <a:ext cx="6370622" cy="36023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A94A45A-C174-4054-A20D-27B4CD00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B3A1-2D40-4BA9-A61B-AFD14D1D0A73}" type="datetimeFigureOut">
              <a:rPr lang="sv-SE" smtClean="0"/>
              <a:t>2024-03-28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EE4D111-992E-4CFB-BAE2-CC3CDB8A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83D67C0-CF9F-42BB-8C18-2A414B41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28D3-22CF-4FB0-80FD-EC473B325B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9559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fär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333E3BA1-AF99-464F-9B8A-EF75FF7D73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-1"/>
            <a:ext cx="12192000" cy="59030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F419D1A-10E9-4872-87AB-2004BB0FE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0816" y="2564904"/>
            <a:ext cx="6370622" cy="72000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B6B96024-3FE2-4288-8D23-15D0E6271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0000" y="3329642"/>
            <a:ext cx="6370622" cy="36023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A94A45A-C174-4054-A20D-27B4CD00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B3A1-2D40-4BA9-A61B-AFD14D1D0A73}" type="datetimeFigureOut">
              <a:rPr lang="sv-SE" smtClean="0"/>
              <a:t>2024-03-28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EE4D111-992E-4CFB-BAE2-CC3CDB8A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83D67C0-CF9F-42BB-8C18-2A414B41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28D3-22CF-4FB0-80FD-EC473B325B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4185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8F310E5E-DA70-46AA-86F8-264D190A4B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2000" cy="5903089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på knappen Infoga bild under fliken Infoga för att infoga en bild.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F419D1A-10E9-4872-87AB-2004BB0FE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0816" y="2564904"/>
            <a:ext cx="6369806" cy="72000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B6B96024-3FE2-4288-8D23-15D0E6271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0000" y="3329642"/>
            <a:ext cx="6370622" cy="36023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A94A45A-C174-4054-A20D-27B4CD00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B3A1-2D40-4BA9-A61B-AFD14D1D0A73}" type="datetimeFigureOut">
              <a:rPr lang="sv-SE" smtClean="0"/>
              <a:t>2024-03-28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EE4D111-992E-4CFB-BAE2-CC3CDB8A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83D67C0-CF9F-42BB-8C18-2A414B41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28D3-22CF-4FB0-80FD-EC473B325B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3780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3F419D1A-10E9-4872-87AB-2004BB0FE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300" y="6020544"/>
            <a:ext cx="8591550" cy="720000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tx1"/>
                </a:solidFill>
                <a:effectLst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8F310E5E-DA70-46AA-86F8-264D190A4B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5903089"/>
          </a:xfr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A94A45A-C174-4054-A20D-27B4CD00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1"/>
            <a:ext cx="910953" cy="45719"/>
          </a:xfrm>
        </p:spPr>
        <p:txBody>
          <a:bodyPr/>
          <a:lstStyle>
            <a:lvl1pPr>
              <a:defRPr sz="100"/>
            </a:lvl1pPr>
          </a:lstStyle>
          <a:p>
            <a:fld id="{C3CAB3A1-2D40-4BA9-A61B-AFD14D1D0A73}" type="datetimeFigureOut">
              <a:rPr lang="sv-SE" smtClean="0"/>
              <a:pPr/>
              <a:t>2024-03-28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EE4D111-992E-4CFB-BAE2-CC3CDB8A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664" y="6858001"/>
            <a:ext cx="6336000" cy="45719"/>
          </a:xfrm>
        </p:spPr>
        <p:txBody>
          <a:bodyPr/>
          <a:lstStyle>
            <a:lvl1pPr>
              <a:defRPr sz="100"/>
            </a:lvl1pPr>
          </a:lstStyle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83D67C0-CF9F-42BB-8C18-2A414B41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59567" y="6858000"/>
            <a:ext cx="432742" cy="45719"/>
          </a:xfrm>
        </p:spPr>
        <p:txBody>
          <a:bodyPr/>
          <a:lstStyle>
            <a:lvl1pPr>
              <a:defRPr sz="100"/>
            </a:lvl1pPr>
          </a:lstStyle>
          <a:p>
            <a:fld id="{696A28D3-22CF-4FB0-80FD-EC473B325B3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321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3F419D1A-10E9-4872-87AB-2004BB0FE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2735" y="272555"/>
            <a:ext cx="7005034" cy="1193359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tx1"/>
                </a:solidFill>
                <a:effectLst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8F310E5E-DA70-46AA-86F8-264D190A4B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818000"/>
            <a:ext cx="12192000" cy="5040000"/>
          </a:xfr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A94A45A-C174-4054-A20D-27B4CD00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1"/>
            <a:ext cx="910953" cy="45719"/>
          </a:xfrm>
        </p:spPr>
        <p:txBody>
          <a:bodyPr/>
          <a:lstStyle>
            <a:lvl1pPr>
              <a:defRPr sz="100"/>
            </a:lvl1pPr>
          </a:lstStyle>
          <a:p>
            <a:fld id="{C3CAB3A1-2D40-4BA9-A61B-AFD14D1D0A73}" type="datetimeFigureOut">
              <a:rPr lang="sv-SE" smtClean="0"/>
              <a:pPr/>
              <a:t>2024-03-28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EE4D111-992E-4CFB-BAE2-CC3CDB8A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664" y="6858001"/>
            <a:ext cx="6336000" cy="45719"/>
          </a:xfrm>
        </p:spPr>
        <p:txBody>
          <a:bodyPr/>
          <a:lstStyle>
            <a:lvl1pPr>
              <a:defRPr sz="100"/>
            </a:lvl1pPr>
          </a:lstStyle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83D67C0-CF9F-42BB-8C18-2A414B41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59567" y="6858000"/>
            <a:ext cx="432742" cy="45719"/>
          </a:xfrm>
        </p:spPr>
        <p:txBody>
          <a:bodyPr/>
          <a:lstStyle>
            <a:lvl1pPr>
              <a:defRPr sz="100"/>
            </a:lvl1pPr>
          </a:lstStyle>
          <a:p>
            <a:fld id="{696A28D3-22CF-4FB0-80FD-EC473B325B38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5689AA9-2269-983B-A78A-C44F94BD29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1" y="272555"/>
            <a:ext cx="3980166" cy="11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83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8F310E5E-DA70-46AA-86F8-264D190A4B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F419D1A-10E9-4872-87AB-2004BB0FE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000" y="509388"/>
            <a:ext cx="10176000" cy="72000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tx1"/>
                </a:solidFill>
                <a:effectLst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747169D-F9DA-9DB0-B86B-EF94881788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8000" y="1458293"/>
            <a:ext cx="10176000" cy="1325206"/>
          </a:xfrm>
        </p:spPr>
        <p:txBody>
          <a:bodyPr/>
          <a:lstStyle>
            <a:lvl1pPr marL="0" indent="0">
              <a:buNone/>
              <a:defRPr/>
            </a:lvl1pPr>
            <a:lvl2pPr marL="324000" indent="0">
              <a:buNone/>
              <a:defRPr/>
            </a:lvl2pPr>
            <a:lvl3pPr marL="648000" indent="0">
              <a:buNone/>
              <a:defRPr/>
            </a:lvl3pPr>
            <a:lvl4pPr marL="972000" indent="0">
              <a:buNone/>
              <a:defRPr/>
            </a:lvl4pPr>
            <a:lvl5pPr marL="1296000" indent="0">
              <a:buNone/>
              <a:defRPr/>
            </a:lvl5pPr>
          </a:lstStyle>
          <a:p>
            <a:pPr lvl="0"/>
            <a:r>
              <a:rPr lang="sv-SE" dirty="0"/>
              <a:t>Tänk på läsbarheten. Använd svart text mot ljus bild eller vit text mot mörk bild.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A94A45A-C174-4054-A20D-27B4CD00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1"/>
            <a:ext cx="910953" cy="45719"/>
          </a:xfrm>
        </p:spPr>
        <p:txBody>
          <a:bodyPr/>
          <a:lstStyle>
            <a:lvl1pPr>
              <a:defRPr sz="100"/>
            </a:lvl1pPr>
          </a:lstStyle>
          <a:p>
            <a:fld id="{C3CAB3A1-2D40-4BA9-A61B-AFD14D1D0A73}" type="datetimeFigureOut">
              <a:rPr lang="sv-SE" smtClean="0"/>
              <a:pPr/>
              <a:t>2024-03-28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EE4D111-992E-4CFB-BAE2-CC3CDB8A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664" y="6858001"/>
            <a:ext cx="6336000" cy="45719"/>
          </a:xfrm>
        </p:spPr>
        <p:txBody>
          <a:bodyPr/>
          <a:lstStyle>
            <a:lvl1pPr>
              <a:defRPr sz="100"/>
            </a:lvl1pPr>
          </a:lstStyle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83D67C0-CF9F-42BB-8C18-2A414B41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59567" y="6858000"/>
            <a:ext cx="432742" cy="45719"/>
          </a:xfrm>
        </p:spPr>
        <p:txBody>
          <a:bodyPr/>
          <a:lstStyle>
            <a:lvl1pPr>
              <a:defRPr sz="100"/>
            </a:lvl1pPr>
          </a:lstStyle>
          <a:p>
            <a:fld id="{696A28D3-22CF-4FB0-80FD-EC473B325B38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CA9C2E4F-DC08-63C9-3B19-0F65D0148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119" y="5930451"/>
            <a:ext cx="3093616" cy="92754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945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925D998-0057-4F2D-B1FF-E18FADE7D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61" y="2330393"/>
            <a:ext cx="7328277" cy="21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8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FDB03D-A6D7-4606-9BE4-CE04FBE44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C6A3DC-AD5D-45E7-A458-75DD5D545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AD2FB97-0F6D-4CFC-9A04-6D63132E7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B3A1-2D40-4BA9-A61B-AFD14D1D0A73}" type="datetimeFigureOut">
              <a:rPr lang="sv-SE" smtClean="0"/>
              <a:t>2024-03-28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69EF2DC-A044-4F97-B0CD-431ABA535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07E2176-57E5-4456-A5A4-651722E60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28D3-22CF-4FB0-80FD-EC473B325B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2148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15F10B-3E52-4A01-A074-8FACED829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816" y="2564904"/>
            <a:ext cx="6370622" cy="7200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837DAB8-FB21-4D42-8249-61209DB20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0000" y="3329642"/>
            <a:ext cx="6370622" cy="36023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26CA621-5FB0-485E-AD29-BCB7AC736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B3A1-2D40-4BA9-A61B-AFD14D1D0A73}" type="datetimeFigureOut">
              <a:rPr lang="sv-SE" smtClean="0"/>
              <a:pPr/>
              <a:t>2024-03-28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53A79EE-05AC-4963-8B0F-040053E1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FEBEACA-5626-42CF-9F84-0462330F2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28D3-22CF-4FB0-80FD-EC473B325B3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7009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BD5745-D09E-40AF-B411-41D97075C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F38C46-6AF1-4B68-BC01-6E950AA58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7999" y="1535113"/>
            <a:ext cx="4994401" cy="43513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7D4F25B-617D-4324-9D7D-CA844B9FB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9598" y="1530217"/>
            <a:ext cx="4994401" cy="43513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C4419C6-376D-4C6E-BE3D-B274817B4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B3A1-2D40-4BA9-A61B-AFD14D1D0A73}" type="datetimeFigureOut">
              <a:rPr lang="sv-SE" smtClean="0"/>
              <a:t>2024-03-28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13E5173-5D2E-4D30-9FFA-AA056111F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588ACC9-BF94-484B-9A2B-454F065F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28D3-22CF-4FB0-80FD-EC473B325B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0192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>
            <a:extLst>
              <a:ext uri="{FF2B5EF4-FFF2-40B4-BE49-F238E27FC236}">
                <a16:creationId xmlns:a16="http://schemas.microsoft.com/office/drawing/2014/main" id="{B6E6C1AE-FB17-4361-B576-BEA64F32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F63D6F9-84B0-4A5C-8E4B-BC68E6C6E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533" y="1535113"/>
            <a:ext cx="4988984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52354B6-EA03-4633-BF8C-740DFABDC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533" y="2226392"/>
            <a:ext cx="4988984" cy="377440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649AF67-0586-4B82-B127-BCF1D142C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5485" y="1529883"/>
            <a:ext cx="4988984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08B6D22-C9A1-4DC3-9391-6DE49E2DA5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5485" y="2226391"/>
            <a:ext cx="4988984" cy="377440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30EC6AC-22D3-4986-B75B-4A9C4E00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B3A1-2D40-4BA9-A61B-AFD14D1D0A73}" type="datetimeFigureOut">
              <a:rPr lang="sv-SE" smtClean="0"/>
              <a:t>2024-03-28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CAA757E-6409-4B8A-9DCF-C2B973D9C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F956D3A-FB10-4BC7-B775-EEC3B0F0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28D3-22CF-4FB0-80FD-EC473B325B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7892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002D4F-0565-4D94-B732-A81A7631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9290BF0-624A-4FEB-AD73-4B87CFDED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B3A1-2D40-4BA9-A61B-AFD14D1D0A73}" type="datetimeFigureOut">
              <a:rPr lang="sv-SE" smtClean="0"/>
              <a:t>2024-03-28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A57C6F1-0C9D-4071-9328-1490E5D8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D3DB7D4-08D4-4FBD-BD00-F4ED9229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28D3-22CF-4FB0-80FD-EC473B325B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4823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A94A45A-C174-4054-A20D-27B4CD00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B3A1-2D40-4BA9-A61B-AFD14D1D0A73}" type="datetimeFigureOut">
              <a:rPr lang="sv-SE" smtClean="0"/>
              <a:t>2024-03-28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EE4D111-992E-4CFB-BAE2-CC3CDB8A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83D67C0-CF9F-42BB-8C18-2A414B41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28D3-22CF-4FB0-80FD-EC473B325B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6677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a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BD5745-D09E-40AF-B411-41D97075C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00" y="509388"/>
            <a:ext cx="4994400" cy="720000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F38C46-6AF1-4B68-BC01-6E950AA58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7999" y="1535113"/>
            <a:ext cx="4994401" cy="43513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bild 3">
            <a:extLst>
              <a:ext uri="{FF2B5EF4-FFF2-40B4-BE49-F238E27FC236}">
                <a16:creationId xmlns:a16="http://schemas.microsoft.com/office/drawing/2014/main" id="{27603766-483D-D886-DC1D-5C23F71EC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15200" y="0"/>
            <a:ext cx="51768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C4419C6-376D-4C6E-BE3D-B274817B4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B3A1-2D40-4BA9-A61B-AFD14D1D0A73}" type="datetimeFigureOut">
              <a:rPr lang="sv-SE" smtClean="0"/>
              <a:t>2024-03-28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13E5173-5D2E-4D30-9FFA-AA056111F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588ACC9-BF94-484B-9A2B-454F065F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28D3-22CF-4FB0-80FD-EC473B325B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1279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a 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BD5745-D09E-40AF-B411-41D97075C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598" y="509388"/>
            <a:ext cx="4994402" cy="720000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7D4F25B-617D-4324-9D7D-CA844B9FB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9598" y="1530217"/>
            <a:ext cx="4994401" cy="43513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bild 3">
            <a:extLst>
              <a:ext uri="{FF2B5EF4-FFF2-40B4-BE49-F238E27FC236}">
                <a16:creationId xmlns:a16="http://schemas.microsoft.com/office/drawing/2014/main" id="{78766863-56BF-ED1E-FDF2-2AA72B1B5A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8546"/>
            <a:ext cx="51768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C4419C6-376D-4C6E-BE3D-B274817B4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B3A1-2D40-4BA9-A61B-AFD14D1D0A73}" type="datetimeFigureOut">
              <a:rPr lang="sv-SE" smtClean="0"/>
              <a:t>2024-03-28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13E5173-5D2E-4D30-9FFA-AA056111F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588ACC9-BF94-484B-9A2B-454F065F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28D3-22CF-4FB0-80FD-EC473B325B38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F927FD-62CA-DC82-9393-851FF4E9A5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119" y="5930451"/>
            <a:ext cx="3093616" cy="92754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934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2C80472F-745D-4B34-BFEF-90E90E321C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19" y="5930451"/>
            <a:ext cx="3093616" cy="927549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3407ACE-5946-4E40-AB1D-F335253E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00" y="509388"/>
            <a:ext cx="10176000" cy="72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F9D02A5-F05D-4D5E-A212-8B5C16FCE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999" y="1535113"/>
            <a:ext cx="10176001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EFF7142-315F-44E7-A42C-DA2DC5B6F7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91691" y="6292692"/>
            <a:ext cx="9109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3CAB3A1-2D40-4BA9-A61B-AFD14D1D0A73}" type="datetimeFigureOut">
              <a:rPr lang="sv-SE" smtClean="0"/>
              <a:pPr/>
              <a:t>2024-03-28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3A13C2D-A1D6-4AA7-8602-B0CA3DAB5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7355" y="6292692"/>
            <a:ext cx="633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ECA39A5-7F13-41E2-AE5C-779F2887C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1258" y="6292691"/>
            <a:ext cx="432742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96A28D3-22CF-4FB0-80FD-EC473B325B3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335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1" r:id="rId8"/>
    <p:sldLayoutId id="2147483672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3" r:id="rId16"/>
    <p:sldLayoutId id="2147483674" r:id="rId17"/>
    <p:sldLayoutId id="214748366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8000" indent="-324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00" indent="-324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00" indent="-324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324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B1FEA4-7962-48A8-BBA7-0BC9F9596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0000" y="2564904"/>
            <a:ext cx="7928846" cy="764738"/>
          </a:xfrm>
        </p:spPr>
        <p:txBody>
          <a:bodyPr/>
          <a:lstStyle/>
          <a:p>
            <a:r>
              <a:rPr lang="sv-SE" dirty="0"/>
              <a:t>Övningspaket för kommuner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9C8F1F-66BD-456D-B7FF-51D101431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0000" y="3329641"/>
            <a:ext cx="6370622" cy="695603"/>
          </a:xfrm>
        </p:spPr>
        <p:txBody>
          <a:bodyPr/>
          <a:lstStyle/>
          <a:p>
            <a:r>
              <a:rPr lang="sv-SE" dirty="0"/>
              <a:t>För stärkt </a:t>
            </a:r>
            <a:r>
              <a:rPr lang="sv-SE" dirty="0" smtClean="0"/>
              <a:t>valsäkerhet</a:t>
            </a:r>
            <a:endParaRPr lang="sv-SE" dirty="0"/>
          </a:p>
        </p:txBody>
      </p:sp>
      <p:pic>
        <p:nvPicPr>
          <p:cNvPr id="4" name="Bildobjekt 3" descr="Valmyndigheten">
            <a:extLst>
              <a:ext uri="{FF2B5EF4-FFF2-40B4-BE49-F238E27FC236}">
                <a16:creationId xmlns:a16="http://schemas.microsoft.com/office/drawing/2014/main" id="{18A619C3-B071-0D4A-8F1A-3EF6A03E0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1" y="272555"/>
            <a:ext cx="3980166" cy="11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6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B07F-E883-E66C-2F05-23D6C303B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Principer för krishantering i Sverige</a:t>
            </a:r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4AF8E9-FE23-5B8A-1DAF-3570EA2B32F5}"/>
              </a:ext>
            </a:extLst>
          </p:cNvPr>
          <p:cNvSpPr/>
          <p:nvPr/>
        </p:nvSpPr>
        <p:spPr>
          <a:xfrm>
            <a:off x="990686" y="2592634"/>
            <a:ext cx="3293918" cy="2213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/>
              <a:t>Ansvarsprincipen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608ACB-B6A7-D891-FCCB-48B324C92ABC}"/>
              </a:ext>
            </a:extLst>
          </p:cNvPr>
          <p:cNvSpPr/>
          <p:nvPr/>
        </p:nvSpPr>
        <p:spPr>
          <a:xfrm>
            <a:off x="4440384" y="2592634"/>
            <a:ext cx="3293918" cy="221326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/>
              <a:t>Närhetsprincipen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3A24B2-890E-3B40-CF98-AED7457D85B1}"/>
              </a:ext>
            </a:extLst>
          </p:cNvPr>
          <p:cNvSpPr/>
          <p:nvPr/>
        </p:nvSpPr>
        <p:spPr>
          <a:xfrm>
            <a:off x="7890082" y="2592634"/>
            <a:ext cx="3293918" cy="221326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/>
              <a:t>Likhetsprincipen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408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EA1A4D-718A-0E3D-FC6A-9738A25AEF53}"/>
              </a:ext>
            </a:extLst>
          </p:cNvPr>
          <p:cNvSpPr/>
          <p:nvPr/>
        </p:nvSpPr>
        <p:spPr>
          <a:xfrm>
            <a:off x="1493343" y="3775383"/>
            <a:ext cx="4640359" cy="1466266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4DDBF7-3108-FA79-3368-7B094CD19AF0}"/>
              </a:ext>
            </a:extLst>
          </p:cNvPr>
          <p:cNvSpPr/>
          <p:nvPr/>
        </p:nvSpPr>
        <p:spPr>
          <a:xfrm>
            <a:off x="6267870" y="2161653"/>
            <a:ext cx="4640360" cy="1466266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FAA5E0-3BF5-A99B-940B-3D39A533A287}"/>
              </a:ext>
            </a:extLst>
          </p:cNvPr>
          <p:cNvSpPr/>
          <p:nvPr/>
        </p:nvSpPr>
        <p:spPr>
          <a:xfrm>
            <a:off x="6267869" y="3775383"/>
            <a:ext cx="4640359" cy="146626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8258F8-AD06-4224-14B4-31C6A2B89CC9}"/>
              </a:ext>
            </a:extLst>
          </p:cNvPr>
          <p:cNvSpPr/>
          <p:nvPr/>
        </p:nvSpPr>
        <p:spPr>
          <a:xfrm>
            <a:off x="1493343" y="2161653"/>
            <a:ext cx="4640359" cy="1466266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F433E-A005-112C-FD3F-EADE350BA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Att tänka på under övningen: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A8EAA9-9DD9-5B9D-7C9F-AA42C9BA0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580299"/>
              </p:ext>
            </p:extLst>
          </p:nvPr>
        </p:nvGraphicFramePr>
        <p:xfrm>
          <a:off x="1256846" y="2223371"/>
          <a:ext cx="9596286" cy="2956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8143">
                  <a:extLst>
                    <a:ext uri="{9D8B030D-6E8A-4147-A177-3AD203B41FA5}">
                      <a16:colId xmlns:a16="http://schemas.microsoft.com/office/drawing/2014/main" val="2160828857"/>
                    </a:ext>
                  </a:extLst>
                </a:gridCol>
                <a:gridCol w="4798143">
                  <a:extLst>
                    <a:ext uri="{9D8B030D-6E8A-4147-A177-3AD203B41FA5}">
                      <a16:colId xmlns:a16="http://schemas.microsoft.com/office/drawing/2014/main" val="4228376433"/>
                    </a:ext>
                  </a:extLst>
                </a:gridCol>
              </a:tblGrid>
              <a:tr h="1173687">
                <a:tc>
                  <a:txBody>
                    <a:bodyPr/>
                    <a:lstStyle/>
                    <a:p>
                      <a:pPr marL="1258888" indent="0" algn="l"/>
                      <a:r>
                        <a:rPr lang="sv-SE" sz="1400" b="1" dirty="0">
                          <a:solidFill>
                            <a:schemeClr val="bg1"/>
                          </a:solidFill>
                        </a:rPr>
                        <a:t>Detta är inte ett test</a:t>
                      </a:r>
                      <a:endParaRPr lang="sv-SE" sz="1400" b="1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1258888" indent="0" algn="l"/>
                      <a:r>
                        <a:rPr lang="sv-SE" sz="1400" b="0" baseline="0" dirty="0">
                          <a:solidFill>
                            <a:schemeClr val="bg1"/>
                          </a:solidFill>
                        </a:rPr>
                        <a:t>Scenarierna är </a:t>
                      </a:r>
                      <a:r>
                        <a:rPr lang="sv-SE" sz="1400" b="0" baseline="0" dirty="0" smtClean="0">
                          <a:solidFill>
                            <a:schemeClr val="bg1"/>
                          </a:solidFill>
                        </a:rPr>
                        <a:t>påhittade men inspirerade av verkliga händelser. </a:t>
                      </a:r>
                      <a:r>
                        <a:rPr lang="sv-SE" sz="1400" b="0" baseline="0" dirty="0">
                          <a:solidFill>
                            <a:schemeClr val="bg1"/>
                          </a:solidFill>
                        </a:rPr>
                        <a:t>De ska ses som en motor för gruppen att öva sitt tänkande och beslutsfattande på i en miljö där det är tillåtet att inte ha alla svar på plats.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588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Dina erfarenheter</a:t>
                      </a:r>
                    </a:p>
                    <a:p>
                      <a:pPr marL="12588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Genom att agera utifrån era roller och använda era gemensamma kunskaper och erfarenheter kan ni fylla i de luckor som eventuellt finns.</a:t>
                      </a:r>
                    </a:p>
                    <a:p>
                      <a:pPr marL="1258888" indent="0" algn="l"/>
                      <a:endParaRPr lang="sv-SE" sz="14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346187"/>
                  </a:ext>
                </a:extLst>
              </a:tr>
              <a:tr h="1052220">
                <a:tc>
                  <a:txBody>
                    <a:bodyPr/>
                    <a:lstStyle/>
                    <a:p>
                      <a:pPr marL="1258888" indent="0"/>
                      <a:endParaRPr lang="sv-SE" sz="1400" b="1" dirty="0">
                        <a:solidFill>
                          <a:schemeClr val="bg1"/>
                        </a:solidFill>
                      </a:endParaRPr>
                    </a:p>
                    <a:p>
                      <a:pPr marL="1258888" indent="0"/>
                      <a:r>
                        <a:rPr lang="sv-SE" sz="1400" b="1" dirty="0">
                          <a:solidFill>
                            <a:schemeClr val="bg1"/>
                          </a:solidFill>
                        </a:rPr>
                        <a:t>Behandla scenariot som riktigt</a:t>
                      </a:r>
                      <a:endParaRPr lang="sv-SE" sz="1400" b="1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1258888" indent="0"/>
                      <a:r>
                        <a:rPr lang="sv-SE" sz="1400" dirty="0">
                          <a:solidFill>
                            <a:schemeClr val="bg1"/>
                          </a:solidFill>
                        </a:rPr>
                        <a:t>Omfamna scenariot och ha överseende med eventuella brister och kunskapsluckor.</a:t>
                      </a:r>
                      <a:endParaRPr lang="sv-SE" sz="14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258888" indent="0"/>
                      <a:endParaRPr lang="sv-SE" sz="1400" b="1" dirty="0">
                        <a:solidFill>
                          <a:schemeClr val="bg1"/>
                        </a:solidFill>
                      </a:endParaRPr>
                    </a:p>
                    <a:p>
                      <a:pPr marL="1258888" indent="0"/>
                      <a:endParaRPr lang="sv-SE" sz="1400" b="1" dirty="0">
                        <a:solidFill>
                          <a:schemeClr val="bg1"/>
                        </a:solidFill>
                      </a:endParaRPr>
                    </a:p>
                    <a:p>
                      <a:pPr marL="1258888" indent="0"/>
                      <a:r>
                        <a:rPr lang="sv-SE" sz="1400" b="1" dirty="0">
                          <a:solidFill>
                            <a:schemeClr val="bg1"/>
                          </a:solidFill>
                        </a:rPr>
                        <a:t>Intressenter i fokus</a:t>
                      </a:r>
                    </a:p>
                    <a:p>
                      <a:pPr marL="1258888" indent="0"/>
                      <a:r>
                        <a:rPr lang="sv-SE" sz="1400" b="0" dirty="0">
                          <a:solidFill>
                            <a:schemeClr val="bg1"/>
                          </a:solidFill>
                        </a:rPr>
                        <a:t>Frå</a:t>
                      </a:r>
                      <a:r>
                        <a:rPr lang="sv-SE" sz="1400" dirty="0">
                          <a:solidFill>
                            <a:schemeClr val="bg1"/>
                          </a:solidFill>
                        </a:rPr>
                        <a:t>ga dig själv hur denna situation skulle te sig för medarbetare, allmänheten eller externa intressenter.</a:t>
                      </a:r>
                      <a:endParaRPr lang="sv-SE" sz="1400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1258888" indent="0"/>
                      <a:endParaRPr lang="sv-SE" sz="14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3341549"/>
                  </a:ext>
                </a:extLst>
              </a:tr>
            </a:tbl>
          </a:graphicData>
        </a:graphic>
      </p:graphicFrame>
      <p:pic>
        <p:nvPicPr>
          <p:cNvPr id="5" name="Bildobjekt 206">
            <a:extLst>
              <a:ext uri="{FF2B5EF4-FFF2-40B4-BE49-F238E27FC236}">
                <a16:creationId xmlns:a16="http://schemas.microsoft.com/office/drawing/2014/main" id="{FDDF9972-DDFF-833A-05BF-78583BA4B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456" y="4075896"/>
            <a:ext cx="865239" cy="86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226">
            <a:extLst>
              <a:ext uri="{FF2B5EF4-FFF2-40B4-BE49-F238E27FC236}">
                <a16:creationId xmlns:a16="http://schemas.microsoft.com/office/drawing/2014/main" id="{446CBB15-0F0E-6025-04A3-254EA03B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76" y="228518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objekt 246">
            <a:extLst>
              <a:ext uri="{FF2B5EF4-FFF2-40B4-BE49-F238E27FC236}">
                <a16:creationId xmlns:a16="http://schemas.microsoft.com/office/drawing/2014/main" id="{CEA46C77-A121-B4E2-C473-6F27B08FE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343" y="2353295"/>
            <a:ext cx="1082982" cy="1082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objekt 258">
            <a:extLst>
              <a:ext uri="{FF2B5EF4-FFF2-40B4-BE49-F238E27FC236}">
                <a16:creationId xmlns:a16="http://schemas.microsoft.com/office/drawing/2014/main" id="{71C46033-9E6B-A1AF-CCB0-AC5222813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343" y="3888770"/>
            <a:ext cx="1082982" cy="108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00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E9DFD-BE39-6319-02C1-48339637D6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Redo?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71CA7B-AE99-0DDF-AEB5-969FD04FDC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Nu börjar övningen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9FE40-984B-80AE-79A7-4ED722C932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Scenario 1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CCF22B-4B8E-C85E-4E6D-A8C3131E38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3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34D7-E83D-D106-0DA6-073139C64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Scenario </a:t>
            </a:r>
            <a:r>
              <a:rPr lang="sv-SE" dirty="0" smtClean="0"/>
              <a:t>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41950-D840-9190-4358-A2A045F6DA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sz="1800" dirty="0"/>
              <a:t>Natten mot den 9 juni upptäcks en allvarlig driftstörning i kommunens IT-system. Störningen får påverkan på mail, intranät och extern webb.</a:t>
            </a:r>
          </a:p>
          <a:p>
            <a:r>
              <a:rPr lang="sv-SE" sz="1800" dirty="0"/>
              <a:t>I nätforum cirkulerar en lista med kontaktuppgifter till alla röstmottagare i kommunen.</a:t>
            </a:r>
          </a:p>
          <a:p>
            <a:r>
              <a:rPr lang="sv-SE" sz="1800" dirty="0"/>
              <a:t>Flera röstmottagare har fått hotfulla sms och telefonsamtal. Röstmottagarna hör av sig och uttrycker stor oro för hoten de mottagit.</a:t>
            </a:r>
          </a:p>
          <a:p>
            <a:r>
              <a:rPr lang="sv-SE" sz="1800" dirty="0"/>
              <a:t>I sociala medier sprids nu rykten om störningarna samt osäkerhet kring om valet kan genomföras. </a:t>
            </a:r>
            <a:endParaRPr lang="en-US" sz="1800" dirty="0"/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" b="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2A060FD-69AE-5FB5-C7D1-C23DB177DAB0}"/>
              </a:ext>
            </a:extLst>
          </p:cNvPr>
          <p:cNvSpPr/>
          <p:nvPr/>
        </p:nvSpPr>
        <p:spPr>
          <a:xfrm>
            <a:off x="6393408" y="248784"/>
            <a:ext cx="1243584" cy="12412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Övnings-material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1690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64F311-FE2D-0C75-3963-5A7B16C6B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866" y="449735"/>
            <a:ext cx="6769093" cy="6102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E6E8E-8DE6-78B3-1878-8C4BC433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Scenario </a:t>
            </a:r>
            <a:r>
              <a:rPr lang="sv-SE" dirty="0" smtClean="0"/>
              <a:t>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D196F-6781-16C9-0297-F8A37769E2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I sociala medier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6E7B8BE-1E7E-710F-966F-CD3A373D6878}"/>
              </a:ext>
            </a:extLst>
          </p:cNvPr>
          <p:cNvSpPr/>
          <p:nvPr/>
        </p:nvSpPr>
        <p:spPr>
          <a:xfrm>
            <a:off x="10131375" y="147145"/>
            <a:ext cx="1243584" cy="12412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Övnings-material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4906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434EA-7B1A-9BC1-287E-476A4712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sv-SE" dirty="0"/>
              <a:t>Frågor till scenario </a:t>
            </a:r>
            <a:r>
              <a:rPr lang="sv-SE" dirty="0" smtClean="0"/>
              <a:t>1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8FAD55-B686-C8EA-483A-166A919A2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7999" y="1535113"/>
            <a:ext cx="4994401" cy="4415982"/>
          </a:xfrm>
        </p:spPr>
        <p:txBody>
          <a:bodyPr/>
          <a:lstStyle/>
          <a:p>
            <a:r>
              <a:rPr lang="sv-SE" sz="2200" dirty="0"/>
              <a:t>Vad behöver ni göra för att hantera situationen?</a:t>
            </a:r>
          </a:p>
          <a:p>
            <a:r>
              <a:rPr lang="sv-SE" sz="2200" dirty="0"/>
              <a:t>Behöver ni samverka med någon/några andra aktörer? Vilka?</a:t>
            </a:r>
          </a:p>
          <a:p>
            <a:r>
              <a:rPr lang="sv-SE" sz="2200" dirty="0"/>
              <a:t>Hur och vad väljer ni att kommunicera, och till vem</a:t>
            </a:r>
            <a:r>
              <a:rPr lang="sv-SE" sz="2200" dirty="0" smtClean="0"/>
              <a:t>?</a:t>
            </a:r>
          </a:p>
          <a:p>
            <a:r>
              <a:rPr lang="sv-SE" sz="2200" dirty="0"/>
              <a:t>Rapporterar ni en incident? Till vem och varför/varför inte?</a:t>
            </a:r>
          </a:p>
          <a:p>
            <a:r>
              <a:rPr lang="sv-SE" sz="2200" dirty="0"/>
              <a:t>Är det aktuellt med en polisanmälan?</a:t>
            </a:r>
          </a:p>
          <a:p>
            <a:endParaRPr lang="sv-SE" sz="2400" dirty="0"/>
          </a:p>
          <a:p>
            <a:endParaRPr lang="sv-SE" dirty="0"/>
          </a:p>
          <a:p>
            <a:endParaRPr lang="en-US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67" r="19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EF59D2E-C7BD-C28E-BE1E-B8811A4B8B9D}"/>
              </a:ext>
            </a:extLst>
          </p:cNvPr>
          <p:cNvSpPr/>
          <p:nvPr/>
        </p:nvSpPr>
        <p:spPr>
          <a:xfrm>
            <a:off x="6393408" y="147145"/>
            <a:ext cx="1243584" cy="12412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Övnings-material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635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6A79A-E037-ED89-1E07-38490C40A6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Scenario 2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500035-5939-C1E8-B22A-9E8AB51831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9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34D7-E83D-D106-0DA6-073139C64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Scenario </a:t>
            </a:r>
            <a:r>
              <a:rPr lang="sv-SE" dirty="0" smtClean="0"/>
              <a:t>2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41950-D840-9190-4358-A2A045F6DA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7999" y="1535112"/>
            <a:ext cx="4994401" cy="4545647"/>
          </a:xfrm>
        </p:spPr>
        <p:txBody>
          <a:bodyPr>
            <a:normAutofit lnSpcReduction="10000"/>
          </a:bodyPr>
          <a:lstStyle/>
          <a:p>
            <a:r>
              <a:rPr lang="sv-SE" sz="2000" dirty="0"/>
              <a:t>Klockan 04:45 på valdagens morgon får kommunens TiB information om att brandlarmet gått och sprinklers aktiverats i en av kommunens största byggnader, </a:t>
            </a:r>
            <a:r>
              <a:rPr lang="sv-SE" sz="2000" dirty="0" smtClean="0"/>
              <a:t>dit flest väljare väntas under dagen. </a:t>
            </a:r>
            <a:endParaRPr lang="sv-SE" sz="2000" dirty="0"/>
          </a:p>
          <a:p>
            <a:r>
              <a:rPr lang="sv-SE" sz="2000" dirty="0"/>
              <a:t>Räddningstjänsten konstaterar snabbt att ingen brand har inträffat. Dock har sprinklersystemet gjort att lokalen behöver saneras och den kommer dessvärre vara oanvändbar under valdagen. </a:t>
            </a:r>
          </a:p>
          <a:p>
            <a:r>
              <a:rPr lang="sv-SE" sz="2000" dirty="0"/>
              <a:t>Det är oklart vad som orsakat att brandlarmet och sprinklersystemet utlösts, och felsökning pågår. </a:t>
            </a:r>
          </a:p>
        </p:txBody>
      </p:sp>
      <p:pic>
        <p:nvPicPr>
          <p:cNvPr id="8" name="Picture Placeholder 7" descr="A blue chair with a sign on it&#10;&#10;Description automatically generated">
            <a:extLst>
              <a:ext uri="{FF2B5EF4-FFF2-40B4-BE49-F238E27FC236}">
                <a16:creationId xmlns:a16="http://schemas.microsoft.com/office/drawing/2014/main" id="{E0BEED88-83BE-E26D-32FE-53FCF96A3A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AE9211D-815E-78B6-2504-6E0A42B0C366}"/>
              </a:ext>
            </a:extLst>
          </p:cNvPr>
          <p:cNvSpPr/>
          <p:nvPr/>
        </p:nvSpPr>
        <p:spPr>
          <a:xfrm>
            <a:off x="6393408" y="136634"/>
            <a:ext cx="1243584" cy="12412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Övnings-material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2441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434EA-7B1A-9BC1-287E-476A4712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sv-SE" dirty="0"/>
              <a:t>Frågor till scenario </a:t>
            </a:r>
            <a:r>
              <a:rPr lang="sv-SE" dirty="0" smtClean="0"/>
              <a:t>2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6396CF2-B980-0E62-07AA-C8A5B1BCBC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Vad behöver ni göra för att hantera situationen? </a:t>
            </a:r>
          </a:p>
          <a:p>
            <a:pPr lvl="1"/>
            <a:r>
              <a:rPr lang="sv-SE" dirty="0"/>
              <a:t>Har ni eventuella reservlösningar för att hantera frånfall </a:t>
            </a:r>
            <a:r>
              <a:rPr lang="sv-SE" dirty="0" smtClean="0"/>
              <a:t>av ett eller flera röstmottagningsställen?</a:t>
            </a:r>
            <a:endParaRPr lang="sv-SE" dirty="0"/>
          </a:p>
          <a:p>
            <a:r>
              <a:rPr lang="sv-SE" dirty="0"/>
              <a:t>Behöver ni samverka med någon/några andra aktörer? Vilka?</a:t>
            </a:r>
          </a:p>
          <a:p>
            <a:r>
              <a:rPr lang="sv-SE" dirty="0"/>
              <a:t>Hur och vad väljer ni att kommunicera, och till vem</a:t>
            </a:r>
            <a:r>
              <a:rPr lang="sv-SE" dirty="0" smtClean="0"/>
              <a:t>?</a:t>
            </a:r>
          </a:p>
          <a:p>
            <a:pPr marL="627063" indent="-323850">
              <a:buClrTx/>
              <a:buFont typeface="Arial" panose="020B0604020202020204" pitchFamily="34" charset="0"/>
              <a:buChar char="‒"/>
            </a:pPr>
            <a:r>
              <a:rPr lang="sv-SE" sz="1800" dirty="0" smtClean="0"/>
              <a:t>Tänk även på väljarna!</a:t>
            </a:r>
            <a:endParaRPr lang="sv-SE" sz="1800" dirty="0"/>
          </a:p>
          <a:p>
            <a:endParaRPr lang="sv-SE" dirty="0"/>
          </a:p>
          <a:p>
            <a:endParaRPr lang="en-US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67" r="19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43AFF64-0F2A-E7A4-6588-DAD92027F297}"/>
              </a:ext>
            </a:extLst>
          </p:cNvPr>
          <p:cNvSpPr/>
          <p:nvPr/>
        </p:nvSpPr>
        <p:spPr>
          <a:xfrm>
            <a:off x="6393408" y="248784"/>
            <a:ext cx="1243584" cy="12412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Övnings-material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1154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604D2-CD1E-FA34-6647-E265E056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Om övningen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35CEC-4B0E-1D21-ACF3-670897AA1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1600" dirty="0"/>
              <a:t>Detta underlag är framtaget av Valmyndigheten och är tänkt att användas av kommuner för att kunna öva och diskutera frågeställningar relaterade till </a:t>
            </a:r>
            <a:r>
              <a:rPr lang="sv-SE" sz="1600" dirty="0" smtClean="0"/>
              <a:t>valsäkerhet.</a:t>
            </a:r>
            <a:endParaRPr lang="sv-SE" sz="1600" dirty="0"/>
          </a:p>
          <a:p>
            <a:r>
              <a:rPr lang="sv-SE" sz="1600" dirty="0"/>
              <a:t>En utsedd person bör ansvara för att leda övningen, boka in och kalla relevanta funktioner och personer till ett övningstillfälle, vilket kan genomföras såväl digitalt som fysiskt. </a:t>
            </a:r>
          </a:p>
          <a:p>
            <a:r>
              <a:rPr lang="sv-SE" sz="1600" dirty="0"/>
              <a:t>Som övningsledare bestämmer du hur många och vilka scenarier som gruppen ska diskutera. </a:t>
            </a:r>
            <a:endParaRPr lang="sv-SE" sz="1600" dirty="0" smtClean="0"/>
          </a:p>
          <a:p>
            <a:r>
              <a:rPr lang="sv-SE" sz="1600" dirty="0" smtClean="0"/>
              <a:t>Ett </a:t>
            </a:r>
            <a:r>
              <a:rPr lang="sv-SE" sz="1600" dirty="0"/>
              <a:t>scenario bedöms ta cirka </a:t>
            </a:r>
            <a:r>
              <a:rPr lang="sv-SE" sz="1600" dirty="0" smtClean="0"/>
              <a:t>15-20 </a:t>
            </a:r>
            <a:r>
              <a:rPr lang="sv-SE" sz="1600" dirty="0"/>
              <a:t>minuter att genomföra. Introduktion och avslutande diskussion beräknas </a:t>
            </a:r>
            <a:r>
              <a:rPr lang="sv-SE" sz="1600" dirty="0" smtClean="0"/>
              <a:t>ta 15-30 </a:t>
            </a:r>
            <a:r>
              <a:rPr lang="sv-SE" sz="1600" dirty="0"/>
              <a:t>minuter. Anpassa mötestiden utifrån hur många scenarier du planerar att gruppen ska diskutera.</a:t>
            </a:r>
          </a:p>
          <a:p>
            <a:r>
              <a:rPr lang="sv-SE" sz="1600" dirty="0"/>
              <a:t>Denna bild samt de tre efterföljande utgör instruktioner och information till dig som övningsledare. De är dolda och visas inte för gruppen när du startar presentationsläget.</a:t>
            </a:r>
          </a:p>
          <a:p>
            <a:r>
              <a:rPr lang="sv-SE" sz="1600" dirty="0"/>
              <a:t>Innan övningsdelen i presentationen finns </a:t>
            </a:r>
            <a:r>
              <a:rPr lang="sv-SE" sz="1600" dirty="0" smtClean="0"/>
              <a:t>några </a:t>
            </a:r>
            <a:r>
              <a:rPr lang="sv-SE" sz="1600" dirty="0"/>
              <a:t>bilder om valsäkerhet som med fördel kan visas upp för deltagarna. Till dessa finns förslag på vad som kan sägas till bilderna i anteckningsfältet under bilderna</a:t>
            </a:r>
            <a:r>
              <a:rPr lang="sv-SE" sz="1600" dirty="0" smtClean="0"/>
              <a:t>.</a:t>
            </a:r>
          </a:p>
          <a:p>
            <a:r>
              <a:rPr lang="sv-SE" sz="1600" dirty="0" smtClean="0"/>
              <a:t>I anteckningarna på en del bilder finns förslag på manus.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8238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14C7E-D7D4-E3A8-A0BB-19740C376E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Scenario 3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90529-2DD1-5637-617E-8F2B272EAB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0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34D7-E83D-D106-0DA6-073139C64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Scenario 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41950-D840-9190-4358-A2A045F6DA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sz="1800" dirty="0"/>
              <a:t>Individer från en våldsbejakande extremistgrupp har synts utanför två av kommunens vallokaler. De har stått tysta i uniformsliknande kläder och filmat personer som gått in i lokalerna. </a:t>
            </a:r>
          </a:p>
          <a:p>
            <a:r>
              <a:rPr lang="sv-SE" sz="1800" dirty="0"/>
              <a:t>Ett par individer ur gruppen har även varit inne i röstningslokaler och filmat för att ”säkerställa att valet går rätt till”. </a:t>
            </a:r>
          </a:p>
          <a:p>
            <a:r>
              <a:rPr lang="sv-SE" sz="1800" dirty="0"/>
              <a:t>Gruppen har spridit filmerna i sociala medier och riktat hån mot valgenomförandet och den demokratiska processen.</a:t>
            </a:r>
          </a:p>
          <a:p>
            <a:r>
              <a:rPr lang="sv-SE" sz="1800" dirty="0"/>
              <a:t>I sociala medier sprids rykten om att det är farligt att gå och rösta i kommunens röstningslokaler.</a:t>
            </a:r>
            <a:endParaRPr lang="en-US" sz="1800" dirty="0"/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" b="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7B759F-0AF3-86B0-4560-4F79DF58592E}"/>
              </a:ext>
            </a:extLst>
          </p:cNvPr>
          <p:cNvSpPr/>
          <p:nvPr/>
        </p:nvSpPr>
        <p:spPr>
          <a:xfrm>
            <a:off x="6393408" y="94593"/>
            <a:ext cx="1243584" cy="12412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Övnings-material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323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434EA-7B1A-9BC1-287E-476A4712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sv-SE" dirty="0"/>
              <a:t>Frågor till scenario 3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E2B6584-B997-6E19-2DF8-F4C03C623B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Vad behöver ni göra för att hantera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/>
              <a:t>situationen?</a:t>
            </a:r>
          </a:p>
          <a:p>
            <a:r>
              <a:rPr lang="sv-SE" dirty="0"/>
              <a:t>Behöver ni samverka med någon/några andra aktörer? Vilka?</a:t>
            </a:r>
          </a:p>
          <a:p>
            <a:r>
              <a:rPr lang="sv-SE" dirty="0"/>
              <a:t>Hur och vad väljer ni att kommunicera, och till vem</a:t>
            </a:r>
            <a:r>
              <a:rPr lang="sv-SE" dirty="0" smtClean="0"/>
              <a:t>?</a:t>
            </a:r>
          </a:p>
          <a:p>
            <a:r>
              <a:rPr lang="sv-SE" dirty="0"/>
              <a:t>Rapporterar ni en incident? Till vem och varför/varför inte?</a:t>
            </a:r>
          </a:p>
          <a:p>
            <a:endParaRPr lang="sv-SE" dirty="0"/>
          </a:p>
          <a:p>
            <a:endParaRPr lang="en-US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67" r="19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65CDAFB-D406-352D-C1CF-7889B3066185}"/>
              </a:ext>
            </a:extLst>
          </p:cNvPr>
          <p:cNvSpPr/>
          <p:nvPr/>
        </p:nvSpPr>
        <p:spPr>
          <a:xfrm>
            <a:off x="6393408" y="248784"/>
            <a:ext cx="1243584" cy="12412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Övnings-material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7006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3E270-7798-3F30-35CF-0DDF69494F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Scenario 4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16C346-3202-BF5A-9908-A59807A64A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34D7-E83D-D106-0DA6-073139C64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Scenario 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41950-D840-9190-4358-A2A045F6DA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8000" y="1354639"/>
            <a:ext cx="5176232" cy="4613024"/>
          </a:xfrm>
        </p:spPr>
        <p:txBody>
          <a:bodyPr>
            <a:noAutofit/>
          </a:bodyPr>
          <a:lstStyle/>
          <a:p>
            <a:r>
              <a:rPr lang="sv-SE" sz="1600" dirty="0"/>
              <a:t>Under förtidsröstningen blir en röstmottagare trakasserad av en väljare. Röstmottagaren </a:t>
            </a:r>
            <a:r>
              <a:rPr lang="sv-SE" sz="1600" dirty="0" smtClean="0"/>
              <a:t>blir </a:t>
            </a:r>
            <a:r>
              <a:rPr lang="sv-SE" sz="1600" dirty="0"/>
              <a:t>upprörd och </a:t>
            </a:r>
            <a:r>
              <a:rPr lang="sv-SE" sz="1600" dirty="0" smtClean="0"/>
              <a:t>skriker </a:t>
            </a:r>
            <a:r>
              <a:rPr lang="sv-SE" sz="1600" dirty="0"/>
              <a:t>ett rasistiskt tillmäle åt individen. Röstmottagarens utbrott </a:t>
            </a:r>
            <a:r>
              <a:rPr lang="sv-SE" sz="1600" dirty="0" smtClean="0"/>
              <a:t>filmas </a:t>
            </a:r>
            <a:r>
              <a:rPr lang="sv-SE" sz="1600" dirty="0"/>
              <a:t>av en annan person i lokalen. </a:t>
            </a:r>
          </a:p>
          <a:p>
            <a:r>
              <a:rPr lang="sv-SE" sz="1600" dirty="0"/>
              <a:t>Filmen </a:t>
            </a:r>
            <a:r>
              <a:rPr lang="sv-SE" sz="1600" dirty="0" smtClean="0"/>
              <a:t>läggs </a:t>
            </a:r>
            <a:r>
              <a:rPr lang="sv-SE" sz="1600" dirty="0"/>
              <a:t>senare under dagen ut på sociala medier och </a:t>
            </a:r>
            <a:r>
              <a:rPr lang="sv-SE" sz="1600" dirty="0" smtClean="0"/>
              <a:t>får </a:t>
            </a:r>
            <a:r>
              <a:rPr lang="sv-SE" sz="1600" dirty="0"/>
              <a:t>snabbt en väldigt stor spridning, troligtvis på grund av att den </a:t>
            </a:r>
            <a:r>
              <a:rPr lang="sv-SE" sz="1600" dirty="0" smtClean="0"/>
              <a:t>delas </a:t>
            </a:r>
            <a:r>
              <a:rPr lang="sv-SE" sz="1600" dirty="0"/>
              <a:t>från konton som kontrolleras av främmande makt. </a:t>
            </a:r>
          </a:p>
          <a:p>
            <a:r>
              <a:rPr lang="sv-SE" sz="1600" dirty="0"/>
              <a:t>Filmen sprids även av den ryska nyhetsbyrån </a:t>
            </a:r>
            <a:r>
              <a:rPr lang="sv-SE" sz="1600" dirty="0" err="1"/>
              <a:t>Putnik</a:t>
            </a:r>
            <a:r>
              <a:rPr lang="sv-SE" sz="1600" dirty="0"/>
              <a:t> under rubriken ”</a:t>
            </a:r>
            <a:r>
              <a:rPr lang="sv-SE" sz="1600" dirty="0" err="1"/>
              <a:t>Racism</a:t>
            </a:r>
            <a:r>
              <a:rPr lang="sv-SE" sz="1600" dirty="0"/>
              <a:t> in </a:t>
            </a:r>
            <a:r>
              <a:rPr lang="sv-SE" sz="1600" dirty="0" err="1"/>
              <a:t>Sweden’s</a:t>
            </a:r>
            <a:r>
              <a:rPr lang="sv-SE" sz="1600" dirty="0"/>
              <a:t> so </a:t>
            </a:r>
            <a:r>
              <a:rPr lang="sv-SE" sz="1600" dirty="0" err="1"/>
              <a:t>called</a:t>
            </a:r>
            <a:r>
              <a:rPr lang="sv-SE" sz="1600" dirty="0"/>
              <a:t> </a:t>
            </a:r>
            <a:r>
              <a:rPr lang="sv-SE" sz="1600" dirty="0" err="1"/>
              <a:t>democratic</a:t>
            </a:r>
            <a:r>
              <a:rPr lang="sv-SE" sz="1600" dirty="0"/>
              <a:t> </a:t>
            </a:r>
            <a:r>
              <a:rPr lang="sv-SE" sz="1600" dirty="0" err="1"/>
              <a:t>election</a:t>
            </a:r>
            <a:r>
              <a:rPr lang="sv-SE" sz="1600" dirty="0"/>
              <a:t>”. </a:t>
            </a:r>
          </a:p>
          <a:p>
            <a:r>
              <a:rPr lang="sv-SE" sz="1600" dirty="0"/>
              <a:t>Filmen och uppståndelsen i sociala medier får stor uppmärksamhet. I utsatta områden är många oroliga för att gå och rösta. </a:t>
            </a:r>
          </a:p>
          <a:p>
            <a:r>
              <a:rPr lang="sv-SE" sz="1600" dirty="0"/>
              <a:t>Kommunen anklagas för </a:t>
            </a:r>
            <a:r>
              <a:rPr lang="sv-SE" sz="1600" dirty="0" smtClean="0"/>
              <a:t>rasism.</a:t>
            </a:r>
            <a:endParaRPr lang="sv-SE" sz="1600" strike="sngStrike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7BD5E5A-D285-D204-8A2B-8523ECCA0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54938">
            <a:off x="7694230" y="666789"/>
            <a:ext cx="2862665" cy="591202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27F6996-F346-6E12-8DE2-411160B3B8C3}"/>
              </a:ext>
            </a:extLst>
          </p:cNvPr>
          <p:cNvSpPr/>
          <p:nvPr/>
        </p:nvSpPr>
        <p:spPr>
          <a:xfrm>
            <a:off x="7743743" y="113431"/>
            <a:ext cx="1243584" cy="12412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Övnings-material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711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434EA-7B1A-9BC1-287E-476A47121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00" y="509388"/>
            <a:ext cx="4994400" cy="720000"/>
          </a:xfrm>
        </p:spPr>
        <p:txBody>
          <a:bodyPr anchor="b">
            <a:normAutofit/>
          </a:bodyPr>
          <a:lstStyle/>
          <a:p>
            <a:r>
              <a:rPr lang="sv-SE" dirty="0"/>
              <a:t>Frågor till scenario 4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9920AB-7DD9-312F-7D35-ACD638955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7999" y="1535113"/>
            <a:ext cx="4994401" cy="4351338"/>
          </a:xfrm>
        </p:spPr>
        <p:txBody>
          <a:bodyPr/>
          <a:lstStyle/>
          <a:p>
            <a:r>
              <a:rPr lang="sv-SE" dirty="0"/>
              <a:t>Vad behöver ni göra för att hantera situationen?</a:t>
            </a:r>
          </a:p>
          <a:p>
            <a:r>
              <a:rPr lang="sv-SE" dirty="0"/>
              <a:t>Behöver ni samverka med någon/några andra aktörer? Vilka?</a:t>
            </a:r>
          </a:p>
          <a:p>
            <a:r>
              <a:rPr lang="sv-SE" dirty="0"/>
              <a:t>Hur och vad väljer ni att kommunicera, och till vem?</a:t>
            </a:r>
          </a:p>
          <a:p>
            <a:r>
              <a:rPr lang="sv-SE" dirty="0"/>
              <a:t>Rapporterar ni en incident? Till vem?</a:t>
            </a:r>
          </a:p>
          <a:p>
            <a:endParaRPr lang="sv-SE" dirty="0"/>
          </a:p>
          <a:p>
            <a:endParaRPr lang="en-US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67" r="19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063877D-EC2E-FB61-B664-E521AB7FDF84}"/>
              </a:ext>
            </a:extLst>
          </p:cNvPr>
          <p:cNvSpPr/>
          <p:nvPr/>
        </p:nvSpPr>
        <p:spPr>
          <a:xfrm>
            <a:off x="6393408" y="248784"/>
            <a:ext cx="1243584" cy="12412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Övnings-material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2840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2736-C8CA-A28D-17E7-5A59B0DCFE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Scenario 5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F987E-4C23-DF4D-7F96-900869E6BB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5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34D7-E83D-D106-0DA6-073139C64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Scenario 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41950-D840-9190-4358-A2A045F6DA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8000" y="1354639"/>
            <a:ext cx="4994401" cy="4351338"/>
          </a:xfrm>
        </p:spPr>
        <p:txBody>
          <a:bodyPr>
            <a:noAutofit/>
          </a:bodyPr>
          <a:lstStyle/>
          <a:p>
            <a:r>
              <a:rPr lang="sv-SE" sz="1600" dirty="0"/>
              <a:t>Det har kommit till er kännedom att falska konton i sociala medier utger sig för att tillhöra er kommun. De sprider felaktig information om valet samt om vilka vallokaler som kommer användas.</a:t>
            </a:r>
          </a:p>
          <a:p>
            <a:r>
              <a:rPr lang="sv-SE" sz="1600" dirty="0"/>
              <a:t>I Valmyndighetens nationella lägesbild läser ni att fler kommuner i Sverige är drabbade av samma sorts missledande information.</a:t>
            </a:r>
          </a:p>
          <a:p>
            <a:r>
              <a:rPr lang="sv-SE" sz="1600" dirty="0"/>
              <a:t>Ett inlägg som fått betydande spridning har dessutom lagts ut av ett konto som ser ut att tillhöra ett stort politiskt parti. I inlägget står det att det går att sms:a ett visst nummer för att rösta på ett särskilt parti istället för att behöva gå till vallokalen. </a:t>
            </a:r>
          </a:p>
          <a:p>
            <a:r>
              <a:rPr lang="sv-SE" sz="1600" dirty="0"/>
              <a:t>I sociala medier uttrycker era kommuninvånare osäkerhet kring hur röstningen går till.</a:t>
            </a:r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" b="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A7EB0E9-7ED1-7EEB-AEE6-11C11F9A6034}"/>
              </a:ext>
            </a:extLst>
          </p:cNvPr>
          <p:cNvSpPr/>
          <p:nvPr/>
        </p:nvSpPr>
        <p:spPr>
          <a:xfrm>
            <a:off x="6393407" y="113431"/>
            <a:ext cx="1243584" cy="12412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Övnings-material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886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434EA-7B1A-9BC1-287E-476A4712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sv-SE" dirty="0"/>
              <a:t>Frågor till scenario 5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9920AB-7DD9-312F-7D35-ACD6389559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Vad behöver ni göra för att hantera situationen?</a:t>
            </a:r>
          </a:p>
          <a:p>
            <a:r>
              <a:rPr lang="sv-SE" sz="2400" dirty="0"/>
              <a:t>Hur och vad väljer ni att kommunicera, och till vem?</a:t>
            </a:r>
          </a:p>
          <a:p>
            <a:r>
              <a:rPr lang="sv-SE" sz="2400" dirty="0"/>
              <a:t>Behöver ni samverka med någon/några andra aktörer? Vilka?</a:t>
            </a:r>
          </a:p>
          <a:p>
            <a:r>
              <a:rPr lang="sv-SE" dirty="0"/>
              <a:t>Rapporterar ni en incident? Till vem?</a:t>
            </a:r>
          </a:p>
          <a:p>
            <a:endParaRPr lang="sv-SE" sz="2400" dirty="0"/>
          </a:p>
          <a:p>
            <a:endParaRPr lang="en-US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200" y="0"/>
            <a:ext cx="5389331" cy="68585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7413E45-01A4-65F4-1E6A-F19027D5AF7C}"/>
              </a:ext>
            </a:extLst>
          </p:cNvPr>
          <p:cNvSpPr/>
          <p:nvPr/>
        </p:nvSpPr>
        <p:spPr>
          <a:xfrm>
            <a:off x="6393408" y="136635"/>
            <a:ext cx="1243584" cy="12412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Övnings-material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56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2736-C8CA-A28D-17E7-5A59B0DCFE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Scenario </a:t>
            </a:r>
            <a:r>
              <a:rPr lang="sv-SE" dirty="0" smtClean="0"/>
              <a:t>6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F987E-4C23-DF4D-7F96-900869E6BB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BC7DC-A8B6-422B-C4D9-8B69B735C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Målgrupper för övningen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0B982-618A-6544-30F9-1126C166D5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sz="2000" dirty="0" smtClean="0"/>
              <a:t>Störst nytta får ni om ni kan </a:t>
            </a:r>
            <a:r>
              <a:rPr lang="sv-SE" sz="2000" dirty="0"/>
              <a:t>samla nedan funktioner för övningstillfället: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sv-SE" dirty="0" smtClean="0"/>
              <a:t>Valsamordnare/handläggare</a:t>
            </a:r>
            <a:endParaRPr lang="sv-SE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sv-SE" dirty="0" smtClean="0"/>
              <a:t>Kommunikatör</a:t>
            </a:r>
            <a:endParaRPr lang="sv-SE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sv-SE" dirty="0" smtClean="0"/>
              <a:t>Säkerhetssamordnare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sv-SE" dirty="0" smtClean="0"/>
              <a:t>Beredskapssamordnare</a:t>
            </a:r>
            <a:endParaRPr lang="sv-SE" dirty="0"/>
          </a:p>
          <a:p>
            <a:r>
              <a:rPr lang="sv-SE" sz="2000" dirty="0"/>
              <a:t>Bjud eventuellt in fler funktioner som ni bedömer är relevanta, beroende på vilka scenarier ni väljer att öva utifrån. Till exempel: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sv-SE" dirty="0"/>
              <a:t>IT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sv-SE" dirty="0"/>
              <a:t>Juridik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sv-SE" dirty="0"/>
              <a:t>Fastigheter</a:t>
            </a:r>
          </a:p>
          <a:p>
            <a:pPr marL="324000" lvl="1" indent="0">
              <a:buNone/>
            </a:pPr>
            <a:endParaRPr lang="sv-SE" dirty="0"/>
          </a:p>
        </p:txBody>
      </p:sp>
      <p:pic>
        <p:nvPicPr>
          <p:cNvPr id="6" name="Picture Placeholder 5" descr="A person holding a bag of papers&#10;&#10;Description automatically generated">
            <a:extLst>
              <a:ext uri="{FF2B5EF4-FFF2-40B4-BE49-F238E27FC236}">
                <a16:creationId xmlns:a16="http://schemas.microsoft.com/office/drawing/2014/main" id="{3D358669-671E-0385-F115-03D7BE80A7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5200" y="0"/>
            <a:ext cx="5176800" cy="6858000"/>
          </a:xfrm>
        </p:spPr>
      </p:pic>
    </p:spTree>
    <p:extLst>
      <p:ext uri="{BB962C8B-B14F-4D97-AF65-F5344CB8AC3E}">
        <p14:creationId xmlns:p14="http://schemas.microsoft.com/office/powerpoint/2010/main" val="1795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34D7-E83D-D106-0DA6-073139C64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Scenario </a:t>
            </a:r>
            <a:r>
              <a:rPr lang="sv-SE" dirty="0" smtClean="0"/>
              <a:t>6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41950-D840-9190-4358-A2A045F6DA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8000" y="1354639"/>
            <a:ext cx="4994401" cy="4351338"/>
          </a:xfrm>
        </p:spPr>
        <p:txBody>
          <a:bodyPr>
            <a:noAutofit/>
          </a:bodyPr>
          <a:lstStyle/>
          <a:p>
            <a:r>
              <a:rPr lang="sv-SE" sz="1800" dirty="0" smtClean="0"/>
              <a:t>Ni har fått uppgifter om att en gruppering kommer att demonstrera vid torget nära en förtidsröstningslokal där ni förutspår att det kommer att vara en del köer under dagen. </a:t>
            </a:r>
          </a:p>
          <a:p>
            <a:r>
              <a:rPr lang="sv-SE" sz="1800" dirty="0" smtClean="0"/>
              <a:t>Grupperingen är känd för att vara högljudd och att demonstrationerna förflyttar sig. Vandalisering har även skett vid tidigare demonstrationer.</a:t>
            </a:r>
          </a:p>
          <a:p>
            <a:r>
              <a:rPr lang="sv-SE" sz="1800" dirty="0" smtClean="0"/>
              <a:t>Några röstmottagare har hört av sig och är oroliga för sin säkerhet och att gå ut på lunchen.</a:t>
            </a:r>
          </a:p>
          <a:p>
            <a:r>
              <a:rPr lang="sv-SE" sz="1800" dirty="0" smtClean="0"/>
              <a:t>En väljare har i sociala medier skrivit att hen inte känner sig trygg med att gå och rösta idag. </a:t>
            </a:r>
            <a:endParaRPr lang="sv-SE" sz="1800" dirty="0"/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" b="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A7EB0E9-7ED1-7EEB-AEE6-11C11F9A6034}"/>
              </a:ext>
            </a:extLst>
          </p:cNvPr>
          <p:cNvSpPr/>
          <p:nvPr/>
        </p:nvSpPr>
        <p:spPr>
          <a:xfrm>
            <a:off x="6393407" y="113431"/>
            <a:ext cx="1243584" cy="12412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Övnings-material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31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434EA-7B1A-9BC1-287E-476A4712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sv-SE" dirty="0"/>
              <a:t>Frågor till scenario </a:t>
            </a:r>
            <a:r>
              <a:rPr lang="sv-SE" dirty="0" smtClean="0"/>
              <a:t>6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9920AB-7DD9-312F-7D35-ACD638955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7999" y="1535112"/>
            <a:ext cx="4994401" cy="4502005"/>
          </a:xfrm>
        </p:spPr>
        <p:txBody>
          <a:bodyPr/>
          <a:lstStyle/>
          <a:p>
            <a:r>
              <a:rPr lang="sv-SE" dirty="0" smtClean="0"/>
              <a:t>Hur bedömer ni risken för att denna demonstration kan spilla över på röstmottagningen och röstmottagarnas säkerhet?</a:t>
            </a:r>
            <a:endParaRPr lang="sv-SE" dirty="0"/>
          </a:p>
          <a:p>
            <a:r>
              <a:rPr lang="sv-SE" sz="2400" dirty="0"/>
              <a:t>Hur och vad väljer ni att kommunicera, och till vem?</a:t>
            </a:r>
          </a:p>
          <a:p>
            <a:r>
              <a:rPr lang="sv-SE" sz="2400" dirty="0"/>
              <a:t>Behöver ni samverka med någon/några andra aktörer? Vilka</a:t>
            </a:r>
            <a:r>
              <a:rPr lang="sv-SE" sz="2400" dirty="0" smtClean="0"/>
              <a:t>?</a:t>
            </a:r>
            <a:endParaRPr lang="sv-SE" sz="2400" dirty="0"/>
          </a:p>
          <a:p>
            <a:endParaRPr lang="en-US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200" y="0"/>
            <a:ext cx="5389331" cy="68585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7413E45-01A4-65F4-1E6A-F19027D5AF7C}"/>
              </a:ext>
            </a:extLst>
          </p:cNvPr>
          <p:cNvSpPr/>
          <p:nvPr/>
        </p:nvSpPr>
        <p:spPr>
          <a:xfrm>
            <a:off x="6393408" y="136635"/>
            <a:ext cx="1243584" cy="12412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Övnings-material</a:t>
            </a:r>
            <a:endParaRPr lang="en-US" sz="1200" dirty="0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7448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2736-C8CA-A28D-17E7-5A59B0DCFE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Scenario </a:t>
            </a:r>
            <a:r>
              <a:rPr lang="sv-SE" dirty="0"/>
              <a:t>7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F987E-4C23-DF4D-7F96-900869E6BB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9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ADD09-EFAA-AB49-2223-22B64F8A3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Scenario </a:t>
            </a:r>
            <a:r>
              <a:rPr lang="sv-SE" dirty="0" smtClean="0"/>
              <a:t>7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1B2FE-3BC3-BC8E-0C5D-C66E12AD2C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sz="2000" dirty="0"/>
              <a:t>Det är onsdagen efter valdagen och </a:t>
            </a:r>
            <a:r>
              <a:rPr lang="sv-SE" sz="2000" dirty="0" smtClean="0"/>
              <a:t>ni åker till </a:t>
            </a:r>
            <a:r>
              <a:rPr lang="sv-SE" sz="2000" dirty="0"/>
              <a:t>Länsstyrelsen för att överlämna </a:t>
            </a:r>
            <a:r>
              <a:rPr lang="sv-SE" sz="2000" dirty="0" smtClean="0"/>
              <a:t>kommunens röster från uppsamlingsräkningen.</a:t>
            </a:r>
            <a:endParaRPr lang="sv-SE" sz="2000" dirty="0"/>
          </a:p>
          <a:p>
            <a:r>
              <a:rPr lang="sv-SE" sz="2000" dirty="0"/>
              <a:t>Under utlastningen av röster lämnas </a:t>
            </a:r>
            <a:r>
              <a:rPr lang="sv-SE" sz="2000" dirty="0" smtClean="0"/>
              <a:t>bilen </a:t>
            </a:r>
            <a:r>
              <a:rPr lang="sv-SE" sz="2000" dirty="0"/>
              <a:t>på grund av ett missförstånd obevakad under en kort stund. </a:t>
            </a:r>
            <a:r>
              <a:rPr lang="sv-SE" sz="2000" dirty="0" smtClean="0"/>
              <a:t>När </a:t>
            </a:r>
            <a:r>
              <a:rPr lang="sv-SE" sz="2000" dirty="0"/>
              <a:t>valnämnden kommer </a:t>
            </a:r>
            <a:r>
              <a:rPr lang="sv-SE" sz="2000" dirty="0" smtClean="0"/>
              <a:t>tillbaka saknas en låda </a:t>
            </a:r>
            <a:r>
              <a:rPr lang="sv-SE" sz="2000" dirty="0"/>
              <a:t>med </a:t>
            </a:r>
            <a:r>
              <a:rPr lang="sv-SE" sz="2000" dirty="0" err="1" smtClean="0"/>
              <a:t>valkassar</a:t>
            </a:r>
            <a:r>
              <a:rPr lang="sv-SE" sz="2000" dirty="0" smtClean="0"/>
              <a:t>.</a:t>
            </a:r>
          </a:p>
          <a:p>
            <a:r>
              <a:rPr lang="sv-SE" sz="2000" dirty="0" smtClean="0"/>
              <a:t>Länsstyrelsen har inte heller sett var </a:t>
            </a:r>
            <a:r>
              <a:rPr lang="sv-SE" sz="2000" dirty="0" err="1" smtClean="0"/>
              <a:t>valkassarna</a:t>
            </a:r>
            <a:r>
              <a:rPr lang="sv-SE" sz="2000" dirty="0" smtClean="0"/>
              <a:t> kan ha tagit vägen. </a:t>
            </a:r>
            <a:endParaRPr lang="sv-SE" sz="2000" dirty="0"/>
          </a:p>
        </p:txBody>
      </p:sp>
      <p:pic>
        <p:nvPicPr>
          <p:cNvPr id="6" name="Picture Placeholder 5" descr="A wooden box with a lock&#10;&#10;Description automatically generated">
            <a:extLst>
              <a:ext uri="{FF2B5EF4-FFF2-40B4-BE49-F238E27FC236}">
                <a16:creationId xmlns:a16="http://schemas.microsoft.com/office/drawing/2014/main" id="{4A7AD511-2A33-2922-E2E0-02B08B8FBD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06893E0-E6E0-663D-6ABA-35AB462774C9}"/>
              </a:ext>
            </a:extLst>
          </p:cNvPr>
          <p:cNvSpPr/>
          <p:nvPr/>
        </p:nvSpPr>
        <p:spPr>
          <a:xfrm>
            <a:off x="6393408" y="180975"/>
            <a:ext cx="1243584" cy="12412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Övnings-material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9349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434EA-7B1A-9BC1-287E-476A4712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sv-SE" dirty="0"/>
              <a:t>Frågor till scenario </a:t>
            </a:r>
            <a:r>
              <a:rPr lang="sv-SE" dirty="0" smtClean="0"/>
              <a:t>7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9920AB-7DD9-312F-7D35-ACD6389559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Vad behöver ni göra för att hantera situationen?</a:t>
            </a:r>
          </a:p>
          <a:p>
            <a:r>
              <a:rPr lang="sv-SE" sz="2400" dirty="0"/>
              <a:t>Hur och vad väljer ni att kommunicera, och till vem?</a:t>
            </a:r>
          </a:p>
          <a:p>
            <a:r>
              <a:rPr lang="sv-SE" sz="2400" dirty="0"/>
              <a:t>Behöver ni samverka med någon/några andra aktörer? Vilka?</a:t>
            </a:r>
          </a:p>
          <a:p>
            <a:r>
              <a:rPr lang="sv-SE" dirty="0"/>
              <a:t>Rapporterar ni en incident? Till vem?</a:t>
            </a:r>
          </a:p>
          <a:p>
            <a:endParaRPr lang="sv-SE" sz="2400" dirty="0"/>
          </a:p>
          <a:p>
            <a:endParaRPr lang="en-US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200" y="0"/>
            <a:ext cx="5389331" cy="68585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7413E45-01A4-65F4-1E6A-F19027D5AF7C}"/>
              </a:ext>
            </a:extLst>
          </p:cNvPr>
          <p:cNvSpPr/>
          <p:nvPr/>
        </p:nvSpPr>
        <p:spPr>
          <a:xfrm>
            <a:off x="6393408" y="136635"/>
            <a:ext cx="1243584" cy="124120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Övnings-material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75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C4A1-3C69-BA5A-16CD-27452042DF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Avslutande diskussion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7F461-929E-DABD-BDD0-9DF1CA8AF6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5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8B70E-7F5C-8095-5A7B-705F4B88A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Instruktioner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EA3C2-CD9F-B815-2F1A-D1282B6C3C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Tänk på att ta höjd för att hålla i en avslutande diskussion där deltagarna får möjlighet att prata igenom hur övningen gick och vilka tankar som väcktes.</a:t>
            </a:r>
          </a:p>
          <a:p>
            <a:r>
              <a:rPr lang="sv-SE" dirty="0"/>
              <a:t>Ta inspiration av dessa föreslagna ämnen, men visa upp och utgå från de mer öppna frågeställningar som finns i den efterföljande avslutningsbilden. 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2F1654-BB9E-A28A-091B-D3BCCB0FAC64}"/>
              </a:ext>
            </a:extLst>
          </p:cNvPr>
          <p:cNvSpPr/>
          <p:nvPr/>
        </p:nvSpPr>
        <p:spPr>
          <a:xfrm>
            <a:off x="7264751" y="509388"/>
            <a:ext cx="4401732" cy="136844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/>
              <a:t>Utifrån dagens diskussioner, vilka ytterligare åtgärder kan vi vidta i vår kommun inför EU-valet 2024?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E29A33-0E7B-E651-7DCA-BC1384208849}"/>
              </a:ext>
            </a:extLst>
          </p:cNvPr>
          <p:cNvSpPr/>
          <p:nvPr/>
        </p:nvSpPr>
        <p:spPr>
          <a:xfrm>
            <a:off x="7264751" y="2006587"/>
            <a:ext cx="4401732" cy="136844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/>
              <a:t>Hur kan vi stärka valsäkerheten i vår kommuns valgenomförande på kort och lång sikt?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352841-43C0-9EB4-AD5E-6FE1DAF4686E}"/>
              </a:ext>
            </a:extLst>
          </p:cNvPr>
          <p:cNvSpPr/>
          <p:nvPr/>
        </p:nvSpPr>
        <p:spPr>
          <a:xfrm>
            <a:off x="7264751" y="3503786"/>
            <a:ext cx="4401732" cy="1368447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/>
              <a:t>Hur kan andra aktörer ha nytta av vårt arbete, och hur kan det stärka valsäkerheten i </a:t>
            </a:r>
            <a:r>
              <a:rPr lang="sv-SE" dirty="0" smtClean="0"/>
              <a:t>länet och i Sverige</a:t>
            </a:r>
            <a:r>
              <a:rPr lang="sv-SE" sz="1800" dirty="0" smtClean="0"/>
              <a:t>?</a:t>
            </a:r>
            <a:endParaRPr lang="sv-SE" sz="1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7050EA-79C7-D2FE-397E-AA3ED2DE7A6F}"/>
              </a:ext>
            </a:extLst>
          </p:cNvPr>
          <p:cNvSpPr/>
          <p:nvPr/>
        </p:nvSpPr>
        <p:spPr>
          <a:xfrm>
            <a:off x="7264751" y="5000985"/>
            <a:ext cx="4401732" cy="136844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/>
              <a:t>Har vi rutiner som säkerställer en god hantering av händelser likt de som diskuterats idag?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3331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3332D5-DE7B-9D1A-5EEE-B860C9261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Avslutning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12E872-18A5-EC2A-95A7-282786707E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Vilka reflektioner kan vi göra om valsäkerheten i vår kommun?</a:t>
            </a:r>
          </a:p>
          <a:p>
            <a:r>
              <a:rPr lang="sv-SE" dirty="0"/>
              <a:t>Vad har vi lärt oss idag?</a:t>
            </a:r>
          </a:p>
          <a:p>
            <a:r>
              <a:rPr lang="sv-SE" dirty="0"/>
              <a:t>Vad kan vi göra för att stärka valsäkerheten fram till valet och på längre sikt?</a:t>
            </a:r>
            <a:endParaRPr lang="en-US" dirty="0"/>
          </a:p>
        </p:txBody>
      </p:sp>
      <p:pic>
        <p:nvPicPr>
          <p:cNvPr id="3" name="Platshållare för bild 2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" b="1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7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71C65-6F91-403D-B408-7982240F1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0000" y="1901267"/>
            <a:ext cx="6370622" cy="1788613"/>
          </a:xfrm>
        </p:spPr>
        <p:txBody>
          <a:bodyPr/>
          <a:lstStyle/>
          <a:p>
            <a:r>
              <a:rPr lang="sv-SE" dirty="0" smtClean="0"/>
              <a:t>Exempel </a:t>
            </a:r>
            <a:r>
              <a:rPr lang="sv-SE" dirty="0"/>
              <a:t>på kategorier av åtgärder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CDB02-0F7C-44AF-7929-A4A1EC97B4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Bilaga </a:t>
            </a:r>
            <a:r>
              <a:rPr lang="sv-SE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0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BE214-56D5-A995-3C18-878D01DDC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Om detta avsnitt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BC42F-D787-EDE0-F5AC-6995F1443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000" y="1229387"/>
            <a:ext cx="10176001" cy="4973985"/>
          </a:xfrm>
        </p:spPr>
        <p:txBody>
          <a:bodyPr/>
          <a:lstStyle/>
          <a:p>
            <a:r>
              <a:rPr lang="sv-SE" dirty="0"/>
              <a:t>De fyra bilder som följer efter denna dolda instruktionsbild sammanfattar exempel på kommunala erfarenheter, tips och råd avseende åtgärder för valsäkerhet som tidigare inkommit till Valmyndigheten efter utbildningar i valsäkerhet riktade till kommuners valnämnder under november 2021 till januari 2022.</a:t>
            </a:r>
          </a:p>
          <a:p>
            <a:r>
              <a:rPr lang="sv-SE" dirty="0"/>
              <a:t>Det är valfritt och upp till övningsledaren att välja om dessa bilder ska visas upp i slutet av övningen.</a:t>
            </a:r>
          </a:p>
          <a:p>
            <a:r>
              <a:rPr lang="sv-SE" dirty="0"/>
              <a:t>Tanken med att visa bilderna är att ge inspiration och starta diskussion i gruppen om ytterligare åtgärder för att stärka valsäkerheten i kommunens valgenomförande. </a:t>
            </a:r>
          </a:p>
          <a:p>
            <a:r>
              <a:rPr lang="sv-SE" dirty="0"/>
              <a:t>Läs mer om dessa erfarenheter, tips och råd i </a:t>
            </a:r>
            <a:r>
              <a:rPr lang="sv-SE" dirty="0" smtClean="0"/>
              <a:t>”Erfarenheter </a:t>
            </a:r>
            <a:r>
              <a:rPr lang="sv-SE" dirty="0"/>
              <a:t>från genomförda utbildningar i </a:t>
            </a:r>
            <a:r>
              <a:rPr lang="sv-SE" dirty="0" smtClean="0"/>
              <a:t>valsäkerhet” som finns på Valcentralen.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0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F6EC2D-CCE9-45CD-A4E1-A052EA8A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Instruktioner för dig som övningsledare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8AE938B-59A6-400B-A522-EC053A4A5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999" y="1354638"/>
            <a:ext cx="10542317" cy="4877719"/>
          </a:xfrm>
        </p:spPr>
        <p:txBody>
          <a:bodyPr/>
          <a:lstStyle/>
          <a:p>
            <a:r>
              <a:rPr lang="sv-SE" sz="1600" dirty="0"/>
              <a:t>Skapa ett öppet och tillåtande samtalsklimat under övningen. Uppmuntra deltagarna att diskutera med varandra.</a:t>
            </a:r>
          </a:p>
          <a:p>
            <a:r>
              <a:rPr lang="sv-SE" sz="1600" dirty="0"/>
              <a:t>Försök få deltagarna att behandla övningarna som att det vore på riktigt och utgå från sina egna erfarenheter.</a:t>
            </a:r>
          </a:p>
          <a:p>
            <a:r>
              <a:rPr lang="sv-SE" sz="1600" dirty="0"/>
              <a:t>Hjälp deltagarna att hålla fokus på övningsmomentet. Detta är spännande områden att diskutera och det kan vara lätt att hamna i andra erfarenheter och upplevelser.</a:t>
            </a:r>
          </a:p>
          <a:p>
            <a:r>
              <a:rPr lang="sv-SE" sz="1600" dirty="0"/>
              <a:t>Om ni inte vidtar åtgärder för att kunna dela säkerhetsskyddsklassificerad information får endast öppen information delas under övningen. </a:t>
            </a:r>
          </a:p>
          <a:p>
            <a:r>
              <a:rPr lang="sv-SE" sz="1600" dirty="0"/>
              <a:t>Beakta informationssäkerheten under övningen, så att obehöriga inte tar del av material eller uppgifter de inte har behörighet för. </a:t>
            </a:r>
          </a:p>
          <a:p>
            <a:r>
              <a:rPr lang="sv-SE" sz="1600" dirty="0"/>
              <a:t>Märk upp och samla in eventuellt utskrivet övningsmaterial så att det inte sprids och någon misstar scenario-informationen för att handla om verkliga händelser. </a:t>
            </a:r>
          </a:p>
          <a:p>
            <a:r>
              <a:rPr lang="sv-SE" sz="1600" dirty="0"/>
              <a:t>Ta höjd för en avslutande diskussion om hur er organisation kan förbereda er för valet kopplat till valsäkerhet. Det finns fördjupade instruktioner kopplat till avslutningen längre ned i presentationen. </a:t>
            </a:r>
          </a:p>
          <a:p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373421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A1871-18D4-1807-AB8D-86CA11868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Kommunala erfarenheter, tips och råd avseende valsäkerhet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EE36B5-0CAB-2487-4C40-2426ECC74C08}"/>
              </a:ext>
            </a:extLst>
          </p:cNvPr>
          <p:cNvSpPr/>
          <p:nvPr/>
        </p:nvSpPr>
        <p:spPr>
          <a:xfrm>
            <a:off x="1008001" y="1602557"/>
            <a:ext cx="10175999" cy="430804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848292-3039-AA28-976C-45A5D7C1D5A2}"/>
              </a:ext>
            </a:extLst>
          </p:cNvPr>
          <p:cNvSpPr txBox="1"/>
          <p:nvPr/>
        </p:nvSpPr>
        <p:spPr>
          <a:xfrm>
            <a:off x="1189813" y="3289954"/>
            <a:ext cx="22060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</a:rPr>
              <a:t>Förberedande </a:t>
            </a:r>
          </a:p>
          <a:p>
            <a:pPr algn="ctr"/>
            <a:r>
              <a:rPr lang="sv-SE" sz="2400" dirty="0">
                <a:solidFill>
                  <a:schemeClr val="bg1"/>
                </a:solidFill>
              </a:rPr>
              <a:t>åtgärder</a:t>
            </a:r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9EFC3C-5CFE-D209-BE5A-7B8C03EBEE55}"/>
              </a:ext>
            </a:extLst>
          </p:cNvPr>
          <p:cNvSpPr/>
          <p:nvPr/>
        </p:nvSpPr>
        <p:spPr>
          <a:xfrm>
            <a:off x="3504070" y="4499897"/>
            <a:ext cx="2206252" cy="12624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Utbildning och </a:t>
            </a:r>
            <a:r>
              <a:rPr lang="sv-SE" sz="1600" dirty="0" smtClean="0"/>
              <a:t>övning</a:t>
            </a:r>
            <a:endParaRPr lang="sv-SE" sz="16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927D27-C39D-1B34-51F0-2B77FFE55099}"/>
              </a:ext>
            </a:extLst>
          </p:cNvPr>
          <p:cNvSpPr/>
          <p:nvPr/>
        </p:nvSpPr>
        <p:spPr>
          <a:xfrm>
            <a:off x="5844323" y="1773885"/>
            <a:ext cx="2206250" cy="12624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Samordning regionalt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CFC3982-73E3-19A2-C90C-2312BB9BE071}"/>
              </a:ext>
            </a:extLst>
          </p:cNvPr>
          <p:cNvSpPr/>
          <p:nvPr/>
        </p:nvSpPr>
        <p:spPr>
          <a:xfrm>
            <a:off x="3504070" y="3135367"/>
            <a:ext cx="2206252" cy="12624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Kommunikations-planering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00FF1C-62AD-CCF5-4BFB-C9E982FE7239}"/>
              </a:ext>
            </a:extLst>
          </p:cNvPr>
          <p:cNvSpPr/>
          <p:nvPr/>
        </p:nvSpPr>
        <p:spPr>
          <a:xfrm>
            <a:off x="3504070" y="1772850"/>
            <a:ext cx="2206251" cy="12624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Säkerhetsplaner och rutiner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034782-4E87-A0F2-8545-E1605E29B4B1}"/>
              </a:ext>
            </a:extLst>
          </p:cNvPr>
          <p:cNvSpPr/>
          <p:nvPr/>
        </p:nvSpPr>
        <p:spPr>
          <a:xfrm>
            <a:off x="5844724" y="4495613"/>
            <a:ext cx="2206050" cy="12624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Etablering av stabsfunktion för allmänna val </a:t>
            </a:r>
            <a:endParaRPr lang="en-US" sz="16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109B57-EC58-1277-EDA1-8359A5DE8E35}"/>
              </a:ext>
            </a:extLst>
          </p:cNvPr>
          <p:cNvSpPr/>
          <p:nvPr/>
        </p:nvSpPr>
        <p:spPr>
          <a:xfrm>
            <a:off x="5891935" y="3153033"/>
            <a:ext cx="2206049" cy="12624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Verksamhetsskydds-analys </a:t>
            </a:r>
            <a:r>
              <a:rPr lang="sv-SE" sz="1600" dirty="0" smtClean="0"/>
              <a:t>och/eller </a:t>
            </a:r>
            <a:r>
              <a:rPr lang="sv-SE" sz="1600" dirty="0"/>
              <a:t>Risk- och sårbarhetsanalys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3FF2013-ABC2-1ADB-EC80-FA309D7621B1}"/>
              </a:ext>
            </a:extLst>
          </p:cNvPr>
          <p:cNvSpPr/>
          <p:nvPr/>
        </p:nvSpPr>
        <p:spPr>
          <a:xfrm>
            <a:off x="8164734" y="1772850"/>
            <a:ext cx="2206049" cy="12624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Minst två personer vid </a:t>
            </a:r>
            <a:r>
              <a:rPr lang="sv-SE" sz="1600" dirty="0" smtClean="0"/>
              <a:t>all hantering av röster </a:t>
            </a:r>
            <a:endParaRPr lang="sv-SE" sz="1600" dirty="0"/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3B2A632E-16D3-A05C-43A7-4911C3C67E58}"/>
              </a:ext>
            </a:extLst>
          </p:cNvPr>
          <p:cNvSpPr/>
          <p:nvPr/>
        </p:nvSpPr>
        <p:spPr>
          <a:xfrm>
            <a:off x="8164734" y="3135367"/>
            <a:ext cx="2206049" cy="12624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Inspektion av lokaler </a:t>
            </a:r>
          </a:p>
        </p:txBody>
      </p:sp>
    </p:spTree>
    <p:extLst>
      <p:ext uri="{BB962C8B-B14F-4D97-AF65-F5344CB8AC3E}">
        <p14:creationId xmlns:p14="http://schemas.microsoft.com/office/powerpoint/2010/main" val="47653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467FDF-627B-8928-80A6-7A49B11938B4}"/>
              </a:ext>
            </a:extLst>
          </p:cNvPr>
          <p:cNvSpPr/>
          <p:nvPr/>
        </p:nvSpPr>
        <p:spPr>
          <a:xfrm>
            <a:off x="1008001" y="1602557"/>
            <a:ext cx="10175999" cy="430804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k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9306E-C8AA-FDB2-DCB8-992CB93F4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Kommunala erfarenheter, tips och råd avseende valsäkerhet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7F8D7C-32D9-5C0C-77AE-54001005742B}"/>
              </a:ext>
            </a:extLst>
          </p:cNvPr>
          <p:cNvSpPr txBox="1"/>
          <p:nvPr/>
        </p:nvSpPr>
        <p:spPr>
          <a:xfrm>
            <a:off x="1249926" y="3289954"/>
            <a:ext cx="20858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</a:rPr>
              <a:t>Upptäckande </a:t>
            </a:r>
          </a:p>
          <a:p>
            <a:pPr algn="ctr"/>
            <a:r>
              <a:rPr lang="sv-SE" sz="2400" dirty="0">
                <a:solidFill>
                  <a:schemeClr val="bg1"/>
                </a:solidFill>
              </a:rPr>
              <a:t>åtgärder</a:t>
            </a:r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FBEE36-F1FC-E775-84F2-ADB271693B50}"/>
              </a:ext>
            </a:extLst>
          </p:cNvPr>
          <p:cNvSpPr/>
          <p:nvPr/>
        </p:nvSpPr>
        <p:spPr>
          <a:xfrm>
            <a:off x="3335753" y="4497354"/>
            <a:ext cx="2332396" cy="130375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Omvärldsbevakning kommunikation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742B92-9F6A-8CDE-2307-F6E9BB77E254}"/>
              </a:ext>
            </a:extLst>
          </p:cNvPr>
          <p:cNvSpPr/>
          <p:nvPr/>
        </p:nvSpPr>
        <p:spPr>
          <a:xfrm>
            <a:off x="3335753" y="3094192"/>
            <a:ext cx="2332396" cy="130375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Rutiner för att meddela avfärd och ankomst</a:t>
            </a:r>
            <a:endParaRPr lang="en-US" sz="16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1CCC05-EE60-1239-3E75-4677CE01C935}"/>
              </a:ext>
            </a:extLst>
          </p:cNvPr>
          <p:cNvSpPr/>
          <p:nvPr/>
        </p:nvSpPr>
        <p:spPr>
          <a:xfrm>
            <a:off x="8269947" y="1685915"/>
            <a:ext cx="2332396" cy="130375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Väktare </a:t>
            </a:r>
            <a:r>
              <a:rPr lang="sv-SE" sz="1600" dirty="0"/>
              <a:t>för transporter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4E30CF-275E-C4FC-30AC-F6CF09D29CD4}"/>
              </a:ext>
            </a:extLst>
          </p:cNvPr>
          <p:cNvSpPr/>
          <p:nvPr/>
        </p:nvSpPr>
        <p:spPr>
          <a:xfrm>
            <a:off x="5808663" y="3103060"/>
            <a:ext cx="2332396" cy="130375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Säkerhetsmaterial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8197FC8-5DA1-D5EE-41BA-1A7005235213}"/>
              </a:ext>
            </a:extLst>
          </p:cNvPr>
          <p:cNvSpPr/>
          <p:nvPr/>
        </p:nvSpPr>
        <p:spPr>
          <a:xfrm>
            <a:off x="5808663" y="4515091"/>
            <a:ext cx="2332396" cy="130375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Personell bevakning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3D3BCF-DFA4-F93B-34BD-CCF33BAA97CB}"/>
              </a:ext>
            </a:extLst>
          </p:cNvPr>
          <p:cNvSpPr/>
          <p:nvPr/>
        </p:nvSpPr>
        <p:spPr>
          <a:xfrm>
            <a:off x="5808663" y="1707545"/>
            <a:ext cx="2332396" cy="130375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Larm och övervakning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E5A5DAA-6681-15CC-3E40-2708392F561F}"/>
              </a:ext>
            </a:extLst>
          </p:cNvPr>
          <p:cNvSpPr/>
          <p:nvPr/>
        </p:nvSpPr>
        <p:spPr>
          <a:xfrm>
            <a:off x="3347379" y="1685915"/>
            <a:ext cx="2332396" cy="130375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Regionala kommunikations-nätverk</a:t>
            </a: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3B2A632E-16D3-A05C-43A7-4911C3C67E58}"/>
              </a:ext>
            </a:extLst>
          </p:cNvPr>
          <p:cNvSpPr/>
          <p:nvPr/>
        </p:nvSpPr>
        <p:spPr>
          <a:xfrm>
            <a:off x="8269947" y="3103060"/>
            <a:ext cx="2344022" cy="130375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/>
              <a:t>Genomsökning av lokaler 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295731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9F01-142E-C2DE-7D17-D049E42F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Kommunala erfarenheter, tips och råd avseende valsäkerhet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78CD75F-03AC-4289-26B3-02E867F8DE71}"/>
              </a:ext>
            </a:extLst>
          </p:cNvPr>
          <p:cNvSpPr/>
          <p:nvPr/>
        </p:nvSpPr>
        <p:spPr>
          <a:xfrm>
            <a:off x="1008001" y="1602557"/>
            <a:ext cx="10175999" cy="4308049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878739-B91E-4ABD-91B9-841BC4B96214}"/>
              </a:ext>
            </a:extLst>
          </p:cNvPr>
          <p:cNvSpPr txBox="1"/>
          <p:nvPr/>
        </p:nvSpPr>
        <p:spPr>
          <a:xfrm>
            <a:off x="1293206" y="3289954"/>
            <a:ext cx="1999265" cy="110799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</a:rPr>
              <a:t>Försvårande </a:t>
            </a:r>
          </a:p>
          <a:p>
            <a:pPr algn="ctr"/>
            <a:r>
              <a:rPr lang="sv-SE" sz="2400" dirty="0">
                <a:solidFill>
                  <a:schemeClr val="bg1"/>
                </a:solidFill>
              </a:rPr>
              <a:t>åtgärder</a:t>
            </a:r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153B8D-1C5B-1090-EEC3-30F0F305ACF3}"/>
              </a:ext>
            </a:extLst>
          </p:cNvPr>
          <p:cNvSpPr/>
          <p:nvPr/>
        </p:nvSpPr>
        <p:spPr>
          <a:xfrm>
            <a:off x="3358802" y="4524443"/>
            <a:ext cx="2383340" cy="12801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Möblering och förankring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E31727-C718-15F9-4C52-DD85ED210AC2}"/>
              </a:ext>
            </a:extLst>
          </p:cNvPr>
          <p:cNvSpPr/>
          <p:nvPr/>
        </p:nvSpPr>
        <p:spPr>
          <a:xfrm>
            <a:off x="5854493" y="1708559"/>
            <a:ext cx="2383340" cy="12801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Tillträdeskontroll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420873-5E65-24E5-4506-4DE7DC9C5ADA}"/>
              </a:ext>
            </a:extLst>
          </p:cNvPr>
          <p:cNvSpPr/>
          <p:nvPr/>
        </p:nvSpPr>
        <p:spPr>
          <a:xfrm>
            <a:off x="5854493" y="3116501"/>
            <a:ext cx="2383340" cy="12801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Byggnadstekniskt skydd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23E2C2-D61A-15AB-F08C-968868A1EDF4}"/>
              </a:ext>
            </a:extLst>
          </p:cNvPr>
          <p:cNvSpPr/>
          <p:nvPr/>
        </p:nvSpPr>
        <p:spPr>
          <a:xfrm>
            <a:off x="3358857" y="1708559"/>
            <a:ext cx="2383340" cy="12801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Placering av valmaterial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3CD942-765F-61E3-315B-C67DB87547EE}"/>
              </a:ext>
            </a:extLst>
          </p:cNvPr>
          <p:cNvSpPr/>
          <p:nvPr/>
        </p:nvSpPr>
        <p:spPr>
          <a:xfrm>
            <a:off x="3358857" y="3116501"/>
            <a:ext cx="2383340" cy="12801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Anpassat brandskydd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F1F605-9F12-73AE-C9BB-5F8F63C29D14}"/>
              </a:ext>
            </a:extLst>
          </p:cNvPr>
          <p:cNvSpPr/>
          <p:nvPr/>
        </p:nvSpPr>
        <p:spPr>
          <a:xfrm>
            <a:off x="5854493" y="4513553"/>
            <a:ext cx="2383340" cy="12801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Låsbara transporter</a:t>
            </a:r>
          </a:p>
        </p:txBody>
      </p:sp>
    </p:spTree>
    <p:extLst>
      <p:ext uri="{BB962C8B-B14F-4D97-AF65-F5344CB8AC3E}">
        <p14:creationId xmlns:p14="http://schemas.microsoft.com/office/powerpoint/2010/main" val="418579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D0EB3-8CDF-7BBC-322C-A008B6692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Kommunala erfarenheter, tips och råd avseende valsäkerhet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1B9F5E-CA58-4E2A-A62A-4B2EF59B8711}"/>
              </a:ext>
            </a:extLst>
          </p:cNvPr>
          <p:cNvSpPr/>
          <p:nvPr/>
        </p:nvSpPr>
        <p:spPr>
          <a:xfrm>
            <a:off x="1008001" y="1602557"/>
            <a:ext cx="10175999" cy="430804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074AF-0B16-3AB8-2FD4-C91AAC730803}"/>
              </a:ext>
            </a:extLst>
          </p:cNvPr>
          <p:cNvSpPr txBox="1"/>
          <p:nvPr/>
        </p:nvSpPr>
        <p:spPr>
          <a:xfrm>
            <a:off x="1352518" y="3289954"/>
            <a:ext cx="1880643" cy="11079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v-SE" sz="2400" dirty="0">
                <a:solidFill>
                  <a:schemeClr val="bg1"/>
                </a:solidFill>
              </a:rPr>
              <a:t>Hanterande </a:t>
            </a:r>
          </a:p>
          <a:p>
            <a:pPr algn="ctr"/>
            <a:r>
              <a:rPr lang="sv-SE" sz="2400" dirty="0">
                <a:solidFill>
                  <a:schemeClr val="bg1"/>
                </a:solidFill>
              </a:rPr>
              <a:t>åtgärder</a:t>
            </a:r>
          </a:p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BA546D-A17E-1CE6-B425-5D2FF0BF65F9}"/>
              </a:ext>
            </a:extLst>
          </p:cNvPr>
          <p:cNvSpPr/>
          <p:nvPr/>
        </p:nvSpPr>
        <p:spPr>
          <a:xfrm>
            <a:off x="3358814" y="3109719"/>
            <a:ext cx="2411956" cy="12624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/>
              <a:t>Samverkan med Polismyndigheten, poliseskort och polisanmälan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1E5E623-87BA-1B4F-9BA9-C7E7A9D9EBC2}"/>
              </a:ext>
            </a:extLst>
          </p:cNvPr>
          <p:cNvSpPr/>
          <p:nvPr/>
        </p:nvSpPr>
        <p:spPr>
          <a:xfrm>
            <a:off x="3358814" y="1728919"/>
            <a:ext cx="2411956" cy="12624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Incidentrapportering till valnämnd och Valmyndigheten</a:t>
            </a:r>
            <a:endParaRPr lang="en-US" sz="16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7B17DC-BD38-3949-102B-D83C9CB910E8}"/>
              </a:ext>
            </a:extLst>
          </p:cNvPr>
          <p:cNvSpPr/>
          <p:nvPr/>
        </p:nvSpPr>
        <p:spPr>
          <a:xfrm>
            <a:off x="8462905" y="1728920"/>
            <a:ext cx="2430206" cy="12624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Reservlokaler, mobilt </a:t>
            </a:r>
            <a:r>
              <a:rPr lang="sv-SE" sz="1600" dirty="0" smtClean="0"/>
              <a:t>lager och </a:t>
            </a:r>
            <a:r>
              <a:rPr lang="sv-SE" sz="1600" dirty="0"/>
              <a:t>alternativt samband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DC33F5-7EE7-0C9C-04CF-C2613A2F0ABB}"/>
              </a:ext>
            </a:extLst>
          </p:cNvPr>
          <p:cNvSpPr/>
          <p:nvPr/>
        </p:nvSpPr>
        <p:spPr>
          <a:xfrm>
            <a:off x="3367940" y="4518642"/>
            <a:ext cx="2411956" cy="12624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Kommunikatörer och IT-avdelning i beredskap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BE67BBD-8FD5-31FE-A57D-182479EFE5E1}"/>
              </a:ext>
            </a:extLst>
          </p:cNvPr>
          <p:cNvSpPr/>
          <p:nvPr/>
        </p:nvSpPr>
        <p:spPr>
          <a:xfrm>
            <a:off x="5901734" y="3109719"/>
            <a:ext cx="2430208" cy="12624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System för att snabbt kunna meddela alla distrikt / röstmottagare </a:t>
            </a:r>
            <a:endParaRPr lang="en-US" sz="16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5DB1E9-4F59-18DB-9BF3-EA2232409A3B}"/>
              </a:ext>
            </a:extLst>
          </p:cNvPr>
          <p:cNvSpPr/>
          <p:nvPr/>
        </p:nvSpPr>
        <p:spPr>
          <a:xfrm>
            <a:off x="5877634" y="1728920"/>
            <a:ext cx="2430208" cy="12624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Överfallslarm, personlarm, och följebil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C14A9F-EFA0-56E3-CEE6-05934F817386}"/>
              </a:ext>
            </a:extLst>
          </p:cNvPr>
          <p:cNvSpPr/>
          <p:nvPr/>
        </p:nvSpPr>
        <p:spPr>
          <a:xfrm>
            <a:off x="8462905" y="3109718"/>
            <a:ext cx="2430207" cy="12624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/>
              <a:t>Trygghetsvärdar och röstmottagare med säkerhetsansvar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282B3F4-79EE-AFA8-1B84-E4114E1C71DB}"/>
              </a:ext>
            </a:extLst>
          </p:cNvPr>
          <p:cNvSpPr/>
          <p:nvPr/>
        </p:nvSpPr>
        <p:spPr>
          <a:xfrm>
            <a:off x="5901734" y="4510162"/>
            <a:ext cx="2430208" cy="12624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Fler röstmottagare</a:t>
            </a:r>
          </a:p>
        </p:txBody>
      </p:sp>
    </p:spTree>
    <p:extLst>
      <p:ext uri="{BB962C8B-B14F-4D97-AF65-F5344CB8AC3E}">
        <p14:creationId xmlns:p14="http://schemas.microsoft.com/office/powerpoint/2010/main" val="22664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A06F9A-F0A8-A930-241E-1220504F31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Tack för i dag!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BFFAEAC-6E59-9848-466C-C72C937E6B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5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252B-57C3-A70F-A918-5859FAFA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Övningen går till så här: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5C7BE3-B623-329C-C8CE-753EB0869BF5}"/>
              </a:ext>
            </a:extLst>
          </p:cNvPr>
          <p:cNvSpPr/>
          <p:nvPr/>
        </p:nvSpPr>
        <p:spPr>
          <a:xfrm>
            <a:off x="801328" y="1845405"/>
            <a:ext cx="2679292" cy="288518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Övningsledaren läser upp </a:t>
            </a:r>
            <a:r>
              <a:rPr lang="sv-SE" sz="1600" dirty="0" smtClean="0"/>
              <a:t>scenariot.</a:t>
            </a:r>
            <a:endParaRPr lang="sv-SE" sz="1600" dirty="0"/>
          </a:p>
          <a:p>
            <a:pPr algn="ctr"/>
            <a:endParaRPr lang="sv-SE" sz="1600" dirty="0"/>
          </a:p>
          <a:p>
            <a:pPr algn="ctr"/>
            <a:r>
              <a:rPr lang="sv-SE" sz="1600" dirty="0" smtClean="0"/>
              <a:t>Deltagarna funderar själva </a:t>
            </a:r>
            <a:r>
              <a:rPr lang="sv-SE" sz="1600" dirty="0"/>
              <a:t>i två minuter över konsekvenserna av </a:t>
            </a:r>
            <a:r>
              <a:rPr lang="sv-SE" sz="1600" dirty="0" smtClean="0"/>
              <a:t>scenariot.</a:t>
            </a:r>
            <a:endParaRPr lang="sv-SE" sz="16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20D03D0-8A75-36B1-4A57-E3B69627646C}"/>
              </a:ext>
            </a:extLst>
          </p:cNvPr>
          <p:cNvSpPr/>
          <p:nvPr/>
        </p:nvSpPr>
        <p:spPr>
          <a:xfrm>
            <a:off x="3628104" y="3006213"/>
            <a:ext cx="963561" cy="6710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011CD4-2F04-61B7-DE29-F47F61217755}"/>
              </a:ext>
            </a:extLst>
          </p:cNvPr>
          <p:cNvSpPr/>
          <p:nvPr/>
        </p:nvSpPr>
        <p:spPr>
          <a:xfrm>
            <a:off x="4739149" y="1845404"/>
            <a:ext cx="2679292" cy="288517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Diskutera frågeställningarna som tillhör </a:t>
            </a:r>
            <a:r>
              <a:rPr lang="sv-SE" sz="1600" dirty="0" smtClean="0"/>
              <a:t>scenariot.</a:t>
            </a:r>
            <a:endParaRPr lang="sv-SE" sz="1600" dirty="0"/>
          </a:p>
          <a:p>
            <a:pPr algn="ctr"/>
            <a:endParaRPr lang="sv-SE" sz="1600" dirty="0"/>
          </a:p>
          <a:p>
            <a:pPr algn="ctr"/>
            <a:r>
              <a:rPr lang="sv-SE" sz="1600" dirty="0"/>
              <a:t>Övningsledaren fördelar </a:t>
            </a:r>
            <a:r>
              <a:rPr lang="sv-SE" sz="1600" dirty="0" smtClean="0"/>
              <a:t>ordet.</a:t>
            </a:r>
            <a:endParaRPr lang="sv-SE" sz="1600" dirty="0"/>
          </a:p>
          <a:p>
            <a:pPr algn="ctr"/>
            <a:endParaRPr lang="sv-SE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15135BB-F7A1-EEF0-F886-AC81CAE74488}"/>
              </a:ext>
            </a:extLst>
          </p:cNvPr>
          <p:cNvSpPr/>
          <p:nvPr/>
        </p:nvSpPr>
        <p:spPr>
          <a:xfrm>
            <a:off x="7565925" y="3006213"/>
            <a:ext cx="963561" cy="6710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B9A115C-8E76-1C3B-1FFB-DA52F9BAC6AB}"/>
              </a:ext>
            </a:extLst>
          </p:cNvPr>
          <p:cNvSpPr/>
          <p:nvPr/>
        </p:nvSpPr>
        <p:spPr>
          <a:xfrm>
            <a:off x="8676970" y="1845404"/>
            <a:ext cx="2679292" cy="2885179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Avsluta övningen med att diskutera framåtblickande om framkomna behov, och hur dessa kan fångas upp i rutiner och </a:t>
            </a:r>
            <a:r>
              <a:rPr lang="sv-SE" sz="1600" dirty="0" smtClean="0"/>
              <a:t>handlingsplaner.</a:t>
            </a:r>
            <a:endParaRPr lang="sv-SE" sz="1600" dirty="0"/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96843CD8-6DFD-1297-4692-31D611AAC9A8}"/>
              </a:ext>
            </a:extLst>
          </p:cNvPr>
          <p:cNvSpPr/>
          <p:nvPr/>
        </p:nvSpPr>
        <p:spPr>
          <a:xfrm rot="5400000">
            <a:off x="3515158" y="3216256"/>
            <a:ext cx="1034181" cy="4411981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B49541-5492-C8E7-1B17-27912149FDD4}"/>
              </a:ext>
            </a:extLst>
          </p:cNvPr>
          <p:cNvSpPr txBox="1"/>
          <p:nvPr/>
        </p:nvSpPr>
        <p:spPr>
          <a:xfrm>
            <a:off x="3149764" y="4960581"/>
            <a:ext cx="1920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800" dirty="0">
                <a:solidFill>
                  <a:srgbClr val="070D11"/>
                </a:solidFill>
              </a:rPr>
              <a:t>Börja eventuellt om med ett nytt scenario</a:t>
            </a:r>
            <a:endParaRPr lang="en-US" sz="1800" dirty="0">
              <a:solidFill>
                <a:srgbClr val="070D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lose-up of a person holding a paper&#10;&#10;Description automatically generated">
            <a:extLst>
              <a:ext uri="{FF2B5EF4-FFF2-40B4-BE49-F238E27FC236}">
                <a16:creationId xmlns:a16="http://schemas.microsoft.com/office/drawing/2014/main" id="{17851FAE-D558-4BC9-3801-98C12D09DA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487164-E520-C080-E9C2-51694AE9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272F2-BA54-620D-2507-2C701D511A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/>
              <a:t>Introduktion</a:t>
            </a:r>
          </a:p>
          <a:p>
            <a:r>
              <a:rPr lang="sv-SE" dirty="0"/>
              <a:t>Kort om valsäkerhet</a:t>
            </a:r>
          </a:p>
          <a:p>
            <a:r>
              <a:rPr lang="sv-SE" dirty="0"/>
              <a:t>Scenarioövningar</a:t>
            </a:r>
          </a:p>
          <a:p>
            <a:r>
              <a:rPr lang="sv-SE" dirty="0" smtClean="0"/>
              <a:t>Avslutning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2BF3A-CD34-8D96-0251-3DC3CC215E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5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10C9A8-FE55-146B-9F8E-9813C5894FBA}"/>
              </a:ext>
            </a:extLst>
          </p:cNvPr>
          <p:cNvSpPr/>
          <p:nvPr/>
        </p:nvSpPr>
        <p:spPr>
          <a:xfrm>
            <a:off x="6195483" y="1798649"/>
            <a:ext cx="5094462" cy="235293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E84DCF-B15D-2811-8109-1A0209A03412}"/>
              </a:ext>
            </a:extLst>
          </p:cNvPr>
          <p:cNvSpPr/>
          <p:nvPr/>
        </p:nvSpPr>
        <p:spPr>
          <a:xfrm>
            <a:off x="1007531" y="1783744"/>
            <a:ext cx="5081542" cy="401438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0E283F-A671-A3E1-28B4-DA78A6977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3" y="401104"/>
            <a:ext cx="10176000" cy="720000"/>
          </a:xfrm>
        </p:spPr>
        <p:txBody>
          <a:bodyPr/>
          <a:lstStyle/>
          <a:p>
            <a:r>
              <a:rPr lang="sv-SE" dirty="0"/>
              <a:t>Syfte med dagens övning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37915-2EE8-173B-D275-0ED55E4DD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533" y="1714979"/>
            <a:ext cx="4988984" cy="639762"/>
          </a:xfrm>
        </p:spPr>
        <p:txBody>
          <a:bodyPr/>
          <a:lstStyle/>
          <a:p>
            <a:pPr algn="ctr"/>
            <a:r>
              <a:rPr lang="sv-SE" sz="2400" dirty="0">
                <a:solidFill>
                  <a:schemeClr val="bg1"/>
                </a:solidFill>
              </a:rPr>
              <a:t>För kommunen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FD7FF-33B6-DEB1-8D9C-82DA8C0FA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533" y="2466640"/>
            <a:ext cx="4988984" cy="3774405"/>
          </a:xfrm>
        </p:spPr>
        <p:txBody>
          <a:bodyPr/>
          <a:lstStyle/>
          <a:p>
            <a:r>
              <a:rPr lang="sv-SE" sz="2000" dirty="0" smtClean="0">
                <a:solidFill>
                  <a:schemeClr val="bg1"/>
                </a:solidFill>
              </a:rPr>
              <a:t>Tydliggöra roller </a:t>
            </a:r>
            <a:r>
              <a:rPr lang="sv-SE" sz="2000" dirty="0">
                <a:solidFill>
                  <a:schemeClr val="bg1"/>
                </a:solidFill>
              </a:rPr>
              <a:t>och ansvar </a:t>
            </a:r>
            <a:r>
              <a:rPr lang="sv-SE" sz="2000" dirty="0" smtClean="0">
                <a:solidFill>
                  <a:schemeClr val="bg1"/>
                </a:solidFill>
              </a:rPr>
              <a:t>inför valet – fokusera på den egna organisationen.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 smtClean="0">
                <a:solidFill>
                  <a:schemeClr val="bg1"/>
                </a:solidFill>
              </a:rPr>
              <a:t>Identifiera behov </a:t>
            </a:r>
            <a:r>
              <a:rPr lang="sv-SE" sz="2000" dirty="0">
                <a:solidFill>
                  <a:schemeClr val="bg1"/>
                </a:solidFill>
              </a:rPr>
              <a:t>av samverkan med interna och externa </a:t>
            </a:r>
            <a:r>
              <a:rPr lang="sv-SE" sz="2000" dirty="0" smtClean="0">
                <a:solidFill>
                  <a:schemeClr val="bg1"/>
                </a:solidFill>
              </a:rPr>
              <a:t>aktörer. 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Identifiera ytterligare åtgärder för att stärka valsäkerheten. </a:t>
            </a:r>
          </a:p>
          <a:p>
            <a:r>
              <a:rPr lang="sv-SE" sz="2000" dirty="0">
                <a:solidFill>
                  <a:schemeClr val="bg1"/>
                </a:solidFill>
              </a:rPr>
              <a:t>Incidenter kommer att inträffa, därför är det viktigt att förbereda sig för att hantera </a:t>
            </a:r>
            <a:r>
              <a:rPr lang="sv-SE" sz="2000" dirty="0" smtClean="0">
                <a:solidFill>
                  <a:schemeClr val="bg1"/>
                </a:solidFill>
              </a:rPr>
              <a:t>dem.</a:t>
            </a:r>
          </a:p>
          <a:p>
            <a:endParaRPr lang="sv-SE" sz="2000" dirty="0" smtClean="0">
              <a:solidFill>
                <a:schemeClr val="bg1"/>
              </a:solidFill>
            </a:endParaRPr>
          </a:p>
          <a:p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C2A0B-4C5E-71B3-9DB6-3090C1FB2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5017" y="1756024"/>
            <a:ext cx="4988984" cy="639762"/>
          </a:xfrm>
        </p:spPr>
        <p:txBody>
          <a:bodyPr/>
          <a:lstStyle/>
          <a:p>
            <a:pPr algn="ctr"/>
            <a:r>
              <a:rPr lang="sv-SE" sz="2400" dirty="0">
                <a:solidFill>
                  <a:schemeClr val="bg1"/>
                </a:solidFill>
              </a:rPr>
              <a:t>För individen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573F78-27F2-F8BA-9E23-757FBA5A9B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5485" y="2466640"/>
            <a:ext cx="4988984" cy="3774405"/>
          </a:xfrm>
        </p:spPr>
        <p:txBody>
          <a:bodyPr/>
          <a:lstStyle/>
          <a:p>
            <a:r>
              <a:rPr lang="sv-SE" sz="2000" dirty="0">
                <a:solidFill>
                  <a:schemeClr val="bg1"/>
                </a:solidFill>
              </a:rPr>
              <a:t>Ger personlig utveckling och kunskap.</a:t>
            </a:r>
          </a:p>
          <a:p>
            <a:r>
              <a:rPr lang="sv-SE" sz="2000" dirty="0">
                <a:solidFill>
                  <a:schemeClr val="bg1"/>
                </a:solidFill>
              </a:rPr>
              <a:t>Ger trygghet och skapar flexibilitet.</a:t>
            </a:r>
          </a:p>
          <a:p>
            <a:r>
              <a:rPr lang="sv-SE" sz="2000" dirty="0">
                <a:solidFill>
                  <a:schemeClr val="bg1"/>
                </a:solidFill>
              </a:rPr>
              <a:t>Bästa inlärningsformen - att lyssna, dela och öva är roligt!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1910C9A8-FE55-146B-9F8E-9813C5894FBA}"/>
              </a:ext>
            </a:extLst>
          </p:cNvPr>
          <p:cNvSpPr/>
          <p:nvPr/>
        </p:nvSpPr>
        <p:spPr>
          <a:xfrm>
            <a:off x="6195483" y="4353842"/>
            <a:ext cx="5094462" cy="144428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1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sv-SE" sz="2000" dirty="0" smtClean="0">
              <a:solidFill>
                <a:schemeClr val="bg1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B0FD7FF-33B6-DEB1-8D9C-82DA8C0FA933}"/>
              </a:ext>
            </a:extLst>
          </p:cNvPr>
          <p:cNvSpPr txBox="1">
            <a:spLocks/>
          </p:cNvSpPr>
          <p:nvPr/>
        </p:nvSpPr>
        <p:spPr>
          <a:xfrm>
            <a:off x="6194549" y="4540845"/>
            <a:ext cx="4988984" cy="557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b="1" dirty="0">
                <a:solidFill>
                  <a:schemeClr val="bg1"/>
                </a:solidFill>
              </a:rPr>
              <a:t>För Sverige</a:t>
            </a:r>
          </a:p>
          <a:p>
            <a:r>
              <a:rPr lang="sv-SE" sz="2000" dirty="0" smtClean="0">
                <a:solidFill>
                  <a:schemeClr val="bg1"/>
                </a:solidFill>
              </a:rPr>
              <a:t>Stärkt valsäkerhet inför kommande val.</a:t>
            </a:r>
          </a:p>
          <a:p>
            <a:endParaRPr lang="sv-SE" sz="2000" dirty="0" smtClean="0">
              <a:solidFill>
                <a:schemeClr val="bg1"/>
              </a:solidFill>
            </a:endParaRPr>
          </a:p>
          <a:p>
            <a:endParaRPr lang="sv-S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7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F6EC2D-CCE9-45CD-A4E1-A052EA8A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Valsäkerhet och dess beståndsdelar</a:t>
            </a:r>
          </a:p>
        </p:txBody>
      </p:sp>
      <p:pic>
        <p:nvPicPr>
          <p:cNvPr id="2050" name="Picture 2" descr="https://valmyndigheten.grade.se/LuvitPortal/education/luvitcontentfiles/5000/content/09f901b8-82e7-4bb5-8af6-8022a54f334a/courses/1/media/Bild7.png">
            <a:extLst>
              <a:ext uri="{FF2B5EF4-FFF2-40B4-BE49-F238E27FC236}">
                <a16:creationId xmlns:a16="http://schemas.microsoft.com/office/drawing/2014/main" id="{3894C180-CC49-47EF-A721-60C5E284D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97" y="1155032"/>
            <a:ext cx="6163693" cy="570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25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är det som behöver skyddas vid val? </a:t>
            </a:r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2032000" y="112873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5089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Valmyndigheten">
      <a:dk1>
        <a:sysClr val="windowText" lastClr="000000"/>
      </a:dk1>
      <a:lt1>
        <a:sysClr val="window" lastClr="FFFFFF"/>
      </a:lt1>
      <a:dk2>
        <a:srgbClr val="5F6F7E"/>
      </a:dk2>
      <a:lt2>
        <a:srgbClr val="DDDEE1"/>
      </a:lt2>
      <a:accent1>
        <a:srgbClr val="A71979"/>
      </a:accent1>
      <a:accent2>
        <a:srgbClr val="008BD2"/>
      </a:accent2>
      <a:accent3>
        <a:srgbClr val="F39325"/>
      </a:accent3>
      <a:accent4>
        <a:srgbClr val="00918E"/>
      </a:accent4>
      <a:accent5>
        <a:srgbClr val="E83278"/>
      </a:accent5>
      <a:accent6>
        <a:srgbClr val="164194"/>
      </a:accent6>
      <a:hlink>
        <a:srgbClr val="3069A1"/>
      </a:hlink>
      <a:folHlink>
        <a:srgbClr val="800080"/>
      </a:folHlink>
    </a:clrScheme>
    <a:fontScheme name="Skatteverket 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lmyndigheten.potx" id="{225511A2-C623-485A-AE24-635B34C570F7}" vid="{2F06A8F7-A356-4C1D-A7E9-FAF0152E1DB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Valmyndigheten</Template>
  <TotalTime>0</TotalTime>
  <Words>2843</Words>
  <Application>Microsoft Office PowerPoint</Application>
  <PresentationFormat>Bredbild</PresentationFormat>
  <Paragraphs>305</Paragraphs>
  <Slides>44</Slides>
  <Notes>28</Notes>
  <HiddenSlides>6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44</vt:i4>
      </vt:variant>
    </vt:vector>
  </HeadingPairs>
  <TitlesOfParts>
    <vt:vector size="49" baseType="lpstr">
      <vt:lpstr>Arial</vt:lpstr>
      <vt:lpstr>Calibri</vt:lpstr>
      <vt:lpstr>Open Sans</vt:lpstr>
      <vt:lpstr>Wingdings</vt:lpstr>
      <vt:lpstr>Office-tema</vt:lpstr>
      <vt:lpstr>Övningspaket för kommuner</vt:lpstr>
      <vt:lpstr>Om övningen</vt:lpstr>
      <vt:lpstr>Målgrupper för övningen</vt:lpstr>
      <vt:lpstr>Instruktioner för dig som övningsledare</vt:lpstr>
      <vt:lpstr>Övningen går till så här:</vt:lpstr>
      <vt:lpstr>Agenda </vt:lpstr>
      <vt:lpstr>Syfte med dagens övning</vt:lpstr>
      <vt:lpstr>Valsäkerhet och dess beståndsdelar</vt:lpstr>
      <vt:lpstr>Vad är det som behöver skyddas vid val? </vt:lpstr>
      <vt:lpstr>Principer för krishantering i Sverige</vt:lpstr>
      <vt:lpstr>Att tänka på under övningen:</vt:lpstr>
      <vt:lpstr>Redo?</vt:lpstr>
      <vt:lpstr>Scenario 1</vt:lpstr>
      <vt:lpstr>Scenario 1</vt:lpstr>
      <vt:lpstr>Scenario 1</vt:lpstr>
      <vt:lpstr>Frågor till scenario 1</vt:lpstr>
      <vt:lpstr>Scenario 2</vt:lpstr>
      <vt:lpstr>Scenario 2 </vt:lpstr>
      <vt:lpstr>Frågor till scenario 2</vt:lpstr>
      <vt:lpstr>Scenario 3</vt:lpstr>
      <vt:lpstr>Scenario 3</vt:lpstr>
      <vt:lpstr>Frågor till scenario 3</vt:lpstr>
      <vt:lpstr>Scenario 4</vt:lpstr>
      <vt:lpstr>Scenario 4</vt:lpstr>
      <vt:lpstr>Frågor till scenario 4</vt:lpstr>
      <vt:lpstr>Scenario 5</vt:lpstr>
      <vt:lpstr>Scenario 5</vt:lpstr>
      <vt:lpstr>Frågor till scenario 5</vt:lpstr>
      <vt:lpstr>Scenario 6</vt:lpstr>
      <vt:lpstr>Scenario 6</vt:lpstr>
      <vt:lpstr>Frågor till scenario 6</vt:lpstr>
      <vt:lpstr>Scenario 7</vt:lpstr>
      <vt:lpstr>Scenario 7</vt:lpstr>
      <vt:lpstr>Frågor till scenario 7</vt:lpstr>
      <vt:lpstr>Avslutande diskussion</vt:lpstr>
      <vt:lpstr>Instruktioner</vt:lpstr>
      <vt:lpstr>Avslutning</vt:lpstr>
      <vt:lpstr>Exempel på kategorier av åtgärder </vt:lpstr>
      <vt:lpstr>Om detta avsnitt</vt:lpstr>
      <vt:lpstr>Kommunala erfarenheter, tips och råd avseende valsäkerhet</vt:lpstr>
      <vt:lpstr>Kommunala erfarenheter, tips och råd avseende valsäkerhet</vt:lpstr>
      <vt:lpstr>Kommunala erfarenheter, tips och råd avseende valsäkerhet</vt:lpstr>
      <vt:lpstr>Kommunala erfarenheter, tips och råd avseende valsäkerhet</vt:lpstr>
      <vt:lpstr>Tack för i 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2024-03-28T09:13:36Z</dcterms:created>
  <dcterms:modified xsi:type="dcterms:W3CDTF">2024-03-28T09:13:58Z</dcterms:modified>
</cp:coreProperties>
</file>