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56" r:id="rId5"/>
    <p:sldId id="338" r:id="rId6"/>
    <p:sldId id="257" r:id="rId7"/>
    <p:sldId id="258" r:id="rId8"/>
    <p:sldId id="368" r:id="rId9"/>
    <p:sldId id="373" r:id="rId10"/>
    <p:sldId id="353" r:id="rId11"/>
    <p:sldId id="345" r:id="rId12"/>
    <p:sldId id="347" r:id="rId13"/>
    <p:sldId id="348" r:id="rId14"/>
    <p:sldId id="349" r:id="rId15"/>
    <p:sldId id="350" r:id="rId16"/>
    <p:sldId id="369" r:id="rId17"/>
    <p:sldId id="352" r:id="rId18"/>
    <p:sldId id="360" r:id="rId19"/>
    <p:sldId id="354" r:id="rId20"/>
    <p:sldId id="341" r:id="rId21"/>
    <p:sldId id="342" r:id="rId22"/>
    <p:sldId id="355" r:id="rId23"/>
    <p:sldId id="366" r:id="rId24"/>
    <p:sldId id="356" r:id="rId25"/>
    <p:sldId id="367" r:id="rId26"/>
    <p:sldId id="357" r:id="rId27"/>
    <p:sldId id="361" r:id="rId28"/>
    <p:sldId id="372" r:id="rId29"/>
    <p:sldId id="363" r:id="rId30"/>
    <p:sldId id="364" r:id="rId31"/>
    <p:sldId id="371" r:id="rId3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194"/>
    <a:srgbClr val="FFDC12"/>
    <a:srgbClr val="81CFF4"/>
    <a:srgbClr val="003366"/>
    <a:srgbClr val="E6E6E6"/>
    <a:srgbClr val="FFCC00"/>
    <a:srgbClr val="A1C2E3"/>
    <a:srgbClr val="8A7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71" autoAdjust="0"/>
    <p:restoredTop sz="69432" autoAdjust="0"/>
  </p:normalViewPr>
  <p:slideViewPr>
    <p:cSldViewPr snapToGrid="0">
      <p:cViewPr varScale="1">
        <p:scale>
          <a:sx n="43" d="100"/>
          <a:sy n="43" d="100"/>
        </p:scale>
        <p:origin x="1412" y="40"/>
      </p:cViewPr>
      <p:guideLst/>
    </p:cSldViewPr>
  </p:slideViewPr>
  <p:outlineViewPr>
    <p:cViewPr>
      <p:scale>
        <a:sx n="33" d="100"/>
        <a:sy n="33" d="100"/>
      </p:scale>
      <p:origin x="0" y="-50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4A51C2-0C11-41DC-8AD0-4CB418C4BA1D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468BB96-888C-438F-83D4-3438EA95E597}">
      <dgm:prSet/>
      <dgm:spPr>
        <a:solidFill>
          <a:srgbClr val="164194"/>
        </a:solidFill>
      </dgm:spPr>
      <dgm:t>
        <a:bodyPr/>
        <a:lstStyle/>
        <a:p>
          <a:r>
            <a:rPr lang="en-US" dirty="0" err="1"/>
            <a:t>Genomgång</a:t>
          </a:r>
          <a:r>
            <a:rPr lang="en-US" dirty="0"/>
            <a:t> – </a:t>
          </a:r>
          <a:r>
            <a:rPr lang="en-US" dirty="0" err="1"/>
            <a:t>såhär</a:t>
          </a:r>
          <a:r>
            <a:rPr lang="en-US" dirty="0"/>
            <a:t> </a:t>
          </a:r>
          <a:r>
            <a:rPr lang="en-US" dirty="0" err="1"/>
            <a:t>går</a:t>
          </a:r>
          <a:r>
            <a:rPr lang="en-US" dirty="0"/>
            <a:t> den </a:t>
          </a:r>
          <a:r>
            <a:rPr lang="en-US" dirty="0" err="1"/>
            <a:t>slutliga</a:t>
          </a:r>
          <a:r>
            <a:rPr lang="en-US" dirty="0"/>
            <a:t> </a:t>
          </a:r>
          <a:r>
            <a:rPr lang="en-US" dirty="0" err="1"/>
            <a:t>rösträkningen</a:t>
          </a:r>
          <a:r>
            <a:rPr lang="en-US" dirty="0"/>
            <a:t> till hos </a:t>
          </a:r>
          <a:r>
            <a:rPr lang="en-US" dirty="0" err="1"/>
            <a:t>Länsstyrelsen</a:t>
          </a:r>
          <a:endParaRPr lang="en-US" dirty="0"/>
        </a:p>
      </dgm:t>
    </dgm:pt>
    <dgm:pt modelId="{305270D1-A412-431B-A797-3992AEA9B517}" type="parTrans" cxnId="{C3583320-B391-4BE4-86A3-AD1B57405185}">
      <dgm:prSet/>
      <dgm:spPr/>
      <dgm:t>
        <a:bodyPr/>
        <a:lstStyle/>
        <a:p>
          <a:endParaRPr lang="en-US"/>
        </a:p>
      </dgm:t>
    </dgm:pt>
    <dgm:pt modelId="{756C3FD5-CD6D-4B2B-9167-2144EDE79B73}" type="sibTrans" cxnId="{C3583320-B391-4BE4-86A3-AD1B57405185}">
      <dgm:prSet/>
      <dgm:spPr/>
      <dgm:t>
        <a:bodyPr/>
        <a:lstStyle/>
        <a:p>
          <a:endParaRPr lang="en-US"/>
        </a:p>
      </dgm:t>
    </dgm:pt>
    <dgm:pt modelId="{689FBE6C-30C4-44A3-863A-C07D95080BEC}">
      <dgm:prSet/>
      <dgm:spPr>
        <a:solidFill>
          <a:srgbClr val="164194"/>
        </a:solidFill>
      </dgm:spPr>
      <dgm:t>
        <a:bodyPr/>
        <a:lstStyle/>
        <a:p>
          <a:r>
            <a:rPr lang="en-US"/>
            <a:t>Utbildning av Räkneledare Övningskassen – omslag 1</a:t>
          </a:r>
        </a:p>
      </dgm:t>
    </dgm:pt>
    <dgm:pt modelId="{EA4CB78D-0630-4FE1-AD59-781E02B8D15B}" type="parTrans" cxnId="{3770DC42-ED08-4E8A-8D2F-B893C8B29E5A}">
      <dgm:prSet/>
      <dgm:spPr/>
      <dgm:t>
        <a:bodyPr/>
        <a:lstStyle/>
        <a:p>
          <a:endParaRPr lang="en-US"/>
        </a:p>
      </dgm:t>
    </dgm:pt>
    <dgm:pt modelId="{C0D43D31-20C5-43F2-8A63-169D13506255}" type="sibTrans" cxnId="{3770DC42-ED08-4E8A-8D2F-B893C8B29E5A}">
      <dgm:prSet/>
      <dgm:spPr/>
      <dgm:t>
        <a:bodyPr/>
        <a:lstStyle/>
        <a:p>
          <a:endParaRPr lang="en-US"/>
        </a:p>
      </dgm:t>
    </dgm:pt>
    <dgm:pt modelId="{4DC79CA4-1C0C-4E59-959A-D5EDA27E2791}">
      <dgm:prSet/>
      <dgm:spPr>
        <a:solidFill>
          <a:srgbClr val="164194"/>
        </a:solidFill>
      </dgm:spPr>
      <dgm:t>
        <a:bodyPr/>
        <a:lstStyle/>
        <a:p>
          <a:r>
            <a:rPr lang="en-US"/>
            <a:t>Facit </a:t>
          </a:r>
        </a:p>
      </dgm:t>
    </dgm:pt>
    <dgm:pt modelId="{5091507F-3A55-42B3-BB4B-29D6E99B1E6F}" type="parTrans" cxnId="{47964F31-8D09-457C-B5AD-B38C8C5A72DE}">
      <dgm:prSet/>
      <dgm:spPr/>
      <dgm:t>
        <a:bodyPr/>
        <a:lstStyle/>
        <a:p>
          <a:endParaRPr lang="en-US"/>
        </a:p>
      </dgm:t>
    </dgm:pt>
    <dgm:pt modelId="{ECC6377B-1E7E-4B1F-8B18-955C891823D6}" type="sibTrans" cxnId="{47964F31-8D09-457C-B5AD-B38C8C5A72DE}">
      <dgm:prSet/>
      <dgm:spPr/>
      <dgm:t>
        <a:bodyPr/>
        <a:lstStyle/>
        <a:p>
          <a:endParaRPr lang="en-US"/>
        </a:p>
      </dgm:t>
    </dgm:pt>
    <dgm:pt modelId="{33ECA83F-6B05-4404-891B-12E70A9B2058}">
      <dgm:prSet/>
      <dgm:spPr>
        <a:solidFill>
          <a:srgbClr val="164194"/>
        </a:solidFill>
      </dgm:spPr>
      <dgm:t>
        <a:bodyPr/>
        <a:lstStyle/>
        <a:p>
          <a:r>
            <a:rPr lang="en-US"/>
            <a:t>LUNCH</a:t>
          </a:r>
        </a:p>
      </dgm:t>
    </dgm:pt>
    <dgm:pt modelId="{22552BB8-5365-4A18-8716-D111EA3DDF14}" type="parTrans" cxnId="{90437316-2310-47C4-9358-FE8A65FED59B}">
      <dgm:prSet/>
      <dgm:spPr/>
      <dgm:t>
        <a:bodyPr/>
        <a:lstStyle/>
        <a:p>
          <a:endParaRPr lang="en-US"/>
        </a:p>
      </dgm:t>
    </dgm:pt>
    <dgm:pt modelId="{9E86EB3A-98BE-4AFD-85A3-984FEA4D1D8D}" type="sibTrans" cxnId="{90437316-2310-47C4-9358-FE8A65FED59B}">
      <dgm:prSet/>
      <dgm:spPr/>
      <dgm:t>
        <a:bodyPr/>
        <a:lstStyle/>
        <a:p>
          <a:endParaRPr lang="en-US"/>
        </a:p>
      </dgm:t>
    </dgm:pt>
    <dgm:pt modelId="{BF529F59-2A37-4C2B-8F00-594F92597EA6}">
      <dgm:prSet/>
      <dgm:spPr>
        <a:solidFill>
          <a:srgbClr val="164194"/>
        </a:solidFill>
      </dgm:spPr>
      <dgm:t>
        <a:bodyPr/>
        <a:lstStyle/>
        <a:p>
          <a:r>
            <a:rPr lang="en-US"/>
            <a:t>Genomgång – såhär går den slutliga rösträkningen till hos Länsstyrelsen</a:t>
          </a:r>
        </a:p>
      </dgm:t>
    </dgm:pt>
    <dgm:pt modelId="{23D2C049-BA41-457D-89BD-81C0FB240576}" type="parTrans" cxnId="{753263C3-353D-4B54-B0E3-73D9514C665B}">
      <dgm:prSet/>
      <dgm:spPr/>
      <dgm:t>
        <a:bodyPr/>
        <a:lstStyle/>
        <a:p>
          <a:endParaRPr lang="en-US"/>
        </a:p>
      </dgm:t>
    </dgm:pt>
    <dgm:pt modelId="{65B71A55-7D21-4314-B4EA-760594411835}" type="sibTrans" cxnId="{753263C3-353D-4B54-B0E3-73D9514C665B}">
      <dgm:prSet/>
      <dgm:spPr/>
      <dgm:t>
        <a:bodyPr/>
        <a:lstStyle/>
        <a:p>
          <a:endParaRPr lang="en-US"/>
        </a:p>
      </dgm:t>
    </dgm:pt>
    <dgm:pt modelId="{29A33A80-BBFC-4163-9798-03819ACB7F73}">
      <dgm:prSet/>
      <dgm:spPr>
        <a:solidFill>
          <a:srgbClr val="164194"/>
        </a:solidFill>
      </dgm:spPr>
      <dgm:t>
        <a:bodyPr/>
        <a:lstStyle/>
        <a:p>
          <a:r>
            <a:rPr lang="en-US"/>
            <a:t>Träffa räknegrupperna och räkna en övningskasse</a:t>
          </a:r>
        </a:p>
      </dgm:t>
    </dgm:pt>
    <dgm:pt modelId="{09D6573B-A865-4039-B50C-B22EC9F911C3}" type="parTrans" cxnId="{6F3B0F57-4244-412C-B628-0D115A86A700}">
      <dgm:prSet/>
      <dgm:spPr/>
      <dgm:t>
        <a:bodyPr/>
        <a:lstStyle/>
        <a:p>
          <a:endParaRPr lang="en-US"/>
        </a:p>
      </dgm:t>
    </dgm:pt>
    <dgm:pt modelId="{048B4980-E17F-4C45-9533-245D5281B559}" type="sibTrans" cxnId="{6F3B0F57-4244-412C-B628-0D115A86A700}">
      <dgm:prSet/>
      <dgm:spPr/>
      <dgm:t>
        <a:bodyPr/>
        <a:lstStyle/>
        <a:p>
          <a:endParaRPr lang="en-US"/>
        </a:p>
      </dgm:t>
    </dgm:pt>
    <dgm:pt modelId="{5FE0571B-B445-42A8-8A6A-BEC7A5225FDF}">
      <dgm:prSet/>
      <dgm:spPr>
        <a:solidFill>
          <a:srgbClr val="164194"/>
        </a:solidFill>
      </dgm:spPr>
      <dgm:t>
        <a:bodyPr/>
        <a:lstStyle/>
        <a:p>
          <a:r>
            <a:rPr lang="en-US"/>
            <a:t>Facit och övriga frågor</a:t>
          </a:r>
        </a:p>
      </dgm:t>
    </dgm:pt>
    <dgm:pt modelId="{F77EFDE0-8934-4978-B4E0-897C972BA63D}" type="parTrans" cxnId="{F225026B-FAB7-43F0-8A8B-130AAEC1A449}">
      <dgm:prSet/>
      <dgm:spPr/>
      <dgm:t>
        <a:bodyPr/>
        <a:lstStyle/>
        <a:p>
          <a:endParaRPr lang="en-US"/>
        </a:p>
      </dgm:t>
    </dgm:pt>
    <dgm:pt modelId="{DE834CC8-9D23-4705-918E-EB80F02D8598}" type="sibTrans" cxnId="{F225026B-FAB7-43F0-8A8B-130AAEC1A449}">
      <dgm:prSet/>
      <dgm:spPr/>
      <dgm:t>
        <a:bodyPr/>
        <a:lstStyle/>
        <a:p>
          <a:endParaRPr lang="en-US"/>
        </a:p>
      </dgm:t>
    </dgm:pt>
    <dgm:pt modelId="{3442491D-AEBA-47DB-B0C1-B9510D3CCF63}" type="pres">
      <dgm:prSet presAssocID="{B24A51C2-0C11-41DC-8AD0-4CB418C4BA1D}" presName="linear" presStyleCnt="0">
        <dgm:presLayoutVars>
          <dgm:animLvl val="lvl"/>
          <dgm:resizeHandles val="exact"/>
        </dgm:presLayoutVars>
      </dgm:prSet>
      <dgm:spPr/>
    </dgm:pt>
    <dgm:pt modelId="{B6F16DD0-66B8-4804-9EE6-CD45EF0C4318}" type="pres">
      <dgm:prSet presAssocID="{3468BB96-888C-438F-83D4-3438EA95E597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D8CC6802-AAEF-4074-869D-3504D070046A}" type="pres">
      <dgm:prSet presAssocID="{756C3FD5-CD6D-4B2B-9167-2144EDE79B73}" presName="spacer" presStyleCnt="0"/>
      <dgm:spPr/>
    </dgm:pt>
    <dgm:pt modelId="{EAA0D3A9-9B6E-4029-A504-23AB61426D29}" type="pres">
      <dgm:prSet presAssocID="{689FBE6C-30C4-44A3-863A-C07D95080BE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A16A375-F108-4460-992C-074EB144AA75}" type="pres">
      <dgm:prSet presAssocID="{C0D43D31-20C5-43F2-8A63-169D13506255}" presName="spacer" presStyleCnt="0"/>
      <dgm:spPr/>
    </dgm:pt>
    <dgm:pt modelId="{95A77715-46A2-498B-9E8F-D08C1739148C}" type="pres">
      <dgm:prSet presAssocID="{4DC79CA4-1C0C-4E59-959A-D5EDA27E2791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382FD72C-6C92-4152-92E7-B7D394AEC3A8}" type="pres">
      <dgm:prSet presAssocID="{ECC6377B-1E7E-4B1F-8B18-955C891823D6}" presName="spacer" presStyleCnt="0"/>
      <dgm:spPr/>
    </dgm:pt>
    <dgm:pt modelId="{AD310686-164C-4605-A173-5C665EFA5DA5}" type="pres">
      <dgm:prSet presAssocID="{33ECA83F-6B05-4404-891B-12E70A9B2058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F285905B-268E-45DD-9BB8-6F0D49EE8DB5}" type="pres">
      <dgm:prSet presAssocID="{9E86EB3A-98BE-4AFD-85A3-984FEA4D1D8D}" presName="spacer" presStyleCnt="0"/>
      <dgm:spPr/>
    </dgm:pt>
    <dgm:pt modelId="{A039C2F4-3AB2-4654-9561-6CFECEF2C84A}" type="pres">
      <dgm:prSet presAssocID="{BF529F59-2A37-4C2B-8F00-594F92597EA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3FCEA6CC-CB7F-4B54-8D93-6A039D0454E7}" type="pres">
      <dgm:prSet presAssocID="{65B71A55-7D21-4314-B4EA-760594411835}" presName="spacer" presStyleCnt="0"/>
      <dgm:spPr/>
    </dgm:pt>
    <dgm:pt modelId="{524AE604-5436-4310-929F-A2A22D7477E0}" type="pres">
      <dgm:prSet presAssocID="{29A33A80-BBFC-4163-9798-03819ACB7F7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67FBE923-F28B-46E9-BD7C-DAB946B6FAB9}" type="pres">
      <dgm:prSet presAssocID="{048B4980-E17F-4C45-9533-245D5281B559}" presName="spacer" presStyleCnt="0"/>
      <dgm:spPr/>
    </dgm:pt>
    <dgm:pt modelId="{36057635-0527-4F8E-8903-10B4F9701D59}" type="pres">
      <dgm:prSet presAssocID="{5FE0571B-B445-42A8-8A6A-BEC7A5225FDF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90437316-2310-47C4-9358-FE8A65FED59B}" srcId="{B24A51C2-0C11-41DC-8AD0-4CB418C4BA1D}" destId="{33ECA83F-6B05-4404-891B-12E70A9B2058}" srcOrd="3" destOrd="0" parTransId="{22552BB8-5365-4A18-8716-D111EA3DDF14}" sibTransId="{9E86EB3A-98BE-4AFD-85A3-984FEA4D1D8D}"/>
    <dgm:cxn modelId="{C3583320-B391-4BE4-86A3-AD1B57405185}" srcId="{B24A51C2-0C11-41DC-8AD0-4CB418C4BA1D}" destId="{3468BB96-888C-438F-83D4-3438EA95E597}" srcOrd="0" destOrd="0" parTransId="{305270D1-A412-431B-A797-3992AEA9B517}" sibTransId="{756C3FD5-CD6D-4B2B-9167-2144EDE79B73}"/>
    <dgm:cxn modelId="{39F9A324-4FE2-4E70-AD9F-6EFD7AF72A0E}" type="presOf" srcId="{5FE0571B-B445-42A8-8A6A-BEC7A5225FDF}" destId="{36057635-0527-4F8E-8903-10B4F9701D59}" srcOrd="0" destOrd="0" presId="urn:microsoft.com/office/officeart/2005/8/layout/vList2"/>
    <dgm:cxn modelId="{D1A9E32C-E8BB-4F8D-92FB-92446B5F3743}" type="presOf" srcId="{BF529F59-2A37-4C2B-8F00-594F92597EA6}" destId="{A039C2F4-3AB2-4654-9561-6CFECEF2C84A}" srcOrd="0" destOrd="0" presId="urn:microsoft.com/office/officeart/2005/8/layout/vList2"/>
    <dgm:cxn modelId="{47964F31-8D09-457C-B5AD-B38C8C5A72DE}" srcId="{B24A51C2-0C11-41DC-8AD0-4CB418C4BA1D}" destId="{4DC79CA4-1C0C-4E59-959A-D5EDA27E2791}" srcOrd="2" destOrd="0" parTransId="{5091507F-3A55-42B3-BB4B-29D6E99B1E6F}" sibTransId="{ECC6377B-1E7E-4B1F-8B18-955C891823D6}"/>
    <dgm:cxn modelId="{3770DC42-ED08-4E8A-8D2F-B893C8B29E5A}" srcId="{B24A51C2-0C11-41DC-8AD0-4CB418C4BA1D}" destId="{689FBE6C-30C4-44A3-863A-C07D95080BEC}" srcOrd="1" destOrd="0" parTransId="{EA4CB78D-0630-4FE1-AD59-781E02B8D15B}" sibTransId="{C0D43D31-20C5-43F2-8A63-169D13506255}"/>
    <dgm:cxn modelId="{F225026B-FAB7-43F0-8A8B-130AAEC1A449}" srcId="{B24A51C2-0C11-41DC-8AD0-4CB418C4BA1D}" destId="{5FE0571B-B445-42A8-8A6A-BEC7A5225FDF}" srcOrd="6" destOrd="0" parTransId="{F77EFDE0-8934-4978-B4E0-897C972BA63D}" sibTransId="{DE834CC8-9D23-4705-918E-EB80F02D8598}"/>
    <dgm:cxn modelId="{6F3B0F57-4244-412C-B628-0D115A86A700}" srcId="{B24A51C2-0C11-41DC-8AD0-4CB418C4BA1D}" destId="{29A33A80-BBFC-4163-9798-03819ACB7F73}" srcOrd="5" destOrd="0" parTransId="{09D6573B-A865-4039-B50C-B22EC9F911C3}" sibTransId="{048B4980-E17F-4C45-9533-245D5281B559}"/>
    <dgm:cxn modelId="{37081D96-5DBB-43DA-97AB-D811A8F6F0DE}" type="presOf" srcId="{689FBE6C-30C4-44A3-863A-C07D95080BEC}" destId="{EAA0D3A9-9B6E-4029-A504-23AB61426D29}" srcOrd="0" destOrd="0" presId="urn:microsoft.com/office/officeart/2005/8/layout/vList2"/>
    <dgm:cxn modelId="{8C7628A9-162C-484F-8B0A-887A2D14501F}" type="presOf" srcId="{33ECA83F-6B05-4404-891B-12E70A9B2058}" destId="{AD310686-164C-4605-A173-5C665EFA5DA5}" srcOrd="0" destOrd="0" presId="urn:microsoft.com/office/officeart/2005/8/layout/vList2"/>
    <dgm:cxn modelId="{285ED1B2-287C-4799-B23B-7704A2C9A57E}" type="presOf" srcId="{B24A51C2-0C11-41DC-8AD0-4CB418C4BA1D}" destId="{3442491D-AEBA-47DB-B0C1-B9510D3CCF63}" srcOrd="0" destOrd="0" presId="urn:microsoft.com/office/officeart/2005/8/layout/vList2"/>
    <dgm:cxn modelId="{AB3799C2-7F36-4F39-A004-41EF612C3B9C}" type="presOf" srcId="{29A33A80-BBFC-4163-9798-03819ACB7F73}" destId="{524AE604-5436-4310-929F-A2A22D7477E0}" srcOrd="0" destOrd="0" presId="urn:microsoft.com/office/officeart/2005/8/layout/vList2"/>
    <dgm:cxn modelId="{753263C3-353D-4B54-B0E3-73D9514C665B}" srcId="{B24A51C2-0C11-41DC-8AD0-4CB418C4BA1D}" destId="{BF529F59-2A37-4C2B-8F00-594F92597EA6}" srcOrd="4" destOrd="0" parTransId="{23D2C049-BA41-457D-89BD-81C0FB240576}" sibTransId="{65B71A55-7D21-4314-B4EA-760594411835}"/>
    <dgm:cxn modelId="{DD8A2FD1-CF68-44F9-A93A-A7206312A14D}" type="presOf" srcId="{4DC79CA4-1C0C-4E59-959A-D5EDA27E2791}" destId="{95A77715-46A2-498B-9E8F-D08C1739148C}" srcOrd="0" destOrd="0" presId="urn:microsoft.com/office/officeart/2005/8/layout/vList2"/>
    <dgm:cxn modelId="{42B3E6D2-C214-4630-A1BB-F24BBAEA89D8}" type="presOf" srcId="{3468BB96-888C-438F-83D4-3438EA95E597}" destId="{B6F16DD0-66B8-4804-9EE6-CD45EF0C4318}" srcOrd="0" destOrd="0" presId="urn:microsoft.com/office/officeart/2005/8/layout/vList2"/>
    <dgm:cxn modelId="{675ACE9C-FA29-45CB-8500-C93D16891505}" type="presParOf" srcId="{3442491D-AEBA-47DB-B0C1-B9510D3CCF63}" destId="{B6F16DD0-66B8-4804-9EE6-CD45EF0C4318}" srcOrd="0" destOrd="0" presId="urn:microsoft.com/office/officeart/2005/8/layout/vList2"/>
    <dgm:cxn modelId="{CB40D755-F98F-44EC-8079-58D05540B19B}" type="presParOf" srcId="{3442491D-AEBA-47DB-B0C1-B9510D3CCF63}" destId="{D8CC6802-AAEF-4074-869D-3504D070046A}" srcOrd="1" destOrd="0" presId="urn:microsoft.com/office/officeart/2005/8/layout/vList2"/>
    <dgm:cxn modelId="{D1E684FB-3088-400D-B53A-EF74D675F43E}" type="presParOf" srcId="{3442491D-AEBA-47DB-B0C1-B9510D3CCF63}" destId="{EAA0D3A9-9B6E-4029-A504-23AB61426D29}" srcOrd="2" destOrd="0" presId="urn:microsoft.com/office/officeart/2005/8/layout/vList2"/>
    <dgm:cxn modelId="{939C4C71-E810-427D-84D6-8D3DC51E09AA}" type="presParOf" srcId="{3442491D-AEBA-47DB-B0C1-B9510D3CCF63}" destId="{CA16A375-F108-4460-992C-074EB144AA75}" srcOrd="3" destOrd="0" presId="urn:microsoft.com/office/officeart/2005/8/layout/vList2"/>
    <dgm:cxn modelId="{201765A8-F087-484D-AE8A-E5967C1CB566}" type="presParOf" srcId="{3442491D-AEBA-47DB-B0C1-B9510D3CCF63}" destId="{95A77715-46A2-498B-9E8F-D08C1739148C}" srcOrd="4" destOrd="0" presId="urn:microsoft.com/office/officeart/2005/8/layout/vList2"/>
    <dgm:cxn modelId="{BC01A914-31DA-4103-AFC5-D5DE162D82B7}" type="presParOf" srcId="{3442491D-AEBA-47DB-B0C1-B9510D3CCF63}" destId="{382FD72C-6C92-4152-92E7-B7D394AEC3A8}" srcOrd="5" destOrd="0" presId="urn:microsoft.com/office/officeart/2005/8/layout/vList2"/>
    <dgm:cxn modelId="{B8A76FAA-A212-4009-A519-A1A857FE6FFD}" type="presParOf" srcId="{3442491D-AEBA-47DB-B0C1-B9510D3CCF63}" destId="{AD310686-164C-4605-A173-5C665EFA5DA5}" srcOrd="6" destOrd="0" presId="urn:microsoft.com/office/officeart/2005/8/layout/vList2"/>
    <dgm:cxn modelId="{106FC740-8C9D-43B7-AF43-11147679B5EA}" type="presParOf" srcId="{3442491D-AEBA-47DB-B0C1-B9510D3CCF63}" destId="{F285905B-268E-45DD-9BB8-6F0D49EE8DB5}" srcOrd="7" destOrd="0" presId="urn:microsoft.com/office/officeart/2005/8/layout/vList2"/>
    <dgm:cxn modelId="{8A0F3F08-004D-4D9B-A7DA-44E1D1D077BE}" type="presParOf" srcId="{3442491D-AEBA-47DB-B0C1-B9510D3CCF63}" destId="{A039C2F4-3AB2-4654-9561-6CFECEF2C84A}" srcOrd="8" destOrd="0" presId="urn:microsoft.com/office/officeart/2005/8/layout/vList2"/>
    <dgm:cxn modelId="{E0460F3D-3363-4842-A9F5-AABE8612E8AC}" type="presParOf" srcId="{3442491D-AEBA-47DB-B0C1-B9510D3CCF63}" destId="{3FCEA6CC-CB7F-4B54-8D93-6A039D0454E7}" srcOrd="9" destOrd="0" presId="urn:microsoft.com/office/officeart/2005/8/layout/vList2"/>
    <dgm:cxn modelId="{62B50705-6B28-475D-ACC3-4A0DA01B1F4A}" type="presParOf" srcId="{3442491D-AEBA-47DB-B0C1-B9510D3CCF63}" destId="{524AE604-5436-4310-929F-A2A22D7477E0}" srcOrd="10" destOrd="0" presId="urn:microsoft.com/office/officeart/2005/8/layout/vList2"/>
    <dgm:cxn modelId="{1C62913D-F1C3-487B-A1C4-D3318586C09A}" type="presParOf" srcId="{3442491D-AEBA-47DB-B0C1-B9510D3CCF63}" destId="{67FBE923-F28B-46E9-BD7C-DAB946B6FAB9}" srcOrd="11" destOrd="0" presId="urn:microsoft.com/office/officeart/2005/8/layout/vList2"/>
    <dgm:cxn modelId="{CAD63B38-E853-4BA0-8F63-7528561D1A81}" type="presParOf" srcId="{3442491D-AEBA-47DB-B0C1-B9510D3CCF63}" destId="{36057635-0527-4F8E-8903-10B4F9701D5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16DD0-66B8-4804-9EE6-CD45EF0C4318}">
      <dsp:nvSpPr>
        <dsp:cNvPr id="0" name=""/>
        <dsp:cNvSpPr/>
      </dsp:nvSpPr>
      <dsp:spPr>
        <a:xfrm>
          <a:off x="0" y="19044"/>
          <a:ext cx="4994401" cy="579149"/>
        </a:xfrm>
        <a:prstGeom prst="roundRect">
          <a:avLst/>
        </a:prstGeom>
        <a:solidFill>
          <a:srgbClr val="1641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Genomgång</a:t>
          </a:r>
          <a:r>
            <a:rPr lang="en-US" sz="1500" kern="1200" dirty="0"/>
            <a:t> – </a:t>
          </a:r>
          <a:r>
            <a:rPr lang="en-US" sz="1500" kern="1200" dirty="0" err="1"/>
            <a:t>såhär</a:t>
          </a:r>
          <a:r>
            <a:rPr lang="en-US" sz="1500" kern="1200" dirty="0"/>
            <a:t> </a:t>
          </a:r>
          <a:r>
            <a:rPr lang="en-US" sz="1500" kern="1200" dirty="0" err="1"/>
            <a:t>går</a:t>
          </a:r>
          <a:r>
            <a:rPr lang="en-US" sz="1500" kern="1200" dirty="0"/>
            <a:t> den </a:t>
          </a:r>
          <a:r>
            <a:rPr lang="en-US" sz="1500" kern="1200" dirty="0" err="1"/>
            <a:t>slutliga</a:t>
          </a:r>
          <a:r>
            <a:rPr lang="en-US" sz="1500" kern="1200" dirty="0"/>
            <a:t> </a:t>
          </a:r>
          <a:r>
            <a:rPr lang="en-US" sz="1500" kern="1200" dirty="0" err="1"/>
            <a:t>rösträkningen</a:t>
          </a:r>
          <a:r>
            <a:rPr lang="en-US" sz="1500" kern="1200" dirty="0"/>
            <a:t> till hos </a:t>
          </a:r>
          <a:r>
            <a:rPr lang="en-US" sz="1500" kern="1200" dirty="0" err="1"/>
            <a:t>Länsstyrelsen</a:t>
          </a:r>
          <a:endParaRPr lang="en-US" sz="1500" kern="1200" dirty="0"/>
        </a:p>
      </dsp:txBody>
      <dsp:txXfrm>
        <a:off x="28272" y="47316"/>
        <a:ext cx="4937857" cy="522605"/>
      </dsp:txXfrm>
    </dsp:sp>
    <dsp:sp modelId="{EAA0D3A9-9B6E-4029-A504-23AB61426D29}">
      <dsp:nvSpPr>
        <dsp:cNvPr id="0" name=""/>
        <dsp:cNvSpPr/>
      </dsp:nvSpPr>
      <dsp:spPr>
        <a:xfrm>
          <a:off x="0" y="641394"/>
          <a:ext cx="4994401" cy="579149"/>
        </a:xfrm>
        <a:prstGeom prst="roundRect">
          <a:avLst/>
        </a:prstGeom>
        <a:solidFill>
          <a:srgbClr val="1641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Utbildning av Räkneledare Övningskassen – omslag 1</a:t>
          </a:r>
        </a:p>
      </dsp:txBody>
      <dsp:txXfrm>
        <a:off x="28272" y="669666"/>
        <a:ext cx="4937857" cy="522605"/>
      </dsp:txXfrm>
    </dsp:sp>
    <dsp:sp modelId="{95A77715-46A2-498B-9E8F-D08C1739148C}">
      <dsp:nvSpPr>
        <dsp:cNvPr id="0" name=""/>
        <dsp:cNvSpPr/>
      </dsp:nvSpPr>
      <dsp:spPr>
        <a:xfrm>
          <a:off x="0" y="1263744"/>
          <a:ext cx="4994401" cy="579149"/>
        </a:xfrm>
        <a:prstGeom prst="roundRect">
          <a:avLst/>
        </a:prstGeom>
        <a:solidFill>
          <a:srgbClr val="1641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Facit </a:t>
          </a:r>
        </a:p>
      </dsp:txBody>
      <dsp:txXfrm>
        <a:off x="28272" y="1292016"/>
        <a:ext cx="4937857" cy="522605"/>
      </dsp:txXfrm>
    </dsp:sp>
    <dsp:sp modelId="{AD310686-164C-4605-A173-5C665EFA5DA5}">
      <dsp:nvSpPr>
        <dsp:cNvPr id="0" name=""/>
        <dsp:cNvSpPr/>
      </dsp:nvSpPr>
      <dsp:spPr>
        <a:xfrm>
          <a:off x="0" y="1886094"/>
          <a:ext cx="4994401" cy="579149"/>
        </a:xfrm>
        <a:prstGeom prst="roundRect">
          <a:avLst/>
        </a:prstGeom>
        <a:solidFill>
          <a:srgbClr val="1641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LUNCH</a:t>
          </a:r>
        </a:p>
      </dsp:txBody>
      <dsp:txXfrm>
        <a:off x="28272" y="1914366"/>
        <a:ext cx="4937857" cy="522605"/>
      </dsp:txXfrm>
    </dsp:sp>
    <dsp:sp modelId="{A039C2F4-3AB2-4654-9561-6CFECEF2C84A}">
      <dsp:nvSpPr>
        <dsp:cNvPr id="0" name=""/>
        <dsp:cNvSpPr/>
      </dsp:nvSpPr>
      <dsp:spPr>
        <a:xfrm>
          <a:off x="0" y="2508444"/>
          <a:ext cx="4994401" cy="579149"/>
        </a:xfrm>
        <a:prstGeom prst="roundRect">
          <a:avLst/>
        </a:prstGeom>
        <a:solidFill>
          <a:srgbClr val="1641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Genomgång – såhär går den slutliga rösträkningen till hos Länsstyrelsen</a:t>
          </a:r>
        </a:p>
      </dsp:txBody>
      <dsp:txXfrm>
        <a:off x="28272" y="2536716"/>
        <a:ext cx="4937857" cy="522605"/>
      </dsp:txXfrm>
    </dsp:sp>
    <dsp:sp modelId="{524AE604-5436-4310-929F-A2A22D7477E0}">
      <dsp:nvSpPr>
        <dsp:cNvPr id="0" name=""/>
        <dsp:cNvSpPr/>
      </dsp:nvSpPr>
      <dsp:spPr>
        <a:xfrm>
          <a:off x="0" y="3130794"/>
          <a:ext cx="4994401" cy="579149"/>
        </a:xfrm>
        <a:prstGeom prst="roundRect">
          <a:avLst/>
        </a:prstGeom>
        <a:solidFill>
          <a:srgbClr val="1641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Träffa räknegrupperna och räkna en övningskasse</a:t>
          </a:r>
        </a:p>
      </dsp:txBody>
      <dsp:txXfrm>
        <a:off x="28272" y="3159066"/>
        <a:ext cx="4937857" cy="522605"/>
      </dsp:txXfrm>
    </dsp:sp>
    <dsp:sp modelId="{36057635-0527-4F8E-8903-10B4F9701D59}">
      <dsp:nvSpPr>
        <dsp:cNvPr id="0" name=""/>
        <dsp:cNvSpPr/>
      </dsp:nvSpPr>
      <dsp:spPr>
        <a:xfrm>
          <a:off x="0" y="3753144"/>
          <a:ext cx="4994401" cy="579149"/>
        </a:xfrm>
        <a:prstGeom prst="roundRect">
          <a:avLst/>
        </a:prstGeom>
        <a:solidFill>
          <a:srgbClr val="1641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Facit och övriga frågor</a:t>
          </a:r>
        </a:p>
      </dsp:txBody>
      <dsp:txXfrm>
        <a:off x="28272" y="3781416"/>
        <a:ext cx="4937857" cy="522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56A9A-9813-47B1-8379-9F2450990F09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C8991-D57F-4F57-99D8-D104171438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980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9798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7744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995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3358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9810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DCAF3-8576-A4B4-FF65-40DBD61E8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A2D13F2-D4AC-D9A8-C046-6A775C145B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AF544656-0C79-4EE9-126A-F26A0BA4A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E80F4EC-9959-920E-B8D9-093B11E2A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6332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valsedlar för Initiativet Narvalarna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valsedel med personkryss utanför rutan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valsedel med personkryss på kandidat 5,</a:t>
            </a: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Lotten Granat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valsedel med personkryss</a:t>
            </a: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på kandidat 10, Emil August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valsedlar utan några personkryss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9385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valsedlar utan personkryss</a:t>
            </a: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eller märkning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4370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35192-B681-66BE-A4A6-6AFB88B1A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959ECE0-B2D8-41F6-E69C-0B2C05AF4A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E8CF3C8-3BC2-5D17-7A71-BAD235C0C6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D699023-CA93-C9E6-FC9E-9CFF61BF01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18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Omslaget innehåller 28 valsedlar för Partiet Kaskeloterna + 1 valsedel från Ogiltiga röster - övriga (OG).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valsedlar med personröst för Partiet Kaskeloterna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valsedel med personkryss på kandidat 4, Kalle Hedborg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valsedel med personkryss på kandidat 58, Per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Tuvok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kryss på baksidan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valsedel med namnet Håkan Müller tillskrivet, på baksidan. Men listan är låst så den tillskrivna personrösten är ogiltig.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27505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E1D53-AA88-AEC7-5293-044D5F112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FDE92F92-07E9-50C5-6CFC-078FA2A5ED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20B6B716-433A-BB6D-C3A3-181FDF00E0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8D29809-558D-17E0-79C5-B36D4F23C7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417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0311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Omslaget innehåller 24 valsedlar för Tumlarpartiet.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1 valsedel med personkryss på kandidat 2, Elin Stjärnljus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1 valsedel med personkryss på kandidat 9, Maret Jang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1 valsedel med två personkryss</a:t>
            </a:r>
          </a:p>
          <a:p>
            <a:endParaRPr lang="sv-SE" dirty="0"/>
          </a:p>
          <a:p>
            <a:r>
              <a:rPr lang="sv-SE" dirty="0"/>
              <a:t>Observera att det står att det ska vara 25 valsedlar på kuvertet/omslaget, men det ska bara vara 24 valsedlar i!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49094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80791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2125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98437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5510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9163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5707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i="0" dirty="0">
                <a:solidFill>
                  <a:srgbClr val="333333"/>
                </a:solidFill>
                <a:effectLst/>
                <a:latin typeface="open sans regular"/>
              </a:rPr>
              <a:t>Partier i fet stil har anmälda kandidater.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3589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8567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650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7022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7608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14EF9B-6828-432D-B681-00F5AD205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816" y="2564904"/>
            <a:ext cx="6370622" cy="72000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33BFFE0-8FAF-4991-9C36-8F71F5333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0000" y="3329642"/>
            <a:ext cx="6370622" cy="360238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703E0DD-6A53-448C-8896-6947180EB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1" y="272555"/>
            <a:ext cx="3980166" cy="1193360"/>
          </a:xfrm>
          <a:prstGeom prst="rect">
            <a:avLst/>
          </a:prstGeom>
        </p:spPr>
      </p:pic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2C3B08F-7813-4431-8192-FF2BDEE65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B3A1-2D40-4BA9-A61B-AFD14D1D0A73}" type="datetimeFigureOut">
              <a:rPr lang="sv-SE" smtClean="0"/>
              <a:pPr/>
              <a:t>2026-04-14</a:t>
            </a:fld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93A27371-4A72-4BC8-AAAC-3093D62CB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8EE03258-7CFC-49AC-AB3C-B3A5C5BA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2663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fär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33E3BA1-AF99-464F-9B8A-EF75FF7D7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5903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F419D1A-10E9-4872-87AB-2004BB0FE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816" y="2564904"/>
            <a:ext cx="6370622" cy="72000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B6B96024-3FE2-4288-8D23-15D0E6271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0000" y="3329642"/>
            <a:ext cx="6370622" cy="3602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A94A45A-C174-4054-A20D-27B4CD00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B3A1-2D40-4BA9-A61B-AFD14D1D0A73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EE4D111-992E-4CFB-BAE2-CC3CDB8A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3D67C0-CF9F-42BB-8C18-2A414B41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35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fär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33E3BA1-AF99-464F-9B8A-EF75FF7D7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59030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F419D1A-10E9-4872-87AB-2004BB0FE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816" y="2564904"/>
            <a:ext cx="6370622" cy="72000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B6B96024-3FE2-4288-8D23-15D0E6271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0000" y="3329642"/>
            <a:ext cx="6370622" cy="3602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A94A45A-C174-4054-A20D-27B4CD00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B3A1-2D40-4BA9-A61B-AFD14D1D0A73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EE4D111-992E-4CFB-BAE2-CC3CDB8A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3D67C0-CF9F-42BB-8C18-2A414B41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972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fär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33E3BA1-AF99-464F-9B8A-EF75FF7D7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59030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F419D1A-10E9-4872-87AB-2004BB0FE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816" y="2564904"/>
            <a:ext cx="6370622" cy="72000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B6B96024-3FE2-4288-8D23-15D0E6271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0000" y="3329642"/>
            <a:ext cx="6370622" cy="3602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A94A45A-C174-4054-A20D-27B4CD00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B3A1-2D40-4BA9-A61B-AFD14D1D0A73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EE4D111-992E-4CFB-BAE2-CC3CDB8A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3D67C0-CF9F-42BB-8C18-2A414B41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9559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fär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33E3BA1-AF99-464F-9B8A-EF75FF7D7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59030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F419D1A-10E9-4872-87AB-2004BB0FE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816" y="2564904"/>
            <a:ext cx="6370622" cy="72000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B6B96024-3FE2-4288-8D23-15D0E6271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0000" y="3329642"/>
            <a:ext cx="6370622" cy="3602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A94A45A-C174-4054-A20D-27B4CD00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B3A1-2D40-4BA9-A61B-AFD14D1D0A73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EE4D111-992E-4CFB-BAE2-CC3CDB8A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3D67C0-CF9F-42BB-8C18-2A414B41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4185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8F310E5E-DA70-46AA-86F8-264D190A4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5903089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på knappen Infoga bild under fliken Infoga för att infoga en bild.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F419D1A-10E9-4872-87AB-2004BB0FE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816" y="2564904"/>
            <a:ext cx="6369806" cy="72000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B6B96024-3FE2-4288-8D23-15D0E6271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0000" y="3329642"/>
            <a:ext cx="6370622" cy="3602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A94A45A-C174-4054-A20D-27B4CD00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B3A1-2D40-4BA9-A61B-AFD14D1D0A73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EE4D111-992E-4CFB-BAE2-CC3CDB8A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3D67C0-CF9F-42BB-8C18-2A414B41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3780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3F419D1A-10E9-4872-87AB-2004BB0FE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6300" y="6020544"/>
            <a:ext cx="8591550" cy="720000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tx1"/>
                </a:solidFill>
                <a:effectLst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8F310E5E-DA70-46AA-86F8-264D190A4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5903089"/>
          </a:xfrm>
          <a:solidFill>
            <a:schemeClr val="bg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A94A45A-C174-4054-A20D-27B4CD00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1"/>
            <a:ext cx="910953" cy="45719"/>
          </a:xfrm>
        </p:spPr>
        <p:txBody>
          <a:bodyPr/>
          <a:lstStyle>
            <a:lvl1pPr>
              <a:defRPr sz="100"/>
            </a:lvl1pPr>
          </a:lstStyle>
          <a:p>
            <a:fld id="{C3CAB3A1-2D40-4BA9-A61B-AFD14D1D0A73}" type="datetimeFigureOut">
              <a:rPr lang="sv-SE" smtClean="0"/>
              <a:pPr/>
              <a:t>2026-04-14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EE4D111-992E-4CFB-BAE2-CC3CDB8A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5664" y="6858001"/>
            <a:ext cx="6336000" cy="45719"/>
          </a:xfrm>
        </p:spPr>
        <p:txBody>
          <a:bodyPr/>
          <a:lstStyle>
            <a:lvl1pPr>
              <a:defRPr sz="100"/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3D67C0-CF9F-42BB-8C18-2A414B41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59567" y="6858000"/>
            <a:ext cx="432742" cy="45719"/>
          </a:xfrm>
        </p:spPr>
        <p:txBody>
          <a:bodyPr/>
          <a:lstStyle>
            <a:lvl1pPr>
              <a:defRPr sz="100"/>
            </a:lvl1pPr>
          </a:lstStyle>
          <a:p>
            <a:fld id="{696A28D3-22CF-4FB0-80FD-EC473B325B3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321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3F419D1A-10E9-4872-87AB-2004BB0FE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735" y="272555"/>
            <a:ext cx="7005034" cy="1193359"/>
          </a:xfrm>
        </p:spPr>
        <p:txBody>
          <a:bodyPr anchor="ctr">
            <a:noAutofit/>
          </a:bodyPr>
          <a:lstStyle>
            <a:lvl1pPr algn="l">
              <a:defRPr sz="3600">
                <a:solidFill>
                  <a:schemeClr val="tx1"/>
                </a:solidFill>
                <a:effectLst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8F310E5E-DA70-46AA-86F8-264D190A4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818000"/>
            <a:ext cx="12192000" cy="5040000"/>
          </a:xfrm>
          <a:solidFill>
            <a:schemeClr val="bg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A94A45A-C174-4054-A20D-27B4CD00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1"/>
            <a:ext cx="910953" cy="45719"/>
          </a:xfrm>
        </p:spPr>
        <p:txBody>
          <a:bodyPr/>
          <a:lstStyle>
            <a:lvl1pPr>
              <a:defRPr sz="100"/>
            </a:lvl1pPr>
          </a:lstStyle>
          <a:p>
            <a:fld id="{C3CAB3A1-2D40-4BA9-A61B-AFD14D1D0A73}" type="datetimeFigureOut">
              <a:rPr lang="sv-SE" smtClean="0"/>
              <a:pPr/>
              <a:t>2026-04-14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EE4D111-992E-4CFB-BAE2-CC3CDB8A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5664" y="6858001"/>
            <a:ext cx="6336000" cy="45719"/>
          </a:xfrm>
        </p:spPr>
        <p:txBody>
          <a:bodyPr/>
          <a:lstStyle>
            <a:lvl1pPr>
              <a:defRPr sz="100"/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3D67C0-CF9F-42BB-8C18-2A414B41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59567" y="6858000"/>
            <a:ext cx="432742" cy="45719"/>
          </a:xfrm>
        </p:spPr>
        <p:txBody>
          <a:bodyPr/>
          <a:lstStyle>
            <a:lvl1pPr>
              <a:defRPr sz="100"/>
            </a:lvl1pPr>
          </a:lstStyle>
          <a:p>
            <a:fld id="{696A28D3-22CF-4FB0-80FD-EC473B325B38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5689AA9-2269-983B-A78A-C44F94BD2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1" y="272555"/>
            <a:ext cx="3980166" cy="119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83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8F310E5E-DA70-46AA-86F8-264D190A4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F419D1A-10E9-4872-87AB-2004BB0FE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000" y="509388"/>
            <a:ext cx="10176000" cy="720000"/>
          </a:xfrm>
        </p:spPr>
        <p:txBody>
          <a:bodyPr anchor="ctr">
            <a:noAutofit/>
          </a:bodyPr>
          <a:lstStyle>
            <a:lvl1pPr algn="l">
              <a:defRPr sz="3600">
                <a:solidFill>
                  <a:schemeClr val="tx1"/>
                </a:solidFill>
                <a:effectLst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747169D-F9DA-9DB0-B86B-EF9488178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8000" y="1458293"/>
            <a:ext cx="10176000" cy="1325206"/>
          </a:xfrm>
        </p:spPr>
        <p:txBody>
          <a:bodyPr/>
          <a:lstStyle>
            <a:lvl1pPr marL="0" indent="0">
              <a:buNone/>
              <a:defRPr/>
            </a:lvl1pPr>
            <a:lvl2pPr marL="324000" indent="0">
              <a:buNone/>
              <a:defRPr/>
            </a:lvl2pPr>
            <a:lvl3pPr marL="648000" indent="0">
              <a:buNone/>
              <a:defRPr/>
            </a:lvl3pPr>
            <a:lvl4pPr marL="972000" indent="0">
              <a:buNone/>
              <a:defRPr/>
            </a:lvl4pPr>
            <a:lvl5pPr marL="1296000" indent="0">
              <a:buNone/>
              <a:defRPr/>
            </a:lvl5pPr>
          </a:lstStyle>
          <a:p>
            <a:pPr lvl="0"/>
            <a:r>
              <a:rPr lang="sv-SE" dirty="0"/>
              <a:t>Tänk på läsbarheten. Använd svart text mot ljus bild eller vit text mot mörk bild.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A94A45A-C174-4054-A20D-27B4CD00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1"/>
            <a:ext cx="910953" cy="45719"/>
          </a:xfrm>
        </p:spPr>
        <p:txBody>
          <a:bodyPr/>
          <a:lstStyle>
            <a:lvl1pPr>
              <a:defRPr sz="100"/>
            </a:lvl1pPr>
          </a:lstStyle>
          <a:p>
            <a:fld id="{C3CAB3A1-2D40-4BA9-A61B-AFD14D1D0A73}" type="datetimeFigureOut">
              <a:rPr lang="sv-SE" smtClean="0"/>
              <a:pPr/>
              <a:t>2026-04-14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EE4D111-992E-4CFB-BAE2-CC3CDB8A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5664" y="6858001"/>
            <a:ext cx="6336000" cy="45719"/>
          </a:xfrm>
        </p:spPr>
        <p:txBody>
          <a:bodyPr/>
          <a:lstStyle>
            <a:lvl1pPr>
              <a:defRPr sz="100"/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3D67C0-CF9F-42BB-8C18-2A414B41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59567" y="6858000"/>
            <a:ext cx="432742" cy="45719"/>
          </a:xfrm>
        </p:spPr>
        <p:txBody>
          <a:bodyPr/>
          <a:lstStyle>
            <a:lvl1pPr>
              <a:defRPr sz="100"/>
            </a:lvl1pPr>
          </a:lstStyle>
          <a:p>
            <a:fld id="{696A28D3-22CF-4FB0-80FD-EC473B325B3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F52E7896-DCEF-E460-E851-932A3376D9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119" y="5930451"/>
            <a:ext cx="3093616" cy="927549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945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925D998-0057-4F2D-B1FF-E18FADE7D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861" y="2330393"/>
            <a:ext cx="7328277" cy="21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8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FDB03D-A6D7-4606-9BE4-CE04FBE44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C6A3DC-AD5D-45E7-A458-75DD5D545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D2FB97-0F6D-4CFC-9A04-6D63132E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B3A1-2D40-4BA9-A61B-AFD14D1D0A73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69EF2DC-A044-4F97-B0CD-431ABA535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07E2176-57E5-4456-A5A4-651722E60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2148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15F10B-3E52-4A01-A074-8FACED82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816" y="2564904"/>
            <a:ext cx="6370622" cy="7200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837DAB8-FB21-4D42-8249-61209DB20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0000" y="3329642"/>
            <a:ext cx="6370622" cy="36023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26CA621-5FB0-485E-AD29-BCB7AC736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B3A1-2D40-4BA9-A61B-AFD14D1D0A73}" type="datetimeFigureOut">
              <a:rPr lang="sv-SE" smtClean="0"/>
              <a:pPr/>
              <a:t>2026-04-14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53A79EE-05AC-4963-8B0F-040053E1D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FEBEACA-5626-42CF-9F84-0462330F2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009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BD5745-D09E-40AF-B411-41D97075C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0F38C46-6AF1-4B68-BC01-6E950AA58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7999" y="1535113"/>
            <a:ext cx="4994401" cy="43513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7D4F25B-617D-4324-9D7D-CA844B9FB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598" y="1530217"/>
            <a:ext cx="4994401" cy="43513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C4419C6-376D-4C6E-BE3D-B274817B4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B3A1-2D40-4BA9-A61B-AFD14D1D0A73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13E5173-5D2E-4D30-9FFA-AA056111F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588ACC9-BF94-484B-9A2B-454F065F7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0192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B6E6C1AE-FB17-4361-B576-BEA64F32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F63D6F9-84B0-4A5C-8E4B-BC68E6C6E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533" y="1535113"/>
            <a:ext cx="498898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52354B6-EA03-4633-BF8C-740DFABDC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533" y="2226392"/>
            <a:ext cx="4988984" cy="377440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649AF67-0586-4B82-B127-BCF1D142C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5485" y="1529883"/>
            <a:ext cx="498898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08B6D22-C9A1-4DC3-9391-6DE49E2DA5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5485" y="2226391"/>
            <a:ext cx="4988984" cy="377440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30EC6AC-22D3-4986-B75B-4A9C4E00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B3A1-2D40-4BA9-A61B-AFD14D1D0A73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CAA757E-6409-4B8A-9DCF-C2B973D9C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F956D3A-FB10-4BC7-B775-EEC3B0F09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789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02D4F-0565-4D94-B732-A81A7631C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9290BF0-624A-4FEB-AD73-4B87CFDED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B3A1-2D40-4BA9-A61B-AFD14D1D0A73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A57C6F1-0C9D-4071-9328-1490E5D8E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D3DB7D4-08D4-4FBD-BD00-F4ED9229D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4823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A94A45A-C174-4054-A20D-27B4CD00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B3A1-2D40-4BA9-A61B-AFD14D1D0A73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EE4D111-992E-4CFB-BAE2-CC3CDB8A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3D67C0-CF9F-42BB-8C18-2A414B41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6677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BD5745-D09E-40AF-B411-41D97075C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509388"/>
            <a:ext cx="4994400" cy="720000"/>
          </a:xfrm>
        </p:spPr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0F38C46-6AF1-4B68-BC01-6E950AA58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7999" y="1535113"/>
            <a:ext cx="4994401" cy="43513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3">
            <a:extLst>
              <a:ext uri="{FF2B5EF4-FFF2-40B4-BE49-F238E27FC236}">
                <a16:creationId xmlns:a16="http://schemas.microsoft.com/office/drawing/2014/main" id="{27603766-483D-D886-DC1D-5C23F71EC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15200" y="0"/>
            <a:ext cx="5176800" cy="6858000"/>
          </a:xfrm>
          <a:solidFill>
            <a:schemeClr val="bg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C4419C6-376D-4C6E-BE3D-B274817B4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B3A1-2D40-4BA9-A61B-AFD14D1D0A73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13E5173-5D2E-4D30-9FFA-AA056111F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588ACC9-BF94-484B-9A2B-454F065F7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1279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a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BD5745-D09E-40AF-B411-41D97075C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598" y="509388"/>
            <a:ext cx="4994402" cy="720000"/>
          </a:xfrm>
        </p:spPr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7D4F25B-617D-4324-9D7D-CA844B9FB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598" y="1530217"/>
            <a:ext cx="4994401" cy="43513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3">
            <a:extLst>
              <a:ext uri="{FF2B5EF4-FFF2-40B4-BE49-F238E27FC236}">
                <a16:creationId xmlns:a16="http://schemas.microsoft.com/office/drawing/2014/main" id="{78766863-56BF-ED1E-FDF2-2AA72B1B5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8546"/>
            <a:ext cx="5176800" cy="6858000"/>
          </a:xfrm>
          <a:solidFill>
            <a:schemeClr val="bg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C4419C6-376D-4C6E-BE3D-B274817B4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B3A1-2D40-4BA9-A61B-AFD14D1D0A73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13E5173-5D2E-4D30-9FFA-AA056111F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588ACC9-BF94-484B-9A2B-454F065F7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CF927FD-62CA-DC82-9393-851FF4E9A5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119" y="5930451"/>
            <a:ext cx="3093616" cy="927549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5934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2C80472F-745D-4B34-BFEF-90E90E321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9" y="5930451"/>
            <a:ext cx="3093616" cy="927549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3407ACE-5946-4E40-AB1D-F335253E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509388"/>
            <a:ext cx="10176000" cy="72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F9D02A5-F05D-4D5E-A212-8B5C16FCE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999" y="1535113"/>
            <a:ext cx="10176001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EFF7142-315F-44E7-A42C-DA2DC5B6F7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91691" y="6292692"/>
            <a:ext cx="9109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3CAB3A1-2D40-4BA9-A61B-AFD14D1D0A73}" type="datetimeFigureOut">
              <a:rPr lang="sv-SE" smtClean="0"/>
              <a:pPr/>
              <a:t>2026-04-14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3A13C2D-A1D6-4AA7-8602-B0CA3DAB5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7355" y="6292692"/>
            <a:ext cx="633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ECA39A5-7F13-41E2-AE5C-779F2887C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1258" y="6292691"/>
            <a:ext cx="432742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6A28D3-22CF-4FB0-80FD-EC473B325B3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335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1" r:id="rId8"/>
    <p:sldLayoutId id="2147483672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3" r:id="rId16"/>
    <p:sldLayoutId id="2147483674" r:id="rId17"/>
    <p:sldLayoutId id="214748366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5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324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2000" indent="-324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0" indent="-324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324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alcentralen.val.se/lansstyrelse/slutlig-rostrakning/rakna-ett-valdistrikt" TargetMode="External"/><Relationship Id="rId2" Type="http://schemas.openxmlformats.org/officeDocument/2006/relationships/hyperlink" Target="https://valcentralen.val.se/lansstyrelse/slutlig-rostrakning/bedomningsstod-for-val-till-riksdag-kommun--och-regionfullmaktige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hyperlink" Target="https://valcentralen.val.se/lansstyrelse/slutlig-rostrakning/utbilda-rostraknare-och-rakneledare#:~:text=Fiktiva%20partier%20som%20anm%C3%A4lt%20deltagand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B1FEA4-7962-48A8-BBA7-0BC9F95965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Den slutliga rösträkningen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19C8F1F-66BD-456D-B7FF-51D1014316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Länsstyrelsens utbildning </a:t>
            </a:r>
            <a:r>
              <a:rPr lang="sv-SE"/>
              <a:t>och facit till övningskassen </a:t>
            </a:r>
            <a:r>
              <a:rPr lang="sv-SE" dirty="0"/>
              <a:t>2026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787FB20-706D-4B1C-4BEA-066548DD6375}"/>
              </a:ext>
            </a:extLst>
          </p:cNvPr>
          <p:cNvSpPr txBox="1"/>
          <p:nvPr/>
        </p:nvSpPr>
        <p:spPr>
          <a:xfrm>
            <a:off x="9904396" y="5539785"/>
            <a:ext cx="22876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900" dirty="0">
                <a:solidFill>
                  <a:schemeClr val="bg1"/>
                </a:solidFill>
              </a:rPr>
              <a:t> Produktnummer VAL V0789 02</a:t>
            </a:r>
          </a:p>
        </p:txBody>
      </p:sp>
    </p:spTree>
    <p:extLst>
      <p:ext uri="{BB962C8B-B14F-4D97-AF65-F5344CB8AC3E}">
        <p14:creationId xmlns:p14="http://schemas.microsoft.com/office/powerpoint/2010/main" val="1277969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255561-09C3-7A71-BDDA-C754BA2CE3D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5144" y="240631"/>
            <a:ext cx="1907895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Kuvert 3</a:t>
            </a:r>
          </a:p>
        </p:txBody>
      </p:sp>
      <p:pic>
        <p:nvPicPr>
          <p:cNvPr id="6" name="Bildobjekt 5" descr="Valsedel där någon skrivit &quot;Späckhuggare&quot;">
            <a:extLst>
              <a:ext uri="{FF2B5EF4-FFF2-40B4-BE49-F238E27FC236}">
                <a16:creationId xmlns:a16="http://schemas.microsoft.com/office/drawing/2014/main" id="{2A58F5BF-AC6D-C12A-AFC7-99D4DF958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466" y="1253940"/>
            <a:ext cx="3202569" cy="45153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FCE5612-5F44-BDCA-E0B9-443606E01498}"/>
              </a:ext>
            </a:extLst>
          </p:cNvPr>
          <p:cNvSpPr txBox="1"/>
          <p:nvPr/>
        </p:nvSpPr>
        <p:spPr>
          <a:xfrm>
            <a:off x="6368869" y="1953309"/>
            <a:ext cx="454297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Giltig röst</a:t>
            </a:r>
          </a:p>
          <a:p>
            <a:r>
              <a:rPr lang="sv-S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Späckhuggare tolkas som att väljaren avser rösta på Späckhuggare för Europa. Ett parti som anmält deltagande i valet.</a:t>
            </a:r>
          </a:p>
          <a:p>
            <a:endParaRPr lang="sv-S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sv-S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v-S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-Rösten flyttas till omslag för övriga anmälda partier.</a:t>
            </a:r>
          </a:p>
          <a:p>
            <a:endParaRPr lang="sv-S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sv-S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12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825567C-1904-2339-707E-37AA71ADC9C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5144" y="240631"/>
            <a:ext cx="1907895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Kuvert 4</a:t>
            </a:r>
          </a:p>
        </p:txBody>
      </p:sp>
      <p:pic>
        <p:nvPicPr>
          <p:cNvPr id="2" name="Bildobjekt 1" descr="Valsedel där väljaren skrivit Framtidspartiet Grindvalarna">
            <a:extLst>
              <a:ext uri="{FF2B5EF4-FFF2-40B4-BE49-F238E27FC236}">
                <a16:creationId xmlns:a16="http://schemas.microsoft.com/office/drawing/2014/main" id="{5E127879-4CAF-E88F-F529-5E3C403D4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0" y="1171324"/>
            <a:ext cx="3202569" cy="45153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5E83B0DD-C0C4-8100-EC1F-77E8DACAD841}"/>
              </a:ext>
            </a:extLst>
          </p:cNvPr>
          <p:cNvSpPr txBox="1"/>
          <p:nvPr/>
        </p:nvSpPr>
        <p:spPr>
          <a:xfrm>
            <a:off x="6292669" y="2206114"/>
            <a:ext cx="454297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Ogiltig röst</a:t>
            </a:r>
          </a:p>
          <a:p>
            <a:r>
              <a:rPr lang="sv-S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Framtidspartiet Grindvalarna har inte anmält deltagande i valet. </a:t>
            </a:r>
          </a:p>
          <a:p>
            <a:endParaRPr lang="sv-S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v-S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Rösten flyttas till omslag för ogiltiga röster - inte anmälda partier (omslaget ej med i </a:t>
            </a:r>
            <a:r>
              <a:rPr lang="sv-S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övningskassen).</a:t>
            </a:r>
            <a:endParaRPr lang="sv-S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sv-S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74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7600474-7A61-3C34-CBF6-24A7F4A437B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5144" y="240631"/>
            <a:ext cx="1907895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Kuvert 5</a:t>
            </a:r>
          </a:p>
        </p:txBody>
      </p:sp>
      <p:pic>
        <p:nvPicPr>
          <p:cNvPr id="4" name="Bildobjekt 3" descr="Valsedel där väljaren skrivit I love sjöhästar. Ordet &quot;love&quot; står inte utan är målat som ett hjärta.">
            <a:extLst>
              <a:ext uri="{FF2B5EF4-FFF2-40B4-BE49-F238E27FC236}">
                <a16:creationId xmlns:a16="http://schemas.microsoft.com/office/drawing/2014/main" id="{1B9C4846-1457-A617-D1EA-A1C0C6CC1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14" y="1171324"/>
            <a:ext cx="3202569" cy="45153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2BF4F19A-4253-CBC1-03D8-01D4855CFD04}"/>
              </a:ext>
            </a:extLst>
          </p:cNvPr>
          <p:cNvSpPr txBox="1"/>
          <p:nvPr/>
        </p:nvSpPr>
        <p:spPr>
          <a:xfrm>
            <a:off x="6255736" y="1894153"/>
            <a:ext cx="454297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Ogiltig röst</a:t>
            </a:r>
          </a:p>
          <a:p>
            <a:r>
              <a:rPr lang="sv-S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Rösten är ogiltig eftersom inget parti med den partibeteckningen anmält deltagande i valet. </a:t>
            </a:r>
          </a:p>
          <a:p>
            <a:endParaRPr lang="sv-S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v-S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Lägg tillbaka valsedeln i kuvertet och hantera rösten som Ogiltiga röster – inte anmälda partier (omslaget ej med i övningskasse).</a:t>
            </a:r>
          </a:p>
          <a:p>
            <a:endParaRPr lang="sv-S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96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Bild på en ifylld resultatbilaga där räknegruppens flyttar är antecknade.">
            <a:extLst>
              <a:ext uri="{FF2B5EF4-FFF2-40B4-BE49-F238E27FC236}">
                <a16:creationId xmlns:a16="http://schemas.microsoft.com/office/drawing/2014/main" id="{E4AC02D0-3A08-5E24-C3AF-8ADDDEB04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" y="0"/>
            <a:ext cx="9598101" cy="6785560"/>
          </a:xfrm>
          <a:prstGeom prst="rect">
            <a:avLst/>
          </a:prstGeom>
        </p:spPr>
      </p:pic>
      <p:sp>
        <p:nvSpPr>
          <p:cNvPr id="8" name="Rubrik 7">
            <a:extLst>
              <a:ext uri="{FF2B5EF4-FFF2-40B4-BE49-F238E27FC236}">
                <a16:creationId xmlns:a16="http://schemas.microsoft.com/office/drawing/2014/main" id="{A86EEA66-9F3C-8C3B-9008-060CF6E9A2E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53784" y="4728905"/>
            <a:ext cx="6168676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Resultatbilaga efter omslag 1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A8160650-6E95-C95A-38EE-75B8A2BFD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3783" y="1306287"/>
            <a:ext cx="4724400" cy="2749731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123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A0AC13-7808-A543-7019-AC1CEB344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736" y="2455637"/>
            <a:ext cx="6370622" cy="720000"/>
          </a:xfrm>
        </p:spPr>
        <p:txBody>
          <a:bodyPr/>
          <a:lstStyle/>
          <a:p>
            <a:r>
              <a:rPr lang="sv-SE" dirty="0"/>
              <a:t>Facit – omslag 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472064-1551-CA94-9C2D-312239D59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736" y="3322126"/>
            <a:ext cx="6370622" cy="360238"/>
          </a:xfrm>
        </p:spPr>
        <p:txBody>
          <a:bodyPr/>
          <a:lstStyle/>
          <a:p>
            <a:r>
              <a:rPr lang="sv-SE" dirty="0"/>
              <a:t>Ogiltiga röster - blanka (BLANK)</a:t>
            </a:r>
          </a:p>
          <a:p>
            <a:r>
              <a:rPr lang="sv-SE" dirty="0"/>
              <a:t> </a:t>
            </a:r>
          </a:p>
        </p:txBody>
      </p:sp>
      <p:pic>
        <p:nvPicPr>
          <p:cNvPr id="5" name="Bildobjekt 4" descr="Omslag för valsedlar med blanka röster.">
            <a:extLst>
              <a:ext uri="{FF2B5EF4-FFF2-40B4-BE49-F238E27FC236}">
                <a16:creationId xmlns:a16="http://schemas.microsoft.com/office/drawing/2014/main" id="{FBE52A30-57BB-75BA-7AAE-75C533EA9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64" y="544202"/>
            <a:ext cx="3430251" cy="485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22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innehåll 3" descr="Blank valsedel">
            <a:extLst>
              <a:ext uri="{FF2B5EF4-FFF2-40B4-BE49-F238E27FC236}">
                <a16:creationId xmlns:a16="http://schemas.microsoft.com/office/drawing/2014/main" id="{C2F0F594-B96C-3C4B-FBFA-0DCB9B103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801" y="694699"/>
            <a:ext cx="3561094" cy="502084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166F87C0-A7EF-75F7-81F1-E8E5928D99C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55736" y="1894153"/>
            <a:ext cx="4542971" cy="178510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Ogiltig röst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blank valsedel i omslaget, inga konstigheter.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Blanka röster är ogiltiga men redovisas separat.</a:t>
            </a:r>
          </a:p>
        </p:txBody>
      </p:sp>
    </p:spTree>
    <p:extLst>
      <p:ext uri="{BB962C8B-B14F-4D97-AF65-F5344CB8AC3E}">
        <p14:creationId xmlns:p14="http://schemas.microsoft.com/office/powerpoint/2010/main" val="308792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869DF-ED9A-235B-04DB-7578AA30C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A88969-62E1-7F29-E13A-FBCA40A17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016" y="2432522"/>
            <a:ext cx="6370622" cy="720000"/>
          </a:xfrm>
        </p:spPr>
        <p:txBody>
          <a:bodyPr/>
          <a:lstStyle/>
          <a:p>
            <a:r>
              <a:rPr lang="sv-SE" dirty="0"/>
              <a:t>Facit – omslag 3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B01EF5C-9174-DB23-D4BE-48BCB31D7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016" y="3345241"/>
            <a:ext cx="6370622" cy="360238"/>
          </a:xfrm>
        </p:spPr>
        <p:txBody>
          <a:bodyPr/>
          <a:lstStyle/>
          <a:p>
            <a:r>
              <a:rPr lang="sv-SE" dirty="0"/>
              <a:t>Övriga anmälda partier</a:t>
            </a:r>
          </a:p>
          <a:p>
            <a:r>
              <a:rPr lang="sv-SE" dirty="0"/>
              <a:t> </a:t>
            </a:r>
          </a:p>
        </p:txBody>
      </p:sp>
      <p:pic>
        <p:nvPicPr>
          <p:cNvPr id="7" name="Bildobjekt 6" descr="Omslag för valsedlar för röster på övriga anmälda partier">
            <a:extLst>
              <a:ext uri="{FF2B5EF4-FFF2-40B4-BE49-F238E27FC236}">
                <a16:creationId xmlns:a16="http://schemas.microsoft.com/office/drawing/2014/main" id="{00BDBBF1-54E4-2C96-6F54-6288CF203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825" y="589921"/>
            <a:ext cx="3430251" cy="485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63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2EC0D8-F7B3-F4FB-88E4-AC174842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-720000"/>
            <a:ext cx="10176000" cy="7200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dirty="0"/>
              <a:t>Fem röster på Initiativet Narvalarna</a:t>
            </a:r>
          </a:p>
        </p:txBody>
      </p:sp>
      <p:pic>
        <p:nvPicPr>
          <p:cNvPr id="9" name="Platshållare för innehåll 3" descr="Valsedlel för Initiativet Narvalarn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289" y="506763"/>
            <a:ext cx="2394799" cy="33516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latshållare för innehåll 3" descr="Valsedlel för Initiativet Narvalarn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289" y="2247233"/>
            <a:ext cx="2429198" cy="339974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latshållare för innehåll 3" descr="Valsedlel för Initiativet Narvalarn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9043" y="506763"/>
            <a:ext cx="2372095" cy="330932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latshållare för innehåll 3" descr="Valsedlel för Initiativet Narvalarn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9043" y="2282737"/>
            <a:ext cx="2318086" cy="324045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latshållare för innehåll 3" descr="Valsedlel för Initiativet Narvalarn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2093" y="1462012"/>
            <a:ext cx="2311547" cy="323075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9E1EE68-164F-8D01-864A-CD4FAB8C7E68}"/>
              </a:ext>
            </a:extLst>
          </p:cNvPr>
          <p:cNvSpPr txBox="1"/>
          <p:nvPr/>
        </p:nvSpPr>
        <p:spPr>
          <a:xfrm>
            <a:off x="8585007" y="1460537"/>
            <a:ext cx="32337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Fem giltiga röster totalt på Initiativet Narvalarna</a:t>
            </a:r>
          </a:p>
          <a:p>
            <a:r>
              <a:rPr lang="sv-S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sv-S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Tre med personröst</a:t>
            </a:r>
          </a:p>
          <a:p>
            <a:endParaRPr lang="sv-S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sv-S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personröst ogiltig, krysset utanför rutan</a:t>
            </a:r>
          </a:p>
          <a:p>
            <a:endParaRPr lang="sv-S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sv-S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30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1DD79E-9174-9420-9808-6DA457EAD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-720000"/>
            <a:ext cx="10176000" cy="7200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dirty="0"/>
              <a:t>Tre röster på Samlingspartiet Bardvalarna</a:t>
            </a:r>
          </a:p>
        </p:txBody>
      </p:sp>
      <p:pic>
        <p:nvPicPr>
          <p:cNvPr id="5" name="Platshållare för innehåll 3" descr="Valsedlel för Samlingspartiet Bardvalarn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419" y="1314106"/>
            <a:ext cx="2297246" cy="322046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latshållare för innehåll 3" descr="Valsedlel för Samlingspartiet Bardvalarn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8802" y="1314106"/>
            <a:ext cx="2297246" cy="322046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latshållare för innehåll 3" descr="Valsedlel för Samlingspartiet Bardvalarn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3185" y="1314106"/>
            <a:ext cx="2297246" cy="322046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F1AE7CFE-8D3E-A82B-978C-6239CEA017EA}"/>
              </a:ext>
            </a:extLst>
          </p:cNvPr>
          <p:cNvSpPr txBox="1"/>
          <p:nvPr/>
        </p:nvSpPr>
        <p:spPr>
          <a:xfrm>
            <a:off x="8033737" y="2262618"/>
            <a:ext cx="32337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Tre giltiga röster totalt på Samlingspartiet Bardvalarna</a:t>
            </a:r>
          </a:p>
          <a:p>
            <a:endParaRPr lang="sv-S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v-S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Inga personröster</a:t>
            </a:r>
          </a:p>
        </p:txBody>
      </p:sp>
    </p:spTree>
    <p:extLst>
      <p:ext uri="{BB962C8B-B14F-4D97-AF65-F5344CB8AC3E}">
        <p14:creationId xmlns:p14="http://schemas.microsoft.com/office/powerpoint/2010/main" val="89971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D728D-125E-7C41-4B61-9B83A7CCA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1DDAB8-6189-D4DC-69D1-9C71F8418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296" y="2357302"/>
            <a:ext cx="6370622" cy="720000"/>
          </a:xfrm>
        </p:spPr>
        <p:txBody>
          <a:bodyPr/>
          <a:lstStyle/>
          <a:p>
            <a:r>
              <a:rPr lang="sv-SE" dirty="0"/>
              <a:t>Facit – omslag 4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6C80154-D274-41BA-1F40-4FD53D089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296" y="3248881"/>
            <a:ext cx="6370622" cy="360238"/>
          </a:xfrm>
        </p:spPr>
        <p:txBody>
          <a:bodyPr/>
          <a:lstStyle/>
          <a:p>
            <a:r>
              <a:rPr lang="sv-SE" dirty="0"/>
              <a:t>Rapportparti Partiet Kaskeloterna</a:t>
            </a:r>
          </a:p>
          <a:p>
            <a:r>
              <a:rPr lang="sv-SE" dirty="0"/>
              <a:t> </a:t>
            </a:r>
          </a:p>
        </p:txBody>
      </p:sp>
      <p:pic>
        <p:nvPicPr>
          <p:cNvPr id="9" name="Bildobjekt 8" descr="Omslag för valsedlar med röster på rapportpartiet Partiet Kaskeloterna">
            <a:extLst>
              <a:ext uri="{FF2B5EF4-FFF2-40B4-BE49-F238E27FC236}">
                <a16:creationId xmlns:a16="http://schemas.microsoft.com/office/drawing/2014/main" id="{3603785B-D90C-219F-156B-DAAE012A3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334" y="651862"/>
            <a:ext cx="3430251" cy="485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FDE51D7-FCCB-FBEF-0F3B-E6B93BED8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509388"/>
            <a:ext cx="10176000" cy="720000"/>
          </a:xfrm>
        </p:spPr>
        <p:txBody>
          <a:bodyPr/>
          <a:lstStyle/>
          <a:p>
            <a:r>
              <a:rPr lang="en-US" dirty="0" err="1"/>
              <a:t>Utbildningspaket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9C6082C-6DF9-E177-24EA-93F9F4032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7999" y="1535113"/>
            <a:ext cx="5088001" cy="4351338"/>
          </a:xfrm>
        </p:spPr>
        <p:txBody>
          <a:bodyPr/>
          <a:lstStyle/>
          <a:p>
            <a:pPr marL="0" lvl="0" indent="0">
              <a:buNone/>
            </a:pPr>
            <a:r>
              <a:rPr lang="sv-S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En digital utbildning på webben.  </a:t>
            </a:r>
          </a:p>
          <a:p>
            <a:pPr marL="0" lvl="0" indent="0">
              <a:buNone/>
            </a:pPr>
            <a:r>
              <a:rPr lang="sv-SE" dirty="0"/>
              <a:t>2. Ett fysiskt utbildningstillfälle hos din länsstyrelse där du kommer att få öva praktiska handgrepp.  </a:t>
            </a:r>
          </a:p>
          <a:p>
            <a:pPr marL="0" lvl="0" indent="0">
              <a:buNone/>
            </a:pPr>
            <a:r>
              <a:rPr lang="sv-S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 Instruktioner till din hjälp när du ska genomföra ditt uppdrag.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latshållare för bild 5" descr="Kvinna som står bakom ett skrivbord och förklarar samt instruerar fyra personer på andra sidan skrivbordet.">
            <a:extLst>
              <a:ext uri="{FF2B5EF4-FFF2-40B4-BE49-F238E27FC236}">
                <a16:creationId xmlns:a16="http://schemas.microsoft.com/office/drawing/2014/main" id="{56C475DD-6E4D-1DFB-C727-36FA6ABE40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6" r="9068" b="-3"/>
          <a:stretch>
            <a:fillRect/>
          </a:stretch>
        </p:blipFill>
        <p:spPr>
          <a:xfrm>
            <a:off x="6189598" y="1530217"/>
            <a:ext cx="4994401" cy="4351338"/>
          </a:xfrm>
          <a:noFill/>
        </p:spPr>
      </p:pic>
    </p:spTree>
    <p:extLst>
      <p:ext uri="{BB962C8B-B14F-4D97-AF65-F5344CB8AC3E}">
        <p14:creationId xmlns:p14="http://schemas.microsoft.com/office/powerpoint/2010/main" val="1716550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434CF9-A978-0AE7-6F16-4B666E376A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08000" y="-720000"/>
            <a:ext cx="10176000" cy="7200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dirty="0"/>
              <a:t>29 röster på Partiet Kaskeloterna</a:t>
            </a:r>
          </a:p>
        </p:txBody>
      </p:sp>
      <p:pic>
        <p:nvPicPr>
          <p:cNvPr id="3" name="Platshållare för innehåll 3" descr="Valsedlel för Partiet Kaskeloterna">
            <a:extLst>
              <a:ext uri="{FF2B5EF4-FFF2-40B4-BE49-F238E27FC236}">
                <a16:creationId xmlns:a16="http://schemas.microsoft.com/office/drawing/2014/main" id="{B35ADAD4-4A0E-8141-8219-EA0E30D0E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404" y="1488909"/>
            <a:ext cx="2357676" cy="327500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latshållare för innehåll 3" descr="Baksidan på en valsedlel för Partiet Kaskeloterna">
            <a:extLst>
              <a:ext uri="{FF2B5EF4-FFF2-40B4-BE49-F238E27FC236}">
                <a16:creationId xmlns:a16="http://schemas.microsoft.com/office/drawing/2014/main" id="{C4965499-B6D9-5C56-6D12-156666FB8C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4078" y="1488909"/>
            <a:ext cx="2264331" cy="330180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latshållare för innehåll 3" descr="Baksidan på en valsedlel för Partiet Kaskeloterna">
            <a:extLst>
              <a:ext uri="{FF2B5EF4-FFF2-40B4-BE49-F238E27FC236}">
                <a16:creationId xmlns:a16="http://schemas.microsoft.com/office/drawing/2014/main" id="{F20111C3-198D-73AD-8670-B61F8E182B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0407" y="1504364"/>
            <a:ext cx="2168863" cy="327089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00C4916-D7D4-6B92-3C38-61BA89F9E1E9}"/>
              </a:ext>
            </a:extLst>
          </p:cNvPr>
          <p:cNvSpPr txBox="1"/>
          <p:nvPr/>
        </p:nvSpPr>
        <p:spPr>
          <a:xfrm>
            <a:off x="8328376" y="1488909"/>
            <a:ext cx="37010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sv-S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Totalt 29 giltiga röster för Partiet Kaskeloterna</a:t>
            </a:r>
          </a:p>
          <a:p>
            <a:endParaRPr lang="sv-S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sv-S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 valsedlar med  personröst </a:t>
            </a:r>
          </a:p>
          <a:p>
            <a:pPr marL="342900" indent="-342900">
              <a:buFontTx/>
              <a:buChar char="-"/>
            </a:pPr>
            <a:r>
              <a:rPr lang="sv-S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Ett ”vanligt” kryss</a:t>
            </a:r>
          </a:p>
          <a:p>
            <a:pPr marL="342900" indent="-342900">
              <a:buFontTx/>
              <a:buChar char="-"/>
            </a:pPr>
            <a:r>
              <a:rPr lang="sv-S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Ett på baksidan av valsedeln</a:t>
            </a:r>
          </a:p>
          <a:p>
            <a:pPr marL="342900" indent="-342900">
              <a:buFontTx/>
              <a:buChar char="-"/>
            </a:pPr>
            <a:r>
              <a:rPr lang="sv-S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Ett tillskrivet namn på baksidan</a:t>
            </a:r>
          </a:p>
          <a:p>
            <a:endParaRPr lang="sv-S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sv-S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 listan är låst!</a:t>
            </a:r>
          </a:p>
          <a:p>
            <a:pPr marL="342900" indent="-342900">
              <a:buFontTx/>
              <a:buChar char="-"/>
            </a:pPr>
            <a:r>
              <a:rPr lang="sv-S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 tillskrivna personrösten är ogiltig</a:t>
            </a:r>
            <a:endParaRPr lang="sv-S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31472-37B8-EFC0-5CAC-974A4F567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EAF514-D7CC-66A1-6AA7-277D9822A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56" y="2244863"/>
            <a:ext cx="6370622" cy="720000"/>
          </a:xfrm>
        </p:spPr>
        <p:txBody>
          <a:bodyPr/>
          <a:lstStyle/>
          <a:p>
            <a:r>
              <a:rPr lang="sv-SE" dirty="0"/>
              <a:t>Facit – omslag 5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1B52171-97C6-5E2F-8038-E99544861F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56" y="3068762"/>
            <a:ext cx="6370622" cy="360238"/>
          </a:xfrm>
        </p:spPr>
        <p:txBody>
          <a:bodyPr/>
          <a:lstStyle/>
          <a:p>
            <a:r>
              <a:rPr lang="sv-SE" dirty="0"/>
              <a:t>Rapportparti Tumlarpartiet</a:t>
            </a:r>
          </a:p>
          <a:p>
            <a:r>
              <a:rPr lang="sv-SE" dirty="0"/>
              <a:t> </a:t>
            </a:r>
          </a:p>
        </p:txBody>
      </p:sp>
      <p:pic>
        <p:nvPicPr>
          <p:cNvPr id="11" name="Bildobjekt 10" descr="Omslag för valsedlar för rapportpartiet Tumlarpartiet">
            <a:extLst>
              <a:ext uri="{FF2B5EF4-FFF2-40B4-BE49-F238E27FC236}">
                <a16:creationId xmlns:a16="http://schemas.microsoft.com/office/drawing/2014/main" id="{943AE32A-A892-A215-84EB-BF2B83ADD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67103"/>
            <a:ext cx="3430251" cy="485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8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368F497-4A2A-88AB-A4C0-CDA2A3C2783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08000" y="-720000"/>
            <a:ext cx="10176000" cy="7200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dirty="0"/>
              <a:t>24 röster på Tumlarpartiet</a:t>
            </a:r>
          </a:p>
        </p:txBody>
      </p:sp>
      <p:pic>
        <p:nvPicPr>
          <p:cNvPr id="2" name="Platshållare för innehåll 3" descr="Valsedel för Tumlarpartiet">
            <a:extLst>
              <a:ext uri="{FF2B5EF4-FFF2-40B4-BE49-F238E27FC236}">
                <a16:creationId xmlns:a16="http://schemas.microsoft.com/office/drawing/2014/main" id="{F3E6DF06-5631-184C-4DFB-C63E344BE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753" y="1900844"/>
            <a:ext cx="2373031" cy="328109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latshållare för innehåll 3" descr="Valsedel för Tumlarpartiet">
            <a:extLst>
              <a:ext uri="{FF2B5EF4-FFF2-40B4-BE49-F238E27FC236}">
                <a16:creationId xmlns:a16="http://schemas.microsoft.com/office/drawing/2014/main" id="{E8482BC9-377C-E883-9125-1931435865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3674" y="1910719"/>
            <a:ext cx="2354602" cy="328109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latshållare för innehåll 3" descr="Valsedel för Tumlarpartiet">
            <a:extLst>
              <a:ext uri="{FF2B5EF4-FFF2-40B4-BE49-F238E27FC236}">
                <a16:creationId xmlns:a16="http://schemas.microsoft.com/office/drawing/2014/main" id="{BE5F2846-014E-7B22-736B-7150AAF6C8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046" y="1900844"/>
            <a:ext cx="2354602" cy="329096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64DC179A-A695-3F89-8E44-9FC3DCB47A6F}"/>
              </a:ext>
            </a:extLst>
          </p:cNvPr>
          <p:cNvSpPr txBox="1"/>
          <p:nvPr/>
        </p:nvSpPr>
        <p:spPr>
          <a:xfrm>
            <a:off x="8328376" y="1488909"/>
            <a:ext cx="37010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sv-S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Totalt 24 giltiga röster</a:t>
            </a:r>
          </a:p>
          <a:p>
            <a:pPr marL="342900" indent="-342900">
              <a:buFontTx/>
              <a:buChar char="-"/>
            </a:pPr>
            <a:r>
              <a:rPr lang="sv-S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Skiljer mot antal angett på omslaget!</a:t>
            </a:r>
          </a:p>
          <a:p>
            <a:pPr marL="342900" indent="-342900">
              <a:buFontTx/>
              <a:buChar char="-"/>
            </a:pPr>
            <a:endParaRPr lang="sv-S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sv-S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 valsedlar med personröst</a:t>
            </a:r>
          </a:p>
          <a:p>
            <a:pPr marL="342900" indent="-342900">
              <a:buFontTx/>
              <a:buChar char="-"/>
            </a:pPr>
            <a:r>
              <a:rPr lang="sv-S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Två korrekt ikryssade giltiga personröster</a:t>
            </a:r>
          </a:p>
          <a:p>
            <a:pPr marL="342900" indent="-342900">
              <a:buFontTx/>
              <a:buChar char="-"/>
            </a:pPr>
            <a:endParaRPr lang="sv-S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sv-S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valsedel har två kryss</a:t>
            </a:r>
          </a:p>
          <a:p>
            <a:pPr marL="342900" indent="-342900">
              <a:buFontTx/>
              <a:buChar char="-"/>
            </a:pPr>
            <a:r>
              <a:rPr lang="sv-S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 går inte att utläsa vem väljaren vill personrösta på</a:t>
            </a:r>
          </a:p>
          <a:p>
            <a:pPr marL="342900" indent="-342900">
              <a:buFontTx/>
              <a:buChar char="-"/>
            </a:pPr>
            <a:r>
              <a:rPr lang="sv-S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Ogiltig personröst</a:t>
            </a:r>
          </a:p>
          <a:p>
            <a:endParaRPr lang="sv-S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05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F6D95C-9D27-BAE2-CC6F-8370280618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Facit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38CFDD9-266C-D175-EF45-0A3208E41A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Blanketter efter att övningskassen är räknad</a:t>
            </a:r>
          </a:p>
        </p:txBody>
      </p:sp>
    </p:spTree>
    <p:extLst>
      <p:ext uri="{BB962C8B-B14F-4D97-AF65-F5344CB8AC3E}">
        <p14:creationId xmlns:p14="http://schemas.microsoft.com/office/powerpoint/2010/main" val="2192426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>
            <a:extLst>
              <a:ext uri="{FF2B5EF4-FFF2-40B4-BE49-F238E27FC236}">
                <a16:creationId xmlns:a16="http://schemas.microsoft.com/office/drawing/2014/main" id="{AAA6F2E1-8962-023B-7CE5-D5CB0251E1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6017" y="296892"/>
            <a:ext cx="3783023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Protokoll vallokal</a:t>
            </a:r>
          </a:p>
        </p:txBody>
      </p:sp>
      <p:pic>
        <p:nvPicPr>
          <p:cNvPr id="4" name="Bildobjekt 3" descr="Protokoll vallokal sidan 1">
            <a:extLst>
              <a:ext uri="{FF2B5EF4-FFF2-40B4-BE49-F238E27FC236}">
                <a16:creationId xmlns:a16="http://schemas.microsoft.com/office/drawing/2014/main" id="{6361F152-782C-3450-288D-E7E523A80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43" y="996259"/>
            <a:ext cx="3674108" cy="51906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Bildobjekt 5" descr="Protokoll vallokal sidan 2">
            <a:extLst>
              <a:ext uri="{FF2B5EF4-FFF2-40B4-BE49-F238E27FC236}">
                <a16:creationId xmlns:a16="http://schemas.microsoft.com/office/drawing/2014/main" id="{E3892321-73CA-05B5-0A1F-4677B99ED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92" y="996259"/>
            <a:ext cx="3674107" cy="51906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Bildobjekt 7" descr="Protokoll vallokal sidan 3">
            <a:extLst>
              <a:ext uri="{FF2B5EF4-FFF2-40B4-BE49-F238E27FC236}">
                <a16:creationId xmlns:a16="http://schemas.microsoft.com/office/drawing/2014/main" id="{AA482743-30E3-59E5-4378-9C286AD60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440" y="996259"/>
            <a:ext cx="3674108" cy="51906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Bildobjekt 9" descr="Protokoll vallokal sidan 4">
            <a:extLst>
              <a:ext uri="{FF2B5EF4-FFF2-40B4-BE49-F238E27FC236}">
                <a16:creationId xmlns:a16="http://schemas.microsoft.com/office/drawing/2014/main" id="{1DE4A777-37E9-264E-25AC-740D374FBA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748" y="996259"/>
            <a:ext cx="3674108" cy="5190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4D54E5E8-BC40-4A07-1B74-D98EDBECC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52160" y="2011680"/>
            <a:ext cx="4754880" cy="4582160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186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09F73-DB7D-A772-4277-525635971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Ifylld resultatbilaga med summan av röster efter den slutliga rösträkningen.">
            <a:extLst>
              <a:ext uri="{FF2B5EF4-FFF2-40B4-BE49-F238E27FC236}">
                <a16:creationId xmlns:a16="http://schemas.microsoft.com/office/drawing/2014/main" id="{DDDB9761-92E2-D271-8C4A-3F79C8B74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9" y="-84966"/>
            <a:ext cx="9700567" cy="6858000"/>
          </a:xfrm>
          <a:prstGeom prst="rect">
            <a:avLst/>
          </a:prstGeom>
        </p:spPr>
      </p:pic>
      <p:sp>
        <p:nvSpPr>
          <p:cNvPr id="8" name="Rubrik 7">
            <a:extLst>
              <a:ext uri="{FF2B5EF4-FFF2-40B4-BE49-F238E27FC236}">
                <a16:creationId xmlns:a16="http://schemas.microsoft.com/office/drawing/2014/main" id="{428B0F0C-AC02-FEC0-25CC-EA81F292D3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53784" y="4728905"/>
            <a:ext cx="5937651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Resultatbilaga efter räkning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9C7F30C-E47A-C174-B0A0-8D83EA281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24240" y="2357120"/>
            <a:ext cx="2753360" cy="1666240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568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B08B9-37CC-1511-8178-CCCFC99C2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432442A-B108-1043-177F-5117CF26616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4817" y="2471132"/>
            <a:ext cx="4180953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Listtypsförteckning</a:t>
            </a:r>
          </a:p>
        </p:txBody>
      </p:sp>
      <p:pic>
        <p:nvPicPr>
          <p:cNvPr id="4" name="Bildobjekt 3" descr="Listtypsförteckning ifylld där räkneledare signerat längst ner med sina initialer.">
            <a:extLst>
              <a:ext uri="{FF2B5EF4-FFF2-40B4-BE49-F238E27FC236}">
                <a16:creationId xmlns:a16="http://schemas.microsoft.com/office/drawing/2014/main" id="{FBE910D4-6557-5F26-263B-62B9EE4FD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541" y="205586"/>
            <a:ext cx="4557899" cy="64468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8218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7BF01-CD46-7F41-161A-8C38FE2BC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E31936BE-32E4-91D2-E4EA-21CE3F828B1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3623" y="2774890"/>
            <a:ext cx="3066545" cy="400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Personröstförteckning</a:t>
            </a:r>
          </a:p>
        </p:txBody>
      </p:sp>
      <p:pic>
        <p:nvPicPr>
          <p:cNvPr id="6" name="Bildobjekt 5" descr="Personröstförteckning sidan 1 för Partiet Kaskeloterna.">
            <a:extLst>
              <a:ext uri="{FF2B5EF4-FFF2-40B4-BE49-F238E27FC236}">
                <a16:creationId xmlns:a16="http://schemas.microsoft.com/office/drawing/2014/main" id="{57D78268-1015-5E0A-571A-326279DB8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87" y="121920"/>
            <a:ext cx="4322175" cy="61061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Bildobjekt 7" descr="Personröstförteckning sidan 2 med summan ifylld längst ner.">
            <a:extLst>
              <a:ext uri="{FF2B5EF4-FFF2-40B4-BE49-F238E27FC236}">
                <a16:creationId xmlns:a16="http://schemas.microsoft.com/office/drawing/2014/main" id="{4CC73C49-D4B1-2565-B414-9A78AA6F4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202" y="121920"/>
            <a:ext cx="4322175" cy="61061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2956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344A49-E004-AFFC-5BED-663B224A8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280" y="2855640"/>
            <a:ext cx="11348720" cy="720000"/>
          </a:xfrm>
        </p:spPr>
        <p:txBody>
          <a:bodyPr/>
          <a:lstStyle/>
          <a:p>
            <a:r>
              <a:rPr lang="sv-SE" sz="4000" dirty="0"/>
              <a:t>Tack för att du är med och genomför val! </a:t>
            </a:r>
          </a:p>
        </p:txBody>
      </p:sp>
    </p:spTree>
    <p:extLst>
      <p:ext uri="{BB962C8B-B14F-4D97-AF65-F5344CB8AC3E}">
        <p14:creationId xmlns:p14="http://schemas.microsoft.com/office/powerpoint/2010/main" val="2426004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F6EC2D-CCE9-45CD-A4E1-A052EA8AF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509388"/>
            <a:ext cx="10176000" cy="720000"/>
          </a:xfrm>
        </p:spPr>
        <p:txBody>
          <a:bodyPr anchor="b">
            <a:normAutofit/>
          </a:bodyPr>
          <a:lstStyle/>
          <a:p>
            <a:pPr algn="ctr"/>
            <a:r>
              <a:rPr lang="sv-SE" dirty="0"/>
              <a:t>Agenda</a:t>
            </a:r>
          </a:p>
        </p:txBody>
      </p:sp>
      <p:pic>
        <p:nvPicPr>
          <p:cNvPr id="6" name="Platshållare för innehåll 5" descr="Äldre kvinna räknar valsedlar.">
            <a:extLst>
              <a:ext uri="{FF2B5EF4-FFF2-40B4-BE49-F238E27FC236}">
                <a16:creationId xmlns:a16="http://schemas.microsoft.com/office/drawing/2014/main" id="{C475D012-040F-CC0F-57E4-C69ED29887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880" y="2270082"/>
            <a:ext cx="4829834" cy="3466575"/>
          </a:xfrm>
        </p:spPr>
      </p:pic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8D46C5AA-2204-9136-4E36-FEC58F854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684812"/>
              </p:ext>
            </p:extLst>
          </p:nvPr>
        </p:nvGraphicFramePr>
        <p:xfrm>
          <a:off x="1007999" y="1535113"/>
          <a:ext cx="499440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34215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362607-2A5F-C75E-9061-9F7F79B84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509388"/>
            <a:ext cx="10176000" cy="720000"/>
          </a:xfrm>
        </p:spPr>
        <p:txBody>
          <a:bodyPr anchor="b">
            <a:normAutofit/>
          </a:bodyPr>
          <a:lstStyle/>
          <a:p>
            <a:r>
              <a:rPr lang="sv-SE" dirty="0"/>
              <a:t>Länsstyrelsens bilder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EFA829C-BBE8-3571-4AE9-3F2A81A0B7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7999" y="1535113"/>
            <a:ext cx="4994401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latshållare för innehåll 5" descr="En bild på räknegruppen runt ett bord varav en räcker upp handen för att kalla på hjälp.">
            <a:extLst>
              <a:ext uri="{FF2B5EF4-FFF2-40B4-BE49-F238E27FC236}">
                <a16:creationId xmlns:a16="http://schemas.microsoft.com/office/drawing/2014/main" id="{741CD7A4-55A5-DD0C-7295-BC72722543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400" y="1460437"/>
            <a:ext cx="6168657" cy="4426014"/>
          </a:xfrm>
          <a:noFill/>
        </p:spPr>
      </p:pic>
    </p:spTree>
    <p:extLst>
      <p:ext uri="{BB962C8B-B14F-4D97-AF65-F5344CB8AC3E}">
        <p14:creationId xmlns:p14="http://schemas.microsoft.com/office/powerpoint/2010/main" val="444942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5210B5-5B5D-0A73-A2A0-10230BEA1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Stöd i övningen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C0D07C6-0AF4-192A-591C-2384A4093C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7999" y="1535113"/>
            <a:ext cx="6210948" cy="4351338"/>
          </a:xfrm>
        </p:spPr>
        <p:txBody>
          <a:bodyPr/>
          <a:lstStyle/>
          <a:p>
            <a:r>
              <a:rPr lang="sv-SE" dirty="0"/>
              <a:t>Bedömningsstöd </a:t>
            </a:r>
          </a:p>
          <a:p>
            <a:pPr lvl="1"/>
            <a:r>
              <a:rPr lang="sv-SE" dirty="0">
                <a:hlinkClick r:id="rId2"/>
              </a:rPr>
              <a:t>Bedömningsstöd för val till riksdag, kommun- och regionfullmäktige | Valcentralen</a:t>
            </a:r>
            <a:endParaRPr lang="sv-SE" dirty="0"/>
          </a:p>
          <a:p>
            <a:r>
              <a:rPr lang="sv-SE" dirty="0"/>
              <a:t>Instruktioner </a:t>
            </a:r>
          </a:p>
          <a:p>
            <a:pPr lvl="1"/>
            <a:r>
              <a:rPr lang="sv-SE" dirty="0">
                <a:hlinkClick r:id="rId3"/>
              </a:rPr>
              <a:t>Räkna ett valdistrikt | Valcentralen</a:t>
            </a:r>
            <a:endParaRPr lang="sv-SE" dirty="0"/>
          </a:p>
          <a:p>
            <a:r>
              <a:rPr lang="sv-SE" dirty="0"/>
              <a:t>Lista anmälda partier </a:t>
            </a:r>
          </a:p>
          <a:p>
            <a:pPr lvl="1"/>
            <a:r>
              <a:rPr lang="sv-SE" dirty="0">
                <a:hlinkClick r:id="rId4"/>
              </a:rPr>
              <a:t>Utbilda rösträknare och räkneledare | Valcentralen</a:t>
            </a:r>
            <a:endParaRPr lang="sv-SE" dirty="0"/>
          </a:p>
          <a:p>
            <a:pPr lvl="1"/>
            <a:r>
              <a:rPr lang="sv-SE" dirty="0"/>
              <a:t>Finns även sammanställda på </a:t>
            </a:r>
            <a:r>
              <a:rPr lang="sv-SE"/>
              <a:t>nästa bild.</a:t>
            </a:r>
            <a:endParaRPr lang="sv-SE" dirty="0"/>
          </a:p>
        </p:txBody>
      </p:sp>
      <p:pic>
        <p:nvPicPr>
          <p:cNvPr id="6" name="Platshållare för bild 5" descr="En rösträknare granskar en valsedel.">
            <a:extLst>
              <a:ext uri="{FF2B5EF4-FFF2-40B4-BE49-F238E27FC236}">
                <a16:creationId xmlns:a16="http://schemas.microsoft.com/office/drawing/2014/main" id="{595AF3CB-4F3A-1D47-A479-D8938EFDD5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0" r="22910"/>
          <a:stretch>
            <a:fillRect/>
          </a:stretch>
        </p:blipFill>
        <p:spPr>
          <a:xfrm>
            <a:off x="7218947" y="1180551"/>
            <a:ext cx="3394509" cy="4496898"/>
          </a:xfrm>
        </p:spPr>
      </p:pic>
    </p:spTree>
    <p:extLst>
      <p:ext uri="{BB962C8B-B14F-4D97-AF65-F5344CB8AC3E}">
        <p14:creationId xmlns:p14="http://schemas.microsoft.com/office/powerpoint/2010/main" val="3807971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CDA3C4-6364-B3AD-E97E-EE5026659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509388"/>
            <a:ext cx="10176000" cy="720000"/>
          </a:xfrm>
        </p:spPr>
        <p:txBody>
          <a:bodyPr anchor="b">
            <a:normAutofit/>
          </a:bodyPr>
          <a:lstStyle/>
          <a:p>
            <a:r>
              <a:rPr lang="sv-SE" dirty="0"/>
              <a:t>Anmälda partier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1ABC6D2-671F-31BE-DB17-F4F33358C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7999" y="1535113"/>
            <a:ext cx="5762915" cy="43513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b="1" dirty="0"/>
              <a:t>Partiet Kaskeloterna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Tumlarpartiet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Späckhuggare för Europa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b="1" dirty="0"/>
              <a:t>Samlingspartiet Bardvalarna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Initiativet Narvalarna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Enade Vikvalar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Demokratiska Delfiner</a:t>
            </a:r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Wingdings" panose="05000000000000000000" pitchFamily="2" charset="2"/>
              <a:buChar char="ü"/>
            </a:pPr>
            <a:r>
              <a:rPr lang="sv-SE" dirty="0"/>
              <a:t>Samtliga kandidater har samtyckt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latshållare för bild 5" descr="Hand som lägger ut valsedlar i ett valsedelställ.">
            <a:extLst>
              <a:ext uri="{FF2B5EF4-FFF2-40B4-BE49-F238E27FC236}">
                <a16:creationId xmlns:a16="http://schemas.microsoft.com/office/drawing/2014/main" id="{2B2797BA-4D90-1889-86BA-E6DE5D2537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598" y="1914143"/>
            <a:ext cx="4994401" cy="3583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1754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0F5CED-FB26-BCFE-7B44-6AC5B5FE2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736" y="2225203"/>
            <a:ext cx="6370622" cy="720000"/>
          </a:xfrm>
        </p:spPr>
        <p:txBody>
          <a:bodyPr/>
          <a:lstStyle/>
          <a:p>
            <a:r>
              <a:rPr lang="sv-SE" dirty="0"/>
              <a:t>Facit – omslag 1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6B64A86-882B-E4EB-333B-6846B3455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736" y="3156958"/>
            <a:ext cx="6370622" cy="360238"/>
          </a:xfrm>
        </p:spPr>
        <p:txBody>
          <a:bodyPr/>
          <a:lstStyle/>
          <a:p>
            <a:r>
              <a:rPr lang="sv-SE" dirty="0"/>
              <a:t>Ogiltiga röster - övriga (OG)</a:t>
            </a:r>
          </a:p>
          <a:p>
            <a:endParaRPr lang="sv-SE" dirty="0"/>
          </a:p>
        </p:txBody>
      </p:sp>
      <p:pic>
        <p:nvPicPr>
          <p:cNvPr id="4" name="Bildobjekt 3" descr="Omslag för valsedlar som innehåller  röster som vallokalen bedömt som ogiltiga.">
            <a:extLst>
              <a:ext uri="{FF2B5EF4-FFF2-40B4-BE49-F238E27FC236}">
                <a16:creationId xmlns:a16="http://schemas.microsoft.com/office/drawing/2014/main" id="{787DAACC-4819-C579-85E7-AFADEE200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728" y="731518"/>
            <a:ext cx="3430251" cy="485088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11335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F13B8-C882-A9E7-3D09-5E72251E7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83350D7-0568-D25F-94F2-22B5EE3B41D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5144" y="240631"/>
            <a:ext cx="1907895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Kuvert 1</a:t>
            </a:r>
          </a:p>
        </p:txBody>
      </p:sp>
      <p:pic>
        <p:nvPicPr>
          <p:cNvPr id="3" name="Bildobjekt 2" descr="Valsedel för Partiet Kaskeloterna">
            <a:extLst>
              <a:ext uri="{FF2B5EF4-FFF2-40B4-BE49-F238E27FC236}">
                <a16:creationId xmlns:a16="http://schemas.microsoft.com/office/drawing/2014/main" id="{FF3FFC99-428A-4474-B7BF-E49836AAF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" t="7083" r="7026" b="5908"/>
          <a:stretch>
            <a:fillRect/>
          </a:stretch>
        </p:blipFill>
        <p:spPr>
          <a:xfrm>
            <a:off x="595144" y="1221740"/>
            <a:ext cx="3255496" cy="4414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Bildobjekt 5" descr="Valsedel för Partiet Kaskeloterna">
            <a:extLst>
              <a:ext uri="{FF2B5EF4-FFF2-40B4-BE49-F238E27FC236}">
                <a16:creationId xmlns:a16="http://schemas.microsoft.com/office/drawing/2014/main" id="{E4D9781E-6CAC-17AB-2214-4AE68B340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" t="7083" r="7026" b="5908"/>
          <a:stretch>
            <a:fillRect/>
          </a:stretch>
        </p:blipFill>
        <p:spPr>
          <a:xfrm>
            <a:off x="4212104" y="1221740"/>
            <a:ext cx="3255496" cy="4414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FAE2653-0C24-5512-C65A-73A3CACFAC80}"/>
              </a:ext>
            </a:extLst>
          </p:cNvPr>
          <p:cNvSpPr txBox="1"/>
          <p:nvPr/>
        </p:nvSpPr>
        <p:spPr>
          <a:xfrm>
            <a:off x="7649029" y="1784469"/>
            <a:ext cx="454297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Giltig röst</a:t>
            </a:r>
            <a:endParaRPr lang="sv-S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v-S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Två identiska valsedlar bedöms som en giltig röst på partiet.</a:t>
            </a:r>
          </a:p>
          <a:p>
            <a:endParaRPr lang="sv-S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v-S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En valsedel märks med ”från OG” och flyttas till omslaget för Partiet Kaskeloterna. </a:t>
            </a:r>
          </a:p>
          <a:p>
            <a:endParaRPr lang="sv-S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sv-S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84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9BEA73A9-6C28-17BE-606F-CA72C46738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5144" y="240631"/>
            <a:ext cx="1907895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Kuvert 2</a:t>
            </a:r>
          </a:p>
        </p:txBody>
      </p:sp>
      <p:pic>
        <p:nvPicPr>
          <p:cNvPr id="4" name="Bildobjekt 3" descr="Valsedel för Bardvalarna">
            <a:extLst>
              <a:ext uri="{FF2B5EF4-FFF2-40B4-BE49-F238E27FC236}">
                <a16:creationId xmlns:a16="http://schemas.microsoft.com/office/drawing/2014/main" id="{E377FB22-8601-38CF-575B-AEFAF3D30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" t="6004" r="7671" b="5476"/>
          <a:stretch>
            <a:fillRect/>
          </a:stretch>
        </p:blipFill>
        <p:spPr>
          <a:xfrm>
            <a:off x="576951" y="1184647"/>
            <a:ext cx="3202569" cy="4488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Bildobjekt 4" descr="Valsedel för Tumlarpartiet">
            <a:extLst>
              <a:ext uri="{FF2B5EF4-FFF2-40B4-BE49-F238E27FC236}">
                <a16:creationId xmlns:a16="http://schemas.microsoft.com/office/drawing/2014/main" id="{EA46EBB5-465D-8987-2B9A-71DD98A087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t="5740" r="8359" b="5740"/>
          <a:stretch>
            <a:fillRect/>
          </a:stretch>
        </p:blipFill>
        <p:spPr>
          <a:xfrm>
            <a:off x="4188105" y="1184647"/>
            <a:ext cx="3202569" cy="4488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097F6DB-AFFA-7DE7-6F42-281E535C8658}"/>
              </a:ext>
            </a:extLst>
          </p:cNvPr>
          <p:cNvSpPr txBox="1"/>
          <p:nvPr/>
        </p:nvSpPr>
        <p:spPr>
          <a:xfrm>
            <a:off x="7649029" y="1784469"/>
            <a:ext cx="454297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Ogiltig röst</a:t>
            </a:r>
          </a:p>
          <a:p>
            <a:r>
              <a:rPr lang="sv-S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Två valsedlar i samma kuvert men för olika partier bedöms som en ogiltig röst. Det går inte att avgöra hur väljaren vill rösta.</a:t>
            </a:r>
          </a:p>
          <a:p>
            <a:endParaRPr lang="sv-S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sv-S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v-S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Lägg tillbaka valsedlarna i kuvertet och hantera rösten som Ogiltiga röster – övriga (OG).</a:t>
            </a:r>
          </a:p>
          <a:p>
            <a:endParaRPr lang="sv-S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sv-S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sv-S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40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-tema">
  <a:themeElements>
    <a:clrScheme name="Valmyndigheten">
      <a:dk1>
        <a:sysClr val="windowText" lastClr="000000"/>
      </a:dk1>
      <a:lt1>
        <a:sysClr val="window" lastClr="FFFFFF"/>
      </a:lt1>
      <a:dk2>
        <a:srgbClr val="5F6F7E"/>
      </a:dk2>
      <a:lt2>
        <a:srgbClr val="DDDEE1"/>
      </a:lt2>
      <a:accent1>
        <a:srgbClr val="A71979"/>
      </a:accent1>
      <a:accent2>
        <a:srgbClr val="008BD2"/>
      </a:accent2>
      <a:accent3>
        <a:srgbClr val="F39325"/>
      </a:accent3>
      <a:accent4>
        <a:srgbClr val="00918E"/>
      </a:accent4>
      <a:accent5>
        <a:srgbClr val="E83278"/>
      </a:accent5>
      <a:accent6>
        <a:srgbClr val="164194"/>
      </a:accent6>
      <a:hlink>
        <a:srgbClr val="3069A1"/>
      </a:hlink>
      <a:folHlink>
        <a:srgbClr val="800080"/>
      </a:folHlink>
    </a:clrScheme>
    <a:fontScheme name="Skatteverket 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lmyndigheten.potx" id="{57E29F23-1F54-49DF-A27B-0BE8DB93E924}" vid="{0A014BE8-3C31-479E-9472-6970E126172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0F8BF452063CB4AB0C5020EBD369EE4" ma:contentTypeVersion="16" ma:contentTypeDescription="Skapa ett nytt dokument." ma:contentTypeScope="" ma:versionID="2cf7b49ca537402bc81cca583e7dd802">
  <xsd:schema xmlns:xsd="http://www.w3.org/2001/XMLSchema" xmlns:xs="http://www.w3.org/2001/XMLSchema" xmlns:p="http://schemas.microsoft.com/office/2006/metadata/properties" xmlns:ns2="b1e91f8d-c5ed-4820-a837-916e436c4938" xmlns:ns3="b72620a0-a132-4d24-afd4-031d088dc980" xmlns:ns4="0793eec1-1300-40e6-9b36-cbf03880d731" targetNamespace="http://schemas.microsoft.com/office/2006/metadata/properties" ma:root="true" ma:fieldsID="8acd0951342246f641cee9a71d43cd96" ns2:_="" ns3:_="" ns4:_="">
    <xsd:import namespace="b1e91f8d-c5ed-4820-a837-916e436c4938"/>
    <xsd:import namespace="b72620a0-a132-4d24-afd4-031d088dc980"/>
    <xsd:import namespace="0793eec1-1300-40e6-9b36-cbf03880d731"/>
    <xsd:element name="properties">
      <xsd:complexType>
        <xsd:sequence>
          <xsd:element name="documentManagement">
            <xsd:complexType>
              <xsd:all>
                <xsd:element ref="ns2:Kolumn_x0020_1"/>
                <xsd:element ref="ns2:Kolumn_x0020_2"/>
                <xsd:element ref="ns2:Nyckelord"/>
                <xsd:element ref="ns2:Beskrivning" minOccurs="0"/>
                <xsd:element ref="ns2:Samverkan" minOccurs="0"/>
                <xsd:element ref="ns2:Diarienummer" minOccurs="0"/>
                <xsd:element ref="ns2:Status"/>
                <xsd:element ref="ns3:SharedWithUsers" minOccurs="0"/>
                <xsd:element ref="ns4:Ansvarig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91f8d-c5ed-4820-a837-916e436c4938" elementFormDefault="qualified">
    <xsd:import namespace="http://schemas.microsoft.com/office/2006/documentManagement/types"/>
    <xsd:import namespace="http://schemas.microsoft.com/office/infopath/2007/PartnerControls"/>
    <xsd:element name="Kolumn_x0020_1" ma:index="2" ma:displayName="Område" ma:format="Dropdown" ma:internalName="Kolumn_x0020_1">
      <xsd:simpleType>
        <xsd:restriction base="dms:Choice">
          <xsd:enumeration value="Kommun"/>
          <xsd:enumeration value="Länsstyrelse"/>
          <xsd:enumeration value="Utland"/>
          <xsd:enumeration value="Övrigt"/>
        </xsd:restriction>
      </xsd:simpleType>
    </xsd:element>
    <xsd:element name="Kolumn_x0020_2" ma:index="3" ma:displayName="Aktivitet" ma:format="Dropdown" ma:internalName="Kolumn_x0020_2">
      <xsd:simpleType>
        <xsd:restriction base="dms:Choice">
          <xsd:enumeration value="Kommun - Digital röstlängd"/>
          <xsd:enumeration value="Kommun - Förtidsröstning"/>
          <xsd:enumeration value="Kommun - Kommunal folkomröstning"/>
          <xsd:enumeration value="Kommun - Kommunens roll"/>
          <xsd:enumeration value="Kommun - Lokaler"/>
          <xsd:enumeration value="Kommun - Mottagning valkväll"/>
          <xsd:enumeration value="Kommun - Omval och extra val"/>
          <xsd:enumeration value="Kommun - Rekrytering och utbildning av röstmottagare"/>
          <xsd:enumeration value="Kommun - Röstkort och röstlängd"/>
          <xsd:enumeration value="Kommun - Röstning i vallokal"/>
          <xsd:enumeration value="Kommun - Rösträkning – valkväll"/>
          <xsd:enumeration value="Kommun - Rösträkning – valnämndens preliminära"/>
          <xsd:enumeration value="Kommun - Uppföljning"/>
          <xsd:enumeration value="Kommun - Valgeografi"/>
          <xsd:enumeration value="Kommun - Valid och behörigheter"/>
          <xsd:enumeration value="Kommun - Valmaterial"/>
          <xsd:enumeration value="Kommun - Valsäkerhet"/>
          <xsd:enumeration value="Kommun - Vägledande ställningstaganden"/>
          <xsd:enumeration value="Länsstyrelse - Efterträdarval"/>
          <xsd:enumeration value="Länsstyrelse - Länsstyrelsens roll"/>
          <xsd:enumeration value="Länsstyrelse - Mottagning från valnämnd"/>
          <xsd:enumeration value="Länsstyrelse - Omval och extra val"/>
          <xsd:enumeration value="Länsstyrelse - Partier, kandidater och valsedlar"/>
          <xsd:enumeration value="Länsstyrelse - Röstkort och röstlängd"/>
          <xsd:enumeration value="Länsstyrelse - Slutlig rösträkning"/>
          <xsd:enumeration value="Länsstyrelse - Uppföljning"/>
          <xsd:enumeration value="Länsstyrelse - Utbildning av valnämnder"/>
          <xsd:enumeration value="Länsstyrelse - Valgeografi"/>
          <xsd:enumeration value="Länsstyrelse - Valid och behörigheter"/>
          <xsd:enumeration value="Länsstyrelse - Valsäkerhet"/>
          <xsd:enumeration value="Länsstyrelse - Vägledande ställningstaganden"/>
          <xsd:enumeration value="Utland - Incidentrapportering"/>
          <xsd:enumeration value="Utland - Röstmottagning"/>
          <xsd:enumeration value="Utland - Röstningslokaler"/>
          <xsd:enumeration value="Utland - Rösträtt"/>
          <xsd:enumeration value="Utland - Skicka röster till Sverige"/>
          <xsd:enumeration value="Utland - Uppföljning"/>
          <xsd:enumeration value="Utland - Utlandsmyndighetens roll"/>
          <xsd:enumeration value="Utland - Valid och behörigheter"/>
          <xsd:enumeration value="Utland - Valmaterial"/>
          <xsd:enumeration value="Övrigt - Inget passar"/>
          <xsd:enumeration value="Övrigt - Planering"/>
          <xsd:enumeration value="Övrigt - Utbildningsmaterial"/>
        </xsd:restriction>
      </xsd:simpleType>
    </xsd:element>
    <xsd:element name="Nyckelord" ma:index="4" ma:displayName="Dokumenttyp" ma:format="Dropdown" ma:internalName="Nyckelord">
      <xsd:simpleType>
        <xsd:union memberTypes="dms:Text">
          <xsd:simpleType>
            <xsd:restriction base="dms:Choice">
              <xsd:enumeration value="Webbtext"/>
              <xsd:enumeration value="Bildspel"/>
              <xsd:enumeration value="Övningsmaterial"/>
              <xsd:enumeration value="Tryckunderlag"/>
              <xsd:enumeration value="Arbetsmaterial"/>
              <xsd:enumeration value="Övrigt"/>
            </xsd:restriction>
          </xsd:simpleType>
        </xsd:union>
      </xsd:simpleType>
    </xsd:element>
    <xsd:element name="Beskrivning" ma:index="5" nillable="true" ma:displayName="Beskrivning" ma:internalName="Beskrivning">
      <xsd:simpleType>
        <xsd:restriction base="dms:Text">
          <xsd:maxLength value="255"/>
        </xsd:restriction>
      </xsd:simpleType>
    </xsd:element>
    <xsd:element name="Samverkan" ma:index="6" nillable="true" ma:displayName="Samverkan" ma:format="Dropdown" ma:internalName="Samverkan">
      <xsd:simpleType>
        <xsd:restriction base="dms:Choice">
          <xsd:enumeration value="LST"/>
          <xsd:enumeration value="VND"/>
          <xsd:enumeration value="UD"/>
          <xsd:enumeration value="KOM"/>
          <xsd:enumeration value="IT"/>
          <xsd:enumeration value="SÄK"/>
          <xsd:enumeration value="Leverantör"/>
          <xsd:enumeration value="SKR"/>
          <xsd:enumeration value="Departement"/>
          <xsd:enumeration value="UM"/>
          <xsd:enumeration value="UD/UM"/>
          <xsd:enumeration value="Sametinget"/>
          <xsd:enumeration value="SKV (Inköp)"/>
        </xsd:restriction>
      </xsd:simpleType>
    </xsd:element>
    <xsd:element name="Diarienummer" ma:index="7" nillable="true" ma:displayName="Diarienummer" ma:internalName="Diarienummer">
      <xsd:simpleType>
        <xsd:restriction base="dms:Text">
          <xsd:maxLength value="255"/>
        </xsd:restriction>
      </xsd:simpleType>
    </xsd:element>
    <xsd:element name="Status" ma:index="8" ma:displayName="Status" ma:format="RadioButtons" ma:internalName="Status">
      <xsd:simpleType>
        <xsd:restriction base="dms:Choice">
          <xsd:enumeration value="---Inget passar---"/>
          <xsd:enumeration value="Arbetsmaterial"/>
          <xsd:enumeration value="Utkast"/>
          <xsd:enumeration value="Slutversio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2620a0-a132-4d24-afd4-031d088dc98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93eec1-1300-40e6-9b36-cbf03880d731" elementFormDefault="qualified">
    <xsd:import namespace="http://schemas.microsoft.com/office/2006/documentManagement/types"/>
    <xsd:import namespace="http://schemas.microsoft.com/office/infopath/2007/PartnerControls"/>
    <xsd:element name="Ansvarig" ma:index="16" ma:displayName="Ansvarig" ma:list="UserInfo" ma:SharePointGroup="0" ma:internalName="Ansvarig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Innehållstyp"/>
        <xsd:element ref="dc:title" minOccurs="0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eskrivning xmlns="b1e91f8d-c5ed-4820-a837-916e436c4938" xsi:nil="true"/>
    <Samverkan xmlns="b1e91f8d-c5ed-4820-a837-916e436c4938" xsi:nil="true"/>
    <Kolumn_x0020_1 xmlns="b1e91f8d-c5ed-4820-a837-916e436c4938">Länsstyrelse</Kolumn_x0020_1>
    <Diarienummer xmlns="b1e91f8d-c5ed-4820-a837-916e436c4938" xsi:nil="true"/>
    <Ansvarig xmlns="0793eec1-1300-40e6-9b36-cbf03880d731">
      <UserInfo>
        <DisplayName>Maja Wixenius</DisplayName>
        <AccountId>136</AccountId>
        <AccountType/>
      </UserInfo>
    </Ansvarig>
    <Nyckelord xmlns="b1e91f8d-c5ed-4820-a837-916e436c4938">Bildspel</Nyckelord>
    <Kolumn_x0020_2 xmlns="b1e91f8d-c5ed-4820-a837-916e436c4938">Länsstyrelse - Slutlig rösträkning</Kolumn_x0020_2>
    <Status xmlns="b1e91f8d-c5ed-4820-a837-916e436c4938">Arbetsmaterial</Status>
  </documentManagement>
</p:properties>
</file>

<file path=customXml/itemProps1.xml><?xml version="1.0" encoding="utf-8"?>
<ds:datastoreItem xmlns:ds="http://schemas.openxmlformats.org/officeDocument/2006/customXml" ds:itemID="{7A5D6633-7539-4B90-8591-EC6C5B567F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e91f8d-c5ed-4820-a837-916e436c4938"/>
    <ds:schemaRef ds:uri="b72620a0-a132-4d24-afd4-031d088dc980"/>
    <ds:schemaRef ds:uri="0793eec1-1300-40e6-9b36-cbf03880d7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CA041E-1AA7-4362-AFBB-C0A03C3EF1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AE118D-2263-4063-929B-777A685A56AD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0793eec1-1300-40e6-9b36-cbf03880d731"/>
    <ds:schemaRef ds:uri="http://purl.org/dc/elements/1.1/"/>
    <ds:schemaRef ds:uri="b72620a0-a132-4d24-afd4-031d088dc980"/>
    <ds:schemaRef ds:uri="b1e91f8d-c5ed-4820-a837-916e436c493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Valmyndigheten</Template>
  <TotalTime>1195</TotalTime>
  <Words>755</Words>
  <Application>Microsoft Office PowerPoint</Application>
  <PresentationFormat>Bredbild</PresentationFormat>
  <Paragraphs>160</Paragraphs>
  <Slides>28</Slides>
  <Notes>24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28</vt:i4>
      </vt:variant>
    </vt:vector>
  </HeadingPairs>
  <TitlesOfParts>
    <vt:vector size="34" baseType="lpstr">
      <vt:lpstr>Arial</vt:lpstr>
      <vt:lpstr>Calibri</vt:lpstr>
      <vt:lpstr>Open Sans</vt:lpstr>
      <vt:lpstr>open sans regular</vt:lpstr>
      <vt:lpstr>Wingdings</vt:lpstr>
      <vt:lpstr>Office-tema</vt:lpstr>
      <vt:lpstr>Den slutliga rösträkningen </vt:lpstr>
      <vt:lpstr>Utbildningspaket</vt:lpstr>
      <vt:lpstr>Agenda</vt:lpstr>
      <vt:lpstr>Länsstyrelsens bilder</vt:lpstr>
      <vt:lpstr>Stöd i övningen</vt:lpstr>
      <vt:lpstr>Anmälda partier</vt:lpstr>
      <vt:lpstr>Facit – omslag 1</vt:lpstr>
      <vt:lpstr>Kuvert 1</vt:lpstr>
      <vt:lpstr>Kuvert 2</vt:lpstr>
      <vt:lpstr>Kuvert 3</vt:lpstr>
      <vt:lpstr>Kuvert 4</vt:lpstr>
      <vt:lpstr>Kuvert 5</vt:lpstr>
      <vt:lpstr>Resultatbilaga efter omslag 1</vt:lpstr>
      <vt:lpstr>Facit – omslag 2</vt:lpstr>
      <vt:lpstr>Ogiltig röst En blank valsedel i omslaget, inga konstigheter.  Blanka röster är ogiltiga men redovisas separat.</vt:lpstr>
      <vt:lpstr>Facit – omslag 3</vt:lpstr>
      <vt:lpstr>Fem röster på Initiativet Narvalarna</vt:lpstr>
      <vt:lpstr>Tre röster på Samlingspartiet Bardvalarna</vt:lpstr>
      <vt:lpstr>Facit – omslag 4</vt:lpstr>
      <vt:lpstr>29 röster på Partiet Kaskeloterna</vt:lpstr>
      <vt:lpstr>Facit – omslag 5</vt:lpstr>
      <vt:lpstr>24 röster på Tumlarpartiet</vt:lpstr>
      <vt:lpstr>Facit</vt:lpstr>
      <vt:lpstr>Protokoll vallokal</vt:lpstr>
      <vt:lpstr>Resultatbilaga efter räkning</vt:lpstr>
      <vt:lpstr>Listtypsförteckning</vt:lpstr>
      <vt:lpstr>Personröstförteckning</vt:lpstr>
      <vt:lpstr>Tack för att du är med och genomför val! </vt:lpstr>
    </vt:vector>
  </TitlesOfParts>
  <Company>Skatteverket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Utbildningstillfälle LST inkl. facit övningskasse</dc:title>
  <dc:creator>Maja Wixenius</dc:creator>
  <cp:lastModifiedBy>Maja Wixenius</cp:lastModifiedBy>
  <cp:revision>1</cp:revision>
  <dcterms:created xsi:type="dcterms:W3CDTF">2026-02-16T13:58:28Z</dcterms:created>
  <dcterms:modified xsi:type="dcterms:W3CDTF">2026-04-14T05:59:53Z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0x01010060F8BF452063CB4AB0C5020EBD369EE4</vt:lpwstr>
  </property>
  <property fmtid="{D5CDD505-2E9C-101B-9397-08002B2CF9AE}" pid="3" name="MSIP_Label_6566ba6f-c495-4a43-a4f5-e0933c01b096_Enabled">
    <vt:lpwstr>true</vt:lpwstr>
  </property>
  <property fmtid="{D5CDD505-2E9C-101B-9397-08002B2CF9AE}" pid="4" name="MSIP_Label_6566ba6f-c495-4a43-a4f5-e0933c01b096_SetDate">
    <vt:lpwstr>2026-02-16T14:31:32Z</vt:lpwstr>
  </property>
  <property fmtid="{D5CDD505-2E9C-101B-9397-08002B2CF9AE}" pid="5" name="MSIP_Label_6566ba6f-c495-4a43-a4f5-e0933c01b096_Method">
    <vt:lpwstr>Standard</vt:lpwstr>
  </property>
  <property fmtid="{D5CDD505-2E9C-101B-9397-08002B2CF9AE}" pid="6" name="MSIP_Label_6566ba6f-c495-4a43-a4f5-e0933c01b096_Name">
    <vt:lpwstr>SKV-Intern Etikett</vt:lpwstr>
  </property>
  <property fmtid="{D5CDD505-2E9C-101B-9397-08002B2CF9AE}" pid="7" name="MSIP_Label_6566ba6f-c495-4a43-a4f5-e0933c01b096_SiteId">
    <vt:lpwstr>7c7e1611-acc1-45fb-8e14-0b6a62416b87</vt:lpwstr>
  </property>
  <property fmtid="{D5CDD505-2E9C-101B-9397-08002B2CF9AE}" pid="8" name="MSIP_Label_6566ba6f-c495-4a43-a4f5-e0933c01b096_ActionId">
    <vt:lpwstr>a763e4c3-d6ac-4506-bb4c-4d540464d898</vt:lpwstr>
  </property>
  <property fmtid="{D5CDD505-2E9C-101B-9397-08002B2CF9AE}" pid="9" name="MSIP_Label_6566ba6f-c495-4a43-a4f5-e0933c01b096_ContentBits">
    <vt:lpwstr>0</vt:lpwstr>
  </property>
  <property fmtid="{D5CDD505-2E9C-101B-9397-08002B2CF9AE}" pid="10" name="MSIP_Label_6566ba6f-c495-4a43-a4f5-e0933c01b096_Tag">
    <vt:lpwstr>10, 3, 0, 1</vt:lpwstr>
  </property>
</Properties>
</file>