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9" r:id="rId5"/>
    <p:sldId id="258" r:id="rId6"/>
    <p:sldId id="260" r:id="rId7"/>
    <p:sldId id="357" r:id="rId8"/>
    <p:sldId id="333" r:id="rId9"/>
    <p:sldId id="335" r:id="rId10"/>
    <p:sldId id="309" r:id="rId11"/>
    <p:sldId id="350" r:id="rId12"/>
    <p:sldId id="351" r:id="rId13"/>
    <p:sldId id="353" r:id="rId14"/>
    <p:sldId id="354" r:id="rId15"/>
    <p:sldId id="355" r:id="rId16"/>
    <p:sldId id="343" r:id="rId17"/>
    <p:sldId id="308" r:id="rId18"/>
    <p:sldId id="277" r:id="rId19"/>
    <p:sldId id="298" r:id="rId20"/>
    <p:sldId id="314" r:id="rId21"/>
    <p:sldId id="344" r:id="rId22"/>
    <p:sldId id="345" r:id="rId23"/>
    <p:sldId id="356" r:id="rId24"/>
    <p:sldId id="340" r:id="rId25"/>
    <p:sldId id="349" r:id="rId26"/>
    <p:sldId id="348" r:id="rId27"/>
    <p:sldId id="331" r:id="rId28"/>
    <p:sldId id="346" r:id="rId29"/>
    <p:sldId id="319" r:id="rId30"/>
    <p:sldId id="342"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Hellkvist Hirasawa" initials="DHH" lastIdx="7" clrIdx="0">
    <p:extLst>
      <p:ext uri="{19B8F6BF-5375-455C-9EA6-DF929625EA0E}">
        <p15:presenceInfo xmlns:p15="http://schemas.microsoft.com/office/powerpoint/2012/main" userId="David Hellkvist Hirasawa" providerId="None"/>
      </p:ext>
    </p:extLst>
  </p:cmAuthor>
  <p:cmAuthor id="2" name="Ida Ånevall Lind" initials="IÅL" lastIdx="67" clrIdx="1"/>
  <p:cmAuthor id="3" name="Moa Källström" initials="MK" lastIdx="15" clrIdx="2"/>
  <p:cmAuthor id="4" name="Carolin Törnqvist" initials="CT" lastIdx="4" clrIdx="3">
    <p:extLst>
      <p:ext uri="{19B8F6BF-5375-455C-9EA6-DF929625EA0E}">
        <p15:presenceInfo xmlns:p15="http://schemas.microsoft.com/office/powerpoint/2012/main" userId="S::carolin.tornqvist@val.se::1be4880d-dd66-403a-ad8b-1a2f8a93c7ae" providerId="AD"/>
      </p:ext>
    </p:extLst>
  </p:cmAuthor>
  <p:cmAuthor id="5" name="Ida Ånevall Lind" initials="IÅ" lastIdx="25" clrIdx="4">
    <p:extLst>
      <p:ext uri="{19B8F6BF-5375-455C-9EA6-DF929625EA0E}">
        <p15:presenceInfo xmlns:p15="http://schemas.microsoft.com/office/powerpoint/2012/main" userId="S::ida.anevall.lind@val.se::cc21caa7-937c-4538-999d-2e103709fba4" providerId="AD"/>
      </p:ext>
    </p:extLst>
  </p:cmAuthor>
  <p:cmAuthor id="6" name="David Hellkvist Hirasawa" initials="DH" lastIdx="4" clrIdx="5">
    <p:extLst>
      <p:ext uri="{19B8F6BF-5375-455C-9EA6-DF929625EA0E}">
        <p15:presenceInfo xmlns:p15="http://schemas.microsoft.com/office/powerpoint/2012/main" userId="S::david.hellkvist.hirasawa@val.se::6ec9705f-2a9c-499a-9e09-4bdafa2fdf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73272" autoAdjust="0"/>
  </p:normalViewPr>
  <p:slideViewPr>
    <p:cSldViewPr snapToGrid="0">
      <p:cViewPr varScale="1">
        <p:scale>
          <a:sx n="46" d="100"/>
          <a:sy n="46" d="100"/>
        </p:scale>
        <p:origin x="472" y="40"/>
      </p:cViewPr>
      <p:guideLst/>
    </p:cSldViewPr>
  </p:slideViewPr>
  <p:outlineViewPr>
    <p:cViewPr>
      <p:scale>
        <a:sx n="33" d="100"/>
        <a:sy n="33" d="100"/>
      </p:scale>
      <p:origin x="0" y="-17536"/>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2026-04-13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i="1" dirty="0"/>
              <a:t>Det här bildspelet är del 2 i Valmyndighetens utbildningspaket för röstmottagare i förtidsröstningen. </a:t>
            </a:r>
          </a:p>
          <a:p>
            <a:pPr marL="0" indent="0">
              <a:buNone/>
            </a:pPr>
            <a:endParaRPr lang="sv-SE" dirty="0"/>
          </a:p>
          <a:p>
            <a:pPr marL="0" indent="0">
              <a:buNone/>
            </a:pPr>
            <a:r>
              <a:rPr lang="sv-SE" i="1" dirty="0" err="1"/>
              <a:t>Pratmanus</a:t>
            </a:r>
            <a:r>
              <a:rPr lang="sv-SE" i="1" dirty="0"/>
              <a:t> till varje bild finns här i anteckningsfältet. </a:t>
            </a:r>
          </a:p>
          <a:p>
            <a:pPr marL="0" indent="0">
              <a:buNone/>
            </a:pPr>
            <a:endParaRPr lang="sv-SE" i="1" dirty="0"/>
          </a:p>
          <a:p>
            <a:pPr marL="171450" indent="-171450">
              <a:buFont typeface="Arial" panose="020B0604020202020204" pitchFamily="34" charset="0"/>
              <a:buChar char="•"/>
            </a:pPr>
            <a:r>
              <a:rPr lang="sv-SE" b="1" i="0" dirty="0"/>
              <a:t>I fetstil i</a:t>
            </a:r>
            <a:r>
              <a:rPr lang="sv-SE" b="1" i="0" baseline="0" dirty="0"/>
              <a:t> manuset står all den text </a:t>
            </a:r>
            <a:r>
              <a:rPr lang="sv-SE" b="1" i="0" dirty="0"/>
              <a:t>som syns i bild.</a:t>
            </a:r>
            <a:r>
              <a:rPr lang="sv-SE" b="1" i="0" baseline="0" dirty="0"/>
              <a:t> </a:t>
            </a:r>
          </a:p>
          <a:p>
            <a:pPr marL="171450" indent="-171450">
              <a:buFont typeface="Arial" panose="020B0604020202020204" pitchFamily="34" charset="0"/>
              <a:buChar char="•"/>
            </a:pPr>
            <a:r>
              <a:rPr lang="sv-SE" i="0" baseline="0" dirty="0"/>
              <a:t>vanlig text </a:t>
            </a:r>
            <a:r>
              <a:rPr lang="sv-SE" i="0" dirty="0"/>
              <a:t>kan du</a:t>
            </a:r>
            <a:r>
              <a:rPr lang="sv-SE" i="0" baseline="0" dirty="0"/>
              <a:t> läsa högt för att </a:t>
            </a:r>
            <a:r>
              <a:rPr lang="sv-SE" i="0" dirty="0"/>
              <a:t>fördjupa, förklara </a:t>
            </a:r>
            <a:r>
              <a:rPr lang="sv-SE" i="0" baseline="0" dirty="0"/>
              <a:t>och </a:t>
            </a:r>
            <a:r>
              <a:rPr lang="sv-SE" i="0" dirty="0"/>
              <a:t>utveckla ämnet.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1" dirty="0"/>
              <a:t>Kursiv text i manuset är korta ”tysta” instruktioner direkt till dig som utbildar.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1" dirty="0"/>
          </a:p>
          <a:p>
            <a:pPr marL="0" indent="0">
              <a:buNone/>
            </a:pPr>
            <a:r>
              <a:rPr lang="sv-SE" i="1" dirty="0"/>
              <a:t>Bildspelet innehåller övningar. Prioritera övningarna. Övandet</a:t>
            </a:r>
            <a:r>
              <a:rPr lang="sv-SE" i="1" baseline="0" dirty="0"/>
              <a:t> och dialogen stärker röstmottagarna i deras uppdrag.</a:t>
            </a:r>
            <a:r>
              <a:rPr lang="sv-SE" i="1" dirty="0"/>
              <a:t> Gå igenom övningarna </a:t>
            </a:r>
            <a:r>
              <a:rPr lang="sv-SE" i="1" u="sng" dirty="0"/>
              <a:t>inför</a:t>
            </a:r>
            <a:r>
              <a:rPr lang="sv-SE" i="1" dirty="0"/>
              <a:t> utbildningen så att du kan genomföra dem på ett bra sätt tillsammans med gruppen. Skriv ut och förbered det material som behövs. Förklara för röstmottagarna att övningarna inte är kunskapstest. De är till för att stärka och trygga röstmottagarna. </a:t>
            </a:r>
          </a:p>
        </p:txBody>
      </p:sp>
      <p:sp>
        <p:nvSpPr>
          <p:cNvPr id="4" name="Platshållare för bildnummer 3"/>
          <p:cNvSpPr>
            <a:spLocks noGrp="1"/>
          </p:cNvSpPr>
          <p:nvPr>
            <p:ph type="sldNum" sz="quarter" idx="10"/>
          </p:nvPr>
        </p:nvSpPr>
        <p:spPr/>
        <p:txBody>
          <a:bodyPr/>
          <a:lstStyle/>
          <a:p>
            <a:fld id="{0EDAC815-A419-4773-A698-4AB29B3F840A}" type="slidenum">
              <a:rPr lang="sv-SE" smtClean="0"/>
              <a:t>1</a:t>
            </a:fld>
            <a:endParaRPr lang="sv-SE"/>
          </a:p>
        </p:txBody>
      </p:sp>
    </p:spTree>
    <p:extLst>
      <p:ext uri="{BB962C8B-B14F-4D97-AF65-F5344CB8AC3E}">
        <p14:creationId xmlns:p14="http://schemas.microsoft.com/office/powerpoint/2010/main" val="310345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dirty="0"/>
              <a:t>Från och med valet 2026 gäller en förändring i vallagen som innebär att en röstmottagare alltid ska närvara när en väljare får hjälp av en medföljande person. </a:t>
            </a:r>
          </a:p>
          <a:p>
            <a:r>
              <a:rPr lang="sv-SE" b="0" u="none" dirty="0"/>
              <a:t>Som röstmottagare är meningen med din </a:t>
            </a:r>
            <a:r>
              <a:rPr lang="sv-SE" u="none" dirty="0"/>
              <a:t>närvaro att säkerställa att den medföljande personen följer väljarens instruktioner när rösten görs i ordning. </a:t>
            </a:r>
          </a:p>
          <a:p>
            <a:r>
              <a:rPr lang="sv-SE" u="none" dirty="0"/>
              <a:t>Syftet med lagändringen är att värna väljarens rätt att rösta i enlighet med sin egen vilja. </a:t>
            </a:r>
          </a:p>
          <a:p>
            <a:pPr marL="0" indent="0">
              <a:buFontTx/>
              <a:buNone/>
            </a:pPr>
            <a:r>
              <a:rPr lang="sv-SE" sz="1200" b="0" dirty="0"/>
              <a:t> </a:t>
            </a:r>
          </a:p>
          <a:p>
            <a:pPr marL="0" indent="0">
              <a:buFont typeface="Wingdings" panose="05000000000000000000" pitchFamily="2" charset="2"/>
              <a:buNone/>
            </a:pPr>
            <a:r>
              <a:rPr lang="sv-SE" sz="1200" b="0" i="0" dirty="0"/>
              <a:t>Vad innebär det här i praktiken för dig som röstmottagare? Det ska vi fördjupa oss i </a:t>
            </a:r>
            <a:r>
              <a:rPr lang="sv-SE" sz="1200" b="0" dirty="0"/>
              <a:t>med hjälp av en övning!</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226929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sv-SE" b="1" dirty="0"/>
              <a:t>När en väljare behöver hjälp</a:t>
            </a:r>
            <a:endParaRPr lang="sv-SE" b="1" i="1" dirty="0"/>
          </a:p>
          <a:p>
            <a:endParaRPr lang="sv-SE" i="1" dirty="0"/>
          </a:p>
          <a:p>
            <a:pPr marL="0" indent="0">
              <a:buNone/>
            </a:pPr>
            <a:r>
              <a:rPr lang="sv-SE" i="1" dirty="0"/>
              <a:t>Läs</a:t>
            </a:r>
            <a:r>
              <a:rPr lang="sv-SE" i="1" baseline="0" dirty="0"/>
              <a:t> </a:t>
            </a:r>
            <a:r>
              <a:rPr lang="sv-SE" i="1" dirty="0"/>
              <a:t>upp scenariot. Det är viktigt att läsa upp texten för att alla ska ha samma möjlighet att ta sig an övningen:</a:t>
            </a:r>
            <a:endParaRPr lang="sv-SE" i="1" baseline="0" dirty="0"/>
          </a:p>
          <a:p>
            <a:pPr marL="228600" indent="-228600">
              <a:buAutoNum type="arabicPeriod"/>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En väljare kommer in i lokalen tillsammans med en medföljande person. De går tillsammans till valsedelstället för att hämta valsedlar. </a:t>
            </a:r>
          </a:p>
          <a:p>
            <a:pPr marL="228600" indent="-228600">
              <a:buAutoNum type="arabicPeriod"/>
            </a:pPr>
            <a:endParaRPr lang="sv-SE" i="1" baseline="0" dirty="0"/>
          </a:p>
          <a:p>
            <a:pPr marL="0" indent="0">
              <a:buNone/>
            </a:pPr>
            <a:r>
              <a:rPr lang="sv-SE" b="0" i="1" dirty="0"/>
              <a:t>[klicka fram] </a:t>
            </a:r>
            <a:r>
              <a:rPr lang="sv-SE" i="1" baseline="0" dirty="0"/>
              <a:t>Läs upp </a:t>
            </a:r>
            <a:r>
              <a:rPr lang="sv-SE" i="1" dirty="0"/>
              <a:t>frågorna:</a:t>
            </a:r>
            <a:endParaRPr lang="sv-SE" i="1" baseline="0" dirty="0"/>
          </a:p>
          <a:p>
            <a:pPr marL="228600" indent="-228600">
              <a:buAutoNum type="arabicPeriod"/>
            </a:pPr>
            <a:endParaRPr lang="sv-SE" i="1" baseline="0" dirty="0"/>
          </a:p>
          <a:p>
            <a:pPr>
              <a:buFontTx/>
              <a:buChar char="-"/>
            </a:pPr>
            <a:r>
              <a:rPr lang="sv-SE" sz="1200" b="1" i="1" dirty="0"/>
              <a:t> Vad gör du som röstmottagare? </a:t>
            </a:r>
          </a:p>
          <a:p>
            <a:pPr>
              <a:buFontTx/>
              <a:buChar char="-"/>
            </a:pPr>
            <a:r>
              <a:rPr lang="sv-SE" sz="1200" b="1" i="1" dirty="0"/>
              <a:t> Finns det något som känns extra utmanande med den här situationen?</a:t>
            </a:r>
          </a:p>
          <a:p>
            <a:pPr>
              <a:buFontTx/>
              <a:buChar char="-"/>
            </a:pPr>
            <a:r>
              <a:rPr lang="sv-SE" sz="1200" b="1" i="1" dirty="0"/>
              <a:t> Vilka tips och tankar vill du dela med resten av gruppen?</a:t>
            </a:r>
          </a:p>
          <a:p>
            <a:pPr marL="228600" indent="-228600">
              <a:buAutoNum type="arabicPeriod"/>
            </a:pPr>
            <a:endParaRPr lang="sv-SE" i="1" baseline="0" dirty="0"/>
          </a:p>
          <a:p>
            <a:pPr marL="228600" indent="-228600">
              <a:buAutoNum type="arabicPeriod"/>
            </a:pPr>
            <a:r>
              <a:rPr lang="sv-SE" i="1" baseline="0" dirty="0"/>
              <a:t>Låt deltagarna diskutera parvis. Informera om att de ska kunna återge diskussionen i helgrupp.  </a:t>
            </a:r>
          </a:p>
          <a:p>
            <a:pPr marL="228600" indent="-228600">
              <a:buAutoNum type="arabicPeriod"/>
            </a:pPr>
            <a:r>
              <a:rPr lang="sv-SE" i="1" baseline="0" dirty="0"/>
              <a:t>Låt paren diskutera i ca 4-5 minuter</a:t>
            </a:r>
          </a:p>
          <a:p>
            <a:pPr marL="228600" indent="-228600">
              <a:buAutoNum type="arabicPeriod"/>
            </a:pPr>
            <a:r>
              <a:rPr lang="sv-SE" i="1" baseline="0" dirty="0"/>
              <a:t>Lyssna därefter av med flera av dem: </a:t>
            </a:r>
          </a:p>
          <a:p>
            <a:pPr marL="628650" lvl="1" indent="-171450">
              <a:buFontTx/>
              <a:buChar char="-"/>
            </a:pPr>
            <a:r>
              <a:rPr lang="sv-SE" i="1" baseline="0" dirty="0"/>
              <a:t>Om du har möjlighet, lyft in perspektiv från både nya och erfarna röstmottagare. Var lyhörd för om det finns farhågor i gruppen kring det här momentet och följ upp det genom punkterna på nästa bild (Såhär gör vi och Tips)</a:t>
            </a:r>
          </a:p>
          <a:p>
            <a:pPr marL="628650" lvl="1" indent="-171450">
              <a:buFontTx/>
              <a:buChar char="-"/>
            </a:pPr>
            <a:r>
              <a:rPr lang="sv-SE" i="1" baseline="0" dirty="0"/>
              <a:t>Klicka fram till nästa bild och sammanfatta diskussionen med stöd av punkterna där. </a:t>
            </a:r>
          </a:p>
        </p:txBody>
      </p:sp>
      <p:sp>
        <p:nvSpPr>
          <p:cNvPr id="4" name="Slide Number Placeholder 3"/>
          <p:cNvSpPr>
            <a:spLocks noGrp="1"/>
          </p:cNvSpPr>
          <p:nvPr>
            <p:ph type="sldNum" sz="quarter" idx="5"/>
          </p:nvPr>
        </p:nvSpPr>
        <p:spPr/>
        <p:txBody>
          <a:bodyPr/>
          <a:lstStyle/>
          <a:p>
            <a:fld id="{FE5C8991-D57F-4F57-99D8-D1041714389F}" type="slidenum">
              <a:rPr lang="sv-SE" smtClean="0"/>
              <a:t>11</a:t>
            </a:fld>
            <a:endParaRPr lang="sv-SE"/>
          </a:p>
        </p:txBody>
      </p:sp>
    </p:spTree>
    <p:extLst>
      <p:ext uri="{BB962C8B-B14F-4D97-AF65-F5344CB8AC3E}">
        <p14:creationId xmlns:p14="http://schemas.microsoft.com/office/powerpoint/2010/main" val="140182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Så här gör vi</a:t>
            </a: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171450" indent="-171450">
              <a:buClr>
                <a:schemeClr val="accent1"/>
              </a:buClr>
              <a:buFont typeface="Arial" panose="020B0604020202020204" pitchFamily="34" charset="0"/>
              <a:buChar char="•"/>
            </a:pPr>
            <a:r>
              <a:rPr lang="sv-SE" b="0" i="1" dirty="0"/>
              <a:t>[klicka fram] </a:t>
            </a:r>
            <a:r>
              <a:rPr lang="sv-SE" sz="1200" dirty="0"/>
              <a:t>Ta kontakt med väljaren och informera om möjligheten att få hjälp med att göra iordning sin röst. Väljaren bestämmer själv om en röstmottagare eller en medföljande hjälper till. </a:t>
            </a:r>
          </a:p>
          <a:p>
            <a:pPr marL="171450" indent="-171450">
              <a:buClr>
                <a:schemeClr val="accent1"/>
              </a:buClr>
              <a:buFont typeface="Arial" panose="020B0604020202020204" pitchFamily="34" charset="0"/>
              <a:buChar char="•"/>
            </a:pPr>
            <a:r>
              <a:rPr lang="sv-SE" b="0" i="1" dirty="0"/>
              <a:t>[klicka fram] </a:t>
            </a:r>
            <a:r>
              <a:rPr lang="sv-SE" sz="1200" dirty="0"/>
              <a:t>Om väljaren tar hjälp av den medföljande ska du som röstmottagare närvara bakom valsedelställ och valskärm. </a:t>
            </a:r>
          </a:p>
          <a:p>
            <a:pPr marL="171450" indent="-171450">
              <a:buClr>
                <a:schemeClr val="accent1"/>
              </a:buClr>
              <a:buFont typeface="Arial" panose="020B0604020202020204" pitchFamily="34" charset="0"/>
              <a:buChar char="•"/>
            </a:pPr>
            <a:r>
              <a:rPr lang="sv-SE" b="0" i="1" dirty="0"/>
              <a:t>[klicka fram] </a:t>
            </a:r>
            <a:r>
              <a:rPr lang="sv-SE" sz="1200" dirty="0"/>
              <a:t>Ha ett gott bemötande och prata alltid direkt med väljaren, inte med den medföljande personen.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p>
          <a:p>
            <a:pPr marL="0" indent="0">
              <a:buFont typeface="Arial" panose="020B0604020202020204" pitchFamily="34" charset="0"/>
              <a:buNone/>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Tips på fraser som kan komma till användning om någon ifrågasätter att du som röstmottagare följer med:</a:t>
            </a: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r>
              <a:rPr lang="sv-SE" sz="1200" i="0" kern="1200" dirty="0">
                <a:solidFill>
                  <a:schemeClr val="tx1"/>
                </a:solidFill>
                <a:effectLst/>
                <a:latin typeface="+mn-lt"/>
                <a:ea typeface="+mn-ea"/>
                <a:cs typeface="+mn-cs"/>
              </a:rPr>
              <a:t>”</a:t>
            </a:r>
            <a:r>
              <a:rPr lang="sv-SE" sz="1200" b="1" dirty="0"/>
              <a:t>Enligt vallagen ska en röstmottagare alltid vara närvarande om väljaren får hjälp bakom avskärmningen med valsedlar eller valskärmen. Jag har tystnadsplikt</a:t>
            </a:r>
            <a:r>
              <a:rPr lang="sv-SE" sz="1200" i="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i="0" kern="1200" dirty="0">
                <a:solidFill>
                  <a:schemeClr val="tx1"/>
                </a:solidFill>
                <a:effectLst/>
                <a:latin typeface="+mn-lt"/>
                <a:ea typeface="+mn-ea"/>
                <a:cs typeface="+mn-cs"/>
              </a:rPr>
              <a:t>Förtydliga vid behov att:</a:t>
            </a:r>
          </a:p>
          <a:p>
            <a:r>
              <a:rPr lang="sv-SE" sz="1200" kern="1200" dirty="0">
                <a:solidFill>
                  <a:schemeClr val="tx1"/>
                </a:solidFill>
                <a:effectLst/>
                <a:latin typeface="+mn-lt"/>
                <a:ea typeface="+mn-ea"/>
                <a:cs typeface="+mn-cs"/>
              </a:rPr>
              <a:t> </a:t>
            </a:r>
          </a:p>
          <a:p>
            <a:r>
              <a:rPr lang="sv-SE" sz="1200" i="0" kern="1200" dirty="0">
                <a:solidFill>
                  <a:schemeClr val="tx1"/>
                </a:solidFill>
                <a:effectLst/>
                <a:latin typeface="+mn-lt"/>
                <a:ea typeface="+mn-ea"/>
                <a:cs typeface="+mn-cs"/>
              </a:rPr>
              <a:t>”</a:t>
            </a:r>
            <a:r>
              <a:rPr lang="sv-SE" sz="1200" b="1" i="0" kern="1200" dirty="0">
                <a:solidFill>
                  <a:schemeClr val="tx1"/>
                </a:solidFill>
                <a:effectLst/>
                <a:latin typeface="+mn-lt"/>
                <a:ea typeface="+mn-ea"/>
                <a:cs typeface="+mn-cs"/>
              </a:rPr>
              <a:t>Samma regel gäller för alla som får hjälp</a:t>
            </a:r>
            <a:r>
              <a:rPr lang="sv-SE" sz="1200" i="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a:t>
            </a:r>
          </a:p>
          <a:p>
            <a:r>
              <a:rPr lang="sv-SE" sz="1200" i="0" kern="1200" dirty="0">
                <a:solidFill>
                  <a:schemeClr val="tx1"/>
                </a:solidFill>
                <a:effectLst/>
                <a:latin typeface="+mn-lt"/>
                <a:ea typeface="+mn-ea"/>
                <a:cs typeface="+mn-cs"/>
              </a:rPr>
              <a:t>Om väljaren ifrågasätter regeln kan du informera väljaren om att:</a:t>
            </a:r>
          </a:p>
          <a:p>
            <a:endParaRPr lang="sv-SE" sz="120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”Det är en ny regel som gäller från och med detta va</a:t>
            </a:r>
            <a:r>
              <a:rPr lang="sv-SE" sz="1200" i="0" kern="1200" dirty="0">
                <a:solidFill>
                  <a:schemeClr val="tx1"/>
                </a:solidFill>
                <a:effectLst/>
                <a:latin typeface="+mn-lt"/>
                <a:ea typeface="+mn-ea"/>
                <a:cs typeface="+mn-cs"/>
              </a:rPr>
              <a:t>l.”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Det kan vara hjälpsamt att förklara att </a:t>
            </a:r>
            <a:r>
              <a:rPr lang="sv-SE" sz="1200" dirty="0"/>
              <a:t>din närvaro: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i="0" dirty="0"/>
              <a:t>"Jag närvarar för att säkerställa att den som hjälper dig följer dina instruktioner gällande hur du vill rösta och vad du behöver hjälp med."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r>
              <a:rPr lang="sv-SE" sz="1200" i="0" kern="1200" dirty="0">
                <a:solidFill>
                  <a:schemeClr val="tx1"/>
                </a:solidFill>
                <a:effectLst/>
                <a:latin typeface="+mn-lt"/>
                <a:ea typeface="+mn-ea"/>
                <a:cs typeface="+mn-cs"/>
              </a:rPr>
              <a:t>Om väljaren trots detta vägrar att låta en röstmottagare följa med bakom skärmen ska ni inte hindra väljaren från att göra i ordning sin röst tillsammans med den medföljande personen.</a:t>
            </a:r>
          </a:p>
          <a:p>
            <a:r>
              <a:rPr lang="sv-SE" sz="1200" i="0" kern="1200" dirty="0">
                <a:solidFill>
                  <a:schemeClr val="tx1"/>
                </a:solidFill>
                <a:effectLst/>
                <a:latin typeface="+mn-lt"/>
                <a:ea typeface="+mn-ea"/>
                <a:cs typeface="+mn-cs"/>
              </a:rPr>
              <a:t>Ni får inte heller vägra att ta emot en röst på grund av att en röstmottagare inte varit närvarande när väljaren fått hjälp bakom valsedelställ och/ eller valskärm. Anteckna händelsen i dagrapporten och rapportera det som en incident på det sätt som ni ska rapportera incidenter till Valmyndigheten på (vi pratar mer om det i samband med att vi pratar om incidentrapportering senare här under utbildningen).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12</a:t>
            </a:fld>
            <a:endParaRPr lang="sv-SE"/>
          </a:p>
        </p:txBody>
      </p:sp>
    </p:spTree>
    <p:extLst>
      <p:ext uri="{BB962C8B-B14F-4D97-AF65-F5344CB8AC3E}">
        <p14:creationId xmlns:p14="http://schemas.microsoft.com/office/powerpoint/2010/main" val="66714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Nu går vi vidare till hela momentet där ni tar emot väljarens röst – det som händer när väljaren har gjort iordning sina röster. </a:t>
            </a:r>
          </a:p>
          <a:p>
            <a:r>
              <a:rPr lang="sv-SE" b="0" dirty="0"/>
              <a:t>För det här momentet finns en varsin instruktion för er som sitter vid röstmottagningsbordet. </a:t>
            </a:r>
            <a:endParaRPr lang="sv-SE" b="0" i="1" dirty="0"/>
          </a:p>
          <a:p>
            <a:r>
              <a:rPr lang="sv-SE" b="0" dirty="0"/>
              <a:t>Utgångspunkten är att ni hanterar väljare i den digitala väljarförteckningen när ni tar emot väljarens röster, det vi kallar uppkopplad röstmottagning.</a:t>
            </a:r>
          </a:p>
          <a:p>
            <a:endParaRPr lang="sv-SE" b="0" dirty="0"/>
          </a:p>
          <a:p>
            <a:r>
              <a:rPr lang="sv-SE" dirty="0"/>
              <a:t>Övergripande är det här stegen för att ta emot en förtidsröst:</a:t>
            </a:r>
          </a:p>
          <a:p>
            <a:endParaRPr lang="sv-SE" dirty="0"/>
          </a:p>
          <a:p>
            <a:pPr marL="228600" indent="-228600">
              <a:buAutoNum type="arabicPeriod"/>
            </a:pPr>
            <a:r>
              <a:rPr lang="sv-SE" b="0" i="1" baseline="0" dirty="0"/>
              <a:t>[klicka fram] </a:t>
            </a:r>
            <a:r>
              <a:rPr lang="sv-SE" b="0" i="0" baseline="0" dirty="0"/>
              <a:t>Det f</a:t>
            </a:r>
            <a:r>
              <a:rPr lang="sv-SE" b="0" i="0" dirty="0"/>
              <a:t>örsta steget är att ni </a:t>
            </a:r>
            <a:r>
              <a:rPr lang="sv-SE" b="1" i="0" baseline="0" dirty="0"/>
              <a:t>identifierar väljaren</a:t>
            </a:r>
            <a:r>
              <a:rPr lang="sv-SE" b="0" dirty="0"/>
              <a:t>. Hur kan ni göra det? </a:t>
            </a:r>
            <a:br>
              <a:rPr lang="sv-SE" b="0" dirty="0"/>
            </a:br>
            <a:r>
              <a:rPr lang="sv-SE" b="0" i="1" dirty="0"/>
              <a:t>Aktivera deltagarna och låt dem repetera vad de fått med sig från webbutbildningen. Säkerställ att du fått in alla tre möjligheter (egen id-handling, någon annan intygar med id-handling eller röstmottagaren känner väljaren). Det finns en instruktion till hjälp för detta moment i lokalen så att röstmottagarna kan påminna sig om de glömmer bort något av de tre alternativen. </a:t>
            </a:r>
          </a:p>
          <a:p>
            <a:pPr marL="228600" lvl="0" indent="-228600">
              <a:buFont typeface="+mj-lt"/>
              <a:buAutoNum type="arabicPeriod"/>
            </a:pPr>
            <a:r>
              <a:rPr lang="sv-SE" b="0" dirty="0"/>
              <a:t>Därefter </a:t>
            </a:r>
            <a:r>
              <a:rPr lang="sv-SE" b="1" dirty="0"/>
              <a:t>markerar ni i den digitala väljarförteckningen hur väljaren har styrkt sin identitet.</a:t>
            </a:r>
          </a:p>
          <a:p>
            <a:pPr marL="228600" lvl="0" indent="-228600">
              <a:buFont typeface="+mj-lt"/>
              <a:buAutoNum type="arabicPeriod"/>
            </a:pPr>
            <a:r>
              <a:rPr lang="sv-SE" b="0" dirty="0"/>
              <a:t>Ni ska </a:t>
            </a:r>
            <a:r>
              <a:rPr lang="sv-SE" b="1" dirty="0"/>
              <a:t>granska att valkuvert </a:t>
            </a:r>
            <a:r>
              <a:rPr lang="sv-SE" b="0" dirty="0"/>
              <a:t>är korrekt iordninggjorda.</a:t>
            </a:r>
            <a:r>
              <a:rPr lang="sv-SE" b="1" dirty="0"/>
              <a:t> </a:t>
            </a:r>
          </a:p>
          <a:p>
            <a:pPr marL="228600" lvl="0" indent="-228600">
              <a:buFont typeface="+mj-lt"/>
              <a:buAutoNum type="arabicPeriod"/>
            </a:pPr>
            <a:r>
              <a:rPr lang="sv-SE" b="0" dirty="0"/>
              <a:t>Innan ni lägger ner valkuverten i fönsterkuvertet </a:t>
            </a:r>
            <a:r>
              <a:rPr lang="sv-SE" b="1" dirty="0"/>
              <a:t>kontrollerar ni väljarens rösträtt </a:t>
            </a:r>
            <a:r>
              <a:rPr lang="sv-SE" b="0" dirty="0"/>
              <a:t>i den digitala väljarförteckningen, så att rätt antal valkuvert läggs ner. Rösträtten kontrolleras en andra gång i samband med att väljarens röster granskas och markeras i röstlängden i vallokalen på valdagen.</a:t>
            </a:r>
          </a:p>
          <a:p>
            <a:pPr marL="228600" lvl="0" indent="-228600">
              <a:buFont typeface="+mj-lt"/>
              <a:buAutoNum type="arabicPeriod"/>
            </a:pPr>
            <a:r>
              <a:rPr lang="sv-SE" b="0" dirty="0"/>
              <a:t>Sen lägger ni valkuvert och adresskort i ett fönsterkuvert.</a:t>
            </a:r>
          </a:p>
          <a:p>
            <a:pPr marL="228600" lvl="0" indent="-228600">
              <a:buFont typeface="+mj-lt"/>
              <a:buAutoNum type="arabicPeriod"/>
            </a:pPr>
            <a:r>
              <a:rPr lang="sv-SE" b="1" dirty="0"/>
              <a:t>Skanna koden på fönsterkuvertet </a:t>
            </a:r>
            <a:r>
              <a:rPr lang="sv-SE" dirty="0"/>
              <a:t>för att koppla rösten till väljaren.</a:t>
            </a:r>
            <a:endParaRPr lang="sv-SE" b="1" dirty="0"/>
          </a:p>
          <a:p>
            <a:pPr marL="228600" lvl="0" indent="-228600">
              <a:buFont typeface="+mj-lt"/>
              <a:buAutoNum type="arabicPeriod"/>
            </a:pPr>
            <a:r>
              <a:rPr lang="sv-SE" sz="1200" kern="1200" dirty="0">
                <a:solidFill>
                  <a:schemeClr val="tx1"/>
                </a:solidFill>
                <a:effectLst/>
                <a:latin typeface="+mn-lt"/>
                <a:ea typeface="+mn-ea"/>
                <a:cs typeface="+mn-cs"/>
              </a:rPr>
              <a:t>Anteckna </a:t>
            </a:r>
            <a:r>
              <a:rPr lang="sv-SE" sz="1200" b="1" kern="1200" dirty="0">
                <a:solidFill>
                  <a:schemeClr val="tx1"/>
                </a:solidFill>
                <a:effectLst/>
                <a:latin typeface="+mn-lt"/>
                <a:ea typeface="+mn-ea"/>
                <a:cs typeface="+mn-cs"/>
              </a:rPr>
              <a:t>löpnummer</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och</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väljarens nummer i röstlängden på fönsterkuvertet</a:t>
            </a:r>
            <a:r>
              <a:rPr lang="sv-SE" b="0" dirty="0"/>
              <a:t>. </a:t>
            </a:r>
          </a:p>
          <a:p>
            <a:pPr marL="228600" lvl="0" indent="-228600">
              <a:buFont typeface="+mj-lt"/>
              <a:buAutoNum type="arabicPeriod"/>
            </a:pPr>
            <a:r>
              <a:rPr lang="sv-SE" b="0" dirty="0"/>
              <a:t>Lägg förtidsrösten i uppsamlingslådan.</a:t>
            </a:r>
          </a:p>
          <a:p>
            <a:endParaRPr lang="sv-SE" dirty="0"/>
          </a:p>
          <a:p>
            <a:r>
              <a:rPr lang="sv-SE" dirty="0"/>
              <a:t>Det kan vara så att ni behöver ta emot röster utanför den digitala väljarförteckningen, det vi kallar nedkopplad röstmottagning. Vi kommer titta närmare på detaljerna både i uppkopplad och nedkopplad röstmottagning lite senare. Vi börjar med att repetera hur vi ska granska valkuvert.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[Om deltagarna frågar om digitala id-handlingar, informera om att de ska kontrollera id-korten enligt instruktionen. Det kan vara vem som helst av röstmottagarna i lokalen som gör kontrollen. Röstmottagarna behöver använda sina privata mobiler för detta moment. De behöver inte oroa sig för att behöva använda privata koder eller att information sparas på deras mobiler. Uppmuntra dem som vill att själva skaffa id-kort genom </a:t>
            </a:r>
            <a:r>
              <a:rPr lang="sv-SE" sz="1200" i="1" kern="1200" dirty="0" err="1">
                <a:solidFill>
                  <a:schemeClr val="tx1"/>
                </a:solidFill>
                <a:effectLst/>
                <a:latin typeface="+mn-lt"/>
                <a:ea typeface="+mn-ea"/>
                <a:cs typeface="+mn-cs"/>
              </a:rPr>
              <a:t>BankID</a:t>
            </a:r>
            <a:r>
              <a:rPr lang="sv-SE" sz="1200" i="1" kern="1200" dirty="0">
                <a:solidFill>
                  <a:schemeClr val="tx1"/>
                </a:solidFill>
                <a:effectLst/>
                <a:latin typeface="+mn-lt"/>
                <a:ea typeface="+mn-ea"/>
                <a:cs typeface="+mn-cs"/>
              </a:rPr>
              <a:t> och Freja+ och testa hur verifieringen går till </a:t>
            </a:r>
            <a:r>
              <a:rPr lang="sv-SE" sz="1200" i="1" u="sng" kern="1200" dirty="0">
                <a:solidFill>
                  <a:schemeClr val="tx1"/>
                </a:solidFill>
                <a:effectLst/>
                <a:latin typeface="+mn-lt"/>
                <a:ea typeface="+mn-ea"/>
                <a:cs typeface="+mn-cs"/>
              </a:rPr>
              <a:t>innan</a:t>
            </a:r>
            <a:r>
              <a:rPr lang="sv-SE" sz="1200" i="1" kern="1200" dirty="0">
                <a:solidFill>
                  <a:schemeClr val="tx1"/>
                </a:solidFill>
                <a:effectLst/>
                <a:latin typeface="+mn-lt"/>
                <a:ea typeface="+mn-ea"/>
                <a:cs typeface="+mn-cs"/>
              </a:rPr>
              <a:t> uppdraget börjar. För att kontrollera </a:t>
            </a:r>
            <a:r>
              <a:rPr lang="sv-SE" sz="1200" i="1" kern="1200" dirty="0" err="1">
                <a:solidFill>
                  <a:schemeClr val="tx1"/>
                </a:solidFill>
                <a:effectLst/>
                <a:latin typeface="+mn-lt"/>
                <a:ea typeface="+mn-ea"/>
                <a:cs typeface="+mn-cs"/>
              </a:rPr>
              <a:t>BankID:s</a:t>
            </a:r>
            <a:r>
              <a:rPr lang="sv-SE" sz="1200" i="1" kern="1200" dirty="0">
                <a:solidFill>
                  <a:schemeClr val="tx1"/>
                </a:solidFill>
                <a:effectLst/>
                <a:latin typeface="+mn-lt"/>
                <a:ea typeface="+mn-ea"/>
                <a:cs typeface="+mn-cs"/>
              </a:rPr>
              <a:t> id-kort krävs att de själva har </a:t>
            </a:r>
            <a:r>
              <a:rPr lang="sv-SE" sz="1200" i="1" kern="1200" dirty="0" err="1">
                <a:solidFill>
                  <a:schemeClr val="tx1"/>
                </a:solidFill>
                <a:effectLst/>
                <a:latin typeface="+mn-lt"/>
                <a:ea typeface="+mn-ea"/>
                <a:cs typeface="+mn-cs"/>
              </a:rPr>
              <a:t>appen</a:t>
            </a:r>
            <a:r>
              <a:rPr lang="sv-SE" sz="1200" i="1" kern="1200" dirty="0">
                <a:solidFill>
                  <a:schemeClr val="tx1"/>
                </a:solidFill>
                <a:effectLst/>
                <a:latin typeface="+mn-lt"/>
                <a:ea typeface="+mn-ea"/>
                <a:cs typeface="+mn-cs"/>
              </a:rPr>
              <a:t> (de behöver inte ha id-kortet). Det är så pass vanligt idag att ha </a:t>
            </a:r>
            <a:r>
              <a:rPr lang="sv-SE" sz="1200" i="1" kern="1200" dirty="0" err="1">
                <a:solidFill>
                  <a:schemeClr val="tx1"/>
                </a:solidFill>
                <a:effectLst/>
                <a:latin typeface="+mn-lt"/>
                <a:ea typeface="+mn-ea"/>
                <a:cs typeface="+mn-cs"/>
              </a:rPr>
              <a:t>BankID</a:t>
            </a:r>
            <a:r>
              <a:rPr lang="sv-SE" sz="1200" i="1" kern="1200" dirty="0">
                <a:solidFill>
                  <a:schemeClr val="tx1"/>
                </a:solidFill>
                <a:effectLst/>
                <a:latin typeface="+mn-lt"/>
                <a:ea typeface="+mn-ea"/>
                <a:cs typeface="+mn-cs"/>
              </a:rPr>
              <a:t> på sin telefon att det bör finnas någon röstmottagare i varje lokal som har det. Påminn om övriga alternativ och att det alltid går att undersöka om väljaren har en alternativ id-handling eller någon som kan styrka hens identitet med fysisk id-handling.]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13</a:t>
            </a:fld>
            <a:endParaRPr lang="sv-SE"/>
          </a:p>
        </p:txBody>
      </p:sp>
    </p:spTree>
    <p:extLst>
      <p:ext uri="{BB962C8B-B14F-4D97-AF65-F5344CB8AC3E}">
        <p14:creationId xmlns:p14="http://schemas.microsoft.com/office/powerpoint/2010/main" val="191533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Valfri övning. Effektiv eftersom den förbereder röstmottagaren på den faktiska uppgiften och att röstmottagaren får öva på något som hen inte kunnat öva på i webbutbildningen. </a:t>
            </a:r>
          </a:p>
          <a:p>
            <a:endParaRPr lang="sv-SE" i="1" dirty="0"/>
          </a:p>
          <a:p>
            <a:r>
              <a:rPr lang="sv-SE" i="1" dirty="0"/>
              <a:t>Gör så här: </a:t>
            </a:r>
          </a:p>
          <a:p>
            <a:pPr marL="228600" indent="-228600">
              <a:buFontTx/>
              <a:buAutoNum type="arabicPeriod"/>
            </a:pPr>
            <a:r>
              <a:rPr lang="sv-SE" i="1" dirty="0"/>
              <a:t>Förbered ett antal valkuvert, </a:t>
            </a:r>
            <a:r>
              <a:rPr lang="sv-SE" b="0" i="1" dirty="0"/>
              <a:t>samma antal kuvert som det antal röstmottagare som kommer på utbildningen. </a:t>
            </a:r>
            <a:r>
              <a:rPr lang="sv-SE" i="1" dirty="0"/>
              <a:t>De allra flesta kuvert ska vara korrekt iordninggjorda röster, men cirka 20% av kuverten ska innehålla en blandning av felaktigheter. Några kuvert kan vara ej igenklistrade, några har markeringar (vissa med personuppgifter och andra med ett enkelt streck ex) och några röster kan innehålla fler än EN valsedel. Notera innan hur många felaktiga kuvert du delar ut och vilka felaktigheter det är, så att du kan följa upp det.</a:t>
            </a:r>
          </a:p>
          <a:p>
            <a:pPr marL="228600" indent="-228600">
              <a:buFontTx/>
              <a:buAutoNum type="arabicPeriod"/>
            </a:pPr>
            <a:r>
              <a:rPr lang="sv-SE" i="1" dirty="0"/>
              <a:t>Blanda kuverten.</a:t>
            </a:r>
          </a:p>
          <a:p>
            <a:pPr marL="228600" indent="-228600">
              <a:buFontTx/>
              <a:buAutoNum type="arabicPeriod"/>
            </a:pPr>
            <a:r>
              <a:rPr lang="sv-SE" i="1" dirty="0"/>
              <a:t>Dela ut kuverten till gruppen så att varje deltagare på utbildningen får ett eget kuvert. Om du får färre deltagare än du trodde skulle komma, plocka bort korrekt iordninggjorda kuvert snarare än felaktiga. </a:t>
            </a:r>
          </a:p>
          <a:p>
            <a:pPr marL="228600" indent="-228600">
              <a:buFontTx/>
              <a:buAutoNum type="arabicPeriod"/>
            </a:pPr>
            <a:r>
              <a:rPr lang="sv-SE" i="1" dirty="0"/>
              <a:t>Be deltagarna att under en minut granska de kuvert de får.</a:t>
            </a:r>
          </a:p>
          <a:p>
            <a:pPr marL="228600" indent="-228600">
              <a:buFontTx/>
              <a:buAutoNum type="arabicPeriod"/>
            </a:pPr>
            <a:r>
              <a:rPr lang="sv-SE" i="1" dirty="0"/>
              <a:t>Ställ frågan: Är det någon som har hittat en felaktigt iordninggjord röst? Be dem att räcka upp handen och berätta om varför de tycker att rösten är felaktigt iordninggjord. </a:t>
            </a:r>
          </a:p>
          <a:p>
            <a:pPr marL="228600" indent="-228600">
              <a:buFontTx/>
              <a:buAutoNum type="arabicPeriod"/>
            </a:pPr>
            <a:r>
              <a:rPr lang="sv-SE" i="1" dirty="0"/>
              <a:t>Samla in och återkoppla inför helgrupp på vilket sätt rösterna är felaktigt iordninggjorda. </a:t>
            </a:r>
          </a:p>
          <a:p>
            <a:pPr marL="228600" indent="-228600">
              <a:buFontTx/>
              <a:buAutoNum type="arabicPeriod"/>
            </a:pPr>
            <a:r>
              <a:rPr lang="sv-SE" i="1" dirty="0"/>
              <a:t>En sammanfattning kommer på nästa bild.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14</a:t>
            </a:fld>
            <a:endParaRPr lang="sv-SE"/>
          </a:p>
        </p:txBody>
      </p:sp>
    </p:spTree>
    <p:extLst>
      <p:ext uri="{BB962C8B-B14F-4D97-AF65-F5344CB8AC3E}">
        <p14:creationId xmlns:p14="http://schemas.microsoft.com/office/powerpoint/2010/main" val="3733280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200"/>
              </a:lnSpc>
              <a:spcAft>
                <a:spcPts val="800"/>
              </a:spcAft>
              <a:buFont typeface="Wingdings" panose="05000000000000000000" pitchFamily="2" charset="2"/>
              <a:buNone/>
              <a:tabLst>
                <a:tab pos="457200" algn="l"/>
              </a:tabLst>
            </a:pPr>
            <a:r>
              <a:rPr lang="sv-SE" b="1" dirty="0"/>
              <a:t>Granska valkuvert - så här gör vi!</a:t>
            </a:r>
          </a:p>
          <a:p>
            <a:pPr marL="0" lvl="0" indent="0">
              <a:lnSpc>
                <a:spcPts val="1200"/>
              </a:lnSpc>
              <a:spcAft>
                <a:spcPts val="800"/>
              </a:spcAft>
              <a:buFont typeface="Wingdings" panose="05000000000000000000" pitchFamily="2" charset="2"/>
              <a:buNone/>
              <a:tabLst>
                <a:tab pos="457200" algn="l"/>
              </a:tabLst>
            </a:pPr>
            <a:endParaRPr lang="sv-SE" sz="1200" b="1" i="1" u="none" kern="1200" dirty="0">
              <a:solidFill>
                <a:schemeClr val="tx1"/>
              </a:solidFill>
              <a:effectLst/>
              <a:latin typeface="+mn-lt"/>
              <a:ea typeface="+mn-ea"/>
              <a:cs typeface="+mn-cs"/>
            </a:endParaRPr>
          </a:p>
          <a:p>
            <a:pPr marL="0" lvl="0" indent="0">
              <a:lnSpc>
                <a:spcPts val="1200"/>
              </a:lnSpc>
              <a:spcAft>
                <a:spcPts val="800"/>
              </a:spcAft>
              <a:buFont typeface="Wingdings" panose="05000000000000000000" pitchFamily="2" charset="2"/>
              <a:buNone/>
              <a:tabLst>
                <a:tab pos="457200" algn="l"/>
              </a:tabLst>
            </a:pPr>
            <a:r>
              <a:rPr lang="sv-SE" sz="1200" b="0" i="1" u="none" kern="1200" dirty="0">
                <a:solidFill>
                  <a:schemeClr val="tx1"/>
                </a:solidFill>
                <a:effectLst/>
                <a:latin typeface="+mn-lt"/>
                <a:ea typeface="+mn-ea"/>
                <a:cs typeface="+mn-cs"/>
              </a:rPr>
              <a:t>[innan du klickar fram svaret kan du fråga om deltagarna kan hjälpa dig – vad är det de ska titta efter när de granskar valkuvert?] Om ni väljer att dela ut fysiska valkuvert (se dold bild) gör ni det innan ni tittar på den här bilden]</a:t>
            </a:r>
          </a:p>
          <a:p>
            <a:pPr marL="0" lvl="0" indent="0">
              <a:lnSpc>
                <a:spcPts val="1200"/>
              </a:lnSpc>
              <a:spcAft>
                <a:spcPts val="800"/>
              </a:spcAft>
              <a:buFont typeface="Wingdings" panose="05000000000000000000" pitchFamily="2" charset="2"/>
              <a:buNone/>
              <a:tabLst>
                <a:tab pos="457200" algn="l"/>
              </a:tabLst>
            </a:pPr>
            <a:endParaRPr lang="sv-SE" sz="1200" i="1" u="none" kern="1200" dirty="0">
              <a:solidFill>
                <a:schemeClr val="tx1"/>
              </a:solidFill>
              <a:effectLst/>
              <a:latin typeface="+mn-lt"/>
              <a:ea typeface="+mn-ea"/>
              <a:cs typeface="+mn-cs"/>
            </a:endParaRP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r>
              <a:rPr lang="sv-SE" sz="1200" i="1" u="none" kern="1200" dirty="0">
                <a:solidFill>
                  <a:schemeClr val="tx1"/>
                </a:solidFill>
                <a:effectLst/>
                <a:latin typeface="+mn-lt"/>
                <a:ea typeface="+mn-ea"/>
                <a:cs typeface="+mn-cs"/>
              </a:rPr>
              <a:t>[klicka fram alla tre punkter i ett klick] </a:t>
            </a: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u="none" kern="1200" dirty="0">
                <a:solidFill>
                  <a:schemeClr val="tx1"/>
                </a:solidFill>
                <a:effectLst/>
                <a:latin typeface="+mn-lt"/>
                <a:ea typeface="+mn-ea"/>
                <a:cs typeface="+mn-cs"/>
              </a:rPr>
              <a:t>Använd öppningen i form av en halvcirkel i botten av valkuvertet</a:t>
            </a:r>
            <a:r>
              <a:rPr lang="sv-SE" sz="1200" u="none" kern="1200" baseline="0" dirty="0">
                <a:solidFill>
                  <a:schemeClr val="tx1"/>
                </a:solidFill>
                <a:effectLst/>
                <a:latin typeface="+mn-lt"/>
                <a:ea typeface="+mn-ea"/>
                <a:cs typeface="+mn-cs"/>
              </a:rPr>
              <a:t> för att granska att det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endast är en valsedel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i varje valkuvert.</a:t>
            </a:r>
            <a:r>
              <a:rPr lang="sv-SE" sz="1200" kern="120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Valsedeln ska inte heller vara vikt.</a:t>
            </a:r>
          </a:p>
          <a:p>
            <a:pPr marL="171450" lvl="0" indent="-171450">
              <a:lnSpc>
                <a:spcPts val="1200"/>
              </a:lnSpc>
              <a:spcAft>
                <a:spcPts val="800"/>
              </a:spcAft>
              <a:buFont typeface="Wingdings" panose="05000000000000000000" pitchFamily="2" charset="2"/>
              <a:buChar char="§"/>
              <a:tabLst>
                <a:tab pos="457200" algn="l"/>
              </a:tabLst>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Valkuverten ska vara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förslutna.</a:t>
            </a:r>
            <a:r>
              <a:rPr lang="sv-SE" sz="1200" b="1" baseline="0"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b="0" baseline="0" dirty="0">
                <a:effectLst/>
                <a:latin typeface="Garamond" panose="02020404030301010803" pitchFamily="18" charset="0"/>
                <a:ea typeface="Garamond" panose="02020404030301010803" pitchFamily="18" charset="0"/>
                <a:cs typeface="Times New Roman" panose="02020603050405020304" pitchFamily="18" charset="0"/>
              </a:rPr>
              <a:t>F</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liken kan antingen vikas in eller klistras igen. </a:t>
            </a: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Valkuverten ska vara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fria från markeringar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som kan identifiera väljaren.</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Markeringar som kan identifiera väljaren är t.ex. namn eller personnummer. </a:t>
            </a: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endParaRPr lang="sv-SE" sz="1200" b="0" dirty="0">
              <a:effectLst/>
              <a:latin typeface="Garamond" panose="02020404030301010803" pitchFamily="18" charset="0"/>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ts val="1200"/>
              </a:lnSpc>
              <a:spcBef>
                <a:spcPts val="0"/>
              </a:spcBef>
              <a:spcAft>
                <a:spcPts val="800"/>
              </a:spcAft>
              <a:buClrTx/>
              <a:buSzTx/>
              <a:buFont typeface="Wingdings" panose="05000000000000000000" pitchFamily="2" charset="2"/>
              <a:buChar char="§"/>
              <a:tabLst>
                <a:tab pos="457200" algn="l"/>
              </a:tabLst>
              <a:defRPr/>
            </a:pPr>
            <a:r>
              <a:rPr lang="sv-SE" sz="1200" b="0" i="1" u="none" kern="1200" dirty="0">
                <a:solidFill>
                  <a:schemeClr val="tx1"/>
                </a:solidFill>
                <a:effectLst/>
                <a:latin typeface="+mn-lt"/>
                <a:ea typeface="+mn-ea"/>
                <a:cs typeface="+mn-cs"/>
              </a:rPr>
              <a:t>[klicka fram]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Om valkuverten inte är korrekt iordninggjorda, </a:t>
            </a:r>
            <a:r>
              <a:rPr lang="sv-SE" sz="1200" b="0" i="0" baseline="0" dirty="0">
                <a:effectLst/>
                <a:latin typeface="Garamond" panose="02020404030301010803" pitchFamily="18" charset="0"/>
                <a:ea typeface="Garamond" panose="02020404030301010803" pitchFamily="18" charset="0"/>
                <a:cs typeface="Times New Roman" panose="02020603050405020304" pitchFamily="18" charset="0"/>
              </a:rPr>
              <a:t>be väljaren</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 att göra om dem. </a:t>
            </a:r>
            <a:r>
              <a:rPr lang="sv-SE" b="0" dirty="0"/>
              <a:t>Om väljaren t.ex. bara behöver försluta sina valkuvert går det bra att göra det utan att gå bakom en valskärm men om hen behöver ta ut valsedlarna riskeras valhemligheten. Om det är kö, låt väljaren gå före så hen inte </a:t>
            </a:r>
            <a:r>
              <a:rPr lang="sv-SE" dirty="0"/>
              <a:t>behöver köa på nytt för att göra om sina valkuvert.</a:t>
            </a:r>
            <a:endParaRPr lang="sv-SE" i="1" dirty="0"/>
          </a:p>
        </p:txBody>
      </p:sp>
      <p:sp>
        <p:nvSpPr>
          <p:cNvPr id="4" name="Platshållare för datum 3"/>
          <p:cNvSpPr>
            <a:spLocks noGrp="1"/>
          </p:cNvSpPr>
          <p:nvPr>
            <p:ph type="dt" idx="10"/>
          </p:nvPr>
        </p:nvSpPr>
        <p:spPr/>
        <p:txBody>
          <a:bodyPr/>
          <a:lstStyle/>
          <a:p>
            <a:r>
              <a:rPr lang="sv-SE" dirty="0"/>
              <a:t>2022-01-14</a:t>
            </a:r>
          </a:p>
        </p:txBody>
      </p:sp>
      <p:sp>
        <p:nvSpPr>
          <p:cNvPr id="5" name="Platshållare för bildnummer 4"/>
          <p:cNvSpPr>
            <a:spLocks noGrp="1"/>
          </p:cNvSpPr>
          <p:nvPr>
            <p:ph type="sldNum" sz="quarter" idx="11"/>
          </p:nvPr>
        </p:nvSpPr>
        <p:spPr/>
        <p:txBody>
          <a:bodyPr/>
          <a:lstStyle/>
          <a:p>
            <a:fld id="{FE5C8991-D57F-4F57-99D8-D1041714389F}" type="slidenum">
              <a:rPr lang="sv-SE" smtClean="0"/>
              <a:t>15</a:t>
            </a:fld>
            <a:endParaRPr lang="sv-SE" dirty="0"/>
          </a:p>
        </p:txBody>
      </p:sp>
    </p:spTree>
    <p:extLst>
      <p:ext uri="{BB962C8B-B14F-4D97-AF65-F5344CB8AC3E}">
        <p14:creationId xmlns:p14="http://schemas.microsoft.com/office/powerpoint/2010/main" val="40000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16</a:t>
            </a:fld>
            <a:endParaRPr lang="sv-SE"/>
          </a:p>
        </p:txBody>
      </p:sp>
    </p:spTree>
    <p:extLst>
      <p:ext uri="{BB962C8B-B14F-4D97-AF65-F5344CB8AC3E}">
        <p14:creationId xmlns:p14="http://schemas.microsoft.com/office/powerpoint/2010/main" val="17655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[Dela ut två inloggningsbilagor till varje deltagare. Underlag finns på Valcentralen.]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1. </a:t>
            </a:r>
            <a:r>
              <a:rPr lang="sv-SE" i="1" dirty="0"/>
              <a:t>[klicka fram] </a:t>
            </a:r>
            <a:r>
              <a:rPr lang="sv-SE" i="0" dirty="0"/>
              <a:t>Ni använder separata inloggningsbilagor för uppkopplad och nedkopplad röstmottagning. Om ni behöver byta från uppkopplad till nedkopplad eller tvärtom behöver ni också byta inloggningsbilaga.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2. [klicka fram] </a:t>
            </a:r>
            <a:r>
              <a:rPr lang="sv-SE" i="0" dirty="0"/>
              <a:t>Låtsas att ni nu ska genomföra uppkopplad röstmottagning och du är ansvarig för att markera i den digitala väljarförteckningen – hur fyller du inloggningsbilagan innan du börjar? </a:t>
            </a:r>
            <a:r>
              <a:rPr lang="sv-SE" i="1" dirty="0"/>
              <a:t>[låt deltagarna fylla i bilagan]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3. [klicka fram] </a:t>
            </a:r>
            <a:r>
              <a:rPr lang="sv-SE" i="0" dirty="0"/>
              <a:t>Precis, du fyller i datum, kryssar för rutan ”Uppkopplad röstmottagning” och skriver ditt namn. </a:t>
            </a:r>
            <a:br>
              <a:rPr lang="sv-SE" i="0" dirty="0"/>
            </a:br>
            <a:r>
              <a:rPr lang="sv-SE" i="0" dirty="0"/>
              <a:t>4. </a:t>
            </a:r>
            <a:r>
              <a:rPr lang="sv-SE" i="1" dirty="0"/>
              <a:t>[klicka fram] </a:t>
            </a:r>
            <a:r>
              <a:rPr lang="sv-SE" i="0" dirty="0"/>
              <a:t>Sen ställer du dig i webbläsarens adressfält och skannar QR-koden på inloggningsbilagan. Därefter kommer du att få logga in i den digitala väljarförteckningen genom din e-legitimation, till exempel mobilt </a:t>
            </a:r>
            <a:r>
              <a:rPr lang="sv-SE" i="0" dirty="0" err="1"/>
              <a:t>BankID</a:t>
            </a:r>
            <a:r>
              <a:rPr lang="sv-SE" i="0" dirty="0"/>
              <a:t>.</a:t>
            </a:r>
            <a:br>
              <a:rPr lang="sv-SE" i="0" dirty="0"/>
            </a:br>
            <a:endParaRPr lang="sv-S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5. [</a:t>
            </a:r>
            <a:r>
              <a:rPr lang="sv-SE" i="1" dirty="0"/>
              <a:t>klicka fram] </a:t>
            </a:r>
            <a:r>
              <a:rPr lang="sv-SE" i="0" dirty="0"/>
              <a:t>Nu kan </a:t>
            </a:r>
            <a:r>
              <a:rPr lang="sv-SE" b="1" i="0" dirty="0"/>
              <a:t>bara du använda den här bilagan, </a:t>
            </a:r>
            <a:r>
              <a:rPr lang="sv-SE" i="0" dirty="0"/>
              <a:t>den kopplas personligen till dig. Om du går iväg på rast eller byter arbetsuppgift behöver den som tar över efter dig börja på en ny inloggningsbilaga.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[Det är bra om deltagarna kan få möjlighet att testa uppkopplad röstmottagning med datorer och handskannrar, med hjälp av till exempel demopaketet, men det är inte obligatoriskt (https://valcentralen.val.se/kommun/fortidsrostning/ova-med-demopaket) Om ni kan öva med datorer kan ni hoppa över följande sida.]</a:t>
            </a:r>
            <a:endParaRPr lang="sv-SE" i="0"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1472721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ser det ut i gränssnittet när ni sökt fram väljaren. Här markerar du hur väljaren identifierat sig och du ser vilken rösträtt väljaren har. När du skannat koden på fönsterkuvertet får du upp väljarens löpnummer och nummer i röstlängden. Det ska du anteckna på baksidan på fönsterkuvertet.</a:t>
            </a:r>
          </a:p>
          <a:p>
            <a:endParaRPr lang="sv-SE" dirty="0"/>
          </a:p>
          <a:p>
            <a:r>
              <a:rPr lang="sv-SE" i="1" dirty="0"/>
              <a:t>[om ni har fönsterkuvert som de kan få testa på kan de få skriva numret på kuvertet nu]</a:t>
            </a:r>
          </a:p>
        </p:txBody>
      </p:sp>
      <p:sp>
        <p:nvSpPr>
          <p:cNvPr id="4" name="Platshållare för bildnummer 3"/>
          <p:cNvSpPr>
            <a:spLocks noGrp="1"/>
          </p:cNvSpPr>
          <p:nvPr>
            <p:ph type="sldNum" sz="quarter" idx="5"/>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334146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 olika skäl kan ni behöva ta emot en röst utanför den digitala väljarförteckningen. Det kan handla om att ni förlorar internetuppkoppling eller så kan ni få upp en informationsruta som säger att väljarens röst ska hanteras på ett särskilt sätt. Då ska ni ta fram instruktionerna för nedkopplad röstmottagning och följa dem. </a:t>
            </a:r>
            <a:r>
              <a:rPr lang="sv-SE" sz="1200" kern="1200" dirty="0">
                <a:solidFill>
                  <a:schemeClr val="tx1"/>
                </a:solidFill>
                <a:effectLst/>
                <a:latin typeface="+mn-lt"/>
                <a:ea typeface="+mn-ea"/>
                <a:cs typeface="+mn-cs"/>
              </a:rPr>
              <a:t>Om väljaren undrar varför du byter kan du svara att det finns olika skäl till att systemet säger att du måste ta emot rösten nedkopplat och att det inte finns något skäl att vara orolig, rösten kommer att hanteras och räknas på samma sätt som alla andra röster.</a:t>
            </a:r>
          </a:p>
          <a:p>
            <a:endParaRPr lang="sv-SE" dirty="0"/>
          </a:p>
          <a:p>
            <a:r>
              <a:rPr lang="sv-SE" dirty="0"/>
              <a:t>Nu ska ni byta inloggningsbilaga och använda en som är för nedkopplad röstmottagning. Anledningen till att vi inte kan fortsätta på samma inloggningsbilaga är att det skulle bli fel med löpnumren i den digitala väljarförteckningen.</a:t>
            </a:r>
          </a:p>
          <a:p>
            <a:endParaRPr lang="sv-SE" dirty="0"/>
          </a:p>
          <a:p>
            <a:r>
              <a:rPr lang="sv-SE" dirty="0"/>
              <a:t>1. </a:t>
            </a:r>
            <a:r>
              <a:rPr lang="sv-SE" i="1" dirty="0"/>
              <a:t>[klicka fram] </a:t>
            </a:r>
            <a:r>
              <a:rPr lang="sv-SE" dirty="0"/>
              <a:t>Börja med att </a:t>
            </a:r>
            <a:r>
              <a:rPr lang="sv-SE" b="1" dirty="0"/>
              <a:t>kryssa i rutan Nedkopplad röstmottagning på inloggningsbilagan. </a:t>
            </a:r>
          </a:p>
          <a:p>
            <a:r>
              <a:rPr lang="sv-SE" dirty="0"/>
              <a:t>2. </a:t>
            </a:r>
            <a:r>
              <a:rPr lang="sv-SE" i="1" dirty="0"/>
              <a:t>[klicka fram] </a:t>
            </a:r>
            <a:r>
              <a:rPr lang="sv-SE" dirty="0"/>
              <a:t>Väljaren Valeria </a:t>
            </a:r>
            <a:r>
              <a:rPr lang="sv-SE" dirty="0" err="1"/>
              <a:t>Valsson</a:t>
            </a:r>
            <a:r>
              <a:rPr lang="sv-SE" dirty="0"/>
              <a:t> kommer till röstningslokalen och visar sin legitimation som ni godkänner. </a:t>
            </a:r>
            <a:r>
              <a:rPr lang="sv-SE" b="1" dirty="0"/>
              <a:t>Skriv uppgifterna i inloggningsbilagan </a:t>
            </a:r>
            <a:r>
              <a:rPr lang="sv-SE" dirty="0"/>
              <a:t>så gott ni kan. </a:t>
            </a:r>
            <a:r>
              <a:rPr lang="sv-SE" i="1" dirty="0"/>
              <a:t>[vänta tills deltagarna fyllt i och klicka sedan fram facitbilden] </a:t>
            </a:r>
            <a:r>
              <a:rPr lang="sv-SE" i="0" dirty="0"/>
              <a:t>Nu hoppas jag den ser ut så här för er alla! Ni får inte hoppa över någon rad på inloggningsbilagan, då blir det fel vid efterregistreringen.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3. </a:t>
            </a:r>
            <a:r>
              <a:rPr lang="sv-SE" i="1" dirty="0"/>
              <a:t>[klicka fram] </a:t>
            </a:r>
            <a:r>
              <a:rPr lang="sv-SE" dirty="0"/>
              <a:t>När ni granskat valkuverten och lagt i dem tillsammans med adresskortet i fönsterkuvertet och förslutit det ska ni skriva väljarens </a:t>
            </a:r>
            <a:r>
              <a:rPr lang="sv-SE" b="1" dirty="0"/>
              <a:t>löpnummer</a:t>
            </a:r>
            <a:r>
              <a:rPr lang="sv-SE" dirty="0"/>
              <a:t> från inloggningsbilagan </a:t>
            </a:r>
            <a:r>
              <a:rPr lang="sv-SE" b="1" dirty="0"/>
              <a:t>på fönsterkuvertet</a:t>
            </a:r>
            <a:r>
              <a:rPr lang="sv-SE" dirty="0"/>
              <a:t>. </a:t>
            </a:r>
            <a:r>
              <a:rPr lang="sv-SE" i="0" dirty="0"/>
              <a:t>Det är viktigt att ni antecknar rätt löpnummer på kuvertet eftersom det är det enda som knyter väljaren till rösten.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4. </a:t>
            </a:r>
            <a:r>
              <a:rPr lang="sv-SE" sz="1200" b="0" i="0" kern="1200" dirty="0">
                <a:solidFill>
                  <a:schemeClr val="tx1"/>
                </a:solidFill>
                <a:effectLst/>
                <a:latin typeface="+mn-lt"/>
                <a:ea typeface="+mn-ea"/>
                <a:cs typeface="+mn-cs"/>
              </a:rPr>
              <a:t>Dessa röster ska ni lägga i en separat uppsamlingslåda.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Kom ihåg att byta inloggningsbilaga igen när ni sen byter tillbaka till uppkopplad röstmottagning. Om det är samma röstmottagare som tidigare som ska ta emot röster i uppkopplat läge kan samma inloggningsbilaga användas, annars behöver ni byta inloggningsbilaga. </a:t>
            </a:r>
            <a:r>
              <a:rPr lang="sv-SE" i="0"/>
              <a:t>(En </a:t>
            </a:r>
            <a:r>
              <a:rPr lang="sv-SE" i="0" dirty="0"/>
              <a:t>inloggningsbilaga är alltid kopplad till en specifik röstmottagare, och ni använder separata inloggningsbilagor för uppkoppla och nedkopplad röstmottagning.)</a:t>
            </a:r>
          </a:p>
          <a:p>
            <a:endParaRPr lang="sv-SE" i="0" dirty="0"/>
          </a:p>
          <a:p>
            <a:r>
              <a:rPr lang="sv-SE" i="0" dirty="0"/>
              <a:t>Vi kommer återkomma till vad ni ska göra med de röster ni tagit emot nedkopplat. </a:t>
            </a:r>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19</a:t>
            </a:fld>
            <a:endParaRPr lang="sv-SE"/>
          </a:p>
        </p:txBody>
      </p:sp>
    </p:spTree>
    <p:extLst>
      <p:ext uri="{BB962C8B-B14F-4D97-AF65-F5344CB8AC3E}">
        <p14:creationId xmlns:p14="http://schemas.microsoft.com/office/powerpoint/2010/main" val="85322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Välkommen till utbildningen för röstmottagare i förtidsröstningen i</a:t>
            </a:r>
            <a:r>
              <a:rPr lang="sv-SE" baseline="0" dirty="0"/>
              <a:t> valen till riksdag, region- och kommunfullmäktige 2026.</a:t>
            </a:r>
            <a:endParaRPr lang="sv-SE" dirty="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45874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1" dirty="0"/>
              <a:t>Ta emot röster från de som står i kö när ni ska avsluta röstmottagningen. </a:t>
            </a:r>
            <a:r>
              <a:rPr lang="sv-SE" b="0" i="1" dirty="0"/>
              <a:t>[ställ en öppen fråga till gruppen: hur kan ni göra för att säkerställa att de som stod i kö vid tidpunkten för stängning får rösta, men inga andra. Lyft upp eventuella osäkerheter kring detta i gruppen och förklara vad som gäller] </a:t>
            </a:r>
            <a:br>
              <a:rPr lang="sv-SE" b="0" i="1" dirty="0"/>
            </a:br>
            <a:endParaRPr lang="sv-SE" b="0" i="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i="0" dirty="0"/>
              <a:t>Om ni haft tillfälligt avbrott i den uppkopplade röstmottagningen kan ni efter stängning efterregistrera de förtidsröster som ni tagit emot under avbrottet. Vissa röster kommer ni inte kunna efterregistrera. För de rösterna dyker en informationsruta upp som säger att väljarens röst ska hanteras på ett särskilt sätt. </a:t>
            </a:r>
            <a:r>
              <a:rPr lang="sv-SE" dirty="0"/>
              <a:t>Dessa förtidsröster ska levereras till kommunen tillsammans med inloggningsbilagorna där ni antecknat väljarnas uppgifter. Vi återkommer till det.</a:t>
            </a:r>
            <a:br>
              <a:rPr lang="sv-SE" dirty="0"/>
            </a:br>
            <a:endParaRPr lang="sv-SE" i="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1" i="0" dirty="0"/>
              <a:t>Efterregistrera gör ni i särskild flik i den digitala väljarförteckningen. </a:t>
            </a:r>
            <a:r>
              <a:rPr lang="sv-SE" b="0" i="0" dirty="0"/>
              <a:t>Det finns en egen instruktion för det. När ni kopplat rösten och skrivit till nummer i röstlängden på kuvertet kan ni lägga dem tillsammans med övriga uppkopplade röster. </a:t>
            </a:r>
            <a:r>
              <a:rPr lang="sv-SE" b="0" i="1" dirty="0"/>
              <a:t>[klicka fram för att visa bild på hur det ser ut i systemet]</a:t>
            </a: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20</a:t>
            </a:fld>
            <a:endParaRPr lang="sv-SE"/>
          </a:p>
        </p:txBody>
      </p:sp>
    </p:spTree>
    <p:extLst>
      <p:ext uri="{BB962C8B-B14F-4D97-AF65-F5344CB8AC3E}">
        <p14:creationId xmlns:p14="http://schemas.microsoft.com/office/powerpoint/2010/main" val="3210430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Clr>
                <a:schemeClr val="accent4"/>
              </a:buClr>
              <a:buFont typeface="Arial" panose="020B0604020202020204" pitchFamily="34" charset="0"/>
              <a:buNone/>
            </a:pPr>
            <a:r>
              <a:rPr lang="sv-SE" b="0" i="1" dirty="0"/>
              <a:t>[klicka fram] </a:t>
            </a:r>
            <a:r>
              <a:rPr lang="sv-SE" b="0" dirty="0"/>
              <a:t>När vi avslutat röstmottagningen ska ni </a:t>
            </a:r>
            <a:r>
              <a:rPr lang="sv-SE" b="1" dirty="0"/>
              <a:t>fylla i dagrapporten </a:t>
            </a:r>
            <a:r>
              <a:rPr lang="sv-SE" b="0" dirty="0"/>
              <a:t>så nu kan ni återigen ta fram er dagrapport och så fyller ni i den </a:t>
            </a:r>
          </a:p>
          <a:p>
            <a:pPr marL="0" indent="0">
              <a:buClr>
                <a:schemeClr val="accent4"/>
              </a:buClr>
              <a:buFont typeface="Arial" panose="020B0604020202020204" pitchFamily="34" charset="0"/>
              <a:buNone/>
            </a:pPr>
            <a:r>
              <a:rPr lang="sv-SE" b="0" i="1" dirty="0"/>
              <a:t>[klicka fram] </a:t>
            </a:r>
            <a:r>
              <a:rPr lang="sv-SE" b="0" dirty="0"/>
              <a:t>:</a:t>
            </a:r>
            <a:endParaRPr lang="sv-SE" b="1" dirty="0"/>
          </a:p>
          <a:p>
            <a:pPr marL="171450" lvl="0" indent="-171450">
              <a:buClr>
                <a:schemeClr val="accent4"/>
              </a:buClr>
              <a:buFont typeface="Arial" panose="020B0604020202020204" pitchFamily="34" charset="0"/>
              <a:buChar char="•"/>
            </a:pPr>
            <a:r>
              <a:rPr lang="sv-SE" dirty="0"/>
              <a:t>Först </a:t>
            </a:r>
            <a:r>
              <a:rPr lang="sv-SE" b="1" dirty="0"/>
              <a:t>enligt statistiken som ni ser här på bilden till höger. </a:t>
            </a:r>
            <a:br>
              <a:rPr lang="sv-SE" b="1" dirty="0"/>
            </a:br>
            <a:r>
              <a:rPr lang="sv-SE" b="0" i="1" dirty="0"/>
              <a:t>[det är ett högt antal och inte troligt att de tar emot så många röster på en dag – men det är ett fiktivt exempel för att ni ska få öva]</a:t>
            </a:r>
            <a:endParaRPr lang="sv-SE" b="1" dirty="0"/>
          </a:p>
          <a:p>
            <a:pPr marL="171450" lvl="0" indent="-171450">
              <a:buClr>
                <a:schemeClr val="accent4"/>
              </a:buClr>
              <a:buFont typeface="Arial" panose="020B0604020202020204" pitchFamily="34" charset="0"/>
              <a:buChar char="•"/>
            </a:pPr>
            <a:r>
              <a:rPr lang="sv-SE" b="1" dirty="0"/>
              <a:t>Ni har </a:t>
            </a:r>
            <a:r>
              <a:rPr lang="sv-SE" b="0" dirty="0"/>
              <a:t>utöver de röster ni kopplat i den digitala väljarförteckningen </a:t>
            </a:r>
            <a:r>
              <a:rPr lang="sv-SE" b="1" dirty="0"/>
              <a:t>två förtidsröster som ni måste lämna till valnämnden.</a:t>
            </a:r>
          </a:p>
          <a:p>
            <a:pPr marL="171450" lvl="0" indent="-171450">
              <a:buClr>
                <a:schemeClr val="accent4"/>
              </a:buClr>
              <a:buFont typeface="Arial" panose="020B0604020202020204" pitchFamily="34" charset="0"/>
              <a:buChar char="•"/>
            </a:pPr>
            <a:r>
              <a:rPr lang="sv-SE" b="1" dirty="0"/>
              <a:t>Ni har inte tagit emot någon felaktigt iordninggjord budröst.</a:t>
            </a:r>
          </a:p>
          <a:p>
            <a:pPr marL="0" indent="0">
              <a:buClr>
                <a:schemeClr val="accent4"/>
              </a:buClr>
              <a:buFont typeface="Arial" panose="020B0604020202020204" pitchFamily="34" charset="0"/>
              <a:buNone/>
            </a:pPr>
            <a:endParaRPr lang="sv-SE" b="1" dirty="0"/>
          </a:p>
          <a:p>
            <a:pPr marL="0" indent="0">
              <a:buClr>
                <a:schemeClr val="accent4"/>
              </a:buClr>
              <a:buFont typeface="Arial" panose="020B0604020202020204" pitchFamily="34" charset="0"/>
              <a:buNone/>
            </a:pPr>
            <a:r>
              <a:rPr lang="sv-SE" b="0" i="1" dirty="0"/>
              <a:t>[klicka fram] </a:t>
            </a:r>
            <a:r>
              <a:rPr lang="sv-SE" b="1" dirty="0"/>
              <a:t>Fyll i vilka röstmottagare som tjänstgjort under dagen. </a:t>
            </a:r>
            <a:r>
              <a:rPr lang="sv-SE" b="0" dirty="0"/>
              <a:t>Det behöver ni inte göra nu, men ni ser på sidan två att ni ska göra det.</a:t>
            </a:r>
            <a:endParaRPr lang="sv-SE" b="1" dirty="0"/>
          </a:p>
          <a:p>
            <a:pPr marL="0" indent="0">
              <a:buClr>
                <a:schemeClr val="accent4"/>
              </a:buClr>
              <a:buFont typeface="Arial" panose="020B0604020202020204" pitchFamily="34" charset="0"/>
              <a:buNone/>
            </a:pPr>
            <a:r>
              <a:rPr lang="sv-SE" b="0" i="1" dirty="0"/>
              <a:t>[klicka fram] </a:t>
            </a:r>
            <a:r>
              <a:rPr lang="sv-SE" b="1" dirty="0"/>
              <a:t>Två av er ska slutligen skriva under dagrapporten. </a:t>
            </a:r>
            <a:r>
              <a:rPr lang="sv-SE" b="0" dirty="0"/>
              <a:t>Det behöver ni inte heller göra nu.</a:t>
            </a:r>
          </a:p>
          <a:p>
            <a:pPr marL="171450" indent="-171450">
              <a:buClr>
                <a:schemeClr val="accent4"/>
              </a:buClr>
              <a:buFont typeface="Arial" panose="020B0604020202020204" pitchFamily="34" charset="0"/>
              <a:buChar char="•"/>
            </a:pPr>
            <a:endParaRPr lang="sv-SE" b="0" dirty="0"/>
          </a:p>
          <a:p>
            <a:pPr marL="0" indent="0">
              <a:buClr>
                <a:schemeClr val="accent4"/>
              </a:buClr>
              <a:buFont typeface="Arial" panose="020B0604020202020204" pitchFamily="34" charset="0"/>
              <a:buNone/>
            </a:pPr>
            <a:r>
              <a:rPr lang="sv-SE" b="0" dirty="0"/>
              <a:t>Så, ser din dagrapport ut så här? </a:t>
            </a:r>
            <a:r>
              <a:rPr lang="sv-SE" b="0" i="1" dirty="0"/>
              <a:t>[klicka fram till nästa sida]</a:t>
            </a:r>
          </a:p>
          <a:p>
            <a:endParaRPr lang="sv-SE" dirty="0"/>
          </a:p>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3866802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[Stäm av att alla förstått hur statistiken ska fyllas i. Här har vi utgått från att antalet fönsterkuvert stämmer med siffrorna i den digitala väljarförteckningen + de två förtidsröster som ska lämnas för efterregistrering. Försök att fånga upp om någon är osäker och möt osäkerheten genom att tydliggöra hur röstmottagarna ska göra]</a:t>
            </a:r>
          </a:p>
        </p:txBody>
      </p:sp>
      <p:sp>
        <p:nvSpPr>
          <p:cNvPr id="4" name="Platshållare för bildnummer 3"/>
          <p:cNvSpPr>
            <a:spLocks noGrp="1"/>
          </p:cNvSpPr>
          <p:nvPr>
            <p:ph type="sldNum" sz="quarter" idx="5"/>
          </p:nvPr>
        </p:nvSpPr>
        <p:spPr/>
        <p:txBody>
          <a:bodyPr/>
          <a:lstStyle/>
          <a:p>
            <a:fld id="{FE5C8991-D57F-4F57-99D8-D1041714389F}" type="slidenum">
              <a:rPr lang="sv-SE" smtClean="0"/>
              <a:t>22</a:t>
            </a:fld>
            <a:endParaRPr lang="sv-SE"/>
          </a:p>
        </p:txBody>
      </p:sp>
    </p:spTree>
    <p:extLst>
      <p:ext uri="{BB962C8B-B14F-4D97-AF65-F5344CB8AC3E}">
        <p14:creationId xmlns:p14="http://schemas.microsoft.com/office/powerpoint/2010/main" val="67302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Hantera rösterna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1" dirty="0"/>
              <a:t>[Fyll på med instruktioner för hur röstmottagarna ska hantera kopplade röster, ej kopplade röster, inloggningsbilagor och dagrapport samt om de behöver göra något annat i lokalen när röstmottagningen avslutats. Påminn återigen om hur viktigt det är att röster som inte är kopplade hålls separat från de kopplade så de inte råkar hamna i samma flöde.]</a:t>
            </a:r>
          </a:p>
        </p:txBody>
      </p:sp>
      <p:sp>
        <p:nvSpPr>
          <p:cNvPr id="4" name="Platshållare för bildnummer 3"/>
          <p:cNvSpPr>
            <a:spLocks noGrp="1"/>
          </p:cNvSpPr>
          <p:nvPr>
            <p:ph type="sldNum" sz="quarter" idx="5"/>
          </p:nvPr>
        </p:nvSpPr>
        <p:spPr/>
        <p:txBody>
          <a:bodyPr/>
          <a:lstStyle/>
          <a:p>
            <a:fld id="{FE5C8991-D57F-4F57-99D8-D1041714389F}" type="slidenum">
              <a:rPr lang="sv-SE" smtClean="0"/>
              <a:t>23</a:t>
            </a:fld>
            <a:endParaRPr lang="sv-SE"/>
          </a:p>
        </p:txBody>
      </p:sp>
    </p:spTree>
    <p:extLst>
      <p:ext uri="{BB962C8B-B14F-4D97-AF65-F5344CB8AC3E}">
        <p14:creationId xmlns:p14="http://schemas.microsoft.com/office/powerpoint/2010/main" val="1165408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Incidenter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webbutbildningen har ni fått till er lite om valsäkerhet, och vad ni kan göra för att förebygga och motverka incidenter under förtidsröstningen.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Om en incident inträffar är det enligt lag skyndsamt att dokumentera och rapportera den till Valmyndigheten, och hur det ska göras kommer vi att prata om nu.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Till incidenter räknas </a:t>
            </a:r>
            <a:r>
              <a:rPr lang="sv-SE" sz="1200" i="1" kern="1200" dirty="0">
                <a:solidFill>
                  <a:schemeClr val="tx1"/>
                </a:solidFill>
                <a:effectLst/>
                <a:latin typeface="+mn-lt"/>
                <a:ea typeface="+mn-ea"/>
                <a:cs typeface="+mn-cs"/>
              </a:rPr>
              <a:t>[klicka fram]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i="1" kern="1200" dirty="0">
                <a:solidFill>
                  <a:schemeClr val="tx1"/>
                </a:solidFill>
                <a:effectLst/>
                <a:latin typeface="+mn-lt"/>
                <a:ea typeface="+mn-ea"/>
                <a:cs typeface="+mn-cs"/>
              </a:rPr>
              <a:t>[klicka fram]</a:t>
            </a:r>
            <a:r>
              <a:rPr lang="sv-SE" sz="1200" b="0" i="1"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en händelse som avviker från de regler och rutiner </a:t>
            </a:r>
            <a:r>
              <a:rPr lang="sv-SE" sz="1200" kern="1200" dirty="0">
                <a:solidFill>
                  <a:schemeClr val="tx1"/>
                </a:solidFill>
                <a:effectLst/>
                <a:latin typeface="+mn-lt"/>
                <a:ea typeface="+mn-ea"/>
                <a:cs typeface="+mn-cs"/>
              </a:rPr>
              <a:t>för hur röstmottagning och rösträkning ska gå till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i="1" kern="1200" dirty="0">
                <a:solidFill>
                  <a:schemeClr val="tx1"/>
                </a:solidFill>
                <a:effectLst/>
                <a:latin typeface="+mn-lt"/>
                <a:ea typeface="+mn-ea"/>
                <a:cs typeface="+mn-cs"/>
              </a:rPr>
              <a:t>[klicka fram]</a:t>
            </a:r>
            <a:r>
              <a:rPr lang="sv-SE" sz="1200" b="0" i="1" kern="1200" dirty="0">
                <a:solidFill>
                  <a:schemeClr val="tx1"/>
                </a:solidFill>
                <a:effectLst/>
                <a:latin typeface="+mn-lt"/>
                <a:ea typeface="+mn-ea"/>
                <a:cs typeface="+mn-cs"/>
              </a:rPr>
              <a:t> </a:t>
            </a:r>
            <a:r>
              <a:rPr lang="sv-SE" b="1" dirty="0"/>
              <a:t>en händelse där det finns misstanke om att någon gjort något brottsligt, </a:t>
            </a:r>
            <a:r>
              <a:rPr lang="sv-SE" sz="1200" b="0" kern="1200" dirty="0">
                <a:solidFill>
                  <a:schemeClr val="tx1"/>
                </a:solidFill>
                <a:effectLst/>
                <a:latin typeface="+mn-lt"/>
                <a:ea typeface="+mn-ea"/>
                <a:cs typeface="+mn-cs"/>
              </a:rPr>
              <a:t>kan exempelvis vara att någon flyttat eller slängt valsedlar för att hindra väljare att rösta på ett visst parti eller på en kandidat.</a:t>
            </a:r>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i="1" kern="1200" dirty="0">
                <a:solidFill>
                  <a:schemeClr val="tx1"/>
                </a:solidFill>
                <a:effectLst/>
                <a:latin typeface="+mn-lt"/>
                <a:ea typeface="+mn-ea"/>
                <a:cs typeface="+mn-cs"/>
              </a:rPr>
              <a:t>[klicka fram] </a:t>
            </a:r>
            <a:r>
              <a:rPr lang="sv-SE" sz="1200" kern="1200" dirty="0">
                <a:solidFill>
                  <a:schemeClr val="tx1"/>
                </a:solidFill>
                <a:effectLst/>
                <a:latin typeface="+mn-lt"/>
                <a:ea typeface="+mn-ea"/>
                <a:cs typeface="+mn-cs"/>
              </a:rPr>
              <a:t>eller </a:t>
            </a:r>
            <a:r>
              <a:rPr lang="sv-SE" sz="1200" b="1" kern="1200" dirty="0">
                <a:solidFill>
                  <a:schemeClr val="tx1"/>
                </a:solidFill>
                <a:effectLst/>
                <a:latin typeface="+mn-lt"/>
                <a:ea typeface="+mn-ea"/>
                <a:cs typeface="+mn-cs"/>
              </a:rPr>
              <a:t>annat som påverkat valens genomförande </a:t>
            </a:r>
            <a:r>
              <a:rPr lang="sv-SE" sz="1200" kern="1200" dirty="0">
                <a:solidFill>
                  <a:schemeClr val="tx1"/>
                </a:solidFill>
                <a:effectLst/>
                <a:latin typeface="+mn-lt"/>
                <a:ea typeface="+mn-ea"/>
                <a:cs typeface="+mn-cs"/>
              </a:rPr>
              <a:t>(t.ex. vilseledande information om hur, var och när man kan rösta).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Orsaken till incidenten är inte viktig i sammanhanget, dvs. det behöver inte finnas något ont uppsåt för att händelsen ska klassas som en incident.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Exempel på incidenter som inträffat vid tidigare val: </a:t>
            </a:r>
            <a:r>
              <a:rPr lang="sv-SE" sz="1200" i="1" kern="1200" dirty="0">
                <a:solidFill>
                  <a:schemeClr val="tx1"/>
                </a:solidFill>
                <a:effectLst/>
                <a:latin typeface="+mn-lt"/>
                <a:ea typeface="+mn-ea"/>
                <a:cs typeface="+mn-cs"/>
              </a:rPr>
              <a:t>[klicka fram en i taget]. Var noga med att förtydliga att den här listan är </a:t>
            </a:r>
            <a:r>
              <a:rPr lang="sv-SE" sz="1200" i="1" u="sng" kern="1200" dirty="0">
                <a:solidFill>
                  <a:schemeClr val="tx1"/>
                </a:solidFill>
                <a:effectLst/>
                <a:latin typeface="+mn-lt"/>
                <a:ea typeface="+mn-ea"/>
                <a:cs typeface="+mn-cs"/>
              </a:rPr>
              <a:t>exempel</a:t>
            </a:r>
            <a:r>
              <a:rPr lang="sv-SE" sz="1200" i="1" kern="1200" dirty="0">
                <a:solidFill>
                  <a:schemeClr val="tx1"/>
                </a:solidFill>
                <a:effectLst/>
                <a:latin typeface="+mn-lt"/>
                <a:ea typeface="+mn-ea"/>
                <a:cs typeface="+mn-cs"/>
              </a:rPr>
              <a:t> på incidenter. Det röstmottagarna ska utgå från är principerna för vad som är en incident och rapportera det som överensstämmer med det som står i den vänstra kolumnen.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omflyttade, </a:t>
            </a:r>
            <a:r>
              <a:rPr lang="sv-SE" sz="1200" b="1" kern="1200" dirty="0">
                <a:solidFill>
                  <a:schemeClr val="tx1"/>
                </a:solidFill>
                <a:effectLst/>
                <a:latin typeface="+mn-lt"/>
                <a:ea typeface="+mn-ea"/>
                <a:cs typeface="+mn-cs"/>
              </a:rPr>
              <a:t>gömda eller stulna valsedlar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person som genom olämpligt beteende påverkar ordningen</a:t>
            </a:r>
            <a:endParaRPr lang="sv-S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hot, trakasserier eller </a:t>
            </a:r>
            <a:r>
              <a:rPr lang="sv-SE" sz="1200" b="1" kern="1200" dirty="0">
                <a:solidFill>
                  <a:schemeClr val="tx1"/>
                </a:solidFill>
                <a:effectLst/>
                <a:latin typeface="+mn-lt"/>
                <a:ea typeface="+mn-ea"/>
                <a:cs typeface="+mn-cs"/>
              </a:rPr>
              <a:t>diskriminering mot röstmottagare. </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propaganda i lokalen</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brandlarm</a:t>
            </a:r>
            <a:r>
              <a:rPr lang="sv-SE" sz="1200" kern="1200" dirty="0">
                <a:solidFill>
                  <a:schemeClr val="tx1"/>
                </a:solidFill>
                <a:effectLst/>
                <a:latin typeface="+mn-lt"/>
                <a:ea typeface="+mn-ea"/>
                <a:cs typeface="+mn-cs"/>
              </a:rPr>
              <a:t> som utlösts av oklar anledning</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bristande tillgänglighet </a:t>
            </a:r>
            <a:r>
              <a:rPr lang="sv-SE" sz="1200" kern="1200" dirty="0">
                <a:solidFill>
                  <a:schemeClr val="tx1"/>
                </a:solidFill>
                <a:effectLst/>
                <a:latin typeface="+mn-lt"/>
                <a:ea typeface="+mn-ea"/>
                <a:cs typeface="+mn-cs"/>
              </a:rPr>
              <a:t>i eller utanför lokalen</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väljare som påverkats av annan väljare att rösta på ett visst sätt. </a:t>
            </a:r>
            <a:r>
              <a:rPr lang="sv-SE" sz="1200" b="0" kern="1200" dirty="0">
                <a:solidFill>
                  <a:schemeClr val="tx1"/>
                </a:solidFill>
                <a:effectLst/>
                <a:latin typeface="+mn-lt"/>
                <a:ea typeface="+mn-ea"/>
                <a:cs typeface="+mn-cs"/>
              </a:rPr>
              <a:t>Även en situation där en väljare vägrat en röstmottagare att närvara bakom valsedelställ och valskärm när väljaren tagit hjälp av en medföljande person, som vi nämnt tidigare under utbildningen, är en incident som ska rapporteras.</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effectLst/>
                <a:latin typeface="Garamond" panose="02020404030301010803" pitchFamily="18" charset="0"/>
                <a:ea typeface="Garamond" panose="02020404030301010803" pitchFamily="18" charset="0"/>
                <a:cs typeface="Times New Roman" panose="02020603050405020304" pitchFamily="18" charset="0"/>
              </a:rPr>
              <a:t>Incidenter ska enligt lag rapporteras skyndsamt till Valmyndigheten, </a:t>
            </a:r>
            <a:r>
              <a:rPr lang="sv-SE" sz="1200" dirty="0">
                <a:effectLst/>
                <a:latin typeface="Garamond" panose="02020404030301010803" pitchFamily="18" charset="0"/>
                <a:ea typeface="Garamond" panose="02020404030301010803" pitchFamily="18" charset="0"/>
                <a:cs typeface="Times New Roman" panose="02020603050405020304" pitchFamily="18" charset="0"/>
              </a:rPr>
              <a:t>det ska göras </a:t>
            </a:r>
            <a:r>
              <a:rPr lang="sv-SE" sz="1200" kern="1200" dirty="0">
                <a:solidFill>
                  <a:schemeClr val="tx1"/>
                </a:solidFill>
                <a:effectLst/>
                <a:latin typeface="+mn-lt"/>
                <a:ea typeface="+mn-ea"/>
                <a:cs typeface="+mn-cs"/>
              </a:rPr>
              <a:t>löpande och så fort det går utan att röstmottagningen störs</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kern="1200" dirty="0">
                <a:solidFill>
                  <a:schemeClr val="tx1"/>
                </a:solidFill>
                <a:effectLst/>
                <a:latin typeface="+mn-lt"/>
                <a:ea typeface="+mn-ea"/>
                <a:cs typeface="+mn-cs"/>
              </a:rPr>
              <a:t>Valmyndigheten hanterar inte incidenten, det gör ni på plats i vallokalen, och vid behov med stöd av valkansliet. </a:t>
            </a: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24</a:t>
            </a:fld>
            <a:endParaRPr lang="sv-SE"/>
          </a:p>
        </p:txBody>
      </p:sp>
    </p:spTree>
    <p:extLst>
      <p:ext uri="{BB962C8B-B14F-4D97-AF65-F5344CB8AC3E}">
        <p14:creationId xmlns:p14="http://schemas.microsoft.com/office/powerpoint/2010/main" val="4088936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Rapportera incidenter</a:t>
            </a:r>
            <a:endParaRPr lang="sv-SE" sz="1200" b="1" kern="1200" dirty="0">
              <a:solidFill>
                <a:schemeClr val="tx1"/>
              </a:solidFill>
              <a:effectLst/>
              <a:latin typeface="+mn-lt"/>
              <a:ea typeface="+mn-ea"/>
              <a:cs typeface="+mn-cs"/>
            </a:endParaRPr>
          </a:p>
          <a:p>
            <a:pPr lvl="0"/>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[Här behöver ni komplettera med </a:t>
            </a:r>
            <a:r>
              <a:rPr lang="sv-SE" sz="1200" b="1" i="1" kern="1200" dirty="0">
                <a:solidFill>
                  <a:schemeClr val="tx1"/>
                </a:solidFill>
                <a:effectLst/>
                <a:latin typeface="+mn-lt"/>
                <a:ea typeface="+mn-ea"/>
                <a:cs typeface="+mn-cs"/>
              </a:rPr>
              <a:t>hur</a:t>
            </a:r>
            <a:r>
              <a:rPr lang="sv-SE" sz="1200" i="1" kern="1200" dirty="0">
                <a:solidFill>
                  <a:schemeClr val="tx1"/>
                </a:solidFill>
                <a:effectLst/>
                <a:latin typeface="+mn-lt"/>
                <a:ea typeface="+mn-ea"/>
                <a:cs typeface="+mn-cs"/>
              </a:rPr>
              <a:t> röstmottagarna ska </a:t>
            </a:r>
            <a:r>
              <a:rPr lang="sv-SE" sz="1200" i="1" kern="1200" dirty="0" err="1">
                <a:solidFill>
                  <a:schemeClr val="tx1"/>
                </a:solidFill>
                <a:effectLst/>
                <a:latin typeface="+mn-lt"/>
                <a:ea typeface="+mn-ea"/>
                <a:cs typeface="+mn-cs"/>
              </a:rPr>
              <a:t>incidentrapportera</a:t>
            </a:r>
            <a:r>
              <a:rPr lang="sv-SE" sz="1200" i="1" kern="1200" dirty="0">
                <a:solidFill>
                  <a:schemeClr val="tx1"/>
                </a:solidFill>
                <a:effectLst/>
                <a:latin typeface="+mn-lt"/>
                <a:ea typeface="+mn-ea"/>
                <a:cs typeface="+mn-cs"/>
              </a:rPr>
              <a:t>. Ska de kontakta er eller rapportera direkt till Valmyndigheten? Är det särskilt utsedda i lokalen som ska rapportera? Själva incidentrapporteringen till Valmyndigheten kommer ske genom ett webbformulär på Valcentralen: </a:t>
            </a:r>
            <a:r>
              <a:rPr lang="sv-SE" dirty="0"/>
              <a:t>https://valcentralen.val.se/rapportera-en-incident]</a:t>
            </a:r>
          </a:p>
          <a:p>
            <a:pPr lvl="0"/>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prstClr val="black"/>
                </a:solidFill>
              </a:rPr>
              <a:t>Det avslutar avsnittet om valsäkerhet. [ställ denna fråga till gruppen] Är det någon som har en fråga eller reflektion kring valsäkerhet som ni vill dela med den övriga gruppen? </a:t>
            </a:r>
          </a:p>
          <a:p>
            <a:pPr lvl="0"/>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25</a:t>
            </a:fld>
            <a:endParaRPr lang="sv-SE"/>
          </a:p>
        </p:txBody>
      </p:sp>
    </p:spTree>
    <p:extLst>
      <p:ext uri="{BB962C8B-B14F-4D97-AF65-F5344CB8AC3E}">
        <p14:creationId xmlns:p14="http://schemas.microsoft.com/office/powerpoint/2010/main" val="818223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Nästa steg</a:t>
            </a:r>
          </a:p>
          <a:p>
            <a:endParaRPr lang="sv-SE" dirty="0"/>
          </a:p>
          <a:p>
            <a:r>
              <a:rPr lang="sv-SE" dirty="0"/>
              <a:t>Då är vi klara med vår utbildningsträff – har ni några frågor? </a:t>
            </a:r>
          </a:p>
          <a:p>
            <a:endParaRPr lang="sv-SE" dirty="0"/>
          </a:p>
          <a:p>
            <a:r>
              <a:rPr lang="sv-SE" i="0" dirty="0"/>
              <a:t>Vi kommer som sagt att skicka ut repetitionsfilmer som ni kan se innan ni påbörjar ert uppdrag. Instruktionerna kommer att finnas som ert stöd på plats i lokalen. </a:t>
            </a: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26</a:t>
            </a:fld>
            <a:endParaRPr lang="sv-SE"/>
          </a:p>
        </p:txBody>
      </p:sp>
    </p:spTree>
    <p:extLst>
      <p:ext uri="{BB962C8B-B14F-4D97-AF65-F5344CB8AC3E}">
        <p14:creationId xmlns:p14="http://schemas.microsoft.com/office/powerpoint/2010/main" val="444957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för att du har tagit del av utbildningen. </a:t>
            </a:r>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27</a:t>
            </a:fld>
            <a:endParaRPr lang="sv-SE"/>
          </a:p>
        </p:txBody>
      </p:sp>
    </p:spTree>
    <p:extLst>
      <p:ext uri="{BB962C8B-B14F-4D97-AF65-F5344CB8AC3E}">
        <p14:creationId xmlns:p14="http://schemas.microsoft.com/office/powerpoint/2010/main" val="326420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600" b="1" dirty="0"/>
              <a:t>VÄLKOMMEN!</a:t>
            </a:r>
          </a:p>
          <a:p>
            <a:pPr marL="0" indent="0">
              <a:buNone/>
            </a:pPr>
            <a:endParaRPr lang="sv-SE" sz="1600" b="1" dirty="0"/>
          </a:p>
          <a:p>
            <a:pPr marL="0" indent="0">
              <a:buNone/>
            </a:pPr>
            <a:r>
              <a:rPr lang="sv-SE" sz="1600" b="1" dirty="0"/>
              <a:t>Varför ses vi</a:t>
            </a:r>
            <a:r>
              <a:rPr lang="sv-SE" sz="1600" b="1" baseline="0" dirty="0"/>
              <a:t> idag? </a:t>
            </a:r>
            <a:r>
              <a:rPr lang="sv-SE" sz="1600" b="0" baseline="0" dirty="0"/>
              <a:t>(</a:t>
            </a:r>
            <a:r>
              <a:rPr lang="sv-SE" sz="1600" b="0" i="1" baseline="0" dirty="0"/>
              <a:t>syfte</a:t>
            </a:r>
            <a:r>
              <a:rPr lang="sv-SE" sz="1600" b="0" baseline="0" dirty="0"/>
              <a:t>)</a:t>
            </a:r>
            <a:endParaRPr lang="sv-SE" sz="1600" b="1" baseline="0" dirty="0"/>
          </a:p>
          <a:p>
            <a:pPr marL="171450" lvl="0" indent="-171450">
              <a:buFont typeface="Arial" panose="020B0604020202020204" pitchFamily="34" charset="0"/>
              <a:buChar char="•"/>
            </a:pPr>
            <a:r>
              <a:rPr lang="sv-SE" b="0" dirty="0"/>
              <a:t>Vi ska öva på moment i röstmottagningen som ni kommer att utföra i röstningslokalen.</a:t>
            </a:r>
          </a:p>
          <a:p>
            <a:pPr marL="171450" lvl="0" indent="-171450">
              <a:buFont typeface="Arial" panose="020B0604020202020204" pitchFamily="34" charset="0"/>
              <a:buChar char="•"/>
            </a:pPr>
            <a:r>
              <a:rPr lang="sv-SE" b="0" dirty="0"/>
              <a:t>Vi ska diskutera och utbyta erfarenheter och perspektiv. </a:t>
            </a:r>
          </a:p>
          <a:p>
            <a:pPr marL="171450" lvl="0" indent="-171450">
              <a:buFont typeface="Arial" panose="020B0604020202020204" pitchFamily="34" charset="0"/>
              <a:buChar char="•"/>
            </a:pPr>
            <a:r>
              <a:rPr lang="sv-SE" b="0" baseline="0" dirty="0"/>
              <a:t>Webbutbildningen som du har genomfört är likadan för alla röstmottagare som jobbar i förtidsröstningen i hela Sverige, och idag kompletterar vi med det som gäller i vår kommun angående exempelvis valsedlar och incidentrapportering.</a:t>
            </a:r>
          </a:p>
          <a:p>
            <a:pPr marL="0" lvl="0" indent="0">
              <a:buFont typeface="Arial" panose="020B0604020202020204" pitchFamily="34" charset="0"/>
              <a:buNone/>
            </a:pPr>
            <a:endParaRPr lang="sv-SE" b="0" dirty="0"/>
          </a:p>
          <a:p>
            <a:pPr marL="0" indent="0">
              <a:buNone/>
            </a:pPr>
            <a:r>
              <a:rPr lang="sv-SE" sz="1600" b="1" dirty="0"/>
              <a:t>Vad ska ni kunna</a:t>
            </a:r>
            <a:r>
              <a:rPr lang="sv-SE" sz="1600" b="1" baseline="0" dirty="0"/>
              <a:t> när vi går härifrån? </a:t>
            </a:r>
            <a:r>
              <a:rPr lang="sv-SE" sz="1600" b="0" baseline="0" dirty="0"/>
              <a:t>(</a:t>
            </a:r>
            <a:r>
              <a:rPr lang="sv-SE" sz="1600" b="0" i="1" baseline="0" dirty="0"/>
              <a:t>mål</a:t>
            </a:r>
            <a:r>
              <a:rPr lang="sv-SE" sz="1600" b="0" baseline="0" dirty="0"/>
              <a:t>)</a:t>
            </a:r>
            <a:endParaRPr lang="sv-SE" sz="1600" b="1" baseline="0" dirty="0"/>
          </a:p>
          <a:p>
            <a:pPr marL="171450" lvl="0" indent="-171450">
              <a:buFont typeface="Arial" panose="020B0604020202020204" pitchFamily="34" charset="0"/>
              <a:buChar char="•"/>
            </a:pPr>
            <a:r>
              <a:rPr lang="sv-SE" dirty="0"/>
              <a:t>Ni ska känna er trygga med hur ni möter väljaren i olika situationer.</a:t>
            </a:r>
          </a:p>
          <a:p>
            <a:pPr marL="171450" lvl="0" indent="-171450">
              <a:buFont typeface="Arial" panose="020B0604020202020204" pitchFamily="34" charset="0"/>
              <a:buChar char="•"/>
            </a:pPr>
            <a:r>
              <a:rPr lang="sv-SE" dirty="0"/>
              <a:t>Ni ska kunna agera när och om olika situationer uppstår i och kring förtidsröstningen. </a:t>
            </a:r>
          </a:p>
          <a:p>
            <a:pPr marL="0" lvl="0" indent="0">
              <a:lnSpc>
                <a:spcPts val="1200"/>
              </a:lnSpc>
              <a:spcAft>
                <a:spcPts val="800"/>
              </a:spcAft>
              <a:buFont typeface="Arial" panose="020B0604020202020204" pitchFamily="34" charset="0"/>
              <a:buNone/>
              <a:tabLst>
                <a:tab pos="457200" algn="l"/>
              </a:tabLst>
            </a:pPr>
            <a:endParaRPr lang="sv-SE" sz="1600" b="1" baseline="0" dirty="0"/>
          </a:p>
          <a:p>
            <a:pPr marL="0" indent="0">
              <a:buNone/>
            </a:pPr>
            <a:r>
              <a:rPr lang="sv-SE" sz="1600" b="1" baseline="0" dirty="0"/>
              <a:t>Vad kommer efter den här utbildningen? </a:t>
            </a:r>
            <a:r>
              <a:rPr lang="sv-SE" sz="1600" b="0" i="1" baseline="0" dirty="0"/>
              <a:t>(mer material)</a:t>
            </a:r>
            <a:endParaRPr lang="sv-SE" sz="1600" b="1" baseline="0" dirty="0"/>
          </a:p>
          <a:p>
            <a:pPr marL="0" indent="0">
              <a:buNone/>
            </a:pPr>
            <a:r>
              <a:rPr lang="sv-SE" sz="1600" b="0" baseline="0" dirty="0"/>
              <a:t>Det tar vi på nästa sida!</a:t>
            </a:r>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294945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Utbildningspaket för röstmottagare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Hittills har ni alla gått igenom webbutbildningen, som innehåller grunden för ert uppdrag. Idag är vi </a:t>
            </a:r>
            <a:r>
              <a:rPr lang="sv-SE" i="1" dirty="0"/>
              <a:t>[klicka fram i bild]</a:t>
            </a:r>
            <a:r>
              <a:rPr lang="sv-SE" dirty="0"/>
              <a:t> på det andra steget, vid utbildningsträffen. </a:t>
            </a:r>
          </a:p>
          <a:p>
            <a:r>
              <a:rPr lang="sv-SE" dirty="0"/>
              <a:t>Vi ska repetera det viktigaste från webbutbildningen. Ni kommer som sagt få öva, diskutera, fråga och stämma av. </a:t>
            </a:r>
          </a:p>
          <a:p>
            <a:endParaRPr lang="sv-SE" dirty="0"/>
          </a:p>
          <a:p>
            <a:r>
              <a:rPr lang="sv-SE" i="1" dirty="0"/>
              <a:t>[klicka fram i bild]</a:t>
            </a:r>
            <a:r>
              <a:rPr lang="sv-SE" dirty="0"/>
              <a:t> Några korta repetitionsfilmer skickas ut till er några dagar före  ert uppdrag i förtidsröstningen startar.</a:t>
            </a:r>
          </a:p>
          <a:p>
            <a:endParaRPr lang="sv-SE" dirty="0"/>
          </a:p>
          <a:p>
            <a:r>
              <a:rPr lang="sv-SE" dirty="0"/>
              <a:t>Som ni vet kommer ni även att ha tillgång till instruktioner på papper i lokalen. </a:t>
            </a:r>
            <a:r>
              <a:rPr lang="sv-SE" i="1" dirty="0"/>
              <a:t>[klicka fram i bild och om ni har tillgång till det: håll upp häftet med instruktioner]</a:t>
            </a:r>
            <a:br>
              <a:rPr lang="sv-SE" i="1" dirty="0"/>
            </a:br>
            <a:endParaRPr lang="sv-SE" dirty="0"/>
          </a:p>
          <a:p>
            <a:r>
              <a:rPr lang="sv-SE" dirty="0"/>
              <a:t>Några frågor på det här? Då kör vi igång!</a:t>
            </a:r>
          </a:p>
        </p:txBody>
      </p:sp>
      <p:sp>
        <p:nvSpPr>
          <p:cNvPr id="4" name="Platshållare för bildnummer 3"/>
          <p:cNvSpPr>
            <a:spLocks noGrp="1"/>
          </p:cNvSpPr>
          <p:nvPr>
            <p:ph type="sldNum" sz="quarter" idx="5"/>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160524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Du som röstmottagare är</a:t>
            </a:r>
            <a:r>
              <a:rPr lang="sv-SE" b="1" baseline="0" dirty="0"/>
              <a:t> viktig</a:t>
            </a:r>
            <a:r>
              <a:rPr lang="sv-SE" b="1" dirty="0"/>
              <a:t>!</a:t>
            </a:r>
          </a:p>
          <a:p>
            <a:endParaRPr lang="sv-S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1" dirty="0"/>
              <a:t>Ditt bemötande och din korrekta hantering </a:t>
            </a:r>
            <a:r>
              <a:rPr lang="sv-SE" b="0" dirty="0"/>
              <a:t>i röstmottagningen bidrar till att </a:t>
            </a:r>
            <a:r>
              <a:rPr lang="sv-SE" b="1" dirty="0"/>
              <a:t>upprätthålla förtroendet för att valen går rätt till. </a:t>
            </a:r>
            <a:r>
              <a:rPr lang="sv-SE" dirty="0"/>
              <a:t>Det förtroendet</a:t>
            </a:r>
            <a:r>
              <a:rPr lang="sv-SE" baseline="0" dirty="0"/>
              <a:t> är värdefullt.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Vi vill skicka med er att det viktiga inte är att kunna exakt alla detaljer kring alla moment i förtidsröstningen, det viktiga är att ni känner er trygga i er roll och kollar instruktionerna för stöd eller kontaktar oss </a:t>
            </a:r>
            <a:r>
              <a:rPr lang="sv-SE" b="0" i="1" baseline="0" dirty="0"/>
              <a:t>[valnämnden]</a:t>
            </a:r>
            <a:r>
              <a:rPr lang="sv-SE" b="0" baseline="0" dirty="0"/>
              <a:t> när ni känner er osäkra.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0" i="0" dirty="0"/>
              <a:t>Kom ihåg att </a:t>
            </a:r>
            <a:r>
              <a:rPr lang="sv-SE" b="1" i="0" dirty="0"/>
              <a:t>d</a:t>
            </a:r>
            <a:r>
              <a:rPr lang="sv-SE" b="1" dirty="0"/>
              <a:t>u är en del av en stolt tradition av att arbeta i demokratins 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47596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spcBef>
                <a:spcPts val="0"/>
              </a:spcBef>
              <a:spcAft>
                <a:spcPts val="0"/>
              </a:spcAft>
              <a:buNone/>
            </a:pPr>
            <a:r>
              <a:rPr lang="sv-SE" b="0" i="1" dirty="0"/>
              <a:t>[dela ut ett övningsexempel av dagrapporten, finns att ladda ned på Valcentralen]</a:t>
            </a:r>
          </a:p>
          <a:p>
            <a:pPr marL="0" marR="0" indent="0">
              <a:spcBef>
                <a:spcPts val="0"/>
              </a:spcBef>
              <a:spcAft>
                <a:spcPts val="0"/>
              </a:spcAft>
              <a:buNone/>
            </a:pPr>
            <a:r>
              <a:rPr lang="sv-SE" b="0" dirty="0"/>
              <a:t>Det första ni gör för dagen på röstmottagningsstället är att samlas i gruppen och förbereda inför öppning. </a:t>
            </a:r>
          </a:p>
          <a:p>
            <a:pPr marL="0" marR="0" indent="0">
              <a:spcBef>
                <a:spcPts val="0"/>
              </a:spcBef>
              <a:spcAft>
                <a:spcPts val="0"/>
              </a:spcAft>
              <a:buNone/>
            </a:pPr>
            <a:br>
              <a:rPr lang="sv-SE" b="0" dirty="0"/>
            </a:br>
            <a:r>
              <a:rPr lang="sv-SE" b="0" dirty="0"/>
              <a:t>Det finns några saker som ni behöver stämma av och gå igenom, till exempel:</a:t>
            </a:r>
          </a:p>
          <a:p>
            <a:pPr marL="514350" indent="-514350">
              <a:buClr>
                <a:schemeClr val="accent4"/>
              </a:buClr>
              <a:buFont typeface="+mj-lt"/>
              <a:buAutoNum type="arabicPeriod"/>
            </a:pPr>
            <a:r>
              <a:rPr lang="sv-SE" b="1" dirty="0"/>
              <a:t>Stäm av väljarens flöde i lokalen och bestäm var ni delar ut valkuvert</a:t>
            </a:r>
            <a:r>
              <a:rPr lang="sv-SE" b="0" dirty="0"/>
              <a:t> till väjaren</a:t>
            </a:r>
            <a:r>
              <a:rPr lang="sv-SE" b="1" dirty="0"/>
              <a:t>.</a:t>
            </a:r>
          </a:p>
          <a:p>
            <a:pPr marL="514350" indent="-514350">
              <a:buClr>
                <a:schemeClr val="accent4"/>
              </a:buClr>
              <a:buFont typeface="+mj-lt"/>
              <a:buAutoNum type="arabicPeriod"/>
            </a:pPr>
            <a:r>
              <a:rPr lang="sv-SE" b="1" dirty="0"/>
              <a:t>Kontrollera teknik </a:t>
            </a:r>
            <a:r>
              <a:rPr lang="sv-SE" b="0" dirty="0"/>
              <a:t>(internetuppkoppling, dator, skanner), </a:t>
            </a:r>
            <a:r>
              <a:rPr lang="sv-SE" b="1" dirty="0"/>
              <a:t>möblering, skyltning, hjälpmedel och valmaterial </a:t>
            </a:r>
            <a:r>
              <a:rPr lang="sv-SE" b="0" dirty="0"/>
              <a:t>så att det fungerar och finns utifrån det ni bestämt om väljarens flöde. </a:t>
            </a:r>
          </a:p>
          <a:p>
            <a:pPr marL="514350" indent="-514350">
              <a:buClr>
                <a:schemeClr val="accent4"/>
              </a:buClr>
              <a:buFont typeface="+mj-lt"/>
              <a:buAutoNum type="arabicPeriod"/>
            </a:pPr>
            <a:r>
              <a:rPr lang="sv-SE" sz="1200" b="1" dirty="0"/>
              <a:t>Kontrollera utrymningsvägar </a:t>
            </a:r>
            <a:r>
              <a:rPr lang="sv-SE" sz="1200" b="0" dirty="0"/>
              <a:t>så att alla känner till dem och att de inte är blockerade av något.</a:t>
            </a:r>
            <a:endParaRPr lang="sv-SE" sz="1200" b="1" dirty="0"/>
          </a:p>
          <a:p>
            <a:pPr marL="514350" indent="-514350">
              <a:buClr>
                <a:schemeClr val="accent4"/>
              </a:buClr>
              <a:buFont typeface="+mj-lt"/>
              <a:buAutoNum type="arabicPeriod"/>
            </a:pPr>
            <a:r>
              <a:rPr lang="sv-SE" b="1" dirty="0"/>
              <a:t>Kolla att uppsamlingslådan är tom och försegla den.</a:t>
            </a:r>
          </a:p>
          <a:p>
            <a:pPr marL="514350" indent="-514350">
              <a:buClr>
                <a:schemeClr val="accent4"/>
              </a:buClr>
              <a:buFont typeface="+mj-lt"/>
              <a:buAutoNum type="arabicPeriod"/>
            </a:pPr>
            <a:r>
              <a:rPr lang="sv-SE" sz="1200" b="1" dirty="0"/>
              <a:t>Fyll i kommun, lokal och datum i dagrapporten. </a:t>
            </a:r>
            <a:r>
              <a:rPr lang="sv-SE" sz="1200" b="0" dirty="0"/>
              <a:t>Det här kan ni fylla i på den dagrapport ni fått utdelad, vi kommer att återkomma till den i slutet av utbildningen.</a:t>
            </a:r>
            <a:endParaRPr lang="sv-SE" sz="1200" b="1" dirty="0"/>
          </a:p>
          <a:p>
            <a:pPr marL="0" marR="0" indent="0">
              <a:spcBef>
                <a:spcPts val="0"/>
              </a:spcBef>
              <a:spcAft>
                <a:spcPts val="0"/>
              </a:spcAft>
              <a:buNone/>
            </a:pPr>
            <a:endParaRPr lang="sv-SE" b="1" dirty="0"/>
          </a:p>
          <a:p>
            <a:pPr marL="0" marR="0" indent="0">
              <a:spcBef>
                <a:spcPts val="0"/>
              </a:spcBef>
              <a:spcAft>
                <a:spcPts val="0"/>
              </a:spcAft>
              <a:buNone/>
            </a:pPr>
            <a:r>
              <a:rPr lang="sv-SE" b="0" dirty="0"/>
              <a:t>Era förberedelser är sammanfattade i instruktionen, följ den för att undvika att ni missar någon förberedelse. </a:t>
            </a:r>
          </a:p>
          <a:p>
            <a:pPr marL="0" marR="0" indent="0">
              <a:spcBef>
                <a:spcPts val="0"/>
              </a:spcBef>
              <a:spcAft>
                <a:spcPts val="0"/>
              </a:spcAft>
              <a:buNone/>
            </a:pPr>
            <a:r>
              <a:rPr lang="sv-SE" i="1" dirty="0"/>
              <a:t>[Komplettera med lokala instruktioner kring exempelvis försegling, åtkomst till lokalerna, materiallista som de ska stämma av mot etc.] </a:t>
            </a:r>
          </a:p>
        </p:txBody>
      </p:sp>
      <p:sp>
        <p:nvSpPr>
          <p:cNvPr id="4" name="Platshållare för bildnummer 3"/>
          <p:cNvSpPr>
            <a:spLocks noGrp="1"/>
          </p:cNvSpPr>
          <p:nvPr>
            <p:ph type="sldNum" sz="quarter" idx="5"/>
          </p:nvPr>
        </p:nvSpPr>
        <p:spPr/>
        <p:txBody>
          <a:bodyPr/>
          <a:lstStyle/>
          <a:p>
            <a:fld id="{FE5C8991-D57F-4F57-99D8-D1041714389F}" type="slidenum">
              <a:rPr lang="sv-SE" smtClean="0"/>
              <a:t>6</a:t>
            </a:fld>
            <a:endParaRPr lang="sv-SE"/>
          </a:p>
        </p:txBody>
      </p:sp>
    </p:spTree>
    <p:extLst>
      <p:ext uri="{BB962C8B-B14F-4D97-AF65-F5344CB8AC3E}">
        <p14:creationId xmlns:p14="http://schemas.microsoft.com/office/powerpoint/2010/main" val="289918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Väljaren i fokus</a:t>
            </a:r>
            <a:endParaRPr lang="sv-SE" dirty="0"/>
          </a:p>
          <a:p>
            <a:r>
              <a:rPr lang="sv-SE" dirty="0"/>
              <a:t>Det allra viktigaste för dig som röstmottagare i förtidsröstningen är väljaren. </a:t>
            </a:r>
          </a:p>
          <a:p>
            <a:r>
              <a:rPr lang="sv-SE" dirty="0"/>
              <a:t>I webbutbildningen utgick vi från väljarens väg för att rösta och de olika steg som väljaren gör under förtidsröstningen för att lämna in sin röst. </a:t>
            </a:r>
          </a:p>
          <a:p>
            <a:endParaRPr lang="sv-SE" dirty="0"/>
          </a:p>
          <a:p>
            <a:r>
              <a:rPr lang="sv-SE" dirty="0"/>
              <a:t>Vi kommer att följa samma logik under utbildningen idag och ska börja med att prata kort om information till väljaren, och därefter gå igenom de olika stationer som väljaren går till för att göra iordning och lämna ifrån sig sin röst. </a:t>
            </a:r>
          </a:p>
          <a:p>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162203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u="none" baseline="0" dirty="0"/>
              <a:t>[klicka fram] </a:t>
            </a:r>
            <a:r>
              <a:rPr lang="sv-SE" i="0" u="none" dirty="0"/>
              <a:t>En nyhet i valet 2026 är att de allra flesta väljare får sina röstkort skickat till sin digitala brevlåda istället för till brevlådan på sin hemadress. Röstkortet är en information där väljaren kan se sin rösträtt och i vilken lokal hen ska rösta om hen vill rösta i sin vallokal på valdagen. I tidigare val användes röstkortet för att lägga i fönsterkuvertet tillsammans med väljarens röster. Nu använder ni istället ett generiskt adresskort i fönsterkuvertet och </a:t>
            </a:r>
            <a:r>
              <a:rPr lang="sv-SE" sz="1200" kern="1200" dirty="0">
                <a:solidFill>
                  <a:schemeClr val="tx1"/>
                </a:solidFill>
                <a:effectLst/>
                <a:latin typeface="+mn-lt"/>
                <a:ea typeface="+mn-ea"/>
                <a:cs typeface="+mn-cs"/>
              </a:rPr>
              <a:t>väljaren kopplas ihop med rösten genom en kod på fönsterkuvertet som valkuverten placeras i och den digitala väljarförteckningen. </a:t>
            </a:r>
            <a:br>
              <a:rPr lang="sv-SE" i="1" u="none" dirty="0"/>
            </a:br>
            <a:endParaRPr lang="sv-SE" i="1" u="non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i="1" u="none" dirty="0"/>
              <a:t>[klicka fram] </a:t>
            </a:r>
            <a:r>
              <a:rPr lang="sv-SE" i="0" u="none" dirty="0"/>
              <a:t>På val.se kan väljaren se </a:t>
            </a:r>
            <a:r>
              <a:rPr lang="sv-SE" b="1" i="0" u="none" dirty="0"/>
              <a:t>uppgifter om röstmottagningsställen för förtidsröstning </a:t>
            </a:r>
            <a:r>
              <a:rPr lang="sv-SE" i="0" u="none" dirty="0"/>
              <a:t>och se om den till exempel är tillgänglig för </a:t>
            </a:r>
            <a:r>
              <a:rPr lang="sv-SE" sz="1200" kern="1200" dirty="0">
                <a:solidFill>
                  <a:schemeClr val="tx1"/>
                </a:solidFill>
                <a:effectLst/>
                <a:latin typeface="+mn-lt"/>
                <a:ea typeface="+mn-ea"/>
                <a:cs typeface="+mn-cs"/>
              </a:rPr>
              <a:t>rullstolsanvändare</a:t>
            </a:r>
            <a:r>
              <a:rPr lang="sv-SE" i="0" u="none" dirty="0"/>
              <a:t>, har extra belysning och om det finns förstoringshjälpmedel att tillgå.</a:t>
            </a:r>
            <a:br>
              <a:rPr lang="sv-SE" i="0" u="none" dirty="0"/>
            </a:br>
            <a:br>
              <a:rPr lang="sv-SE" i="0" u="none" dirty="0"/>
            </a:br>
            <a:r>
              <a:rPr lang="sv-SE" i="1" u="none" dirty="0"/>
              <a:t>[Fyll på information om hur röstmottagarna får veta vad som gäller för just deras lokal.]</a:t>
            </a:r>
            <a:br>
              <a:rPr lang="sv-SE" i="1" u="none" dirty="0"/>
            </a:br>
            <a:endParaRPr lang="sv-SE" i="1" u="non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i="1" u="none" dirty="0"/>
              <a:t>[klicka fram] </a:t>
            </a:r>
            <a:r>
              <a:rPr lang="sv-SE" b="1" u="none" dirty="0">
                <a:effectLst/>
              </a:rPr>
              <a:t>Valmyndigheten</a:t>
            </a:r>
            <a:r>
              <a:rPr lang="sv-SE" u="none" dirty="0">
                <a:effectLst/>
              </a:rPr>
              <a:t> har tagit fram </a:t>
            </a:r>
            <a:r>
              <a:rPr lang="sv-SE" b="1" u="none" dirty="0">
                <a:effectLst/>
              </a:rPr>
              <a:t>informationsmaterial</a:t>
            </a:r>
            <a:r>
              <a:rPr lang="sv-SE" u="none" dirty="0">
                <a:effectLst/>
              </a:rPr>
              <a:t> som ni kan använda för att förklara hur röstningen går till. Det finns dels affischer att sätta upp och informationsblad som ni kan dela ut i en eventuell kö eller använda som stöd när ni ska förklara för en väljare hur röstningen går till.</a:t>
            </a:r>
            <a:br>
              <a:rPr lang="sv-SE" u="none" dirty="0">
                <a:effectLst/>
              </a:rPr>
            </a:br>
            <a:br>
              <a:rPr lang="sv-SE" u="none" dirty="0">
                <a:effectLst/>
              </a:rPr>
            </a:br>
            <a:r>
              <a:rPr lang="sv-SE" i="1" u="none" dirty="0">
                <a:effectLst/>
              </a:rPr>
              <a:t>[Fyll på vilket informationsmaterial som kommer finnas i lokalen. På bilden syns guiden ”Så här röstar du”. Byt ut bilden om ni inte beställt detta material.]</a:t>
            </a:r>
            <a:endParaRPr lang="sv-SE" u="non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sv-SE" u="none" dirty="0"/>
            </a:br>
            <a:endParaRPr lang="sv-SE" u="non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379895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r>
              <a:rPr lang="sv-SE" b="1" dirty="0"/>
              <a:t>Ordning i valsedelstället</a:t>
            </a: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endParaRPr lang="sv-SE" b="1" dirty="0"/>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r>
              <a:rPr lang="sv-SE" b="0" dirty="0"/>
              <a:t>Nu ska vi prata om den första stationen som väljaren går till i lokalen, nämligen avskärmningen med valsedlar.</a:t>
            </a:r>
          </a:p>
          <a:p>
            <a:pPr marL="0" marR="0" lvl="0" indent="0" algn="l" defTabSz="914400" rtl="0" eaLnBrk="1" fontAlgn="auto" latinLnBrk="0" hangingPunct="1">
              <a:lnSpc>
                <a:spcPts val="1200"/>
              </a:lnSpc>
              <a:spcBef>
                <a:spcPts val="0"/>
              </a:spcBef>
              <a:spcAft>
                <a:spcPts val="800"/>
              </a:spcAft>
              <a:buClrTx/>
              <a:buSzTx/>
              <a:buFont typeface="Wingdings" panose="05000000000000000000" pitchFamily="2" charset="2"/>
              <a:buNone/>
              <a:tabLst>
                <a:tab pos="457200" algn="l"/>
              </a:tabLst>
              <a:defRPr/>
            </a:pPr>
            <a:endParaRPr lang="sv-SE" sz="1200" b="1" dirty="0">
              <a:effectLst/>
              <a:latin typeface="Garamond" panose="02020404030301010803" pitchFamily="18" charset="0"/>
              <a:ea typeface="Garamond" panose="02020404030301010803" pitchFamily="18" charset="0"/>
              <a:cs typeface="Times New Roman" panose="02020603050405020304" pitchFamily="18" charset="0"/>
            </a:endParaRPr>
          </a:p>
          <a:p>
            <a:pPr marL="171450" indent="-171450">
              <a:buFont typeface="Wingdings" panose="05000000000000000000" pitchFamily="2" charset="2"/>
              <a:buChar char="§"/>
            </a:pPr>
            <a:r>
              <a:rPr lang="sv-SE" b="0" i="1" dirty="0"/>
              <a:t>[klicka fram] </a:t>
            </a:r>
            <a:r>
              <a:rPr lang="sv-SE" sz="1200" b="0" dirty="0"/>
              <a:t>Du som röstmottagare ska </a:t>
            </a:r>
            <a:r>
              <a:rPr lang="sv-SE" sz="1200" b="1" dirty="0"/>
              <a:t>säkerställa att det är ordning och reda i valsedelstället, </a:t>
            </a:r>
            <a:r>
              <a:rPr lang="sv-SE" sz="1200" b="0" dirty="0"/>
              <a:t>till exempel att valsedlarna ligger sorterat, att inga valsedlar saknas eller har gömts, och att det är fritt från propaganda och skräp bakom avskärmningarna. </a:t>
            </a:r>
            <a:br>
              <a:rPr lang="sv-SE" sz="1200" b="0" dirty="0"/>
            </a:br>
            <a:endParaRPr lang="sv-SE" sz="12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1" dirty="0"/>
              <a:t>Valsedelstället ska alltid vara påfyllt </a:t>
            </a:r>
            <a:r>
              <a:rPr lang="sv-SE" b="0" dirty="0"/>
              <a:t>med de valsedlar som ni har fått till lokalen. Om ett parti levererar valsedlar till lokalen ska ni, om ni är osäkra, kontrollera att partiet anmält deltagande i valet.</a:t>
            </a:r>
            <a:br>
              <a:rPr lang="sv-SE" b="0" dirty="0"/>
            </a:br>
            <a:br>
              <a:rPr lang="sv-SE" b="0" dirty="0"/>
            </a:br>
            <a:r>
              <a:rPr lang="sv-SE" b="0" i="1" dirty="0"/>
              <a:t>[Komplettera med information hur de ska kunna ta reda på om ett parti anmält deltagande, ifall ni tar fram listor eller om röstmottagarna ska kontrollera på val.se.]</a:t>
            </a:r>
            <a:br>
              <a:rPr lang="sv-SE" b="0" i="1" dirty="0"/>
            </a:br>
            <a:endParaRPr lang="sv-SE" b="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Endast ni röstmottagare får fylla på </a:t>
            </a:r>
            <a:r>
              <a:rPr lang="sv-SE" sz="1200" b="0" dirty="0">
                <a:effectLst/>
                <a:latin typeface="Garamond" panose="02020404030301010803" pitchFamily="18" charset="0"/>
                <a:ea typeface="Garamond" panose="02020404030301010803" pitchFamily="18" charset="0"/>
                <a:cs typeface="Times New Roman" panose="02020603050405020304" pitchFamily="18" charset="0"/>
              </a:rPr>
              <a:t>med valsedlar i valsedelstället.</a:t>
            </a:r>
            <a:r>
              <a:rPr lang="sv-SE" sz="1200" b="0" u="none" baseline="0" dirty="0">
                <a:effectLst/>
                <a:latin typeface="Garamond" panose="02020404030301010803" pitchFamily="18" charset="0"/>
                <a:ea typeface="Garamond" panose="02020404030301010803" pitchFamily="18" charset="0"/>
                <a:cs typeface="Times New Roman" panose="02020603050405020304" pitchFamily="18" charset="0"/>
              </a:rPr>
              <a:t> </a:t>
            </a:r>
            <a:r>
              <a:rPr lang="sv-SE" sz="1200" i="0" dirty="0">
                <a:effectLst/>
                <a:latin typeface="Garamond" panose="02020404030301010803" pitchFamily="18" charset="0"/>
                <a:ea typeface="Garamond" panose="02020404030301010803" pitchFamily="18" charset="0"/>
                <a:cs typeface="Times New Roman" panose="02020603050405020304" pitchFamily="18" charset="0"/>
              </a:rPr>
              <a:t>Partirepresentanter har rätt att kontrollera ordningen i valsedelställen först efter att ni gjort bedömningen att det inte påverkar väljarflödet.</a:t>
            </a:r>
            <a:br>
              <a:rPr lang="sv-SE" sz="1200" i="0" dirty="0">
                <a:effectLst/>
                <a:latin typeface="Garamond" panose="02020404030301010803" pitchFamily="18" charset="0"/>
                <a:ea typeface="Garamond" panose="02020404030301010803" pitchFamily="18" charset="0"/>
                <a:cs typeface="Times New Roman" panose="02020603050405020304" pitchFamily="18" charset="0"/>
              </a:rPr>
            </a:br>
            <a:endParaRPr lang="sv-SE" sz="1200" i="0" dirty="0">
              <a:effectLst/>
              <a:latin typeface="Garamond" panose="02020404030301010803" pitchFamily="18" charset="0"/>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200" dirty="0"/>
              <a:t>Det är viktigt att valsedlarna presenteras likformigt och ni ska </a:t>
            </a:r>
            <a:r>
              <a:rPr lang="sv-SE" sz="1200" b="1" dirty="0"/>
              <a:t>placera</a:t>
            </a:r>
            <a:r>
              <a:rPr lang="sv-SE" sz="1200" dirty="0"/>
              <a:t> </a:t>
            </a:r>
            <a:r>
              <a:rPr lang="sv-SE" sz="1200" b="1" dirty="0"/>
              <a:t>alla valsedlar </a:t>
            </a:r>
            <a:r>
              <a:rPr lang="sv-SE" b="1" dirty="0"/>
              <a:t>i den ordning valnämnden beslutat om</a:t>
            </a:r>
            <a:r>
              <a:rPr lang="sv-SE" sz="1200" dirty="0"/>
              <a:t>. </a:t>
            </a:r>
            <a:r>
              <a:rPr lang="sv-SE" sz="1200" b="0" dirty="0"/>
              <a:t>I praktiken betyder det att om en partirepresentant dyker upp med valsedlar som inte redan finns i lokalen, så ska det partiets valsedlar placeras enligt samma princip som resten av partierna. Förutsatt att det är ett parti som anmält deltagande i valet. </a:t>
            </a:r>
            <a:br>
              <a:rPr lang="sv-SE" sz="1200" b="0" dirty="0"/>
            </a:br>
            <a:br>
              <a:rPr lang="sv-SE" sz="1200" b="0" dirty="0"/>
            </a:br>
            <a:r>
              <a:rPr lang="sv-SE" sz="1200" b="0" i="1" dirty="0"/>
              <a:t>[</a:t>
            </a:r>
            <a:r>
              <a:rPr lang="sv-SE" i="1" dirty="0"/>
              <a:t>Tydliggör detta genom att visa vilka valsedlar som ska läggas ut och hur – demonstrera i ett riktigt valsedelställ och uppmuntra röstmottagarna att gå och kika på (och kanske även fota av) valsedelstället efter er dragning.]</a:t>
            </a:r>
            <a:endParaRPr lang="sv-SE" sz="1200" i="0" dirty="0">
              <a:effectLst/>
              <a:latin typeface="Garamond" panose="02020404030301010803" pitchFamily="18" charset="0"/>
              <a:ea typeface="Garamond" panose="02020404030301010803" pitchFamily="18" charset="0"/>
              <a:cs typeface="Times New Roman" panose="02020603050405020304" pitchFamily="18" charset="0"/>
            </a:endParaRPr>
          </a:p>
          <a:p>
            <a:pPr marL="171450" indent="-171450">
              <a:buFont typeface="Wingdings" panose="05000000000000000000" pitchFamily="2" charset="2"/>
              <a:buChar char="§"/>
            </a:pPr>
            <a:endParaRPr lang="sv-SE" b="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b="0" i="1" dirty="0"/>
              <a:t>[klicka fram] </a:t>
            </a:r>
            <a:r>
              <a:rPr lang="sv-SE" b="1" i="0" dirty="0"/>
              <a:t>K</a:t>
            </a:r>
            <a:r>
              <a:rPr lang="sv-SE" b="1" dirty="0"/>
              <a:t>ontrollera</a:t>
            </a:r>
            <a:r>
              <a:rPr lang="sv-SE" b="0" dirty="0"/>
              <a:t> både ordning och valsedlar</a:t>
            </a:r>
            <a:r>
              <a:rPr lang="sv-SE" b="1" dirty="0"/>
              <a:t> kontinuerligt under dagen, </a:t>
            </a:r>
            <a:r>
              <a:rPr lang="sv-SE" b="0" dirty="0"/>
              <a:t>om möjligt efter att varje väljare varit och tagit valsedlar</a:t>
            </a:r>
            <a:r>
              <a:rPr lang="sv-SE" b="1" dirty="0"/>
              <a:t>.</a:t>
            </a:r>
            <a:r>
              <a:rPr lang="sv-SE" b="1" i="0" dirty="0"/>
              <a:t> </a:t>
            </a:r>
            <a:r>
              <a:rPr lang="sv-SE" sz="1200" b="0" dirty="0"/>
              <a:t>Att valsedlar flyttas, göms eller plockas bort är en av de vanligaste incidenterna vid val. Vi kommer att prata mer om vad en incident är och hur den ska rapporteras senare under utbildningen. </a:t>
            </a:r>
            <a:endParaRPr lang="sv-SE" b="1" dirty="0"/>
          </a:p>
          <a:p>
            <a:pPr marL="0" indent="0">
              <a:buFont typeface="Wingdings" panose="05000000000000000000" pitchFamily="2" charset="2"/>
              <a:buNone/>
            </a:pPr>
            <a:endParaRPr lang="sv-SE" sz="12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sz="1200" b="1" dirty="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1200" i="0" dirty="0">
              <a:effectLst/>
              <a:latin typeface="Garamond" panose="02020404030301010803" pitchFamily="18" charset="0"/>
              <a:ea typeface="Garamond" panose="02020404030301010803" pitchFamily="18" charset="0"/>
              <a:cs typeface="Times New Roman" panose="02020603050405020304" pitchFamily="18" charset="0"/>
            </a:endParaRPr>
          </a:p>
          <a:p>
            <a:pPr marL="171450" indent="-171450">
              <a:buFont typeface="Wingdings" panose="05000000000000000000" pitchFamily="2" charset="2"/>
              <a:buChar char="§"/>
            </a:pPr>
            <a:endParaRPr lang="sv-SE" b="1"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647392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2026-04-13</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2026-04-13</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818000"/>
            <a:ext cx="12192000" cy="5040000"/>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2026-04-13</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2"/>
          </a:solidFill>
        </p:spPr>
        <p:txBody>
          <a:body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2026-04-13</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8" name="Platshållare för text 9">
            <a:extLst>
              <a:ext uri="{FF2B5EF4-FFF2-40B4-BE49-F238E27FC236}">
                <a16:creationId xmlns:a16="http://schemas.microsoft.com/office/drawing/2014/main" id="{F52E7896-DCEF-E460-E851-932A3376D996}"/>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2026-04-13</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adec="http://schemas.microsoft.com/office/drawing/2017/decorative" val="1"/>
              </a:ext>
            </a:extLst>
          </p:cNvPr>
          <p:cNvSpPr>
            <a:spLocks noGrp="1"/>
          </p:cNvSpPr>
          <p:nvPr>
            <p:ph type="pic" sz="quarter" idx="13"/>
          </p:nvPr>
        </p:nvSpPr>
        <p:spPr>
          <a:xfrm>
            <a:off x="7015200" y="0"/>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adec="http://schemas.microsoft.com/office/drawing/2017/decorative" val="1"/>
              </a:ext>
            </a:extLst>
          </p:cNvPr>
          <p:cNvSpPr>
            <a:spLocks noGrp="1"/>
          </p:cNvSpPr>
          <p:nvPr>
            <p:ph type="pic" sz="quarter" idx="13"/>
          </p:nvPr>
        </p:nvSpPr>
        <p:spPr>
          <a:xfrm>
            <a:off x="0" y="-8546"/>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2026-04-13</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adec="http://schemas.microsoft.com/office/drawing/2017/decorative"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2026-04-13</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 till dig som utbildar</a:t>
            </a:r>
          </a:p>
        </p:txBody>
      </p:sp>
      <p:pic>
        <p:nvPicPr>
          <p:cNvPr id="5" name="Platshållare för innehåll 4" descr="Kvinna står framför fyra andra personer och förklarar någo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8363" y="1659517"/>
            <a:ext cx="5715275" cy="4102529"/>
          </a:xfrm>
        </p:spPr>
      </p:pic>
      <p:sp>
        <p:nvSpPr>
          <p:cNvPr id="4" name="Platshållare för bildnummer 3"/>
          <p:cNvSpPr>
            <a:spLocks noGrp="1"/>
          </p:cNvSpPr>
          <p:nvPr>
            <p:ph type="sldNum" sz="quarter" idx="12"/>
          </p:nvPr>
        </p:nvSpPr>
        <p:spPr/>
        <p:txBody>
          <a:bodyPr/>
          <a:lstStyle/>
          <a:p>
            <a:fld id="{696A28D3-22CF-4FB0-80FD-EC473B325B38}" type="slidenum">
              <a:rPr lang="sv-SE" smtClean="0"/>
              <a:t>1</a:t>
            </a:fld>
            <a:endParaRPr lang="sv-SE"/>
          </a:p>
        </p:txBody>
      </p:sp>
    </p:spTree>
    <p:extLst>
      <p:ext uri="{BB962C8B-B14F-4D97-AF65-F5344CB8AC3E}">
        <p14:creationId xmlns:p14="http://schemas.microsoft.com/office/powerpoint/2010/main" val="270376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a:xfrm>
            <a:off x="2580816" y="3069000"/>
            <a:ext cx="6370622" cy="720000"/>
          </a:xfrm>
        </p:spPr>
        <p:txBody>
          <a:bodyPr/>
          <a:lstStyle/>
          <a:p>
            <a:r>
              <a:rPr lang="sv-SE" dirty="0"/>
              <a:t>Övning: När en väljare behöver hjälp</a:t>
            </a:r>
            <a:endParaRPr lang="en-US" dirty="0"/>
          </a:p>
        </p:txBody>
      </p:sp>
    </p:spTree>
    <p:extLst>
      <p:ext uri="{BB962C8B-B14F-4D97-AF65-F5344CB8AC3E}">
        <p14:creationId xmlns:p14="http://schemas.microsoft.com/office/powerpoint/2010/main" val="389476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34D7-E83D-D106-0DA6-073139C64128}"/>
              </a:ext>
            </a:extLst>
          </p:cNvPr>
          <p:cNvSpPr>
            <a:spLocks noGrp="1"/>
          </p:cNvSpPr>
          <p:nvPr>
            <p:ph type="title"/>
          </p:nvPr>
        </p:nvSpPr>
        <p:spPr>
          <a:xfrm>
            <a:off x="1007998" y="617625"/>
            <a:ext cx="4994402" cy="980604"/>
          </a:xfrm>
        </p:spPr>
        <p:txBody>
          <a:bodyPr/>
          <a:lstStyle/>
          <a:p>
            <a:r>
              <a:rPr lang="sv-SE" dirty="0"/>
              <a:t>När en väljare behöver hjälp</a:t>
            </a:r>
            <a:endParaRPr lang="en-US" dirty="0"/>
          </a:p>
        </p:txBody>
      </p:sp>
      <p:pic>
        <p:nvPicPr>
          <p:cNvPr id="1028" name="Picture 4" descr="Bild på en kö utanför en vallokal. Enbart fötterna syns.">
            <a:extLst>
              <a:ext uri="{C183D7F6-B498-43B3-948B-1728B52AA6E4}">
                <adec:decorative xmlns:adec="http://schemas.microsoft.com/office/drawing/2017/decorative" val="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4820" r="248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82A060FD-69AE-5FB5-C7D1-C23DB177DAB0}"/>
              </a:ext>
              <a:ext uri="{C183D7F6-B498-43B3-948B-1728B52AA6E4}">
                <adec:decorative xmlns:adec="http://schemas.microsoft.com/office/drawing/2017/decorative" val="1"/>
              </a:ext>
            </a:extLst>
          </p:cNvPr>
          <p:cNvSpPr/>
          <p:nvPr/>
        </p:nvSpPr>
        <p:spPr>
          <a:xfrm>
            <a:off x="6393407" y="774981"/>
            <a:ext cx="1243584" cy="1241208"/>
          </a:xfrm>
          <a:prstGeom prst="ellipse">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Övning</a:t>
            </a:r>
            <a:endParaRPr lang="en-US" sz="1200" dirty="0"/>
          </a:p>
        </p:txBody>
      </p:sp>
      <p:sp>
        <p:nvSpPr>
          <p:cNvPr id="3" name="Content Placeholder 2">
            <a:extLst>
              <a:ext uri="{FF2B5EF4-FFF2-40B4-BE49-F238E27FC236}">
                <a16:creationId xmlns:a16="http://schemas.microsoft.com/office/drawing/2014/main" id="{71041950-D840-9190-4358-A2A045F6DAEF}"/>
              </a:ext>
            </a:extLst>
          </p:cNvPr>
          <p:cNvSpPr>
            <a:spLocks noGrp="1"/>
          </p:cNvSpPr>
          <p:nvPr>
            <p:ph sz="half" idx="1"/>
          </p:nvPr>
        </p:nvSpPr>
        <p:spPr>
          <a:xfrm>
            <a:off x="1007998" y="1768288"/>
            <a:ext cx="4994401" cy="4226616"/>
          </a:xfrm>
        </p:spPr>
        <p:txBody>
          <a:bodyPr>
            <a:normAutofit/>
          </a:bodyPr>
          <a:lstStyle/>
          <a:p>
            <a:pPr marL="0" indent="0">
              <a:buNone/>
            </a:pPr>
            <a:r>
              <a:rPr lang="sv-SE" sz="1800" dirty="0"/>
              <a:t>En väljare kommer in i lokalen tillsammans med en medföljande person. De går tillsammans till valsedelstället för att hämta valsedlar. </a:t>
            </a:r>
          </a:p>
          <a:p>
            <a:pPr lvl="1">
              <a:buClr>
                <a:schemeClr val="accent4"/>
              </a:buClr>
            </a:pPr>
            <a:r>
              <a:rPr lang="sv-SE" i="1" dirty="0"/>
              <a:t>Vad gör du som röstmottagare? </a:t>
            </a:r>
          </a:p>
          <a:p>
            <a:pPr lvl="1">
              <a:buClr>
                <a:schemeClr val="accent4"/>
              </a:buClr>
            </a:pPr>
            <a:r>
              <a:rPr lang="sv-SE" i="1" dirty="0"/>
              <a:t>Finns det något som känns extra utmanande med den här situationen?</a:t>
            </a:r>
          </a:p>
          <a:p>
            <a:pPr lvl="1">
              <a:buClr>
                <a:schemeClr val="accent4"/>
              </a:buClr>
            </a:pPr>
            <a:r>
              <a:rPr lang="sv-SE" i="1" dirty="0"/>
              <a:t>Vilka tips och tankar vill du dela med resten av gruppen?</a:t>
            </a:r>
          </a:p>
          <a:p>
            <a:pPr marL="0" indent="0">
              <a:buNone/>
            </a:pPr>
            <a:endParaRPr lang="sv-SE" sz="1800" b="1" dirty="0"/>
          </a:p>
          <a:p>
            <a:pPr marL="0" indent="0">
              <a:buNone/>
            </a:pPr>
            <a:r>
              <a:rPr lang="sv-SE" sz="1800" b="1" dirty="0"/>
              <a:t>Reflektera två och två</a:t>
            </a:r>
          </a:p>
          <a:p>
            <a:pPr>
              <a:buFontTx/>
              <a:buChar char="-"/>
            </a:pPr>
            <a:endParaRPr lang="sv-SE" sz="1800" i="1" dirty="0"/>
          </a:p>
          <a:p>
            <a:pPr marL="0" indent="0">
              <a:buNone/>
            </a:pPr>
            <a:endParaRPr lang="sv-SE" sz="1800" i="1" dirty="0"/>
          </a:p>
          <a:p>
            <a:pPr marL="0" indent="0">
              <a:buNone/>
            </a:pPr>
            <a:endParaRPr lang="sv-SE" sz="1800" dirty="0"/>
          </a:p>
        </p:txBody>
      </p:sp>
    </p:spTree>
    <p:extLst>
      <p:ext uri="{BB962C8B-B14F-4D97-AF65-F5344CB8AC3E}">
        <p14:creationId xmlns:p14="http://schemas.microsoft.com/office/powerpoint/2010/main" val="30801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07202" y="553295"/>
            <a:ext cx="4994400" cy="720000"/>
          </a:xfrm>
        </p:spPr>
        <p:txBody>
          <a:bodyPr/>
          <a:lstStyle/>
          <a:p>
            <a:r>
              <a:rPr lang="sv-SE" sz="2800" dirty="0"/>
              <a:t>Tips om frågor uppstår</a:t>
            </a:r>
          </a:p>
        </p:txBody>
      </p:sp>
      <p:sp>
        <p:nvSpPr>
          <p:cNvPr id="3" name="Platshållare för innehåll 2"/>
          <p:cNvSpPr>
            <a:spLocks noGrp="1"/>
          </p:cNvSpPr>
          <p:nvPr>
            <p:ph sz="half" idx="1"/>
          </p:nvPr>
        </p:nvSpPr>
        <p:spPr>
          <a:xfrm>
            <a:off x="1101600" y="1481383"/>
            <a:ext cx="4322171" cy="4454195"/>
          </a:xfrm>
        </p:spPr>
        <p:txBody>
          <a:bodyPr/>
          <a:lstStyle/>
          <a:p>
            <a:pPr>
              <a:buClr>
                <a:schemeClr val="accent4"/>
              </a:buClr>
            </a:pPr>
            <a:r>
              <a:rPr lang="sv-SE" sz="1800" dirty="0"/>
              <a:t>Ta kontakt med väljaren och informera om möjligheten att få hjälp med att göra iordning sin röst. Väljaren bestämmer själv om en röstmottagare eller en medföljande hjälper till. </a:t>
            </a:r>
          </a:p>
          <a:p>
            <a:pPr>
              <a:buClr>
                <a:schemeClr val="accent4"/>
              </a:buClr>
            </a:pPr>
            <a:r>
              <a:rPr lang="sv-SE" sz="1800" dirty="0"/>
              <a:t>Om väljaren tar hjälp av den medföljande ska du som röstmottagare närvara bakom valsedelställ och valskärm. </a:t>
            </a:r>
          </a:p>
          <a:p>
            <a:pPr>
              <a:buClr>
                <a:schemeClr val="accent4"/>
              </a:buClr>
            </a:pPr>
            <a:r>
              <a:rPr lang="sv-SE" sz="1800" dirty="0"/>
              <a:t>Ha ett gott bemötande och prata alltid direkt med väljaren, inte med den medföljande personen.</a:t>
            </a:r>
          </a:p>
        </p:txBody>
      </p:sp>
      <p:sp>
        <p:nvSpPr>
          <p:cNvPr id="6" name="Rubrik 1">
            <a:extLst>
              <a:ext uri="{FF2B5EF4-FFF2-40B4-BE49-F238E27FC236}">
                <a16:creationId xmlns:a16="http://schemas.microsoft.com/office/drawing/2014/main" id="{5E5AF30B-2808-EE25-F5D9-6709E5E5EFAC}"/>
              </a:ext>
            </a:extLst>
          </p:cNvPr>
          <p:cNvSpPr txBox="1">
            <a:spLocks/>
          </p:cNvSpPr>
          <p:nvPr/>
        </p:nvSpPr>
        <p:spPr>
          <a:xfrm>
            <a:off x="1101600" y="553295"/>
            <a:ext cx="4994400" cy="72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800" dirty="0"/>
              <a:t>Så här gör vi</a:t>
            </a:r>
          </a:p>
        </p:txBody>
      </p:sp>
      <p:sp>
        <p:nvSpPr>
          <p:cNvPr id="7" name="Platshållare för innehåll 2">
            <a:extLst>
              <a:ext uri="{FF2B5EF4-FFF2-40B4-BE49-F238E27FC236}">
                <a16:creationId xmlns:a16="http://schemas.microsoft.com/office/drawing/2014/main" id="{CA162C10-9F5F-D03D-AA21-773F06EBFD35}"/>
              </a:ext>
            </a:extLst>
          </p:cNvPr>
          <p:cNvSpPr txBox="1">
            <a:spLocks/>
          </p:cNvSpPr>
          <p:nvPr/>
        </p:nvSpPr>
        <p:spPr>
          <a:xfrm>
            <a:off x="6307202" y="1538786"/>
            <a:ext cx="4427604" cy="3780427"/>
          </a:xfrm>
          <a:prstGeom prst="rect">
            <a:avLst/>
          </a:prstGeom>
        </p:spPr>
        <p:txBody>
          <a:bodyPr vert="horz" lIns="91440" tIns="45720" rIns="91440" bIns="45720" rtlCol="0">
            <a:noAutofit/>
          </a:bodyPr>
          <a:lst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sv-SE" sz="1800" dirty="0"/>
              <a:t>”Enligt vallagen ska en röstmottagare alltid vara närvarande om väljaren får hjälp bakom avskärmningen med valsedlar eller valskärmen. Jag har tystnadsplikt.” </a:t>
            </a:r>
          </a:p>
          <a:p>
            <a:pPr>
              <a:buClr>
                <a:schemeClr val="accent4"/>
              </a:buClr>
            </a:pPr>
            <a:r>
              <a:rPr lang="sv-SE" sz="1800" dirty="0"/>
              <a:t>”Samma regel gäller för alla som tar hjälp med att göra iordning sin röst.”</a:t>
            </a:r>
          </a:p>
          <a:p>
            <a:pPr>
              <a:buClr>
                <a:schemeClr val="accent4"/>
              </a:buClr>
            </a:pPr>
            <a:r>
              <a:rPr lang="sv-SE" sz="1800" dirty="0"/>
              <a:t>”Det är en ny regel som gäller från och med valen 2026.”  </a:t>
            </a:r>
          </a:p>
          <a:p>
            <a:pPr>
              <a:buClr>
                <a:schemeClr val="accent4"/>
              </a:buClr>
            </a:pPr>
            <a:r>
              <a:rPr lang="sv-SE" sz="1800" dirty="0"/>
              <a:t>"Jag närvarar för att säkerställa att den som hjälper dig följer dina instruktioner gällande hur du vill rösta och vad du behöver hjälp med." </a:t>
            </a:r>
          </a:p>
          <a:p>
            <a:pPr marL="0" indent="0">
              <a:buClr>
                <a:schemeClr val="accent4"/>
              </a:buClr>
              <a:buNone/>
            </a:pPr>
            <a:endParaRPr lang="sv-SE" sz="1800" dirty="0"/>
          </a:p>
          <a:p>
            <a:pPr>
              <a:buClr>
                <a:schemeClr val="accent1"/>
              </a:buClr>
            </a:pPr>
            <a:endParaRPr lang="sv-SE" sz="1800" dirty="0"/>
          </a:p>
        </p:txBody>
      </p:sp>
    </p:spTree>
    <p:extLst>
      <p:ext uri="{BB962C8B-B14F-4D97-AF65-F5344CB8AC3E}">
        <p14:creationId xmlns:p14="http://schemas.microsoft.com/office/powerpoint/2010/main" val="25871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på två röstmottagare som tar emot en väljares röst. Väljaren har även ett barn med sig.">
            <a:extLst>
              <a:ext uri="{FF2B5EF4-FFF2-40B4-BE49-F238E27FC236}">
                <a16:creationId xmlns:a16="http://schemas.microsoft.com/office/drawing/2014/main" id="{7B6FA24D-7141-4B18-EDC7-CCF3499CC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685" y="992459"/>
            <a:ext cx="6118937" cy="4391818"/>
          </a:xfrm>
          <a:prstGeom prst="rect">
            <a:avLst/>
          </a:prstGeom>
        </p:spPr>
      </p:pic>
      <p:sp>
        <p:nvSpPr>
          <p:cNvPr id="2" name="Rubrik 1">
            <a:extLst>
              <a:ext uri="{FF2B5EF4-FFF2-40B4-BE49-F238E27FC236}">
                <a16:creationId xmlns:a16="http://schemas.microsoft.com/office/drawing/2014/main" id="{05D1A6F1-0090-1E7E-B42C-7E2C42986A53}"/>
              </a:ext>
            </a:extLst>
          </p:cNvPr>
          <p:cNvSpPr>
            <a:spLocks noGrp="1"/>
          </p:cNvSpPr>
          <p:nvPr>
            <p:ph type="title"/>
          </p:nvPr>
        </p:nvSpPr>
        <p:spPr/>
        <p:txBody>
          <a:bodyPr/>
          <a:lstStyle/>
          <a:p>
            <a:r>
              <a:rPr lang="sv-SE" dirty="0"/>
              <a:t>Att ta emot väljarens röst</a:t>
            </a:r>
          </a:p>
        </p:txBody>
      </p:sp>
      <p:sp>
        <p:nvSpPr>
          <p:cNvPr id="3" name="Platshållare för innehåll 2">
            <a:extLst>
              <a:ext uri="{FF2B5EF4-FFF2-40B4-BE49-F238E27FC236}">
                <a16:creationId xmlns:a16="http://schemas.microsoft.com/office/drawing/2014/main" id="{F5CE8970-DB2D-E769-0BFB-22E85933FBC9}"/>
              </a:ext>
            </a:extLst>
          </p:cNvPr>
          <p:cNvSpPr>
            <a:spLocks noGrp="1"/>
          </p:cNvSpPr>
          <p:nvPr>
            <p:ph idx="1"/>
          </p:nvPr>
        </p:nvSpPr>
        <p:spPr>
          <a:xfrm>
            <a:off x="1008000" y="1273571"/>
            <a:ext cx="10176001" cy="4351338"/>
          </a:xfrm>
        </p:spPr>
        <p:txBody>
          <a:bodyPr/>
          <a:lstStyle/>
          <a:p>
            <a:pPr marL="457200" indent="-457200">
              <a:buClr>
                <a:schemeClr val="accent4"/>
              </a:buClr>
              <a:buFont typeface="+mj-lt"/>
              <a:buAutoNum type="arabicPeriod"/>
            </a:pPr>
            <a:r>
              <a:rPr lang="sv-SE" sz="2200" dirty="0"/>
              <a:t>Identifiera väljaren.</a:t>
            </a:r>
          </a:p>
          <a:p>
            <a:pPr marL="457200" indent="-457200">
              <a:buClr>
                <a:schemeClr val="accent4"/>
              </a:buClr>
              <a:buFont typeface="+mj-lt"/>
              <a:buAutoNum type="arabicPeriod"/>
            </a:pPr>
            <a:r>
              <a:rPr lang="sv-SE" sz="2200" dirty="0"/>
              <a:t>Markera i den digitala väljarförteckningen</a:t>
            </a:r>
            <a:br>
              <a:rPr lang="sv-SE" sz="2200" dirty="0"/>
            </a:br>
            <a:r>
              <a:rPr lang="sv-SE" sz="2200" dirty="0"/>
              <a:t>hur väljaren har styrkt sin identitet.</a:t>
            </a:r>
          </a:p>
          <a:p>
            <a:pPr marL="457200" indent="-457200">
              <a:buClr>
                <a:schemeClr val="accent4"/>
              </a:buClr>
              <a:buFont typeface="+mj-lt"/>
              <a:buAutoNum type="arabicPeriod"/>
            </a:pPr>
            <a:r>
              <a:rPr lang="sv-SE" sz="2200" dirty="0"/>
              <a:t>Granska valkuvert.</a:t>
            </a:r>
          </a:p>
          <a:p>
            <a:pPr marL="457200" indent="-457200">
              <a:buClr>
                <a:schemeClr val="accent4"/>
              </a:buClr>
              <a:buFont typeface="+mj-lt"/>
              <a:buAutoNum type="arabicPeriod"/>
            </a:pPr>
            <a:r>
              <a:rPr lang="sv-SE" sz="2200" dirty="0"/>
              <a:t>Kontrollera väljarens rösträtt </a:t>
            </a:r>
            <a:br>
              <a:rPr lang="sv-SE" sz="2200" dirty="0"/>
            </a:br>
            <a:r>
              <a:rPr lang="sv-SE" sz="2200" dirty="0"/>
              <a:t>i den digitala väljarförteckningen.</a:t>
            </a:r>
          </a:p>
          <a:p>
            <a:pPr marL="457200" indent="-457200">
              <a:buClr>
                <a:schemeClr val="accent4"/>
              </a:buClr>
              <a:buFont typeface="+mj-lt"/>
              <a:buAutoNum type="arabicPeriod"/>
            </a:pPr>
            <a:r>
              <a:rPr lang="sv-SE" sz="2200" dirty="0"/>
              <a:t>Lägg valkuvert och adresskort i fönsterkuvert.</a:t>
            </a:r>
          </a:p>
          <a:p>
            <a:pPr marL="457200" indent="-457200">
              <a:buClr>
                <a:schemeClr val="accent4"/>
              </a:buClr>
              <a:buFont typeface="+mj-lt"/>
              <a:buAutoNum type="arabicPeriod"/>
            </a:pPr>
            <a:r>
              <a:rPr lang="sv-SE" sz="2200" dirty="0"/>
              <a:t>Skanna koden på fönsterkuvertet.</a:t>
            </a:r>
          </a:p>
          <a:p>
            <a:pPr marL="457200" indent="-457200">
              <a:buClr>
                <a:schemeClr val="accent4"/>
              </a:buClr>
              <a:buFont typeface="+mj-lt"/>
              <a:buAutoNum type="arabicPeriod"/>
            </a:pPr>
            <a:r>
              <a:rPr lang="sv-SE" sz="2200" dirty="0"/>
              <a:t>Anteckna löpnummer och väljarens nummer i röstlängden på fönsterkuvertet. </a:t>
            </a:r>
          </a:p>
          <a:p>
            <a:pPr marL="457200" indent="-457200">
              <a:buClr>
                <a:schemeClr val="accent4"/>
              </a:buClr>
              <a:buFont typeface="+mj-lt"/>
              <a:buAutoNum type="arabicPeriod"/>
            </a:pPr>
            <a:r>
              <a:rPr lang="sv-SE" sz="2200" dirty="0"/>
              <a:t>Lägg förtidsrösten i uppsamlingslådan.</a:t>
            </a:r>
          </a:p>
        </p:txBody>
      </p:sp>
    </p:spTree>
    <p:extLst>
      <p:ext uri="{BB962C8B-B14F-4D97-AF65-F5344CB8AC3E}">
        <p14:creationId xmlns:p14="http://schemas.microsoft.com/office/powerpoint/2010/main" val="5063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p:txBody>
          <a:bodyPr/>
          <a:lstStyle/>
          <a:p>
            <a:r>
              <a:rPr lang="sv-SE" dirty="0"/>
              <a:t>Övning: granska valkuvert</a:t>
            </a:r>
            <a:endParaRPr lang="en-US" dirty="0"/>
          </a:p>
        </p:txBody>
      </p:sp>
      <p:sp>
        <p:nvSpPr>
          <p:cNvPr id="3" name="Underrubrik 2">
            <a:extLst>
              <a:ext uri="{FF2B5EF4-FFF2-40B4-BE49-F238E27FC236}">
                <a16:creationId xmlns:a16="http://schemas.microsoft.com/office/drawing/2014/main" id="{50019A9C-EC3D-87B2-17C6-FF947C3546F9}"/>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94257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85441"/>
            <a:ext cx="10515600" cy="720000"/>
          </a:xfrm>
        </p:spPr>
        <p:txBody>
          <a:bodyPr/>
          <a:lstStyle/>
          <a:p>
            <a:r>
              <a:rPr lang="sv-SE" b="1" dirty="0">
                <a:latin typeface="Arial" panose="020B0604020202020204" pitchFamily="34" charset="0"/>
                <a:cs typeface="Arial" panose="020B0604020202020204" pitchFamily="34" charset="0"/>
              </a:rPr>
              <a:t>Granska valkuvert: så här gör vi!</a:t>
            </a:r>
          </a:p>
        </p:txBody>
      </p:sp>
      <p:sp>
        <p:nvSpPr>
          <p:cNvPr id="3" name="Platshållare för innehåll 2"/>
          <p:cNvSpPr>
            <a:spLocks noGrp="1"/>
          </p:cNvSpPr>
          <p:nvPr>
            <p:ph idx="1"/>
          </p:nvPr>
        </p:nvSpPr>
        <p:spPr>
          <a:xfrm>
            <a:off x="964251" y="1484217"/>
            <a:ext cx="5646642" cy="4592310"/>
          </a:xfrm>
        </p:spPr>
        <p:txBody>
          <a:bodyPr/>
          <a:lstStyle/>
          <a:p>
            <a:pPr lvl="0">
              <a:buClr>
                <a:schemeClr val="accent4"/>
              </a:buClr>
              <a:buFont typeface="Wingdings" panose="05000000000000000000" pitchFamily="2" charset="2"/>
              <a:buChar char="ü"/>
            </a:pPr>
            <a:r>
              <a:rPr lang="sv-SE" dirty="0">
                <a:latin typeface="Arial" panose="020B0604020202020204" pitchFamily="34" charset="0"/>
                <a:cs typeface="Arial" panose="020B0604020202020204" pitchFamily="34" charset="0"/>
              </a:rPr>
              <a:t>Endast </a:t>
            </a:r>
            <a:r>
              <a:rPr lang="sv-SE" b="1" dirty="0">
                <a:latin typeface="Arial" panose="020B0604020202020204" pitchFamily="34" charset="0"/>
                <a:cs typeface="Arial" panose="020B0604020202020204" pitchFamily="34" charset="0"/>
              </a:rPr>
              <a:t>en (1)</a:t>
            </a:r>
            <a:r>
              <a:rPr lang="sv-SE" dirty="0">
                <a:latin typeface="Arial" panose="020B0604020202020204" pitchFamily="34" charset="0"/>
                <a:cs typeface="Arial" panose="020B0604020202020204" pitchFamily="34" charset="0"/>
              </a:rPr>
              <a:t> valsedel per kuvert.</a:t>
            </a:r>
          </a:p>
          <a:p>
            <a:pPr lvl="0">
              <a:buClr>
                <a:schemeClr val="accent4"/>
              </a:buClr>
              <a:buFont typeface="Wingdings" panose="05000000000000000000" pitchFamily="2" charset="2"/>
              <a:buChar char="ü"/>
            </a:pPr>
            <a:r>
              <a:rPr lang="sv-SE" dirty="0">
                <a:latin typeface="Arial" panose="020B0604020202020204" pitchFamily="34" charset="0"/>
                <a:cs typeface="Arial" panose="020B0604020202020204" pitchFamily="34" charset="0"/>
              </a:rPr>
              <a:t>Förslutet.</a:t>
            </a:r>
          </a:p>
          <a:p>
            <a:pPr lvl="0">
              <a:buClr>
                <a:schemeClr val="accent4"/>
              </a:buClr>
              <a:buFont typeface="Wingdings" panose="05000000000000000000" pitchFamily="2" charset="2"/>
              <a:buChar char="ü"/>
            </a:pPr>
            <a:r>
              <a:rPr lang="sv-SE" dirty="0">
                <a:latin typeface="Arial" panose="020B0604020202020204" pitchFamily="34" charset="0"/>
                <a:cs typeface="Arial" panose="020B0604020202020204" pitchFamily="34" charset="0"/>
              </a:rPr>
              <a:t>Fritt från markeringar.</a:t>
            </a:r>
          </a:p>
          <a:p>
            <a:pPr marL="0" indent="0">
              <a:buNone/>
            </a:pPr>
            <a:endParaRPr lang="sv-SE" dirty="0"/>
          </a:p>
          <a:p>
            <a:pPr marL="0" indent="0">
              <a:buNone/>
            </a:pPr>
            <a:r>
              <a:rPr lang="sv-SE" dirty="0"/>
              <a:t>Vid behov är det väljaren själv som rättar till sin röst. </a:t>
            </a:r>
          </a:p>
          <a:p>
            <a:pPr marL="0" indent="0">
              <a:buNone/>
            </a:pPr>
            <a:endParaRPr lang="sv-SE" dirty="0"/>
          </a:p>
        </p:txBody>
      </p:sp>
      <p:sp>
        <p:nvSpPr>
          <p:cNvPr id="4" name="Platshållare för bildnumm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15</a:t>
            </a:fld>
            <a:endParaRPr lang="sv-SE" dirty="0"/>
          </a:p>
        </p:txBody>
      </p:sp>
      <p:pic>
        <p:nvPicPr>
          <p:cNvPr id="5" name="Bildobjekt 4" descr="Valkuvertets framsida"/>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3065" y="1484217"/>
            <a:ext cx="2562727" cy="2033810"/>
          </a:xfrm>
          <a:prstGeom prst="rect">
            <a:avLst/>
          </a:prstGeom>
          <a:effectLst>
            <a:outerShdw blurRad="50800" dist="38100" dir="2700000" algn="tl" rotWithShape="0">
              <a:prstClr val="black">
                <a:alpha val="40000"/>
              </a:prstClr>
            </a:outerShdw>
          </a:effectLst>
        </p:spPr>
      </p:pic>
      <p:pic>
        <p:nvPicPr>
          <p:cNvPr id="6" name="Bildobjekt 5" descr="Valkuvertets baksid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6364" y="3031293"/>
            <a:ext cx="2563200" cy="20341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21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p:txBody>
          <a:bodyPr/>
          <a:lstStyle/>
          <a:p>
            <a:r>
              <a:rPr lang="sv-SE" dirty="0"/>
              <a:t>Övning: vid röstmottagningsbordet</a:t>
            </a:r>
            <a:endParaRPr lang="en-US" dirty="0"/>
          </a:p>
        </p:txBody>
      </p:sp>
      <p:sp>
        <p:nvSpPr>
          <p:cNvPr id="3" name="Underrubrik 2">
            <a:extLst>
              <a:ext uri="{FF2B5EF4-FFF2-40B4-BE49-F238E27FC236}">
                <a16:creationId xmlns:a16="http://schemas.microsoft.com/office/drawing/2014/main" id="{062728FD-110C-DC2B-77A1-A2689FA0E10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67434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309C8D-CFB6-88E9-2D30-FC38EB16DC4D}"/>
              </a:ext>
            </a:extLst>
          </p:cNvPr>
          <p:cNvSpPr>
            <a:spLocks noGrp="1"/>
          </p:cNvSpPr>
          <p:nvPr>
            <p:ph type="title"/>
          </p:nvPr>
        </p:nvSpPr>
        <p:spPr/>
        <p:txBody>
          <a:bodyPr/>
          <a:lstStyle/>
          <a:p>
            <a:r>
              <a:rPr lang="sv-SE" dirty="0"/>
              <a:t>Inloggningsbilagan</a:t>
            </a:r>
          </a:p>
        </p:txBody>
      </p:sp>
      <p:sp>
        <p:nvSpPr>
          <p:cNvPr id="3" name="Platshållare för innehåll 2">
            <a:extLst>
              <a:ext uri="{FF2B5EF4-FFF2-40B4-BE49-F238E27FC236}">
                <a16:creationId xmlns:a16="http://schemas.microsoft.com/office/drawing/2014/main" id="{8AE965A4-B43C-DF72-C444-61533517D097}"/>
              </a:ext>
            </a:extLst>
          </p:cNvPr>
          <p:cNvSpPr>
            <a:spLocks noGrp="1"/>
          </p:cNvSpPr>
          <p:nvPr>
            <p:ph sz="half" idx="1"/>
          </p:nvPr>
        </p:nvSpPr>
        <p:spPr/>
        <p:txBody>
          <a:bodyPr/>
          <a:lstStyle/>
          <a:p>
            <a:pPr>
              <a:buClr>
                <a:schemeClr val="accent4"/>
              </a:buClr>
            </a:pPr>
            <a:r>
              <a:rPr lang="sv-SE" dirty="0"/>
              <a:t>Separata bilagor för uppkopplad och nedkopplad röstmottagning.</a:t>
            </a:r>
          </a:p>
          <a:p>
            <a:pPr>
              <a:buClr>
                <a:schemeClr val="accent4"/>
              </a:buClr>
            </a:pPr>
            <a:r>
              <a:rPr lang="sv-SE" dirty="0"/>
              <a:t>Fyll i bilagan för uppkopplad röstmottagning.</a:t>
            </a:r>
          </a:p>
          <a:p>
            <a:pPr>
              <a:buClr>
                <a:schemeClr val="accent4"/>
              </a:buClr>
            </a:pPr>
            <a:r>
              <a:rPr lang="sv-SE" dirty="0"/>
              <a:t>Bara du kan använda den inloggningsbilaga som du påbörjat.</a:t>
            </a:r>
          </a:p>
        </p:txBody>
      </p:sp>
      <p:pic>
        <p:nvPicPr>
          <p:cNvPr id="6" name="Platshållare för innehåll 5" descr="Skärmdump på en ifylld inloggningsbilaga med datum ifyllt, uppkopplad röstmottagning ikryssat och röstmottagarens namn ifyllt.">
            <a:extLst>
              <a:ext uri="{FF2B5EF4-FFF2-40B4-BE49-F238E27FC236}">
                <a16:creationId xmlns:a16="http://schemas.microsoft.com/office/drawing/2014/main" id="{30E01452-8C8C-B09E-490D-8431B908A9D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8527" y="4410764"/>
            <a:ext cx="7225473" cy="1937848"/>
          </a:xfrm>
          <a:ln>
            <a:solidFill>
              <a:schemeClr val="bg2"/>
            </a:solidFill>
          </a:ln>
        </p:spPr>
      </p:pic>
      <p:pic>
        <p:nvPicPr>
          <p:cNvPr id="5" name="Bildobjekt 4" descr="Bild på en laptop och bild på en hand som skannar koden på inloggningsbilagan.">
            <a:extLst>
              <a:ext uri="{FF2B5EF4-FFF2-40B4-BE49-F238E27FC236}">
                <a16:creationId xmlns:a16="http://schemas.microsoft.com/office/drawing/2014/main" id="{8AE557B6-8C1B-204E-439C-DB8CFAA1B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602" y="1007549"/>
            <a:ext cx="5050638" cy="3625055"/>
          </a:xfrm>
          <a:prstGeom prst="rect">
            <a:avLst/>
          </a:prstGeom>
        </p:spPr>
      </p:pic>
    </p:spTree>
    <p:extLst>
      <p:ext uri="{BB962C8B-B14F-4D97-AF65-F5344CB8AC3E}">
        <p14:creationId xmlns:p14="http://schemas.microsoft.com/office/powerpoint/2010/main" val="226887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E6E77-31D6-0A1E-376E-22D63F80C585}"/>
              </a:ext>
            </a:extLst>
          </p:cNvPr>
          <p:cNvSpPr>
            <a:spLocks noGrp="1"/>
          </p:cNvSpPr>
          <p:nvPr>
            <p:ph type="title"/>
          </p:nvPr>
        </p:nvSpPr>
        <p:spPr/>
        <p:txBody>
          <a:bodyPr/>
          <a:lstStyle/>
          <a:p>
            <a:r>
              <a:rPr lang="sv-SE" dirty="0"/>
              <a:t>För dig som markerar i digital väljarförteckning</a:t>
            </a:r>
          </a:p>
        </p:txBody>
      </p:sp>
      <p:pic>
        <p:nvPicPr>
          <p:cNvPr id="6" name="Platshållare för innehåll 5" descr="Skärmdump från den digitala väljarförteckningen där man ser väljarens personuppgifter och rösträtt.">
            <a:extLst>
              <a:ext uri="{FF2B5EF4-FFF2-40B4-BE49-F238E27FC236}">
                <a16:creationId xmlns:a16="http://schemas.microsoft.com/office/drawing/2014/main" id="{DBF7A155-B964-8AA9-DD26-E9FE176DDE2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137907" y="1915068"/>
            <a:ext cx="4734586" cy="3591426"/>
          </a:xfrm>
        </p:spPr>
      </p:pic>
      <p:pic>
        <p:nvPicPr>
          <p:cNvPr id="8" name="Platshållare för innehåll 7" descr="Skärmdump på den digitala väljarförteckningen med en fiktiv väljares nummer i röstlängden.">
            <a:extLst>
              <a:ext uri="{FF2B5EF4-FFF2-40B4-BE49-F238E27FC236}">
                <a16:creationId xmlns:a16="http://schemas.microsoft.com/office/drawing/2014/main" id="{EE79FEC7-436D-1877-FC89-A3721910E33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6390955" y="2391385"/>
            <a:ext cx="4591691" cy="2629267"/>
          </a:xfrm>
        </p:spPr>
      </p:pic>
    </p:spTree>
    <p:extLst>
      <p:ext uri="{BB962C8B-B14F-4D97-AF65-F5344CB8AC3E}">
        <p14:creationId xmlns:p14="http://schemas.microsoft.com/office/powerpoint/2010/main" val="201403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Bild på en inloggningsbilaga med datum ifyllt, rutan för nedkopplad röstmottagning ikryssad och en fiktiv väljares personuppgifter ifyllda. ">
            <a:extLst>
              <a:ext uri="{FF2B5EF4-FFF2-40B4-BE49-F238E27FC236}">
                <a16:creationId xmlns:a16="http://schemas.microsoft.com/office/drawing/2014/main" id="{5A116F19-DD1B-DE16-C955-C50775BBA44A}"/>
              </a:ext>
            </a:extLst>
          </p:cNvPr>
          <p:cNvPicPr>
            <a:picLocks noChangeAspect="1"/>
          </p:cNvPicPr>
          <p:nvPr/>
        </p:nvPicPr>
        <p:blipFill>
          <a:blip r:embed="rId3">
            <a:extLst>
              <a:ext uri="{28A0092B-C50C-407E-A947-70E740481C1C}">
                <a14:useLocalDpi xmlns:a14="http://schemas.microsoft.com/office/drawing/2010/main" val="0"/>
              </a:ext>
            </a:extLst>
          </a:blip>
          <a:srcRect t="29991"/>
          <a:stretch>
            <a:fillRect/>
          </a:stretch>
        </p:blipFill>
        <p:spPr>
          <a:xfrm>
            <a:off x="5281502" y="1229388"/>
            <a:ext cx="6923314" cy="2481394"/>
          </a:xfrm>
          <a:prstGeom prst="rect">
            <a:avLst/>
          </a:prstGeom>
        </p:spPr>
      </p:pic>
      <p:sp>
        <p:nvSpPr>
          <p:cNvPr id="2" name="Rubrik 1">
            <a:extLst>
              <a:ext uri="{FF2B5EF4-FFF2-40B4-BE49-F238E27FC236}">
                <a16:creationId xmlns:a16="http://schemas.microsoft.com/office/drawing/2014/main" id="{01334E31-FB15-2E3E-A763-87FD9DCEA95E}"/>
              </a:ext>
            </a:extLst>
          </p:cNvPr>
          <p:cNvSpPr>
            <a:spLocks noGrp="1"/>
          </p:cNvSpPr>
          <p:nvPr>
            <p:ph type="title"/>
          </p:nvPr>
        </p:nvSpPr>
        <p:spPr/>
        <p:txBody>
          <a:bodyPr/>
          <a:lstStyle/>
          <a:p>
            <a:r>
              <a:rPr lang="sv-SE" dirty="0"/>
              <a:t>Om ni måste ta emot röster nedkopplat</a:t>
            </a:r>
          </a:p>
        </p:txBody>
      </p:sp>
      <p:sp>
        <p:nvSpPr>
          <p:cNvPr id="3" name="Platshållare för innehåll 2">
            <a:extLst>
              <a:ext uri="{FF2B5EF4-FFF2-40B4-BE49-F238E27FC236}">
                <a16:creationId xmlns:a16="http://schemas.microsoft.com/office/drawing/2014/main" id="{1EB5E311-89A0-25D2-1470-EF4A33B8E217}"/>
              </a:ext>
            </a:extLst>
          </p:cNvPr>
          <p:cNvSpPr>
            <a:spLocks noGrp="1"/>
          </p:cNvSpPr>
          <p:nvPr>
            <p:ph sz="half" idx="1"/>
          </p:nvPr>
        </p:nvSpPr>
        <p:spPr/>
        <p:txBody>
          <a:bodyPr/>
          <a:lstStyle/>
          <a:p>
            <a:pPr>
              <a:buClr>
                <a:schemeClr val="accent4"/>
              </a:buClr>
            </a:pPr>
            <a:r>
              <a:rPr lang="sv-SE" dirty="0"/>
              <a:t>Kryssa i rutan Nedkopplad röstmottagning på inloggningsbilagan.</a:t>
            </a:r>
          </a:p>
          <a:p>
            <a:pPr>
              <a:buClr>
                <a:schemeClr val="accent4"/>
              </a:buClr>
            </a:pPr>
            <a:r>
              <a:rPr lang="sv-SE" dirty="0"/>
              <a:t>Skriv i inloggningsbilagan:</a:t>
            </a:r>
          </a:p>
          <a:p>
            <a:pPr lvl="1">
              <a:buClr>
                <a:schemeClr val="accent4"/>
              </a:buClr>
            </a:pPr>
            <a:r>
              <a:rPr lang="sv-SE" dirty="0"/>
              <a:t>Namn: </a:t>
            </a:r>
            <a:r>
              <a:rPr lang="es-ES" dirty="0"/>
              <a:t>Valeria Valsson</a:t>
            </a:r>
          </a:p>
          <a:p>
            <a:pPr lvl="1">
              <a:buClr>
                <a:schemeClr val="accent4"/>
              </a:buClr>
            </a:pPr>
            <a:r>
              <a:rPr lang="es-ES" dirty="0"/>
              <a:t>Personnummer: 680721-9289</a:t>
            </a:r>
          </a:p>
          <a:p>
            <a:pPr lvl="1">
              <a:buClr>
                <a:schemeClr val="accent4"/>
              </a:buClr>
            </a:pPr>
            <a:r>
              <a:rPr lang="es-ES" dirty="0"/>
              <a:t>Styrkt identitet med legitimation</a:t>
            </a:r>
          </a:p>
          <a:p>
            <a:pPr>
              <a:buClr>
                <a:schemeClr val="accent4"/>
              </a:buClr>
            </a:pPr>
            <a:r>
              <a:rPr lang="es-ES" dirty="0"/>
              <a:t>Fyll i löpnummer på fönsterkuvert.</a:t>
            </a:r>
          </a:p>
          <a:p>
            <a:endParaRPr lang="es-ES" dirty="0"/>
          </a:p>
          <a:p>
            <a:endParaRPr lang="sv-SE" dirty="0"/>
          </a:p>
        </p:txBody>
      </p:sp>
      <p:pic>
        <p:nvPicPr>
          <p:cNvPr id="7" name="Platshållare för innehåll 6" descr="Baksidan på fönsterkuvertet med väljarens löpnummer ifyllt">
            <a:extLst>
              <a:ext uri="{FF2B5EF4-FFF2-40B4-BE49-F238E27FC236}">
                <a16:creationId xmlns:a16="http://schemas.microsoft.com/office/drawing/2014/main" id="{137013B8-8912-C5E9-63A4-77F11604F6C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t="48150"/>
          <a:stretch>
            <a:fillRect/>
          </a:stretch>
        </p:blipFill>
        <p:spPr>
          <a:xfrm>
            <a:off x="7148298" y="3625516"/>
            <a:ext cx="6716694" cy="4924926"/>
          </a:xfrm>
        </p:spPr>
      </p:pic>
    </p:spTree>
    <p:extLst>
      <p:ext uri="{BB962C8B-B14F-4D97-AF65-F5344CB8AC3E}">
        <p14:creationId xmlns:p14="http://schemas.microsoft.com/office/powerpoint/2010/main" val="10758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80815" y="2564904"/>
            <a:ext cx="7206651" cy="720000"/>
          </a:xfrm>
        </p:spPr>
        <p:txBody>
          <a:bodyPr/>
          <a:lstStyle/>
          <a:p>
            <a:pPr algn="ctr"/>
            <a:r>
              <a:rPr lang="sv-SE" dirty="0"/>
              <a:t>Utbildning för röstmottagare</a:t>
            </a:r>
            <a:br>
              <a:rPr lang="sv-SE" dirty="0"/>
            </a:br>
            <a:r>
              <a:rPr lang="sv-SE" dirty="0"/>
              <a:t>i förtidsröstningen</a:t>
            </a:r>
          </a:p>
        </p:txBody>
      </p:sp>
      <p:sp>
        <p:nvSpPr>
          <p:cNvPr id="3" name="Underrubrik 2"/>
          <p:cNvSpPr>
            <a:spLocks noGrp="1"/>
          </p:cNvSpPr>
          <p:nvPr>
            <p:ph type="subTitle" idx="1"/>
          </p:nvPr>
        </p:nvSpPr>
        <p:spPr/>
        <p:txBody>
          <a:bodyPr/>
          <a:lstStyle/>
          <a:p>
            <a:pPr algn="ctr"/>
            <a:r>
              <a:rPr lang="sv-SE" dirty="0"/>
              <a:t>Valen 2026</a:t>
            </a:r>
          </a:p>
          <a:p>
            <a:endParaRPr lang="sv-SE" dirty="0"/>
          </a:p>
        </p:txBody>
      </p:sp>
      <p:sp>
        <p:nvSpPr>
          <p:cNvPr id="6" name="textruta 5">
            <a:extLst>
              <a:ext uri="{FF2B5EF4-FFF2-40B4-BE49-F238E27FC236}">
                <a16:creationId xmlns:a16="http://schemas.microsoft.com/office/drawing/2014/main" id="{8720F7CD-A460-4B5C-B3E9-3D16B8A2EFDA}"/>
              </a:ext>
            </a:extLst>
          </p:cNvPr>
          <p:cNvSpPr txBox="1"/>
          <p:nvPr/>
        </p:nvSpPr>
        <p:spPr>
          <a:xfrm>
            <a:off x="9904396" y="5539785"/>
            <a:ext cx="2287604" cy="230832"/>
          </a:xfrm>
          <a:prstGeom prst="rect">
            <a:avLst/>
          </a:prstGeom>
          <a:noFill/>
        </p:spPr>
        <p:txBody>
          <a:bodyPr wrap="square">
            <a:spAutoFit/>
          </a:bodyPr>
          <a:lstStyle/>
          <a:p>
            <a:pPr algn="ctr"/>
            <a:r>
              <a:rPr lang="sv-SE" sz="900" dirty="0">
                <a:solidFill>
                  <a:schemeClr val="bg1"/>
                </a:solidFill>
              </a:rPr>
              <a:t> Produktnummer VAL V0781 03</a:t>
            </a:r>
          </a:p>
        </p:txBody>
      </p:sp>
    </p:spTree>
    <p:extLst>
      <p:ext uri="{BB962C8B-B14F-4D97-AF65-F5344CB8AC3E}">
        <p14:creationId xmlns:p14="http://schemas.microsoft.com/office/powerpoint/2010/main" val="294429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C0369-6DF8-91B1-9B35-45C0F9CBEE98}"/>
              </a:ext>
            </a:extLst>
          </p:cNvPr>
          <p:cNvSpPr>
            <a:spLocks noGrp="1"/>
          </p:cNvSpPr>
          <p:nvPr>
            <p:ph type="title"/>
          </p:nvPr>
        </p:nvSpPr>
        <p:spPr/>
        <p:txBody>
          <a:bodyPr/>
          <a:lstStyle/>
          <a:p>
            <a:r>
              <a:rPr lang="sv-SE" dirty="0"/>
              <a:t>Avsluta röstmottagning och efterregistrera röster</a:t>
            </a:r>
          </a:p>
        </p:txBody>
      </p:sp>
      <p:sp>
        <p:nvSpPr>
          <p:cNvPr id="3" name="Platshållare för innehåll 2">
            <a:extLst>
              <a:ext uri="{FF2B5EF4-FFF2-40B4-BE49-F238E27FC236}">
                <a16:creationId xmlns:a16="http://schemas.microsoft.com/office/drawing/2014/main" id="{E2489FC3-4728-B2AE-64C2-6980F6C30924}"/>
              </a:ext>
            </a:extLst>
          </p:cNvPr>
          <p:cNvSpPr>
            <a:spLocks noGrp="1"/>
          </p:cNvSpPr>
          <p:nvPr>
            <p:ph sz="half" idx="1"/>
          </p:nvPr>
        </p:nvSpPr>
        <p:spPr/>
        <p:txBody>
          <a:bodyPr/>
          <a:lstStyle/>
          <a:p>
            <a:pPr>
              <a:buClr>
                <a:schemeClr val="accent4"/>
              </a:buClr>
            </a:pPr>
            <a:r>
              <a:rPr lang="sv-SE" dirty="0"/>
              <a:t>Ta emot röster från de som står i kö när ni ska avsluta röstmottagningen.</a:t>
            </a:r>
          </a:p>
          <a:p>
            <a:pPr>
              <a:buClr>
                <a:schemeClr val="accent4"/>
              </a:buClr>
            </a:pPr>
            <a:r>
              <a:rPr lang="sv-SE" dirty="0"/>
              <a:t>Efterregistrera förtidsröster som inte kräver särskild hantering.</a:t>
            </a:r>
          </a:p>
          <a:p>
            <a:pPr>
              <a:buClr>
                <a:schemeClr val="accent4"/>
              </a:buClr>
            </a:pPr>
            <a:r>
              <a:rPr lang="sv-SE" dirty="0"/>
              <a:t>Efterregistrera i särskild flik i den digitala väljarförteckningen. </a:t>
            </a:r>
          </a:p>
          <a:p>
            <a:endParaRPr lang="sv-SE" dirty="0"/>
          </a:p>
        </p:txBody>
      </p:sp>
      <p:pic>
        <p:nvPicPr>
          <p:cNvPr id="6" name="Platshållare för innehåll 5" descr="Skärmdump på fliken Efterregistrera förtidsröster i den digitala väljarförteckningen">
            <a:extLst>
              <a:ext uri="{FF2B5EF4-FFF2-40B4-BE49-F238E27FC236}">
                <a16:creationId xmlns:a16="http://schemas.microsoft.com/office/drawing/2014/main" id="{4AA5847C-170C-62AF-BF25-AF5FA45D063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07572" y="1530350"/>
            <a:ext cx="3958457" cy="4351338"/>
          </a:xfrm>
        </p:spPr>
      </p:pic>
    </p:spTree>
    <p:extLst>
      <p:ext uri="{BB962C8B-B14F-4D97-AF65-F5344CB8AC3E}">
        <p14:creationId xmlns:p14="http://schemas.microsoft.com/office/powerpoint/2010/main" val="1686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0226C42-205C-7657-2864-04BA5A037EF3}"/>
              </a:ext>
            </a:extLst>
          </p:cNvPr>
          <p:cNvSpPr>
            <a:spLocks noGrp="1"/>
          </p:cNvSpPr>
          <p:nvPr>
            <p:ph type="title"/>
          </p:nvPr>
        </p:nvSpPr>
        <p:spPr/>
        <p:txBody>
          <a:bodyPr/>
          <a:lstStyle/>
          <a:p>
            <a:r>
              <a:rPr lang="sv-SE" dirty="0"/>
              <a:t>Fyll i dagrapporten</a:t>
            </a:r>
          </a:p>
        </p:txBody>
      </p:sp>
      <p:sp>
        <p:nvSpPr>
          <p:cNvPr id="5" name="Platshållare för innehåll 4">
            <a:extLst>
              <a:ext uri="{FF2B5EF4-FFF2-40B4-BE49-F238E27FC236}">
                <a16:creationId xmlns:a16="http://schemas.microsoft.com/office/drawing/2014/main" id="{4C9A6A27-AAAA-4333-7D9A-79737DC1C04D}"/>
              </a:ext>
            </a:extLst>
          </p:cNvPr>
          <p:cNvSpPr>
            <a:spLocks noGrp="1"/>
          </p:cNvSpPr>
          <p:nvPr>
            <p:ph sz="half" idx="1"/>
          </p:nvPr>
        </p:nvSpPr>
        <p:spPr/>
        <p:txBody>
          <a:bodyPr/>
          <a:lstStyle/>
          <a:p>
            <a:pPr>
              <a:buClr>
                <a:schemeClr val="accent4"/>
              </a:buClr>
            </a:pPr>
            <a:r>
              <a:rPr lang="sv-SE" sz="2200" dirty="0"/>
              <a:t>Fyll i dagrapporten:</a:t>
            </a:r>
          </a:p>
          <a:p>
            <a:pPr lvl="1">
              <a:buClr>
                <a:schemeClr val="accent4"/>
              </a:buClr>
            </a:pPr>
            <a:r>
              <a:rPr lang="sv-SE" dirty="0"/>
              <a:t>Enligt statistiken i den digitala väljarförteckningen.</a:t>
            </a:r>
          </a:p>
          <a:p>
            <a:pPr lvl="1">
              <a:buClr>
                <a:schemeClr val="accent4"/>
              </a:buClr>
            </a:pPr>
            <a:r>
              <a:rPr lang="sv-SE" dirty="0"/>
              <a:t>Ni har två förtidsröster som ni måste lämna till valnämnden.</a:t>
            </a:r>
          </a:p>
          <a:p>
            <a:pPr lvl="1">
              <a:buClr>
                <a:schemeClr val="accent4"/>
              </a:buClr>
            </a:pPr>
            <a:r>
              <a:rPr lang="sv-SE" dirty="0"/>
              <a:t>Ni har inte tagit emot någon felaktigt iordninggjord budröst.</a:t>
            </a:r>
          </a:p>
          <a:p>
            <a:pPr>
              <a:buClr>
                <a:schemeClr val="accent4"/>
              </a:buClr>
            </a:pPr>
            <a:r>
              <a:rPr lang="sv-SE" sz="2200" dirty="0"/>
              <a:t>Fyll i vilka röstmottagare som tjänstgjort under dagen.</a:t>
            </a:r>
          </a:p>
          <a:p>
            <a:pPr>
              <a:buClr>
                <a:schemeClr val="accent4"/>
              </a:buClr>
            </a:pPr>
            <a:r>
              <a:rPr lang="sv-SE" sz="2200" dirty="0"/>
              <a:t>Två av er ska slutligen skriva under dagrapporten.</a:t>
            </a:r>
          </a:p>
          <a:p>
            <a:pPr lvl="1">
              <a:buClr>
                <a:schemeClr val="accent4"/>
              </a:buClr>
            </a:pPr>
            <a:endParaRPr lang="sv-SE" dirty="0"/>
          </a:p>
          <a:p>
            <a:pPr marL="324000" lvl="1" indent="0">
              <a:buClr>
                <a:schemeClr val="accent4"/>
              </a:buClr>
              <a:buNone/>
            </a:pPr>
            <a:endParaRPr lang="sv-SE" dirty="0"/>
          </a:p>
        </p:txBody>
      </p:sp>
      <p:pic>
        <p:nvPicPr>
          <p:cNvPr id="4" name="Platshållare för innehåll 3" descr="Skärmdump från den digitala väljarförteckningen där du ser antalet mottagna förtidsröster.">
            <a:extLst>
              <a:ext uri="{FF2B5EF4-FFF2-40B4-BE49-F238E27FC236}">
                <a16:creationId xmlns:a16="http://schemas.microsoft.com/office/drawing/2014/main" id="{1F1D3393-A539-C41A-EF08-353DC88522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35972" y="1852694"/>
            <a:ext cx="5808503" cy="2529060"/>
          </a:xfrm>
        </p:spPr>
      </p:pic>
    </p:spTree>
    <p:extLst>
      <p:ext uri="{BB962C8B-B14F-4D97-AF65-F5344CB8AC3E}">
        <p14:creationId xmlns:p14="http://schemas.microsoft.com/office/powerpoint/2010/main" val="143925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F7A192-7322-3CD3-6F36-F572A1D05ACE}"/>
              </a:ext>
            </a:extLst>
          </p:cNvPr>
          <p:cNvSpPr>
            <a:spLocks noGrp="1"/>
          </p:cNvSpPr>
          <p:nvPr>
            <p:ph type="title"/>
          </p:nvPr>
        </p:nvSpPr>
        <p:spPr/>
        <p:txBody>
          <a:bodyPr/>
          <a:lstStyle/>
          <a:p>
            <a:r>
              <a:rPr lang="sv-SE" dirty="0"/>
              <a:t>Ser din dagrapport ut så här?</a:t>
            </a:r>
          </a:p>
        </p:txBody>
      </p:sp>
      <p:pic>
        <p:nvPicPr>
          <p:cNvPr id="7" name="Platshållare för innehåll 6" descr="Bild på en ifylld dagrapport med antalet mottagna kommuninterna och kommunexterna rötser samt antal förtidsröster som ska lämnas till valnämnden och det totala antalet mottagna röster.">
            <a:extLst>
              <a:ext uri="{FF2B5EF4-FFF2-40B4-BE49-F238E27FC236}">
                <a16:creationId xmlns:a16="http://schemas.microsoft.com/office/drawing/2014/main" id="{FD7D0873-01FB-D9CD-EFDB-DB52AB0C8E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8063" y="1861858"/>
            <a:ext cx="10175875" cy="3697846"/>
          </a:xfrm>
        </p:spPr>
      </p:pic>
    </p:spTree>
    <p:extLst>
      <p:ext uri="{BB962C8B-B14F-4D97-AF65-F5344CB8AC3E}">
        <p14:creationId xmlns:p14="http://schemas.microsoft.com/office/powerpoint/2010/main" val="1328338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4AF7B9-DB0B-7AEB-4063-7720E1C92620}"/>
              </a:ext>
            </a:extLst>
          </p:cNvPr>
          <p:cNvSpPr>
            <a:spLocks noGrp="1"/>
          </p:cNvSpPr>
          <p:nvPr>
            <p:ph type="title"/>
          </p:nvPr>
        </p:nvSpPr>
        <p:spPr/>
        <p:txBody>
          <a:bodyPr/>
          <a:lstStyle/>
          <a:p>
            <a:r>
              <a:rPr lang="sv-SE" dirty="0"/>
              <a:t>Hantera rösterna</a:t>
            </a:r>
          </a:p>
        </p:txBody>
      </p:sp>
      <p:sp>
        <p:nvSpPr>
          <p:cNvPr id="3" name="Platshållare för innehåll 2">
            <a:extLst>
              <a:ext uri="{FF2B5EF4-FFF2-40B4-BE49-F238E27FC236}">
                <a16:creationId xmlns:a16="http://schemas.microsoft.com/office/drawing/2014/main" id="{3CF57B58-9D56-1D90-4FFD-F1DF5EF0820C}"/>
              </a:ext>
            </a:extLst>
          </p:cNvPr>
          <p:cNvSpPr>
            <a:spLocks noGrp="1"/>
          </p:cNvSpPr>
          <p:nvPr>
            <p:ph idx="1"/>
          </p:nvPr>
        </p:nvSpPr>
        <p:spPr/>
        <p:txBody>
          <a:bodyPr/>
          <a:lstStyle/>
          <a:p>
            <a:pPr>
              <a:buClr>
                <a:schemeClr val="accent4"/>
              </a:buClr>
            </a:pPr>
            <a:r>
              <a:rPr lang="sv-SE" i="1" dirty="0"/>
              <a:t>[här behöver ni fylla på med lokala instruktioner]</a:t>
            </a:r>
          </a:p>
          <a:p>
            <a:endParaRPr lang="sv-SE" dirty="0"/>
          </a:p>
        </p:txBody>
      </p:sp>
    </p:spTree>
    <p:extLst>
      <p:ext uri="{BB962C8B-B14F-4D97-AF65-F5344CB8AC3E}">
        <p14:creationId xmlns:p14="http://schemas.microsoft.com/office/powerpoint/2010/main" val="2298259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409B47-6263-11BD-C64F-1A98B1EDA579}"/>
              </a:ext>
            </a:extLst>
          </p:cNvPr>
          <p:cNvSpPr>
            <a:spLocks noGrp="1"/>
          </p:cNvSpPr>
          <p:nvPr>
            <p:ph type="title"/>
          </p:nvPr>
        </p:nvSpPr>
        <p:spPr>
          <a:xfrm>
            <a:off x="1007533" y="395771"/>
            <a:ext cx="10176000" cy="720000"/>
          </a:xfrm>
        </p:spPr>
        <p:txBody>
          <a:bodyPr/>
          <a:lstStyle/>
          <a:p>
            <a:r>
              <a:rPr lang="sv-SE" dirty="0"/>
              <a:t>Incidenter </a:t>
            </a:r>
          </a:p>
        </p:txBody>
      </p:sp>
      <p:sp>
        <p:nvSpPr>
          <p:cNvPr id="5" name="Platshållare för text 4">
            <a:extLst>
              <a:ext uri="{FF2B5EF4-FFF2-40B4-BE49-F238E27FC236}">
                <a16:creationId xmlns:a16="http://schemas.microsoft.com/office/drawing/2014/main" id="{7329627C-3434-8BC0-D3C8-81F60D194F82}"/>
              </a:ext>
            </a:extLst>
          </p:cNvPr>
          <p:cNvSpPr>
            <a:spLocks noGrp="1"/>
          </p:cNvSpPr>
          <p:nvPr>
            <p:ph type="body" idx="1"/>
          </p:nvPr>
        </p:nvSpPr>
        <p:spPr>
          <a:xfrm>
            <a:off x="1007066" y="1008903"/>
            <a:ext cx="4988984" cy="639762"/>
          </a:xfrm>
        </p:spPr>
        <p:txBody>
          <a:bodyPr/>
          <a:lstStyle/>
          <a:p>
            <a:r>
              <a:rPr lang="sv-SE" dirty="0"/>
              <a:t>Vad är en incident?</a:t>
            </a:r>
          </a:p>
        </p:txBody>
      </p:sp>
      <p:sp>
        <p:nvSpPr>
          <p:cNvPr id="6" name="Platshållare för innehåll 5">
            <a:extLst>
              <a:ext uri="{FF2B5EF4-FFF2-40B4-BE49-F238E27FC236}">
                <a16:creationId xmlns:a16="http://schemas.microsoft.com/office/drawing/2014/main" id="{9435DC0F-CC09-7B00-6CED-B38EA501B658}"/>
              </a:ext>
            </a:extLst>
          </p:cNvPr>
          <p:cNvSpPr>
            <a:spLocks noGrp="1"/>
          </p:cNvSpPr>
          <p:nvPr>
            <p:ph sz="half" idx="2"/>
          </p:nvPr>
        </p:nvSpPr>
        <p:spPr>
          <a:xfrm>
            <a:off x="1106549" y="1791727"/>
            <a:ext cx="4988984" cy="3774405"/>
          </a:xfrm>
        </p:spPr>
        <p:txBody>
          <a:bodyPr/>
          <a:lstStyle/>
          <a:p>
            <a:pPr lvl="0">
              <a:buClr>
                <a:schemeClr val="accent4"/>
              </a:buClr>
            </a:pPr>
            <a:r>
              <a:rPr lang="sv-SE" dirty="0"/>
              <a:t>en händelse som avviker från regler och rutiner. </a:t>
            </a:r>
          </a:p>
          <a:p>
            <a:pPr lvl="0">
              <a:buClr>
                <a:schemeClr val="accent4"/>
              </a:buClr>
            </a:pPr>
            <a:r>
              <a:rPr lang="sv-SE" dirty="0"/>
              <a:t>en händelse där det finns misstanke om att någon gjort något brottsligt. </a:t>
            </a:r>
          </a:p>
          <a:p>
            <a:pPr lvl="0">
              <a:buClr>
                <a:schemeClr val="accent4"/>
              </a:buClr>
            </a:pPr>
            <a:r>
              <a:rPr lang="sv-SE" dirty="0"/>
              <a:t>annat som påverkat valens genomförande.</a:t>
            </a:r>
          </a:p>
          <a:p>
            <a:endParaRPr lang="sv-SE" dirty="0"/>
          </a:p>
        </p:txBody>
      </p:sp>
      <p:sp>
        <p:nvSpPr>
          <p:cNvPr id="7" name="Platshållare för text 6">
            <a:extLst>
              <a:ext uri="{FF2B5EF4-FFF2-40B4-BE49-F238E27FC236}">
                <a16:creationId xmlns:a16="http://schemas.microsoft.com/office/drawing/2014/main" id="{C44A0AD5-D13D-1BC0-E26D-2238E2556353}"/>
              </a:ext>
            </a:extLst>
          </p:cNvPr>
          <p:cNvSpPr>
            <a:spLocks noGrp="1"/>
          </p:cNvSpPr>
          <p:nvPr>
            <p:ph type="body" sz="quarter" idx="3"/>
          </p:nvPr>
        </p:nvSpPr>
        <p:spPr>
          <a:xfrm>
            <a:off x="6385516" y="945524"/>
            <a:ext cx="4988984" cy="639762"/>
          </a:xfrm>
        </p:spPr>
        <p:txBody>
          <a:bodyPr/>
          <a:lstStyle/>
          <a:p>
            <a:r>
              <a:rPr lang="sv-SE" dirty="0"/>
              <a:t>Exempel på sådant som inträffat</a:t>
            </a:r>
          </a:p>
        </p:txBody>
      </p:sp>
      <p:sp>
        <p:nvSpPr>
          <p:cNvPr id="8" name="Platshållare för innehåll 7">
            <a:extLst>
              <a:ext uri="{FF2B5EF4-FFF2-40B4-BE49-F238E27FC236}">
                <a16:creationId xmlns:a16="http://schemas.microsoft.com/office/drawing/2014/main" id="{83BE852C-77D3-AB27-CC67-421764AEFA2D}"/>
              </a:ext>
            </a:extLst>
          </p:cNvPr>
          <p:cNvSpPr>
            <a:spLocks noGrp="1"/>
          </p:cNvSpPr>
          <p:nvPr>
            <p:ph sz="quarter" idx="4"/>
          </p:nvPr>
        </p:nvSpPr>
        <p:spPr>
          <a:xfrm>
            <a:off x="6194548" y="1665524"/>
            <a:ext cx="5654551" cy="3774405"/>
          </a:xfrm>
        </p:spPr>
        <p:txBody>
          <a:bodyPr/>
          <a:lstStyle/>
          <a:p>
            <a:pPr lvl="0">
              <a:buClr>
                <a:schemeClr val="accent4"/>
              </a:buClr>
            </a:pPr>
            <a:r>
              <a:rPr lang="sv-SE" dirty="0"/>
              <a:t>gömda eller stulna valsedlar</a:t>
            </a:r>
          </a:p>
          <a:p>
            <a:pPr lvl="0">
              <a:buClr>
                <a:schemeClr val="accent4"/>
              </a:buClr>
            </a:pPr>
            <a:r>
              <a:rPr lang="sv-SE" dirty="0"/>
              <a:t>person som genom olämpligt beteende påverkar ordningen</a:t>
            </a:r>
          </a:p>
          <a:p>
            <a:pPr lvl="0">
              <a:buClr>
                <a:schemeClr val="accent4"/>
              </a:buClr>
            </a:pPr>
            <a:r>
              <a:rPr lang="sv-SE" dirty="0"/>
              <a:t>diskriminering mot röstmottagare</a:t>
            </a:r>
          </a:p>
          <a:p>
            <a:pPr lvl="0">
              <a:buClr>
                <a:schemeClr val="accent4"/>
              </a:buClr>
            </a:pPr>
            <a:r>
              <a:rPr lang="sv-SE" dirty="0"/>
              <a:t>propaganda i lokalen</a:t>
            </a:r>
          </a:p>
          <a:p>
            <a:pPr lvl="0">
              <a:buClr>
                <a:schemeClr val="accent4"/>
              </a:buClr>
            </a:pPr>
            <a:r>
              <a:rPr lang="sv-SE" dirty="0"/>
              <a:t>brandlarm</a:t>
            </a:r>
          </a:p>
          <a:p>
            <a:pPr lvl="0">
              <a:buClr>
                <a:schemeClr val="accent4"/>
              </a:buClr>
            </a:pPr>
            <a:r>
              <a:rPr lang="sv-SE" dirty="0"/>
              <a:t>bristande tillgänglighet </a:t>
            </a:r>
          </a:p>
          <a:p>
            <a:pPr lvl="0">
              <a:buClr>
                <a:schemeClr val="accent4"/>
              </a:buClr>
            </a:pPr>
            <a:r>
              <a:rPr lang="sv-SE" dirty="0"/>
              <a:t>väljare som påverkats av annan väljare att rösta på ett visst sätt</a:t>
            </a:r>
          </a:p>
          <a:p>
            <a:pPr>
              <a:buClr>
                <a:schemeClr val="accent4"/>
              </a:buClr>
            </a:pPr>
            <a:endParaRPr lang="sv-SE" dirty="0"/>
          </a:p>
        </p:txBody>
      </p:sp>
    </p:spTree>
    <p:extLst>
      <p:ext uri="{BB962C8B-B14F-4D97-AF65-F5344CB8AC3E}">
        <p14:creationId xmlns:p14="http://schemas.microsoft.com/office/powerpoint/2010/main" val="288769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FC896E-1638-E95F-5FFD-4BC0A03D7DFE}"/>
              </a:ext>
            </a:extLst>
          </p:cNvPr>
          <p:cNvSpPr>
            <a:spLocks noGrp="1"/>
          </p:cNvSpPr>
          <p:nvPr>
            <p:ph type="title"/>
          </p:nvPr>
        </p:nvSpPr>
        <p:spPr/>
        <p:txBody>
          <a:bodyPr/>
          <a:lstStyle/>
          <a:p>
            <a:r>
              <a:rPr lang="sv-SE" dirty="0"/>
              <a:t>Rapportera incidenter</a:t>
            </a:r>
          </a:p>
        </p:txBody>
      </p:sp>
      <p:sp>
        <p:nvSpPr>
          <p:cNvPr id="7" name="Platshållare för innehåll 6">
            <a:extLst>
              <a:ext uri="{FF2B5EF4-FFF2-40B4-BE49-F238E27FC236}">
                <a16:creationId xmlns:a16="http://schemas.microsoft.com/office/drawing/2014/main" id="{C504E01E-6EDE-F6C2-A059-A436C9FB56D8}"/>
              </a:ext>
            </a:extLst>
          </p:cNvPr>
          <p:cNvSpPr>
            <a:spLocks noGrp="1"/>
          </p:cNvSpPr>
          <p:nvPr>
            <p:ph idx="1"/>
          </p:nvPr>
        </p:nvSpPr>
        <p:spPr/>
        <p:txBody>
          <a:bodyPr/>
          <a:lstStyle/>
          <a:p>
            <a:pPr lvl="0"/>
            <a:endParaRPr lang="sv-SE" dirty="0"/>
          </a:p>
          <a:p>
            <a:pPr lvl="0">
              <a:buClr>
                <a:schemeClr val="accent4"/>
              </a:buClr>
            </a:pPr>
            <a:r>
              <a:rPr lang="sv-SE" i="1" dirty="0"/>
              <a:t>[Här behöver ni komplettera med </a:t>
            </a:r>
            <a:r>
              <a:rPr lang="sv-SE" b="1" i="1" dirty="0"/>
              <a:t>hur</a:t>
            </a:r>
            <a:r>
              <a:rPr lang="sv-SE" i="1" dirty="0"/>
              <a:t> röstmottagarna ska incidentrapportera.]</a:t>
            </a:r>
            <a:endParaRPr lang="sv-SE" dirty="0"/>
          </a:p>
        </p:txBody>
      </p:sp>
    </p:spTree>
    <p:extLst>
      <p:ext uri="{BB962C8B-B14F-4D97-AF65-F5344CB8AC3E}">
        <p14:creationId xmlns:p14="http://schemas.microsoft.com/office/powerpoint/2010/main" val="1953826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F2966-3415-561E-9D8C-3936C04F8E73}"/>
              </a:ext>
            </a:extLst>
          </p:cNvPr>
          <p:cNvSpPr>
            <a:spLocks noGrp="1"/>
          </p:cNvSpPr>
          <p:nvPr>
            <p:ph type="title"/>
          </p:nvPr>
        </p:nvSpPr>
        <p:spPr>
          <a:xfrm>
            <a:off x="1007998" y="815113"/>
            <a:ext cx="7045331" cy="720000"/>
          </a:xfrm>
        </p:spPr>
        <p:txBody>
          <a:bodyPr/>
          <a:lstStyle/>
          <a:p>
            <a:r>
              <a:rPr lang="sv-SE" dirty="0"/>
              <a:t>Nästa steg</a:t>
            </a:r>
          </a:p>
        </p:txBody>
      </p:sp>
      <p:pic>
        <p:nvPicPr>
          <p:cNvPr id="10" name="Platshållare för innehåll 9" descr="Bild på cirkel med hgrafik i form av laptop och kaffekopp.">
            <a:extLst>
              <a:ext uri="{FF2B5EF4-FFF2-40B4-BE49-F238E27FC236}">
                <a16:creationId xmlns:a16="http://schemas.microsoft.com/office/drawing/2014/main" id="{6D12C189-2147-7FD2-004E-0C42E8B63D4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0657" y="2217117"/>
            <a:ext cx="2545848" cy="2545848"/>
          </a:xfrm>
        </p:spPr>
      </p:pic>
      <p:sp>
        <p:nvSpPr>
          <p:cNvPr id="3" name="textruta 2">
            <a:extLst>
              <a:ext uri="{FF2B5EF4-FFF2-40B4-BE49-F238E27FC236}">
                <a16:creationId xmlns:a16="http://schemas.microsoft.com/office/drawing/2014/main" id="{64052A8E-1371-9F02-86AD-71784E3CEBDA}"/>
              </a:ext>
            </a:extLst>
          </p:cNvPr>
          <p:cNvSpPr txBox="1"/>
          <p:nvPr/>
        </p:nvSpPr>
        <p:spPr>
          <a:xfrm>
            <a:off x="1002286" y="4937760"/>
            <a:ext cx="2112879" cy="369332"/>
          </a:xfrm>
          <a:prstGeom prst="rect">
            <a:avLst/>
          </a:prstGeom>
          <a:noFill/>
        </p:spPr>
        <p:txBody>
          <a:bodyPr wrap="square" rtlCol="0">
            <a:spAutoFit/>
          </a:bodyPr>
          <a:lstStyle/>
          <a:p>
            <a:r>
              <a:rPr lang="sv-SE" b="1" dirty="0"/>
              <a:t>Webbutbildning</a:t>
            </a:r>
          </a:p>
        </p:txBody>
      </p:sp>
      <p:pic>
        <p:nvPicPr>
          <p:cNvPr id="11" name="Bildobjekt 10" descr="Bild på cirkel med grafik i form av en person som håller i en presentation.">
            <a:extLst>
              <a:ext uri="{FF2B5EF4-FFF2-40B4-BE49-F238E27FC236}">
                <a16:creationId xmlns:a16="http://schemas.microsoft.com/office/drawing/2014/main" id="{80E62147-BEAA-59A6-5C5E-7629D464E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468" y="2217117"/>
            <a:ext cx="2685219" cy="2685219"/>
          </a:xfrm>
          <a:prstGeom prst="rect">
            <a:avLst/>
          </a:prstGeom>
        </p:spPr>
      </p:pic>
      <p:sp>
        <p:nvSpPr>
          <p:cNvPr id="4" name="textruta 3">
            <a:extLst>
              <a:ext uri="{FF2B5EF4-FFF2-40B4-BE49-F238E27FC236}">
                <a16:creationId xmlns:a16="http://schemas.microsoft.com/office/drawing/2014/main" id="{5CD29F54-9CA7-5BF8-2E5D-C3B12DB622FD}"/>
              </a:ext>
            </a:extLst>
          </p:cNvPr>
          <p:cNvSpPr txBox="1"/>
          <p:nvPr/>
        </p:nvSpPr>
        <p:spPr>
          <a:xfrm>
            <a:off x="3884093" y="4937760"/>
            <a:ext cx="1990927" cy="369332"/>
          </a:xfrm>
          <a:prstGeom prst="rect">
            <a:avLst/>
          </a:prstGeom>
          <a:noFill/>
        </p:spPr>
        <p:txBody>
          <a:bodyPr wrap="square" rtlCol="0">
            <a:spAutoFit/>
          </a:bodyPr>
          <a:lstStyle/>
          <a:p>
            <a:r>
              <a:rPr lang="sv-SE" b="1" dirty="0"/>
              <a:t>Utbildningsträff</a:t>
            </a:r>
          </a:p>
        </p:txBody>
      </p:sp>
      <p:pic>
        <p:nvPicPr>
          <p:cNvPr id="7" name="Bildobjekt 6" descr="Bild på cirkel med grafik i form av mobil med playknapp.">
            <a:extLst>
              <a:ext uri="{FF2B5EF4-FFF2-40B4-BE49-F238E27FC236}">
                <a16:creationId xmlns:a16="http://schemas.microsoft.com/office/drawing/2014/main" id="{8C0DC22F-FACE-4EBB-B520-5705F39372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676" y="2236464"/>
            <a:ext cx="2685219" cy="2685219"/>
          </a:xfrm>
          <a:prstGeom prst="rect">
            <a:avLst/>
          </a:prstGeom>
        </p:spPr>
      </p:pic>
      <p:sp>
        <p:nvSpPr>
          <p:cNvPr id="5" name="textruta 4">
            <a:extLst>
              <a:ext uri="{FF2B5EF4-FFF2-40B4-BE49-F238E27FC236}">
                <a16:creationId xmlns:a16="http://schemas.microsoft.com/office/drawing/2014/main" id="{B6D13675-9FB8-C3FF-F10E-A87F5B33CEA5}"/>
              </a:ext>
            </a:extLst>
          </p:cNvPr>
          <p:cNvSpPr txBox="1"/>
          <p:nvPr/>
        </p:nvSpPr>
        <p:spPr>
          <a:xfrm>
            <a:off x="6963569" y="4937760"/>
            <a:ext cx="1481184" cy="369332"/>
          </a:xfrm>
          <a:prstGeom prst="rect">
            <a:avLst/>
          </a:prstGeom>
          <a:noFill/>
        </p:spPr>
        <p:txBody>
          <a:bodyPr wrap="square" rtlCol="0">
            <a:spAutoFit/>
          </a:bodyPr>
          <a:lstStyle/>
          <a:p>
            <a:r>
              <a:rPr lang="sv-SE" b="1" dirty="0"/>
              <a:t>Repetition</a:t>
            </a:r>
          </a:p>
        </p:txBody>
      </p:sp>
      <p:pic>
        <p:nvPicPr>
          <p:cNvPr id="8" name="Bildobjekt 7" descr="Bild på cirkel med grafik i form av ett finger som följer en instruktion på ett papper.">
            <a:extLst>
              <a:ext uri="{FF2B5EF4-FFF2-40B4-BE49-F238E27FC236}">
                <a16:creationId xmlns:a16="http://schemas.microsoft.com/office/drawing/2014/main" id="{49417EEC-A70C-0C13-E145-07B55B3AD46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14593" y="2217117"/>
            <a:ext cx="2601564" cy="2601564"/>
          </a:xfrm>
          <a:prstGeom prst="rect">
            <a:avLst/>
          </a:prstGeom>
        </p:spPr>
      </p:pic>
      <p:sp>
        <p:nvSpPr>
          <p:cNvPr id="6" name="textruta 5">
            <a:extLst>
              <a:ext uri="{FF2B5EF4-FFF2-40B4-BE49-F238E27FC236}">
                <a16:creationId xmlns:a16="http://schemas.microsoft.com/office/drawing/2014/main" id="{C6DE9D82-A516-40E0-14EA-ABCBD77BD790}"/>
              </a:ext>
            </a:extLst>
          </p:cNvPr>
          <p:cNvSpPr txBox="1"/>
          <p:nvPr/>
        </p:nvSpPr>
        <p:spPr>
          <a:xfrm>
            <a:off x="9229450" y="4937760"/>
            <a:ext cx="1794452" cy="369332"/>
          </a:xfrm>
          <a:prstGeom prst="rect">
            <a:avLst/>
          </a:prstGeom>
          <a:noFill/>
        </p:spPr>
        <p:txBody>
          <a:bodyPr wrap="square" rtlCol="0">
            <a:spAutoFit/>
          </a:bodyPr>
          <a:lstStyle/>
          <a:p>
            <a:r>
              <a:rPr lang="sv-SE" b="1" dirty="0"/>
              <a:t>Instruktioner</a:t>
            </a:r>
          </a:p>
        </p:txBody>
      </p:sp>
    </p:spTree>
    <p:extLst>
      <p:ext uri="{BB962C8B-B14F-4D97-AF65-F5344CB8AC3E}">
        <p14:creationId xmlns:p14="http://schemas.microsoft.com/office/powerpoint/2010/main" val="229440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Bild på fem personer i röstmottagarvästa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b="2766"/>
          <a:stretch>
            <a:fillRect/>
          </a:stretch>
        </p:blipFill>
        <p:spPr>
          <a:xfrm>
            <a:off x="0" y="802332"/>
            <a:ext cx="7670716" cy="5490359"/>
          </a:xfrm>
        </p:spPr>
      </p:pic>
      <p:sp>
        <p:nvSpPr>
          <p:cNvPr id="2" name="Rubrik 1"/>
          <p:cNvSpPr>
            <a:spLocks noGrp="1"/>
          </p:cNvSpPr>
          <p:nvPr>
            <p:ph type="title"/>
          </p:nvPr>
        </p:nvSpPr>
        <p:spPr/>
        <p:txBody>
          <a:bodyPr>
            <a:normAutofit/>
          </a:bodyPr>
          <a:lstStyle/>
          <a:p>
            <a:r>
              <a:rPr lang="sv-SE" dirty="0"/>
              <a:t>Tack för att du deltagit idag</a:t>
            </a:r>
          </a:p>
        </p:txBody>
      </p:sp>
      <p:pic>
        <p:nvPicPr>
          <p:cNvPr id="7" name="Platshållare för innehåll 6" descr="Ett formgivet &quot;Tack&quo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419084" y="2078383"/>
            <a:ext cx="4535433" cy="3255271"/>
          </a:xfrm>
        </p:spPr>
      </p:pic>
      <p:sp>
        <p:nvSpPr>
          <p:cNvPr id="4" name="Platshållare för bildnummer 3"/>
          <p:cNvSpPr>
            <a:spLocks noGrp="1"/>
          </p:cNvSpPr>
          <p:nvPr>
            <p:ph type="sldNum" sz="quarter" idx="12"/>
          </p:nvPr>
        </p:nvSpPr>
        <p:spPr/>
        <p:txBody>
          <a:bodyPr/>
          <a:lstStyle/>
          <a:p>
            <a:fld id="{696A28D3-22CF-4FB0-80FD-EC473B325B38}" type="slidenum">
              <a:rPr lang="sv-SE" smtClean="0"/>
              <a:pPr/>
              <a:t>27</a:t>
            </a:fld>
            <a:endParaRPr lang="sv-SE" dirty="0"/>
          </a:p>
        </p:txBody>
      </p:sp>
    </p:spTree>
    <p:extLst>
      <p:ext uri="{BB962C8B-B14F-4D97-AF65-F5344CB8AC3E}">
        <p14:creationId xmlns:p14="http://schemas.microsoft.com/office/powerpoint/2010/main" val="326771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       VÄLKOMMEN!                </a:t>
            </a:r>
          </a:p>
        </p:txBody>
      </p:sp>
      <p:pic>
        <p:nvPicPr>
          <p:cNvPr id="6" name="Platshållare för innehåll 5" descr="Ung kvinna i en röstmottagarväst."/>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725714" y="1669144"/>
            <a:ext cx="5167086" cy="3669274"/>
          </a:xfrm>
        </p:spPr>
      </p:pic>
      <p:sp>
        <p:nvSpPr>
          <p:cNvPr id="4" name="Platshållare för innehåll 3"/>
          <p:cNvSpPr>
            <a:spLocks noGrp="1"/>
          </p:cNvSpPr>
          <p:nvPr>
            <p:ph sz="half" idx="2"/>
          </p:nvPr>
        </p:nvSpPr>
        <p:spPr>
          <a:xfrm>
            <a:off x="6667204" y="1536700"/>
            <a:ext cx="4799082" cy="2420259"/>
          </a:xfrm>
        </p:spPr>
        <p:txBody>
          <a:bodyPr>
            <a:normAutofit/>
          </a:bodyPr>
          <a:lstStyle/>
          <a:p>
            <a:pPr>
              <a:buClr>
                <a:schemeClr val="accent4"/>
              </a:buClr>
            </a:pPr>
            <a:r>
              <a:rPr lang="sv-SE" sz="2600" dirty="0"/>
              <a:t>Varför ses vi idag?</a:t>
            </a:r>
            <a:endParaRPr lang="sv-SE" sz="2000" dirty="0"/>
          </a:p>
          <a:p>
            <a:pPr>
              <a:buClr>
                <a:schemeClr val="accent4"/>
              </a:buClr>
            </a:pPr>
            <a:r>
              <a:rPr lang="sv-SE" sz="2600" dirty="0"/>
              <a:t>Vad ska ni kunna när vi går härifrån?</a:t>
            </a:r>
          </a:p>
          <a:p>
            <a:pPr>
              <a:buClr>
                <a:schemeClr val="accent4"/>
              </a:buClr>
            </a:pPr>
            <a:r>
              <a:rPr lang="sv-SE" sz="2600" dirty="0"/>
              <a:t>Vad kommer efter den här utbildningen?</a:t>
            </a:r>
          </a:p>
        </p:txBody>
      </p:sp>
      <p:sp>
        <p:nvSpPr>
          <p:cNvPr id="2" name="Platshållare för bildnummer 1"/>
          <p:cNvSpPr>
            <a:spLocks noGrp="1"/>
          </p:cNvSpPr>
          <p:nvPr>
            <p:ph type="sldNum" sz="quarter" idx="12"/>
          </p:nvPr>
        </p:nvSpPr>
        <p:spPr/>
        <p:txBody>
          <a:bodyPr/>
          <a:lstStyle/>
          <a:p>
            <a:fld id="{696A28D3-22CF-4FB0-80FD-EC473B325B38}" type="slidenum">
              <a:rPr lang="sv-SE" smtClean="0"/>
              <a:t>3</a:t>
            </a:fld>
            <a:endParaRPr lang="sv-SE"/>
          </a:p>
        </p:txBody>
      </p:sp>
    </p:spTree>
    <p:extLst>
      <p:ext uri="{BB962C8B-B14F-4D97-AF65-F5344CB8AC3E}">
        <p14:creationId xmlns:p14="http://schemas.microsoft.com/office/powerpoint/2010/main" val="163354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F2966-3415-561E-9D8C-3936C04F8E73}"/>
              </a:ext>
            </a:extLst>
          </p:cNvPr>
          <p:cNvSpPr>
            <a:spLocks noGrp="1"/>
          </p:cNvSpPr>
          <p:nvPr>
            <p:ph type="title"/>
          </p:nvPr>
        </p:nvSpPr>
        <p:spPr>
          <a:xfrm>
            <a:off x="1007998" y="815113"/>
            <a:ext cx="7424802" cy="720000"/>
          </a:xfrm>
        </p:spPr>
        <p:txBody>
          <a:bodyPr/>
          <a:lstStyle/>
          <a:p>
            <a:r>
              <a:rPr lang="sv-SE" dirty="0"/>
              <a:t>Utbildningspaketet för röstmottagare</a:t>
            </a:r>
          </a:p>
        </p:txBody>
      </p:sp>
      <p:pic>
        <p:nvPicPr>
          <p:cNvPr id="18" name="Bildobjekt 17" descr="Cirkel med grafik som symboliserar utbildningsträff">
            <a:extLst>
              <a:ext uri="{FF2B5EF4-FFF2-40B4-BE49-F238E27FC236}">
                <a16:creationId xmlns:a16="http://schemas.microsoft.com/office/drawing/2014/main" id="{853EBD06-9115-D443-E069-CD838C304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428" y="2231625"/>
            <a:ext cx="2531339" cy="2531339"/>
          </a:xfrm>
          <a:prstGeom prst="rect">
            <a:avLst/>
          </a:prstGeom>
        </p:spPr>
      </p:pic>
      <p:sp>
        <p:nvSpPr>
          <p:cNvPr id="3" name="textruta 2">
            <a:extLst>
              <a:ext uri="{FF2B5EF4-FFF2-40B4-BE49-F238E27FC236}">
                <a16:creationId xmlns:a16="http://schemas.microsoft.com/office/drawing/2014/main" id="{64052A8E-1371-9F02-86AD-71784E3CEBDA}"/>
              </a:ext>
            </a:extLst>
          </p:cNvPr>
          <p:cNvSpPr txBox="1"/>
          <p:nvPr/>
        </p:nvSpPr>
        <p:spPr>
          <a:xfrm>
            <a:off x="1002286" y="4937760"/>
            <a:ext cx="2112879" cy="369332"/>
          </a:xfrm>
          <a:prstGeom prst="rect">
            <a:avLst/>
          </a:prstGeom>
          <a:noFill/>
        </p:spPr>
        <p:txBody>
          <a:bodyPr wrap="square" rtlCol="0">
            <a:spAutoFit/>
          </a:bodyPr>
          <a:lstStyle/>
          <a:p>
            <a:r>
              <a:rPr lang="sv-SE" b="1" dirty="0"/>
              <a:t>Webbutbildning</a:t>
            </a:r>
          </a:p>
        </p:txBody>
      </p:sp>
      <p:sp>
        <p:nvSpPr>
          <p:cNvPr id="4" name="textruta 3">
            <a:extLst>
              <a:ext uri="{FF2B5EF4-FFF2-40B4-BE49-F238E27FC236}">
                <a16:creationId xmlns:a16="http://schemas.microsoft.com/office/drawing/2014/main" id="{5CD29F54-9CA7-5BF8-2E5D-C3B12DB622FD}"/>
              </a:ext>
            </a:extLst>
          </p:cNvPr>
          <p:cNvSpPr txBox="1"/>
          <p:nvPr/>
        </p:nvSpPr>
        <p:spPr>
          <a:xfrm>
            <a:off x="3884093" y="4937760"/>
            <a:ext cx="1990927" cy="369332"/>
          </a:xfrm>
          <a:prstGeom prst="rect">
            <a:avLst/>
          </a:prstGeom>
          <a:noFill/>
        </p:spPr>
        <p:txBody>
          <a:bodyPr wrap="square" rtlCol="0">
            <a:spAutoFit/>
          </a:bodyPr>
          <a:lstStyle/>
          <a:p>
            <a:r>
              <a:rPr lang="sv-SE" b="1" dirty="0"/>
              <a:t>Utbildningsträff</a:t>
            </a:r>
          </a:p>
        </p:txBody>
      </p:sp>
      <p:sp>
        <p:nvSpPr>
          <p:cNvPr id="5" name="textruta 4">
            <a:extLst>
              <a:ext uri="{FF2B5EF4-FFF2-40B4-BE49-F238E27FC236}">
                <a16:creationId xmlns:a16="http://schemas.microsoft.com/office/drawing/2014/main" id="{B6D13675-9FB8-C3FF-F10E-A87F5B33CEA5}"/>
              </a:ext>
            </a:extLst>
          </p:cNvPr>
          <p:cNvSpPr txBox="1"/>
          <p:nvPr/>
        </p:nvSpPr>
        <p:spPr>
          <a:xfrm>
            <a:off x="6824281" y="4937760"/>
            <a:ext cx="1332665" cy="369332"/>
          </a:xfrm>
          <a:prstGeom prst="rect">
            <a:avLst/>
          </a:prstGeom>
          <a:noFill/>
        </p:spPr>
        <p:txBody>
          <a:bodyPr wrap="square" rtlCol="0">
            <a:spAutoFit/>
          </a:bodyPr>
          <a:lstStyle/>
          <a:p>
            <a:r>
              <a:rPr lang="sv-SE" b="1" dirty="0"/>
              <a:t>Repetition</a:t>
            </a:r>
          </a:p>
        </p:txBody>
      </p:sp>
      <p:sp>
        <p:nvSpPr>
          <p:cNvPr id="6" name="textruta 5">
            <a:extLst>
              <a:ext uri="{FF2B5EF4-FFF2-40B4-BE49-F238E27FC236}">
                <a16:creationId xmlns:a16="http://schemas.microsoft.com/office/drawing/2014/main" id="{C6DE9D82-A516-40E0-14EA-ABCBD77BD790}"/>
              </a:ext>
            </a:extLst>
          </p:cNvPr>
          <p:cNvSpPr txBox="1"/>
          <p:nvPr/>
        </p:nvSpPr>
        <p:spPr>
          <a:xfrm>
            <a:off x="9229450" y="4937760"/>
            <a:ext cx="1794452" cy="369332"/>
          </a:xfrm>
          <a:prstGeom prst="rect">
            <a:avLst/>
          </a:prstGeom>
          <a:noFill/>
        </p:spPr>
        <p:txBody>
          <a:bodyPr wrap="square" rtlCol="0">
            <a:spAutoFit/>
          </a:bodyPr>
          <a:lstStyle/>
          <a:p>
            <a:r>
              <a:rPr lang="sv-SE" b="1" dirty="0"/>
              <a:t>Instruktioner</a:t>
            </a:r>
          </a:p>
        </p:txBody>
      </p:sp>
      <p:pic>
        <p:nvPicPr>
          <p:cNvPr id="10" name="Platshållare för innehåll 9" descr="Cirkel med grafik i form av en laptop och en kaffekopp.">
            <a:extLst>
              <a:ext uri="{FF2B5EF4-FFF2-40B4-BE49-F238E27FC236}">
                <a16:creationId xmlns:a16="http://schemas.microsoft.com/office/drawing/2014/main" id="{6D12C189-2147-7FD2-004E-0C42E8B63D47}"/>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80657" y="2217117"/>
            <a:ext cx="2545848" cy="2545848"/>
          </a:xfrm>
        </p:spPr>
      </p:pic>
      <p:pic>
        <p:nvPicPr>
          <p:cNvPr id="12" name="Bildobjekt 11" descr="Cirkel med grafik i form av en mobiltelefon med en play-knapp.">
            <a:extLst>
              <a:ext uri="{FF2B5EF4-FFF2-40B4-BE49-F238E27FC236}">
                <a16:creationId xmlns:a16="http://schemas.microsoft.com/office/drawing/2014/main" id="{67E17718-6B00-C2D8-39A6-FF98C5FCF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90" y="2231625"/>
            <a:ext cx="2545848" cy="2545848"/>
          </a:xfrm>
          <a:prstGeom prst="rect">
            <a:avLst/>
          </a:prstGeom>
        </p:spPr>
      </p:pic>
      <p:pic>
        <p:nvPicPr>
          <p:cNvPr id="14" name="Bildobjekt 13" descr="Cirkel med grafik i form av ett finger som följer instruktionerna i ett dokument.">
            <a:extLst>
              <a:ext uri="{FF2B5EF4-FFF2-40B4-BE49-F238E27FC236}">
                <a16:creationId xmlns:a16="http://schemas.microsoft.com/office/drawing/2014/main" id="{017AC745-966F-0132-ECFC-6292CA34C1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995" y="2231625"/>
            <a:ext cx="2449362" cy="2449362"/>
          </a:xfrm>
          <a:prstGeom prst="rect">
            <a:avLst/>
          </a:prstGeom>
        </p:spPr>
      </p:pic>
    </p:spTree>
    <p:extLst>
      <p:ext uri="{BB962C8B-B14F-4D97-AF65-F5344CB8AC3E}">
        <p14:creationId xmlns:p14="http://schemas.microsoft.com/office/powerpoint/2010/main" val="44404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rial" panose="020B0604020202020204" pitchFamily="34" charset="0"/>
                <a:cs typeface="Arial" panose="020B0604020202020204" pitchFamily="34" charset="0"/>
              </a:rPr>
              <a:t>Du som röstmottagare är viktig</a:t>
            </a:r>
          </a:p>
        </p:txBody>
      </p:sp>
      <p:pic>
        <p:nvPicPr>
          <p:cNvPr id="8" name="Platshållare för innehåll 7" descr="En man som bygger pusselbitar på varandra."/>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05588" y="1535113"/>
            <a:ext cx="6062537" cy="4351338"/>
          </a:xfrm>
        </p:spPr>
      </p:pic>
      <p:sp>
        <p:nvSpPr>
          <p:cNvPr id="3" name="Platshållare för innehåll 2"/>
          <p:cNvSpPr>
            <a:spLocks noGrp="1"/>
          </p:cNvSpPr>
          <p:nvPr>
            <p:ph sz="half" idx="1"/>
          </p:nvPr>
        </p:nvSpPr>
        <p:spPr/>
        <p:txBody>
          <a:bodyPr>
            <a:normAutofit/>
          </a:bodyPr>
          <a:lstStyle/>
          <a:p>
            <a:pPr>
              <a:buClr>
                <a:schemeClr val="accent4"/>
              </a:buClr>
            </a:pPr>
            <a:r>
              <a:rPr lang="sv-SE" sz="2400" dirty="0">
                <a:latin typeface="Arial" panose="020B0604020202020204" pitchFamily="34" charset="0"/>
                <a:cs typeface="Arial" panose="020B0604020202020204" pitchFamily="34" charset="0"/>
              </a:rPr>
              <a:t>Ditt bemötande och din korrekta hantering bidrar till att upprätthålla förtroendet för att valen går rätt till. </a:t>
            </a:r>
          </a:p>
          <a:p>
            <a:pPr>
              <a:buClr>
                <a:schemeClr val="accent4"/>
              </a:buClr>
            </a:pPr>
            <a:endParaRPr lang="sv-SE" sz="2400" dirty="0">
              <a:latin typeface="Arial" panose="020B0604020202020204" pitchFamily="34" charset="0"/>
              <a:cs typeface="Arial" panose="020B0604020202020204" pitchFamily="34" charset="0"/>
            </a:endParaRPr>
          </a:p>
          <a:p>
            <a:pPr>
              <a:buClr>
                <a:schemeClr val="accent4"/>
              </a:buClr>
            </a:pPr>
            <a:r>
              <a:rPr lang="sv-SE" sz="2400" dirty="0">
                <a:latin typeface="Arial" panose="020B0604020202020204" pitchFamily="34" charset="0"/>
                <a:cs typeface="Arial" panose="020B0604020202020204" pitchFamily="34" charset="0"/>
              </a:rPr>
              <a:t>Du är nu en del av en stolt tradition av att arbeta i demokratins tjänst.</a:t>
            </a:r>
          </a:p>
        </p:txBody>
      </p:sp>
      <p:sp>
        <p:nvSpPr>
          <p:cNvPr id="5" name="Platshållare för bildnumm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t>5</a:t>
            </a:fld>
            <a:endParaRPr lang="sv-SE"/>
          </a:p>
        </p:txBody>
      </p:sp>
    </p:spTree>
    <p:extLst>
      <p:ext uri="{BB962C8B-B14F-4D97-AF65-F5344CB8AC3E}">
        <p14:creationId xmlns:p14="http://schemas.microsoft.com/office/powerpoint/2010/main" val="419371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0D8A80-F9DA-5851-E139-EE3D3A839FFB}"/>
              </a:ext>
            </a:extLst>
          </p:cNvPr>
          <p:cNvSpPr>
            <a:spLocks noGrp="1"/>
          </p:cNvSpPr>
          <p:nvPr>
            <p:ph type="title"/>
          </p:nvPr>
        </p:nvSpPr>
        <p:spPr>
          <a:xfrm>
            <a:off x="1008000" y="509388"/>
            <a:ext cx="10176000" cy="720000"/>
          </a:xfrm>
        </p:spPr>
        <p:txBody>
          <a:bodyPr anchor="b">
            <a:normAutofit/>
          </a:bodyPr>
          <a:lstStyle/>
          <a:p>
            <a:r>
              <a:rPr lang="sv-SE" dirty="0"/>
              <a:t>Vid öppning av röstmottagningen</a:t>
            </a:r>
            <a:endParaRPr lang="sv-SE" b="1" dirty="0"/>
          </a:p>
        </p:txBody>
      </p:sp>
      <p:sp>
        <p:nvSpPr>
          <p:cNvPr id="3" name="Platshållare för innehåll 2">
            <a:extLst>
              <a:ext uri="{FF2B5EF4-FFF2-40B4-BE49-F238E27FC236}">
                <a16:creationId xmlns:a16="http://schemas.microsoft.com/office/drawing/2014/main" id="{72341890-D8BA-CD25-C6D6-978807137965}"/>
              </a:ext>
            </a:extLst>
          </p:cNvPr>
          <p:cNvSpPr>
            <a:spLocks noGrp="1"/>
          </p:cNvSpPr>
          <p:nvPr>
            <p:ph sz="half" idx="1"/>
          </p:nvPr>
        </p:nvSpPr>
        <p:spPr>
          <a:xfrm>
            <a:off x="1007999" y="1535113"/>
            <a:ext cx="4994401" cy="4351338"/>
          </a:xfrm>
        </p:spPr>
        <p:txBody>
          <a:bodyPr>
            <a:normAutofit lnSpcReduction="10000"/>
          </a:bodyPr>
          <a:lstStyle/>
          <a:p>
            <a:pPr marL="514350" indent="-514350">
              <a:buClr>
                <a:schemeClr val="accent4"/>
              </a:buClr>
              <a:buFont typeface="+mj-lt"/>
              <a:buAutoNum type="arabicPeriod"/>
            </a:pPr>
            <a:r>
              <a:rPr lang="sv-SE" dirty="0"/>
              <a:t>Stäm av väljarens flöde i lokalen och bestäm var ni delar ut valkuvert.</a:t>
            </a:r>
          </a:p>
          <a:p>
            <a:pPr marL="514350" indent="-514350">
              <a:buClr>
                <a:schemeClr val="accent4"/>
              </a:buClr>
              <a:buFont typeface="+mj-lt"/>
              <a:buAutoNum type="arabicPeriod"/>
            </a:pPr>
            <a:r>
              <a:rPr lang="sv-SE" dirty="0"/>
              <a:t>Kontrollera teknik, möblering, skyltning, hjälpmedel och valmaterial.</a:t>
            </a:r>
          </a:p>
          <a:p>
            <a:pPr marL="514350" indent="-514350">
              <a:buClr>
                <a:schemeClr val="accent4"/>
              </a:buClr>
              <a:buFont typeface="+mj-lt"/>
              <a:buAutoNum type="arabicPeriod"/>
            </a:pPr>
            <a:r>
              <a:rPr lang="sv-SE" sz="2400" dirty="0"/>
              <a:t>Kontrollera utrymningsvägar.</a:t>
            </a:r>
          </a:p>
          <a:p>
            <a:pPr marL="514350" indent="-514350">
              <a:buClr>
                <a:schemeClr val="accent4"/>
              </a:buClr>
              <a:buFont typeface="+mj-lt"/>
              <a:buAutoNum type="arabicPeriod"/>
            </a:pPr>
            <a:r>
              <a:rPr lang="sv-SE" dirty="0"/>
              <a:t>Kolla att uppsamlingslådan är tom och försegla den.</a:t>
            </a:r>
          </a:p>
          <a:p>
            <a:pPr marL="514350" indent="-514350">
              <a:buClr>
                <a:schemeClr val="accent4"/>
              </a:buClr>
              <a:buFont typeface="+mj-lt"/>
              <a:buAutoNum type="arabicPeriod"/>
            </a:pPr>
            <a:r>
              <a:rPr lang="sv-SE" sz="2400" dirty="0"/>
              <a:t>Fyll i kommun, lokal och datum i dagrapporten.</a:t>
            </a:r>
          </a:p>
          <a:p>
            <a:pPr lvl="1">
              <a:buClr>
                <a:schemeClr val="accent4"/>
              </a:buClr>
            </a:pPr>
            <a:endParaRPr lang="sv-SE" sz="2400" dirty="0"/>
          </a:p>
          <a:p>
            <a:pPr marL="0" indent="0">
              <a:buNone/>
            </a:pPr>
            <a:endParaRPr lang="sv-SE" dirty="0"/>
          </a:p>
        </p:txBody>
      </p:sp>
      <p:pic>
        <p:nvPicPr>
          <p:cNvPr id="6" name="Bildobjekt 5" descr="Bild på instruktionen som heter Öppna röstmottagningen">
            <a:extLst>
              <a:ext uri="{FF2B5EF4-FFF2-40B4-BE49-F238E27FC236}">
                <a16:creationId xmlns:a16="http://schemas.microsoft.com/office/drawing/2014/main" id="{30F99078-1EE5-6FF6-46FD-418651204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512" y="1530217"/>
            <a:ext cx="3078572" cy="4351338"/>
          </a:xfrm>
          <a:prstGeom prst="rect">
            <a:avLst/>
          </a:prstGeom>
          <a:noFill/>
          <a:ln>
            <a:solidFill>
              <a:schemeClr val="bg2"/>
            </a:solidFill>
          </a:ln>
        </p:spPr>
      </p:pic>
      <p:sp>
        <p:nvSpPr>
          <p:cNvPr id="4" name="Platshållare för innehåll 2" descr="Instruktionen Öppna röstmottagningen">
            <a:extLst>
              <a:ext uri="{FF2B5EF4-FFF2-40B4-BE49-F238E27FC236}">
                <a16:creationId xmlns:a16="http://schemas.microsoft.com/office/drawing/2014/main" id="{E07D7737-57E1-8673-1533-B58FB3838B4C}"/>
              </a:ext>
            </a:extLst>
          </p:cNvPr>
          <p:cNvSpPr txBox="1">
            <a:spLocks/>
          </p:cNvSpPr>
          <p:nvPr/>
        </p:nvSpPr>
        <p:spPr>
          <a:xfrm>
            <a:off x="6355326" y="1656292"/>
            <a:ext cx="4828674" cy="4351338"/>
          </a:xfrm>
          <a:prstGeom prst="rect">
            <a:avLst/>
          </a:prstGeom>
        </p:spPr>
        <p:txBody>
          <a:bodyPr vert="horz" lIns="91440" tIns="45720" rIns="91440" bIns="45720" rtlCol="0">
            <a:noAutofit/>
          </a:bodyPr>
          <a:lst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sv-SE" dirty="0"/>
          </a:p>
        </p:txBody>
      </p:sp>
    </p:spTree>
    <p:extLst>
      <p:ext uri="{BB962C8B-B14F-4D97-AF65-F5344CB8AC3E}">
        <p14:creationId xmlns:p14="http://schemas.microsoft.com/office/powerpoint/2010/main" val="379647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CD54C1-12E1-C8B8-C85B-F8E7DF9C87D8}"/>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Väljaren i fokus</a:t>
            </a:r>
          </a:p>
        </p:txBody>
      </p:sp>
      <p:pic>
        <p:nvPicPr>
          <p:cNvPr id="8" name="Platshållare för innehåll 7" descr="Översikt av röstningslokalen">
            <a:extLst>
              <a:ext uri="{FF2B5EF4-FFF2-40B4-BE49-F238E27FC236}">
                <a16:creationId xmlns:a16="http://schemas.microsoft.com/office/drawing/2014/main" id="{EF38E157-3783-7B78-D377-1DE8463058E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3104146" y="1350879"/>
            <a:ext cx="6676947" cy="4792325"/>
          </a:xfrm>
        </p:spPr>
      </p:pic>
    </p:spTree>
    <p:extLst>
      <p:ext uri="{BB962C8B-B14F-4D97-AF65-F5344CB8AC3E}">
        <p14:creationId xmlns:p14="http://schemas.microsoft.com/office/powerpoint/2010/main" val="297696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787F79-8528-C91B-6739-42B29413DD4D}"/>
              </a:ext>
            </a:extLst>
          </p:cNvPr>
          <p:cNvSpPr>
            <a:spLocks noGrp="1"/>
          </p:cNvSpPr>
          <p:nvPr>
            <p:ph type="title"/>
          </p:nvPr>
        </p:nvSpPr>
        <p:spPr/>
        <p:txBody>
          <a:bodyPr anchor="b">
            <a:normAutofit/>
          </a:bodyPr>
          <a:lstStyle/>
          <a:p>
            <a:r>
              <a:rPr lang="sv-SE"/>
              <a:t>Information </a:t>
            </a:r>
            <a:r>
              <a:rPr lang="sv-SE" dirty="0"/>
              <a:t>till väljarna</a:t>
            </a:r>
          </a:p>
        </p:txBody>
      </p:sp>
      <p:sp>
        <p:nvSpPr>
          <p:cNvPr id="3" name="Platshållare för innehåll 2">
            <a:extLst>
              <a:ext uri="{FF2B5EF4-FFF2-40B4-BE49-F238E27FC236}">
                <a16:creationId xmlns:a16="http://schemas.microsoft.com/office/drawing/2014/main" id="{B850F5F9-D2D8-C8C7-ACE4-85C31F1D3620}"/>
              </a:ext>
            </a:extLst>
          </p:cNvPr>
          <p:cNvSpPr>
            <a:spLocks noGrp="1"/>
          </p:cNvSpPr>
          <p:nvPr>
            <p:ph sz="half" idx="1"/>
          </p:nvPr>
        </p:nvSpPr>
        <p:spPr/>
        <p:txBody>
          <a:bodyPr>
            <a:normAutofit/>
          </a:bodyPr>
          <a:lstStyle/>
          <a:p>
            <a:pPr>
              <a:buClr>
                <a:schemeClr val="accent4"/>
              </a:buClr>
            </a:pPr>
            <a:r>
              <a:rPr lang="sv-SE" dirty="0"/>
              <a:t>Röstkort – nyhet </a:t>
            </a:r>
          </a:p>
          <a:p>
            <a:pPr>
              <a:buClr>
                <a:schemeClr val="accent4"/>
              </a:buClr>
            </a:pPr>
            <a:r>
              <a:rPr lang="sv-SE" dirty="0"/>
              <a:t>Uppgifter om röstmottagningsställen för förtidsröstning</a:t>
            </a:r>
          </a:p>
          <a:p>
            <a:pPr>
              <a:buClr>
                <a:schemeClr val="accent4"/>
              </a:buClr>
            </a:pPr>
            <a:r>
              <a:rPr lang="sv-SE" dirty="0"/>
              <a:t>Valmyndighetens informationsmaterial i lokalen</a:t>
            </a:r>
          </a:p>
          <a:p>
            <a:pPr marL="0" indent="0">
              <a:buClr>
                <a:schemeClr val="accent4"/>
              </a:buClr>
              <a:buNone/>
            </a:pPr>
            <a:endParaRPr lang="sv-SE" dirty="0"/>
          </a:p>
        </p:txBody>
      </p:sp>
      <p:pic>
        <p:nvPicPr>
          <p:cNvPr id="6" name="Platshållare för innehåll 5" descr="Bild på guiden Så här röstar du.">
            <a:extLst>
              <a:ext uri="{FF2B5EF4-FFF2-40B4-BE49-F238E27FC236}">
                <a16:creationId xmlns:a16="http://schemas.microsoft.com/office/drawing/2014/main" id="{61BC1292-24C7-BD5D-D792-76039B370F9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59" b="3259"/>
          <a:stretch/>
        </p:blipFill>
        <p:spPr>
          <a:prstGeom prst="rect">
            <a:avLst/>
          </a:prstGeom>
          <a:noFill/>
          <a:ln>
            <a:solidFill>
              <a:schemeClr val="bg2"/>
            </a:solidFill>
          </a:ln>
        </p:spPr>
      </p:pic>
    </p:spTree>
    <p:extLst>
      <p:ext uri="{BB962C8B-B14F-4D97-AF65-F5344CB8AC3E}">
        <p14:creationId xmlns:p14="http://schemas.microsoft.com/office/powerpoint/2010/main" val="15715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Ordning i valsedelstället</a:t>
            </a:r>
          </a:p>
        </p:txBody>
      </p:sp>
      <p:sp>
        <p:nvSpPr>
          <p:cNvPr id="3" name="Platshållare för innehåll 2"/>
          <p:cNvSpPr>
            <a:spLocks noGrp="1"/>
          </p:cNvSpPr>
          <p:nvPr>
            <p:ph sz="half" idx="1"/>
          </p:nvPr>
        </p:nvSpPr>
        <p:spPr>
          <a:xfrm>
            <a:off x="1008000" y="1415752"/>
            <a:ext cx="5865766" cy="4633918"/>
          </a:xfrm>
        </p:spPr>
        <p:txBody>
          <a:bodyPr/>
          <a:lstStyle/>
          <a:p>
            <a:pPr>
              <a:buClr>
                <a:schemeClr val="accent4"/>
              </a:buClr>
            </a:pPr>
            <a:r>
              <a:rPr lang="sv-SE" dirty="0"/>
              <a:t>Säkerställ att det är ordning och reda i valsedelstället.</a:t>
            </a:r>
          </a:p>
          <a:p>
            <a:pPr>
              <a:buClr>
                <a:schemeClr val="accent4"/>
              </a:buClr>
            </a:pPr>
            <a:r>
              <a:rPr lang="sv-SE" dirty="0"/>
              <a:t>Valsedelstället ska alltid vara påfyllt.</a:t>
            </a:r>
          </a:p>
          <a:p>
            <a:pPr>
              <a:buClr>
                <a:schemeClr val="accent4"/>
              </a:buClr>
            </a:pPr>
            <a:r>
              <a:rPr lang="sv-SE" dirty="0"/>
              <a:t>Endast ni röstmottagare får fylla på</a:t>
            </a:r>
            <a:r>
              <a:rPr lang="sv-SE" dirty="0">
                <a:latin typeface="Garamond" panose="02020404030301010803" pitchFamily="18" charset="0"/>
                <a:cs typeface="Times New Roman" panose="02020603050405020304" pitchFamily="18" charset="0"/>
              </a:rPr>
              <a:t>.</a:t>
            </a:r>
            <a:endParaRPr lang="sv-SE" dirty="0"/>
          </a:p>
          <a:p>
            <a:pPr>
              <a:buClr>
                <a:schemeClr val="accent4"/>
              </a:buClr>
            </a:pPr>
            <a:r>
              <a:rPr lang="sv-SE" dirty="0"/>
              <a:t>Placera valsedlar i den ordning valnämnden beslutat om. </a:t>
            </a:r>
          </a:p>
          <a:p>
            <a:pPr>
              <a:buClr>
                <a:schemeClr val="accent4"/>
              </a:buClr>
            </a:pPr>
            <a:r>
              <a:rPr lang="sv-SE" dirty="0"/>
              <a:t>Kontrollera kontinuerligt under dagen.</a:t>
            </a:r>
          </a:p>
          <a:p>
            <a:pPr marL="0" indent="0">
              <a:buClr>
                <a:schemeClr val="accent1"/>
              </a:buClr>
              <a:buNone/>
            </a:pPr>
            <a:endParaRPr lang="sv-SE" dirty="0"/>
          </a:p>
          <a:p>
            <a:pPr>
              <a:buClr>
                <a:schemeClr val="accent1"/>
              </a:buClr>
            </a:pPr>
            <a:endParaRPr lang="sv-SE" dirty="0"/>
          </a:p>
        </p:txBody>
      </p:sp>
      <p:pic>
        <p:nvPicPr>
          <p:cNvPr id="15" name="Platshållare för innehåll 14" descr="En bild som visar person som väljer valsedlar ur ett valsedelställ.">
            <a:extLst>
              <a:ext uri="{FF2B5EF4-FFF2-40B4-BE49-F238E27FC236}">
                <a16:creationId xmlns:a16="http://schemas.microsoft.com/office/drawing/2014/main" id="{F20BE43A-D0AC-D777-0DAF-05BACFC2521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1763" y="3429000"/>
            <a:ext cx="3930197" cy="2620670"/>
          </a:xfrm>
        </p:spPr>
      </p:pic>
    </p:spTree>
    <p:extLst>
      <p:ext uri="{BB962C8B-B14F-4D97-AF65-F5344CB8AC3E}">
        <p14:creationId xmlns:p14="http://schemas.microsoft.com/office/powerpoint/2010/main" val="312212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57E29F23-1F54-49DF-A27B-0BE8DB93E924}" vid="{0A014BE8-3C31-479E-9472-6970E12617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0F8BF452063CB4AB0C5020EBD369EE4" ma:contentTypeVersion="16" ma:contentTypeDescription="Skapa ett nytt dokument." ma:contentTypeScope="" ma:versionID="2cf7b49ca537402bc81cca583e7dd802">
  <xsd:schema xmlns:xsd="http://www.w3.org/2001/XMLSchema" xmlns:xs="http://www.w3.org/2001/XMLSchema" xmlns:p="http://schemas.microsoft.com/office/2006/metadata/properties" xmlns:ns2="b1e91f8d-c5ed-4820-a837-916e436c4938" xmlns:ns3="b72620a0-a132-4d24-afd4-031d088dc980" xmlns:ns4="0793eec1-1300-40e6-9b36-cbf03880d731" targetNamespace="http://schemas.microsoft.com/office/2006/metadata/properties" ma:root="true" ma:fieldsID="8acd0951342246f641cee9a71d43cd96" ns2:_="" ns3:_="" ns4:_="">
    <xsd:import namespace="b1e91f8d-c5ed-4820-a837-916e436c4938"/>
    <xsd:import namespace="b72620a0-a132-4d24-afd4-031d088dc980"/>
    <xsd:import namespace="0793eec1-1300-40e6-9b36-cbf03880d731"/>
    <xsd:element name="properties">
      <xsd:complexType>
        <xsd:sequence>
          <xsd:element name="documentManagement">
            <xsd:complexType>
              <xsd:all>
                <xsd:element ref="ns2:Kolumn_x0020_1"/>
                <xsd:element ref="ns2:Kolumn_x0020_2"/>
                <xsd:element ref="ns2:Nyckelord"/>
                <xsd:element ref="ns2:Beskrivning" minOccurs="0"/>
                <xsd:element ref="ns2:Samverkan" minOccurs="0"/>
                <xsd:element ref="ns2:Diarienummer" minOccurs="0"/>
                <xsd:element ref="ns2:Status"/>
                <xsd:element ref="ns3:SharedWithUsers" minOccurs="0"/>
                <xsd:element ref="ns4:Ansvari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91f8d-c5ed-4820-a837-916e436c4938" elementFormDefault="qualified">
    <xsd:import namespace="http://schemas.microsoft.com/office/2006/documentManagement/types"/>
    <xsd:import namespace="http://schemas.microsoft.com/office/infopath/2007/PartnerControls"/>
    <xsd:element name="Kolumn_x0020_1" ma:index="2" ma:displayName="Område" ma:format="Dropdown" ma:internalName="Kolumn_x0020_1">
      <xsd:simpleType>
        <xsd:restriction base="dms:Choice">
          <xsd:enumeration value="Kommun"/>
          <xsd:enumeration value="Länsstyrelse"/>
          <xsd:enumeration value="Utland"/>
          <xsd:enumeration value="Övrigt"/>
        </xsd:restriction>
      </xsd:simpleType>
    </xsd:element>
    <xsd:element name="Kolumn_x0020_2" ma:index="3" ma:displayName="Aktivitet" ma:format="Dropdown" ma:internalName="Kolumn_x0020_2">
      <xsd:simpleType>
        <xsd:restriction base="dms:Choice">
          <xsd:enumeration value="Kommun - Digital röstlängd"/>
          <xsd:enumeration value="Kommun - Förtidsröstning"/>
          <xsd:enumeration value="Kommun - Kommunal folkomröstning"/>
          <xsd:enumeration value="Kommun - Kommunens roll"/>
          <xsd:enumeration value="Kommun - Lokaler"/>
          <xsd:enumeration value="Kommun - Mottagning valkväll"/>
          <xsd:enumeration value="Kommun - Omval och extra val"/>
          <xsd:enumeration value="Kommun - Rekrytering och utbildning av röstmottagare"/>
          <xsd:enumeration value="Kommun - Röstkort och röstlängd"/>
          <xsd:enumeration value="Kommun - Röstning i vallokal"/>
          <xsd:enumeration value="Kommun - Rösträkning – valkväll"/>
          <xsd:enumeration value="Kommun - Rösträkning – valnämndens preliminära"/>
          <xsd:enumeration value="Kommun - Uppföljning"/>
          <xsd:enumeration value="Kommun - Valgeografi"/>
          <xsd:enumeration value="Kommun - Valid och behörigheter"/>
          <xsd:enumeration value="Kommun - Valmaterial"/>
          <xsd:enumeration value="Kommun - Valsäkerhet"/>
          <xsd:enumeration value="Kommun - Vägledande ställningstaganden"/>
          <xsd:enumeration value="Länsstyrelse - Efterträdarval"/>
          <xsd:enumeration value="Länsstyrelse - Länsstyrelsens roll"/>
          <xsd:enumeration value="Länsstyrelse - Mottagning från valnämnd"/>
          <xsd:enumeration value="Länsstyrelse - Omval och extra val"/>
          <xsd:enumeration value="Länsstyrelse - Partier, kandidater och valsedlar"/>
          <xsd:enumeration value="Länsstyrelse - Röstkort och röstlängd"/>
          <xsd:enumeration value="Länsstyrelse - Slutlig rösträkning"/>
          <xsd:enumeration value="Länsstyrelse - Uppföljning"/>
          <xsd:enumeration value="Länsstyrelse - Utbildning av valnämnder"/>
          <xsd:enumeration value="Länsstyrelse - Valgeografi"/>
          <xsd:enumeration value="Länsstyrelse - Valid och behörigheter"/>
          <xsd:enumeration value="Länsstyrelse - Valsäkerhet"/>
          <xsd:enumeration value="Länsstyrelse - Vägledande ställningstaganden"/>
          <xsd:enumeration value="Utland - Incidentrapportering"/>
          <xsd:enumeration value="Utland - Röstmottagning"/>
          <xsd:enumeration value="Utland - Röstningslokaler"/>
          <xsd:enumeration value="Utland - Rösträtt"/>
          <xsd:enumeration value="Utland - Skicka röster till Sverige"/>
          <xsd:enumeration value="Utland - Uppföljning"/>
          <xsd:enumeration value="Utland - Utlandsmyndighetens roll"/>
          <xsd:enumeration value="Utland - Valid och behörigheter"/>
          <xsd:enumeration value="Utland - Valmaterial"/>
          <xsd:enumeration value="Övrigt - Inget passar"/>
          <xsd:enumeration value="Övrigt - Planering"/>
          <xsd:enumeration value="Övrigt - Utbildningsmaterial"/>
        </xsd:restriction>
      </xsd:simpleType>
    </xsd:element>
    <xsd:element name="Nyckelord" ma:index="4" ma:displayName="Dokumenttyp" ma:format="Dropdown" ma:internalName="Nyckelord">
      <xsd:simpleType>
        <xsd:union memberTypes="dms:Text">
          <xsd:simpleType>
            <xsd:restriction base="dms:Choice">
              <xsd:enumeration value="Webbtext"/>
              <xsd:enumeration value="Bildspel"/>
              <xsd:enumeration value="Övningsmaterial"/>
              <xsd:enumeration value="Tryckunderlag"/>
              <xsd:enumeration value="Arbetsmaterial"/>
              <xsd:enumeration value="Övrigt"/>
            </xsd:restriction>
          </xsd:simpleType>
        </xsd:union>
      </xsd:simpleType>
    </xsd:element>
    <xsd:element name="Beskrivning" ma:index="5" nillable="true" ma:displayName="Beskrivning" ma:internalName="Beskrivning">
      <xsd:simpleType>
        <xsd:restriction base="dms:Text">
          <xsd:maxLength value="255"/>
        </xsd:restriction>
      </xsd:simpleType>
    </xsd:element>
    <xsd:element name="Samverkan" ma:index="6" nillable="true" ma:displayName="Samverkan" ma:format="Dropdown" ma:internalName="Samverkan">
      <xsd:simpleType>
        <xsd:restriction base="dms:Choice">
          <xsd:enumeration value="LST"/>
          <xsd:enumeration value="VND"/>
          <xsd:enumeration value="UD"/>
          <xsd:enumeration value="KOM"/>
          <xsd:enumeration value="IT"/>
          <xsd:enumeration value="SÄK"/>
          <xsd:enumeration value="Leverantör"/>
          <xsd:enumeration value="SKR"/>
          <xsd:enumeration value="Departement"/>
          <xsd:enumeration value="UM"/>
          <xsd:enumeration value="UD/UM"/>
          <xsd:enumeration value="Sametinget"/>
          <xsd:enumeration value="SKV (Inköp)"/>
        </xsd:restriction>
      </xsd:simpleType>
    </xsd:element>
    <xsd:element name="Diarienummer" ma:index="7" nillable="true" ma:displayName="Diarienummer" ma:internalName="Diarienummer">
      <xsd:simpleType>
        <xsd:restriction base="dms:Text">
          <xsd:maxLength value="255"/>
        </xsd:restriction>
      </xsd:simpleType>
    </xsd:element>
    <xsd:element name="Status" ma:index="8" ma:displayName="Status" ma:format="RadioButtons" ma:internalName="Status">
      <xsd:simpleType>
        <xsd:restriction base="dms:Choice">
          <xsd:enumeration value="---Inget passar---"/>
          <xsd:enumeration value="Arbetsmaterial"/>
          <xsd:enumeration value="Utkast"/>
          <xsd:enumeration value="Slutversion"/>
        </xsd:restriction>
      </xsd:simpleType>
    </xsd:element>
  </xsd:schema>
  <xsd:schema xmlns:xsd="http://www.w3.org/2001/XMLSchema" xmlns:xs="http://www.w3.org/2001/XMLSchema" xmlns:dms="http://schemas.microsoft.com/office/2006/documentManagement/types" xmlns:pc="http://schemas.microsoft.com/office/infopath/2007/PartnerControls" targetNamespace="b72620a0-a132-4d24-afd4-031d088dc980"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93eec1-1300-40e6-9b36-cbf03880d731" elementFormDefault="qualified">
    <xsd:import namespace="http://schemas.microsoft.com/office/2006/documentManagement/types"/>
    <xsd:import namespace="http://schemas.microsoft.com/office/infopath/2007/PartnerControls"/>
    <xsd:element name="Ansvarig" ma:index="16" ma:displayName="Ansvarig" ma:list="UserInfo" ma:SharePointGroup="0" ma:internalName="Ansvarig"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eskrivning xmlns="b1e91f8d-c5ed-4820-a837-916e436c4938" xsi:nil="true"/>
    <Samverkan xmlns="b1e91f8d-c5ed-4820-a837-916e436c4938" xsi:nil="true"/>
    <Kolumn_x0020_1 xmlns="b1e91f8d-c5ed-4820-a837-916e436c4938">Kommun</Kolumn_x0020_1>
    <Diarienummer xmlns="b1e91f8d-c5ed-4820-a837-916e436c4938" xsi:nil="true"/>
    <Ansvarig xmlns="0793eec1-1300-40e6-9b36-cbf03880d731">
      <UserInfo>
        <DisplayName>Moa Källström</DisplayName>
        <AccountId>315</AccountId>
        <AccountType/>
      </UserInfo>
    </Ansvarig>
    <Nyckelord xmlns="b1e91f8d-c5ed-4820-a837-916e436c4938">Bildspel</Nyckelord>
    <Kolumn_x0020_2 xmlns="b1e91f8d-c5ed-4820-a837-916e436c4938">Kommun - Rekrytering och utbildning av röstmottagare</Kolumn_x0020_2>
    <Status xmlns="b1e91f8d-c5ed-4820-a837-916e436c4938">Arbetsmaterial</Status>
  </documentManagement>
</p:properties>
</file>

<file path=customXml/itemProps1.xml><?xml version="1.0" encoding="utf-8"?>
<ds:datastoreItem xmlns:ds="http://schemas.openxmlformats.org/officeDocument/2006/customXml" ds:itemID="{DB137429-F802-48FA-A9D5-D2B81EB81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e91f8d-c5ed-4820-a837-916e436c4938"/>
    <ds:schemaRef ds:uri="b72620a0-a132-4d24-afd4-031d088dc980"/>
    <ds:schemaRef ds:uri="0793eec1-1300-40e6-9b36-cbf03880d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CA041E-1AA7-4362-AFBB-C0A03C3EF10A}">
  <ds:schemaRefs>
    <ds:schemaRef ds:uri="http://schemas.microsoft.com/sharepoint/v3/contenttype/forms"/>
  </ds:schemaRefs>
</ds:datastoreItem>
</file>

<file path=customXml/itemProps3.xml><?xml version="1.0" encoding="utf-8"?>
<ds:datastoreItem xmlns:ds="http://schemas.openxmlformats.org/officeDocument/2006/customXml" ds:itemID="{DEAE118D-2263-4063-929B-777A685A56AD}">
  <ds:schemaRefs>
    <ds:schemaRef ds:uri="http://purl.org/dc/elements/1.1/"/>
    <ds:schemaRef ds:uri="b72620a0-a132-4d24-afd4-031d088dc980"/>
    <ds:schemaRef ds:uri="http://purl.org/dc/dcmitype/"/>
    <ds:schemaRef ds:uri="0793eec1-1300-40e6-9b36-cbf03880d731"/>
    <ds:schemaRef ds:uri="http://schemas.microsoft.com/office/2006/documentManagement/types"/>
    <ds:schemaRef ds:uri="b1e91f8d-c5ed-4820-a837-916e436c4938"/>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5366</TotalTime>
  <Words>5403</Words>
  <Application>Microsoft Office PowerPoint</Application>
  <PresentationFormat>Bredbild</PresentationFormat>
  <Paragraphs>388</Paragraphs>
  <Slides>27</Slides>
  <Notes>27</Notes>
  <HiddenSlides>2</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27</vt:i4>
      </vt:variant>
    </vt:vector>
  </HeadingPairs>
  <TitlesOfParts>
    <vt:vector size="32" baseType="lpstr">
      <vt:lpstr>Arial</vt:lpstr>
      <vt:lpstr>Calibri</vt:lpstr>
      <vt:lpstr>Garamond</vt:lpstr>
      <vt:lpstr>Wingdings</vt:lpstr>
      <vt:lpstr>Office-tema</vt:lpstr>
      <vt:lpstr>Information till dig som utbildar</vt:lpstr>
      <vt:lpstr>Utbildning för röstmottagare i förtidsröstningen</vt:lpstr>
      <vt:lpstr>       VÄLKOMMEN!                </vt:lpstr>
      <vt:lpstr>Utbildningspaketet för röstmottagare</vt:lpstr>
      <vt:lpstr>Du som röstmottagare är viktig</vt:lpstr>
      <vt:lpstr>Vid öppning av röstmottagningen</vt:lpstr>
      <vt:lpstr>Väljaren i fokus</vt:lpstr>
      <vt:lpstr>Information till väljarna</vt:lpstr>
      <vt:lpstr>Ordning i valsedelstället</vt:lpstr>
      <vt:lpstr>Övning: När en väljare behöver hjälp</vt:lpstr>
      <vt:lpstr>När en väljare behöver hjälp</vt:lpstr>
      <vt:lpstr>Tips om frågor uppstår</vt:lpstr>
      <vt:lpstr>Att ta emot väljarens röst</vt:lpstr>
      <vt:lpstr>Övning: granska valkuvert</vt:lpstr>
      <vt:lpstr>Granska valkuvert: så här gör vi!</vt:lpstr>
      <vt:lpstr>Övning: vid röstmottagningsbordet</vt:lpstr>
      <vt:lpstr>Inloggningsbilagan</vt:lpstr>
      <vt:lpstr>För dig som markerar i digital väljarförteckning</vt:lpstr>
      <vt:lpstr>Om ni måste ta emot röster nedkopplat</vt:lpstr>
      <vt:lpstr>Avsluta röstmottagning och efterregistrera röster</vt:lpstr>
      <vt:lpstr>Fyll i dagrapporten</vt:lpstr>
      <vt:lpstr>Ser din dagrapport ut så här?</vt:lpstr>
      <vt:lpstr>Hantera rösterna</vt:lpstr>
      <vt:lpstr>Incidenter </vt:lpstr>
      <vt:lpstr>Rapportera incidenter</vt:lpstr>
      <vt:lpstr>Nästa steg</vt:lpstr>
      <vt:lpstr>Tack för att du deltagit idag</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Bildspel röstmottagare förtidsröstning</dc:title>
  <dc:creator>David Hellkvist Hirasawa</dc:creator>
  <cp:lastModifiedBy>Ida Ånevall Lind</cp:lastModifiedBy>
  <cp:revision>47</cp:revision>
  <dcterms:created xsi:type="dcterms:W3CDTF">2025-09-24T07:16:58Z</dcterms:created>
  <dcterms:modified xsi:type="dcterms:W3CDTF">2026-04-13T07:49:51Z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0x01010060F8BF452063CB4AB0C5020EBD369EE4</vt:lpwstr>
  </property>
  <property fmtid="{D5CDD505-2E9C-101B-9397-08002B2CF9AE}" pid="3" name="MSIP_Label_6566ba6f-c495-4a43-a4f5-e0933c01b096_Enabled">
    <vt:lpwstr>true</vt:lpwstr>
  </property>
  <property fmtid="{D5CDD505-2E9C-101B-9397-08002B2CF9AE}" pid="4" name="MSIP_Label_6566ba6f-c495-4a43-a4f5-e0933c01b096_SetDate">
    <vt:lpwstr>2026-03-02T14:30:10Z</vt:lpwstr>
  </property>
  <property fmtid="{D5CDD505-2E9C-101B-9397-08002B2CF9AE}" pid="5" name="MSIP_Label_6566ba6f-c495-4a43-a4f5-e0933c01b096_Method">
    <vt:lpwstr>Standard</vt:lpwstr>
  </property>
  <property fmtid="{D5CDD505-2E9C-101B-9397-08002B2CF9AE}" pid="6" name="MSIP_Label_6566ba6f-c495-4a43-a4f5-e0933c01b096_Name">
    <vt:lpwstr>SKV-Intern Etikett</vt:lpwstr>
  </property>
  <property fmtid="{D5CDD505-2E9C-101B-9397-08002B2CF9AE}" pid="7" name="MSIP_Label_6566ba6f-c495-4a43-a4f5-e0933c01b096_SiteId">
    <vt:lpwstr>7c7e1611-acc1-45fb-8e14-0b6a62416b87</vt:lpwstr>
  </property>
  <property fmtid="{D5CDD505-2E9C-101B-9397-08002B2CF9AE}" pid="8" name="MSIP_Label_6566ba6f-c495-4a43-a4f5-e0933c01b096_ActionId">
    <vt:lpwstr>b3199285-7dce-47ca-8142-a7ca7ef179c4</vt:lpwstr>
  </property>
  <property fmtid="{D5CDD505-2E9C-101B-9397-08002B2CF9AE}" pid="9" name="MSIP_Label_6566ba6f-c495-4a43-a4f5-e0933c01b096_ContentBits">
    <vt:lpwstr>0</vt:lpwstr>
  </property>
  <property fmtid="{D5CDD505-2E9C-101B-9397-08002B2CF9AE}" pid="10" name="MSIP_Label_6566ba6f-c495-4a43-a4f5-e0933c01b096_Tag">
    <vt:lpwstr>10, 3, 0, 1</vt:lpwstr>
  </property>
</Properties>
</file>