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9" r:id="rId5"/>
    <p:sldId id="258" r:id="rId6"/>
    <p:sldId id="343" r:id="rId7"/>
    <p:sldId id="338" r:id="rId8"/>
    <p:sldId id="320" r:id="rId9"/>
    <p:sldId id="340" r:id="rId10"/>
    <p:sldId id="321" r:id="rId11"/>
    <p:sldId id="337" r:id="rId12"/>
    <p:sldId id="339" r:id="rId13"/>
    <p:sldId id="322" r:id="rId14"/>
    <p:sldId id="333" r:id="rId15"/>
    <p:sldId id="323" r:id="rId16"/>
    <p:sldId id="328" r:id="rId17"/>
    <p:sldId id="329" r:id="rId18"/>
    <p:sldId id="332" r:id="rId19"/>
    <p:sldId id="330" r:id="rId20"/>
    <p:sldId id="298" r:id="rId21"/>
    <p:sldId id="314" r:id="rId22"/>
    <p:sldId id="341" r:id="rId23"/>
    <p:sldId id="342"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E11F48-6151-1FC4-40D0-B6555CA02BFD}" name="Anna Blomberg" initials="AB" userId="S::anna.blomberg@val.se::49b4893d-b203-49b7-9884-324aa1d778c0" providerId="AD"/>
  <p188:author id="{2C261DB9-F2BC-5C15-1CF3-C73109CA4ACC}" name="Moa Källström" initials="MK" userId="S::moa.kallstrom@skatteverket.se::be3140b8-528f-4fc1-b922-5c7d707a3c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Hellkvist Hirasawa" initials="DHH" lastIdx="7" clrIdx="0">
    <p:extLst>
      <p:ext uri="{19B8F6BF-5375-455C-9EA6-DF929625EA0E}">
        <p15:presenceInfo xmlns:p15="http://schemas.microsoft.com/office/powerpoint/2012/main" userId="David Hellkvist Hirasawa" providerId="None"/>
      </p:ext>
    </p:extLst>
  </p:cmAuthor>
  <p:cmAuthor id="2" name="Ida Ånevall Lind" initials="IÅL" lastIdx="59" clrIdx="1"/>
  <p:cmAuthor id="3" name="Moa Källström" initials="MK" lastIdx="22" clrIdx="2"/>
  <p:cmAuthor id="4" name="Carolin Törnqvist" initials="CT" lastIdx="4" clrIdx="3">
    <p:extLst>
      <p:ext uri="{19B8F6BF-5375-455C-9EA6-DF929625EA0E}">
        <p15:presenceInfo xmlns:p15="http://schemas.microsoft.com/office/powerpoint/2012/main" userId="S::carolin.tornqvist@val.se::1be4880d-dd66-403a-ad8b-1a2f8a93c7ae" providerId="AD"/>
      </p:ext>
    </p:extLst>
  </p:cmAuthor>
  <p:cmAuthor id="5" name="Ida Ånevall Lind" initials="IÅ" lastIdx="13" clrIdx="4">
    <p:extLst>
      <p:ext uri="{19B8F6BF-5375-455C-9EA6-DF929625EA0E}">
        <p15:presenceInfo xmlns:p15="http://schemas.microsoft.com/office/powerpoint/2012/main" userId="S::ida.anevall.lind@val.se::cc21caa7-937c-4538-999d-2e103709fba4" providerId="AD"/>
      </p:ext>
    </p:extLst>
  </p:cmAuthor>
  <p:cmAuthor id="6" name="David Hellkvist Hirasawa" initials="DH" lastIdx="1" clrIdx="5">
    <p:extLst>
      <p:ext uri="{19B8F6BF-5375-455C-9EA6-DF929625EA0E}">
        <p15:presenceInfo xmlns:p15="http://schemas.microsoft.com/office/powerpoint/2012/main" userId="S::david.hellkvist.hirasawa@val.se::6ec9705f-2a9c-499a-9e09-4bdafa2fdf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12"/>
    <a:srgbClr val="81CFF4"/>
    <a:srgbClr val="003366"/>
    <a:srgbClr val="E6E6E6"/>
    <a:srgbClr val="FFCC00"/>
    <a:srgbClr val="A1C2E3"/>
    <a:srgbClr val="8A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77" autoAdjust="0"/>
    <p:restoredTop sz="83474" autoAdjust="0"/>
  </p:normalViewPr>
  <p:slideViewPr>
    <p:cSldViewPr snapToGrid="0">
      <p:cViewPr>
        <p:scale>
          <a:sx n="100" d="100"/>
          <a:sy n="100" d="100"/>
        </p:scale>
        <p:origin x="4752" y="810"/>
      </p:cViewPr>
      <p:guideLst/>
    </p:cSldViewPr>
  </p:slideViewPr>
  <p:outlineViewPr>
    <p:cViewPr>
      <p:scale>
        <a:sx n="33" d="100"/>
        <a:sy n="33" d="100"/>
      </p:scale>
      <p:origin x="0" y="-12952"/>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56A9A-9813-47B1-8379-9F2450990F09}" type="datetimeFigureOut">
              <a:rPr lang="sv-SE" smtClean="0"/>
              <a:t>2026-04-09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C8991-D57F-4F57-99D8-D1041714389F}" type="slidenum">
              <a:rPr lang="sv-SE" smtClean="0"/>
              <a:t>‹#›</a:t>
            </a:fld>
            <a:endParaRPr lang="sv-SE"/>
          </a:p>
        </p:txBody>
      </p:sp>
    </p:spTree>
    <p:extLst>
      <p:ext uri="{BB962C8B-B14F-4D97-AF65-F5344CB8AC3E}">
        <p14:creationId xmlns:p14="http://schemas.microsoft.com/office/powerpoint/2010/main" val="177980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alcentralen.val.se/rapportera-en-inciden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indent="0">
              <a:buNone/>
            </a:pPr>
            <a:r>
              <a:rPr lang="sv-SE" b="0" i="1" dirty="0"/>
              <a:t>Det här bildspelet är del 2 i Valmyndighetens utbildningspaket. Målgrupp är ordförande och vice ordförande i vallokal. Syftet är att få öva på de konkreta moment som ordförande och vice ordförande ska kunna göra på valdagen. Utbildningen är en fortsättning på röstmottagarnas utbildningsträff, där ordförandena och vice ordförandena också deltar. </a:t>
            </a:r>
          </a:p>
          <a:p>
            <a:pPr marL="0" indent="0">
              <a:buNone/>
            </a:pPr>
            <a:endParaRPr lang="sv-SE" b="1" i="1" dirty="0"/>
          </a:p>
          <a:p>
            <a:pPr marL="0" indent="0">
              <a:buNone/>
            </a:pPr>
            <a:r>
              <a:rPr lang="sv-SE" b="1" i="1" dirty="0"/>
              <a:t>Inför utbildningstillfället rekommenderar vi att du förbereder övningar och ser till att allt material är på plats. Det är bra om ordförande sitter tillsammans med vice ordförande under utbildningstillfället.</a:t>
            </a:r>
          </a:p>
          <a:p>
            <a:pPr marL="0" indent="0">
              <a:buNone/>
            </a:pPr>
            <a:endParaRPr lang="sv-SE" dirty="0"/>
          </a:p>
          <a:p>
            <a:pPr marL="0" indent="0">
              <a:buNone/>
            </a:pPr>
            <a:r>
              <a:rPr lang="sv-SE" i="1" dirty="0"/>
              <a:t>Pratmanus till varje bild finns här i anteckningsfältet. </a:t>
            </a:r>
          </a:p>
          <a:p>
            <a:pPr marL="0" indent="0">
              <a:buNone/>
            </a:pPr>
            <a:r>
              <a:rPr lang="sv-SE" i="1" dirty="0"/>
              <a:t>I</a:t>
            </a:r>
            <a:r>
              <a:rPr lang="sv-SE" b="1" i="1" dirty="0"/>
              <a:t> fetstil i</a:t>
            </a:r>
            <a:r>
              <a:rPr lang="sv-SE" b="1" i="1" baseline="0" dirty="0"/>
              <a:t> manuset står all den text </a:t>
            </a:r>
            <a:r>
              <a:rPr lang="sv-SE" i="1" dirty="0"/>
              <a:t>som syns i bild.</a:t>
            </a:r>
            <a:r>
              <a:rPr lang="sv-SE" i="1" baseline="0" dirty="0"/>
              <a:t> Utöver den </a:t>
            </a:r>
            <a:r>
              <a:rPr lang="sv-SE" i="1" baseline="0" dirty="0" err="1"/>
              <a:t>fetade</a:t>
            </a:r>
            <a:r>
              <a:rPr lang="sv-SE" i="1" baseline="0" dirty="0"/>
              <a:t> texten finns vanlig text som</a:t>
            </a:r>
            <a:r>
              <a:rPr lang="sv-SE" i="1" dirty="0"/>
              <a:t> du kan</a:t>
            </a:r>
            <a:r>
              <a:rPr lang="sv-SE" i="1" baseline="0" dirty="0"/>
              <a:t> läsa upp för att </a:t>
            </a:r>
            <a:r>
              <a:rPr lang="sv-SE" i="1" dirty="0"/>
              <a:t>fördjupa, förklara </a:t>
            </a:r>
            <a:r>
              <a:rPr lang="sv-SE" i="1" baseline="0" dirty="0"/>
              <a:t>och </a:t>
            </a:r>
            <a:r>
              <a:rPr lang="sv-SE" i="1" dirty="0"/>
              <a:t>utveckla ämnet.</a:t>
            </a:r>
          </a:p>
          <a:p>
            <a:pPr marL="0" indent="0">
              <a:buNone/>
            </a:pPr>
            <a:r>
              <a:rPr lang="sv-SE" i="1" dirty="0"/>
              <a:t>Kursiv text i manuset är korta ”tysta” instruktioner direkt till dig som utbildar.</a:t>
            </a:r>
          </a:p>
          <a:p>
            <a:pPr marL="0" indent="0">
              <a:buNone/>
            </a:pPr>
            <a:endParaRPr lang="sv-SE" i="1" dirty="0"/>
          </a:p>
          <a:p>
            <a:pPr marL="0" indent="0">
              <a:buNone/>
            </a:pPr>
            <a:r>
              <a:rPr lang="sv-SE" i="1" dirty="0"/>
              <a:t>Som en del av utbildningen förekommer övningar. Prioritera att lägga extra tid på övningarna, eftersom övandet</a:t>
            </a:r>
            <a:r>
              <a:rPr lang="sv-SE" i="1" baseline="0" dirty="0"/>
              <a:t> i sig och dialogen stärker ordförandena i sitt uppdrag.</a:t>
            </a:r>
            <a:r>
              <a:rPr lang="sv-SE" i="1" dirty="0"/>
              <a:t> </a:t>
            </a:r>
          </a:p>
          <a:p>
            <a:pPr marL="0" indent="0">
              <a:buNone/>
            </a:pPr>
            <a:r>
              <a:rPr lang="sv-SE" i="1" dirty="0"/>
              <a:t>Kika gärna lite extra på övningarna inför utbildningen så att du kan genomföra dem tillsammans med gruppen på ett bra sätt. </a:t>
            </a:r>
          </a:p>
          <a:p>
            <a:r>
              <a:rPr lang="sv-SE" i="1" dirty="0"/>
              <a:t>Förtydliga för deltagarna att alla övningar är till för att just öva, och finns inte med i utbildningen som ett kunskapstest. </a:t>
            </a:r>
          </a:p>
        </p:txBody>
      </p:sp>
      <p:sp>
        <p:nvSpPr>
          <p:cNvPr id="4" name="Platshållare för bildnummer 3"/>
          <p:cNvSpPr>
            <a:spLocks noGrp="1"/>
          </p:cNvSpPr>
          <p:nvPr>
            <p:ph type="sldNum" sz="quarter" idx="10"/>
          </p:nvPr>
        </p:nvSpPr>
        <p:spPr/>
        <p:txBody>
          <a:bodyPr/>
          <a:lstStyle/>
          <a:p>
            <a:fld id="{0EDAC815-A419-4773-A698-4AB29B3F840A}" type="slidenum">
              <a:rPr lang="sv-SE" smtClean="0"/>
              <a:t>1</a:t>
            </a:fld>
            <a:endParaRPr lang="sv-SE"/>
          </a:p>
        </p:txBody>
      </p:sp>
    </p:spTree>
    <p:extLst>
      <p:ext uri="{BB962C8B-B14F-4D97-AF65-F5344CB8AC3E}">
        <p14:creationId xmlns:p14="http://schemas.microsoft.com/office/powerpoint/2010/main" val="3103453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indent="0" rtl="0" fontAlgn="ctr">
              <a:spcBef>
                <a:spcPts val="0"/>
              </a:spcBef>
              <a:spcAft>
                <a:spcPts val="1200"/>
              </a:spcAft>
              <a:buFont typeface="Arial" panose="020B0604020202020204" pitchFamily="34" charset="0"/>
              <a:buNone/>
            </a:pPr>
            <a:r>
              <a:rPr lang="sv-SE" b="1" dirty="0"/>
              <a:t>Avsluta röstmottagning och förbered rösträkning</a:t>
            </a:r>
          </a:p>
          <a:p>
            <a:pPr marL="0" indent="0" rtl="0" fontAlgn="ctr">
              <a:spcBef>
                <a:spcPts val="0"/>
              </a:spcBef>
              <a:spcAft>
                <a:spcPts val="1200"/>
              </a:spcAft>
              <a:buFont typeface="Arial" panose="020B0604020202020204" pitchFamily="34" charset="0"/>
              <a:buNone/>
            </a:pPr>
            <a:endParaRPr lang="sv-SE" sz="1200" b="0" i="0" dirty="0">
              <a:effectLst/>
              <a:latin typeface="Arial" panose="020B0604020202020204" pitchFamily="34" charset="0"/>
            </a:endParaRPr>
          </a:p>
          <a:p>
            <a:pPr marL="171450" indent="-171450" rtl="0" fontAlgn="ctr">
              <a:spcBef>
                <a:spcPts val="0"/>
              </a:spcBef>
              <a:spcAft>
                <a:spcPts val="1200"/>
              </a:spcAft>
              <a:buFont typeface="Arial" panose="020B0604020202020204" pitchFamily="34" charset="0"/>
              <a:buChar char="•"/>
            </a:pPr>
            <a:r>
              <a:rPr lang="sv-SE" sz="1200" b="0" i="1" dirty="0">
                <a:effectLst/>
                <a:latin typeface="Arial" panose="020B0604020202020204" pitchFamily="34" charset="0"/>
              </a:rPr>
              <a:t>[</a:t>
            </a:r>
            <a:r>
              <a:rPr lang="sv-SE" sz="1200" b="0" i="1" baseline="0" dirty="0">
                <a:effectLst/>
                <a:latin typeface="Arial" panose="020B0604020202020204" pitchFamily="34" charset="0"/>
              </a:rPr>
              <a:t>klicka fram</a:t>
            </a:r>
            <a:r>
              <a:rPr lang="sv-SE" sz="1200" b="0" i="1" dirty="0">
                <a:effectLst/>
                <a:latin typeface="Arial" panose="020B0604020202020204" pitchFamily="34" charset="0"/>
              </a:rPr>
              <a:t>] </a:t>
            </a:r>
            <a:r>
              <a:rPr lang="sv-SE" sz="1200" b="0" i="0" dirty="0">
                <a:effectLst/>
                <a:latin typeface="Arial" panose="020B0604020202020204" pitchFamily="34" charset="0"/>
              </a:rPr>
              <a:t>Till ert stöd har ni instruktionerna </a:t>
            </a:r>
            <a:r>
              <a:rPr lang="sv-SE" b="1" dirty="0">
                <a:latin typeface="Arial" panose="020B0604020202020204" pitchFamily="34" charset="0"/>
              </a:rPr>
              <a:t>Avsluta röstmottagning och förbered rösträkning </a:t>
            </a:r>
            <a:r>
              <a:rPr lang="sv-SE" b="0" dirty="0">
                <a:latin typeface="Arial" panose="020B0604020202020204" pitchFamily="34" charset="0"/>
              </a:rPr>
              <a:t>och </a:t>
            </a:r>
            <a:r>
              <a:rPr lang="sv-SE" b="1" dirty="0">
                <a:latin typeface="Arial" panose="020B0604020202020204" pitchFamily="34" charset="0"/>
              </a:rPr>
              <a:t>Gör i ordning röd uppsamlingskasse</a:t>
            </a:r>
            <a:r>
              <a:rPr lang="sv-SE" b="0" dirty="0">
                <a:latin typeface="Arial" panose="020B0604020202020204" pitchFamily="34" charset="0"/>
              </a:rPr>
              <a:t>.</a:t>
            </a:r>
            <a:br>
              <a:rPr lang="sv-SE" b="0" dirty="0">
                <a:latin typeface="Arial" panose="020B0604020202020204" pitchFamily="34" charset="0"/>
              </a:rPr>
            </a:br>
            <a:endParaRPr lang="sv-SE" b="0" dirty="0">
              <a:latin typeface="Arial" panose="020B0604020202020204" pitchFamily="34" charset="0"/>
            </a:endParaRPr>
          </a:p>
          <a:p>
            <a:pPr marL="171450" marR="0" lvl="0"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1" dirty="0">
                <a:effectLst/>
                <a:latin typeface="Arial" panose="020B0604020202020204" pitchFamily="34" charset="0"/>
              </a:rPr>
              <a:t>[</a:t>
            </a:r>
            <a:r>
              <a:rPr lang="sv-SE" sz="1200" b="0" i="1" baseline="0" dirty="0">
                <a:effectLst/>
                <a:latin typeface="Arial" panose="020B0604020202020204" pitchFamily="34" charset="0"/>
              </a:rPr>
              <a:t>klicka fram</a:t>
            </a:r>
            <a:r>
              <a:rPr lang="sv-SE" sz="1200" b="0" i="1" dirty="0">
                <a:effectLst/>
                <a:latin typeface="Arial" panose="020B0604020202020204" pitchFamily="34" charset="0"/>
              </a:rPr>
              <a:t>] </a:t>
            </a:r>
            <a:r>
              <a:rPr lang="sv-SE" sz="1200" b="1" dirty="0"/>
              <a:t>Klockan är 20:04 och sista väljare har fått rösta. Hur fyller du i protokollet? </a:t>
            </a:r>
            <a:br>
              <a:rPr lang="sv-SE" sz="1200" b="1" dirty="0"/>
            </a:br>
            <a:r>
              <a:rPr lang="sv-SE" sz="1200" b="0" i="1" dirty="0">
                <a:effectLst/>
                <a:latin typeface="Arial" panose="020B0604020202020204" pitchFamily="34" charset="0"/>
              </a:rPr>
              <a:t>[Facit: De har fyllt i klockslaget under punkt 6 i protokollet. Säg att de även vid det här tillfället kan fylla i tjänstgörande i lokalen om de inte redan gjort det – och att de inte får glömma att kryssa i rutorna för de röstmottagare som deltar i rösträkningen.]</a:t>
            </a:r>
          </a:p>
          <a:p>
            <a:pPr marL="0" marR="0" lvl="0" indent="0" algn="l" defTabSz="914400" rtl="0" eaLnBrk="1" fontAlgn="ctr" latinLnBrk="0" hangingPunct="1">
              <a:lnSpc>
                <a:spcPct val="100000"/>
              </a:lnSpc>
              <a:spcBef>
                <a:spcPts val="0"/>
              </a:spcBef>
              <a:spcAft>
                <a:spcPts val="1200"/>
              </a:spcAft>
              <a:buClrTx/>
              <a:buSzTx/>
              <a:buFont typeface="Arial" panose="020B0604020202020204" pitchFamily="34" charset="0"/>
              <a:buNone/>
              <a:tabLst/>
              <a:defRPr/>
            </a:pPr>
            <a:endParaRPr lang="sv-SE" sz="1200" b="1" dirty="0"/>
          </a:p>
          <a:p>
            <a:pPr marL="171450" marR="0" lvl="0"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1" dirty="0">
                <a:effectLst/>
                <a:latin typeface="Arial" panose="020B0604020202020204" pitchFamily="34" charset="0"/>
              </a:rPr>
              <a:t>[</a:t>
            </a:r>
            <a:r>
              <a:rPr lang="sv-SE" sz="1200" b="0" i="1" baseline="0" dirty="0">
                <a:effectLst/>
                <a:latin typeface="Arial" panose="020B0604020202020204" pitchFamily="34" charset="0"/>
              </a:rPr>
              <a:t>klicka fram</a:t>
            </a:r>
            <a:r>
              <a:rPr lang="sv-SE" sz="1200" b="0" i="1" dirty="0">
                <a:effectLst/>
                <a:latin typeface="Arial" panose="020B0604020202020204" pitchFamily="34" charset="0"/>
              </a:rPr>
              <a:t>] </a:t>
            </a:r>
            <a:r>
              <a:rPr lang="sv-SE" sz="1200" b="0" i="0" dirty="0">
                <a:effectLst/>
                <a:latin typeface="Arial" panose="020B0604020202020204" pitchFamily="34" charset="0"/>
              </a:rPr>
              <a:t>Ta fram instruktionen </a:t>
            </a:r>
            <a:r>
              <a:rPr lang="sv-SE" sz="1200" b="1" i="0" dirty="0">
                <a:effectLst/>
                <a:latin typeface="Arial" panose="020B0604020202020204" pitchFamily="34" charset="0"/>
              </a:rPr>
              <a:t>Gör iordning röd uppsamlingskasse</a:t>
            </a:r>
            <a:r>
              <a:rPr lang="sv-SE" sz="1200" b="0" i="0" dirty="0">
                <a:effectLst/>
                <a:latin typeface="Arial" panose="020B0604020202020204" pitchFamily="34" charset="0"/>
              </a:rPr>
              <a:t> och följ stegen i den. Vi har inga faktiska förtidsröster att lägga ner, men vi kan låtsas att ni under dagen fått in dessa antal. Gör i ordning omslagen ni förberett och kvittensen som finns i ert material. </a:t>
            </a:r>
            <a:br>
              <a:rPr lang="sv-SE" sz="1200" b="0" i="0" dirty="0">
                <a:effectLst/>
                <a:latin typeface="Arial" panose="020B0604020202020204" pitchFamily="34" charset="0"/>
              </a:rPr>
            </a:br>
            <a:r>
              <a:rPr lang="sv-SE" sz="1200" b="0" i="1" dirty="0">
                <a:effectLst/>
                <a:latin typeface="Arial" panose="020B0604020202020204" pitchFamily="34" charset="0"/>
              </a:rPr>
              <a:t>[Facit: De har lagt de tre omslagen som innehåller röster ”i” den röda uppsamlingskassen samt att de fyllt i antal och skrivit under dem. De omslag som inte innehåller några röster ska inte läggas i kassen. Stäm av om det var några konstigheter att fylla i kvittensen så här långt? De ska bara fylla i de första raderna – protokoll och röstlängd samt signaturerna ska fyllas i efter räkningen är klar.]</a:t>
            </a:r>
            <a:endParaRPr lang="sv-SE" sz="1200" b="0" i="0" dirty="0">
              <a:effectLst/>
              <a:latin typeface="Arial" panose="020B0604020202020204" pitchFamily="34" charset="0"/>
            </a:endParaRPr>
          </a:p>
          <a:p>
            <a:pPr marL="0" indent="0" rtl="0" fontAlgn="ctr">
              <a:spcBef>
                <a:spcPts val="0"/>
              </a:spcBef>
              <a:spcAft>
                <a:spcPts val="1200"/>
              </a:spcAft>
              <a:buFontTx/>
              <a:buNone/>
            </a:pPr>
            <a:endParaRPr lang="sv-SE" sz="1200" b="0" i="0" dirty="0">
              <a:effectLst/>
              <a:latin typeface="Arial" panose="020B0604020202020204" pitchFamily="34" charset="0"/>
            </a:endParaRPr>
          </a:p>
          <a:p>
            <a:pPr marL="0" indent="0" rtl="0" fontAlgn="ctr">
              <a:spcBef>
                <a:spcPts val="0"/>
              </a:spcBef>
              <a:spcAft>
                <a:spcPts val="1200"/>
              </a:spcAft>
              <a:buFontTx/>
              <a:buNone/>
            </a:pPr>
            <a:r>
              <a:rPr lang="sv-SE" sz="1200" b="0" i="1" dirty="0">
                <a:effectLst/>
                <a:latin typeface="Arial" panose="020B0604020202020204" pitchFamily="34" charset="0"/>
              </a:rPr>
              <a:t>Fånga upp och svara på eventuella osäkerheter</a:t>
            </a:r>
            <a:r>
              <a:rPr lang="sv-SE" sz="1200" b="0" i="0" dirty="0">
                <a:effectLst/>
                <a:latin typeface="Arial" panose="020B0604020202020204" pitchFamily="34" charset="0"/>
              </a:rPr>
              <a:t>. </a:t>
            </a:r>
          </a:p>
          <a:p>
            <a:pPr marL="0" indent="0" rtl="0" fontAlgn="ctr">
              <a:spcBef>
                <a:spcPts val="0"/>
              </a:spcBef>
              <a:spcAft>
                <a:spcPts val="1200"/>
              </a:spcAft>
              <a:buFontTx/>
              <a:buNone/>
            </a:pPr>
            <a:endParaRPr lang="sv-SE" sz="1200" b="0" i="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fld id="{FE5C8991-D57F-4F57-99D8-D1041714389F}" type="slidenum">
              <a:rPr lang="sv-SE" smtClean="0"/>
              <a:t>10</a:t>
            </a:fld>
            <a:endParaRPr lang="sv-SE"/>
          </a:p>
        </p:txBody>
      </p:sp>
    </p:spTree>
    <p:extLst>
      <p:ext uri="{BB962C8B-B14F-4D97-AF65-F5344CB8AC3E}">
        <p14:creationId xmlns:p14="http://schemas.microsoft.com/office/powerpoint/2010/main" val="3699185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Genomför rösträkning: tips på vägen!</a:t>
            </a:r>
            <a:endParaRPr lang="sv-SE" sz="1200" b="1"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dirty="0">
                <a:effectLst/>
                <a:latin typeface="Arial" panose="020B0604020202020204" pitchFamily="34" charset="0"/>
              </a:rPr>
              <a:t>Nu är det dags att genomföra rösträkningen. Istället för att ni ska få öva på att räkna har vi gjort det åt er, så alldeles strax kommer ni att få se resultatet av den räkning vi låtsas att ni har gjort för val till kommunfullmäktige.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dirty="0">
                <a:effectLst/>
                <a:latin typeface="Arial" panose="020B0604020202020204" pitchFamily="34" charset="0"/>
              </a:rPr>
              <a:t>Först ska vi kort prata om några saker vi vill att ni har med er när ni genomför rösträkningen.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dirty="0"/>
          </a:p>
          <a:p>
            <a:pPr marL="171450" indent="-171450">
              <a:buFont typeface="Arial" panose="020B0604020202020204" pitchFamily="34" charset="0"/>
              <a:buChar char="•"/>
            </a:pPr>
            <a:r>
              <a:rPr lang="sv-SE" b="0" dirty="0"/>
              <a:t>Följ alltid stegen i instruktionen </a:t>
            </a:r>
            <a:r>
              <a:rPr lang="sv-SE" b="1" dirty="0"/>
              <a:t>Genomför rösträkning </a:t>
            </a:r>
            <a:r>
              <a:rPr lang="sv-SE" b="0" dirty="0"/>
              <a:t>och använd </a:t>
            </a:r>
            <a:r>
              <a:rPr lang="sv-SE" b="1" dirty="0"/>
              <a:t>Bedömningsstödet </a:t>
            </a:r>
            <a:r>
              <a:rPr lang="sv-SE" b="0" dirty="0"/>
              <a:t>när något avviker. Du som ordförande gör bedömningen och lägger i omslag när röstmottagarna hittar något avvikande. Är ni osäkra är det bättre att underkänna en röst, så att länsstyrelsen kan bedöma rösten på nytt vid den slutliga rösträkningen.</a:t>
            </a:r>
            <a:endParaRPr lang="sv-SE" b="1" dirty="0"/>
          </a:p>
          <a:p>
            <a:pPr marL="171450" indent="-171450">
              <a:buFont typeface="Arial" panose="020B0604020202020204" pitchFamily="34" charset="0"/>
              <a:buChar char="•"/>
            </a:pPr>
            <a:r>
              <a:rPr lang="sv-SE" b="1" dirty="0"/>
              <a:t>Öppna valkuverten lugnt och metodiskt </a:t>
            </a:r>
            <a:r>
              <a:rPr lang="sv-SE" b="0" dirty="0"/>
              <a:t>– så ni inte t.ex. missar att det är två valsedlar i ett kuvert.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Spara valkuverten på bordet i exempelvis en låda. </a:t>
            </a:r>
            <a:r>
              <a:rPr lang="sv-SE" b="0" dirty="0"/>
              <a:t>Då kan ni enkelt kontrollera eller räkna om dem vid behov.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Lägg tillbaka Ogiltiga röster – övriga i sina valkuvert </a:t>
            </a:r>
            <a:r>
              <a:rPr lang="sv-SE" b="0" dirty="0"/>
              <a:t>– och skriv anteckning på kuvertet vad som gör att ni bedömer den ogiltig, t.ex. dubbla valsedlar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Använd anteckningspapper för att anteckna summor </a:t>
            </a:r>
            <a:r>
              <a:rPr lang="sv-SE" b="0" i="0" baseline="0" dirty="0"/>
              <a:t>utifall</a:t>
            </a:r>
            <a:r>
              <a:rPr lang="sv-SE" b="0" dirty="0"/>
              <a:t> ni behöver räkna om. Ni får </a:t>
            </a:r>
            <a:r>
              <a:rPr lang="sv-SE" b="0" u="sng" baseline="0" dirty="0"/>
              <a:t>inte</a:t>
            </a:r>
            <a:r>
              <a:rPr lang="sv-SE" b="0" dirty="0"/>
              <a:t> använda överblivna valsedlar för detta moment! Ni har fått ett anteckningspapper i ert material som jag rekommenderar att ni använder nu i nästa steg.</a:t>
            </a:r>
            <a:endParaRPr lang="sv-SE" sz="1200" b="0" i="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11</a:t>
            </a:fld>
            <a:endParaRPr lang="sv-SE"/>
          </a:p>
        </p:txBody>
      </p:sp>
    </p:spTree>
    <p:extLst>
      <p:ext uri="{BB962C8B-B14F-4D97-AF65-F5344CB8AC3E}">
        <p14:creationId xmlns:p14="http://schemas.microsoft.com/office/powerpoint/2010/main" val="2939658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lvl="0" indent="0" rtl="0" fontAlgn="ctr">
              <a:spcBef>
                <a:spcPts val="0"/>
              </a:spcBef>
              <a:spcAft>
                <a:spcPts val="1200"/>
              </a:spcAft>
              <a:buFont typeface="+mj-lt"/>
              <a:buNone/>
            </a:pPr>
            <a:r>
              <a:rPr lang="sv-SE" b="1" dirty="0"/>
              <a:t>Fyll i resultatbilagan</a:t>
            </a:r>
          </a:p>
          <a:p>
            <a:pPr marL="0" lvl="0" indent="0" rtl="0" fontAlgn="ctr">
              <a:spcBef>
                <a:spcPts val="0"/>
              </a:spcBef>
              <a:spcAft>
                <a:spcPts val="1200"/>
              </a:spcAft>
              <a:buFont typeface="+mj-lt"/>
              <a:buNone/>
            </a:pPr>
            <a:endParaRPr lang="sv-SE" sz="1200" b="0" i="0" dirty="0">
              <a:effectLst/>
              <a:latin typeface="Arial" panose="020B0604020202020204" pitchFamily="34" charset="0"/>
            </a:endParaRPr>
          </a:p>
          <a:p>
            <a:pPr marL="171450" lvl="0" indent="-171450" rtl="0" fontAlgn="ctr">
              <a:spcBef>
                <a:spcPts val="0"/>
              </a:spcBef>
              <a:spcAft>
                <a:spcPts val="1200"/>
              </a:spcAft>
              <a:buFont typeface="Arial" panose="020B0604020202020204" pitchFamily="34" charset="0"/>
              <a:buChar char="•"/>
            </a:pPr>
            <a:r>
              <a:rPr lang="sv-SE" sz="1200" b="0" i="1" dirty="0">
                <a:effectLst/>
                <a:latin typeface="Arial" panose="020B0604020202020204" pitchFamily="34" charset="0"/>
              </a:rPr>
              <a:t>[Klicka fram] </a:t>
            </a:r>
            <a:r>
              <a:rPr lang="sv-SE" sz="1200" b="0" i="0" dirty="0">
                <a:effectLst/>
                <a:latin typeface="Arial" panose="020B0604020202020204" pitchFamily="34" charset="0"/>
              </a:rPr>
              <a:t>Nu har ni räknat markeringar i röstlängden och antalet valkuvert och fått de siffror som ni ser på skärmen här. </a:t>
            </a:r>
          </a:p>
          <a:p>
            <a:pPr marL="171450" lvl="0" indent="-171450" rtl="0" fontAlgn="ctr">
              <a:spcBef>
                <a:spcPts val="0"/>
              </a:spcBef>
              <a:spcAft>
                <a:spcPts val="1200"/>
              </a:spcAft>
              <a:buFontTx/>
              <a:buChar char="-"/>
            </a:pPr>
            <a:r>
              <a:rPr lang="sv-SE" sz="1200" b="0" i="0" dirty="0">
                <a:effectLst/>
                <a:latin typeface="Arial" panose="020B0604020202020204" pitchFamily="34" charset="0"/>
              </a:rPr>
              <a:t>Vad gör ni i den här situationen när valkuvert och antal markeringar i röstlängden inte stämmer? </a:t>
            </a:r>
            <a:br>
              <a:rPr lang="sv-SE" sz="1200" b="0" i="0" dirty="0">
                <a:effectLst/>
                <a:latin typeface="Arial" panose="020B0604020202020204" pitchFamily="34" charset="0"/>
              </a:rPr>
            </a:br>
            <a:r>
              <a:rPr lang="sv-SE" sz="1200" b="0" i="1" dirty="0">
                <a:effectLst/>
                <a:latin typeface="Arial" panose="020B0604020202020204" pitchFamily="34" charset="0"/>
              </a:rPr>
              <a:t>[Facit, påpeka att det står i instruktionen Genomför rösträkning</a:t>
            </a:r>
            <a:r>
              <a:rPr lang="sv-SE" sz="1200" b="0" i="0" dirty="0">
                <a:effectLst/>
                <a:latin typeface="Arial" panose="020B0604020202020204" pitchFamily="34" charset="0"/>
              </a:rPr>
              <a:t>: </a:t>
            </a:r>
            <a:r>
              <a:rPr lang="sv-SE" sz="1200" b="0" i="1" dirty="0">
                <a:effectLst/>
                <a:latin typeface="Arial" panose="020B0604020202020204" pitchFamily="34" charset="0"/>
              </a:rPr>
              <a:t>De räknar om både markeringarna och valkuverten </a:t>
            </a:r>
            <a:r>
              <a:rPr lang="sv-SE" sz="1200" b="1" i="1" dirty="0">
                <a:effectLst/>
                <a:latin typeface="Arial" panose="020B0604020202020204" pitchFamily="34" charset="0"/>
              </a:rPr>
              <a:t>en</a:t>
            </a:r>
            <a:r>
              <a:rPr lang="sv-SE" sz="1200" b="0" i="1" dirty="0">
                <a:effectLst/>
                <a:latin typeface="Arial" panose="020B0604020202020204" pitchFamily="34" charset="0"/>
              </a:rPr>
              <a:t> gång.] </a:t>
            </a:r>
          </a:p>
          <a:p>
            <a:pPr marL="171450" lvl="0" indent="-171450" rtl="0" fontAlgn="ctr">
              <a:spcBef>
                <a:spcPts val="0"/>
              </a:spcBef>
              <a:spcAft>
                <a:spcPts val="1200"/>
              </a:spcAft>
              <a:buFontTx/>
              <a:buChar char="-"/>
            </a:pPr>
            <a:r>
              <a:rPr lang="sv-SE" sz="1200" b="0" i="0" dirty="0">
                <a:effectLst/>
                <a:latin typeface="Arial" panose="020B0604020202020204" pitchFamily="34" charset="0"/>
              </a:rPr>
              <a:t>Vad gör ni om det fortsatt inte stämmer när ni räknat om? </a:t>
            </a:r>
            <a:br>
              <a:rPr lang="sv-SE" sz="1200" b="0" i="0" dirty="0">
                <a:effectLst/>
                <a:latin typeface="Arial" panose="020B0604020202020204" pitchFamily="34" charset="0"/>
              </a:rPr>
            </a:br>
            <a:r>
              <a:rPr lang="sv-SE" sz="1200" b="0" i="0" dirty="0">
                <a:effectLst/>
                <a:latin typeface="Arial" panose="020B0604020202020204" pitchFamily="34" charset="0"/>
              </a:rPr>
              <a:t>[</a:t>
            </a:r>
            <a:r>
              <a:rPr lang="sv-SE" sz="1200" b="0" i="1" dirty="0">
                <a:effectLst/>
                <a:latin typeface="Arial" panose="020B0604020202020204" pitchFamily="34" charset="0"/>
              </a:rPr>
              <a:t>Svar: Anteckna resultaten från båda räkningarna antingen på anteckningspappret eller direkt i protokollet.]</a:t>
            </a:r>
          </a:p>
          <a:p>
            <a:pPr marL="457200" lvl="1" indent="0" rtl="0" fontAlgn="ctr">
              <a:spcBef>
                <a:spcPts val="0"/>
              </a:spcBef>
              <a:spcAft>
                <a:spcPts val="1200"/>
              </a:spcAft>
              <a:buFont typeface="+mj-lt"/>
              <a:buNone/>
            </a:pPr>
            <a:endParaRPr lang="sv-SE" sz="1200" b="0" i="0" dirty="0">
              <a:effectLst/>
              <a:latin typeface="Arial" panose="020B0604020202020204" pitchFamily="34" charset="0"/>
            </a:endParaRPr>
          </a:p>
          <a:p>
            <a:pPr marL="228600" lvl="0" indent="-228600" rtl="0" fontAlgn="ctr">
              <a:spcBef>
                <a:spcPts val="0"/>
              </a:spcBef>
              <a:spcAft>
                <a:spcPts val="1200"/>
              </a:spcAft>
              <a:buFont typeface="+mj-lt"/>
              <a:buAutoNum type="arabicPeriod" startAt="3"/>
            </a:pPr>
            <a:r>
              <a:rPr lang="sv-SE" sz="1200" b="0" i="1" dirty="0">
                <a:effectLst/>
                <a:latin typeface="Arial" panose="020B0604020202020204" pitchFamily="34" charset="0"/>
              </a:rPr>
              <a:t>Klicka fram: </a:t>
            </a:r>
            <a:r>
              <a:rPr lang="sv-SE" sz="1200" b="0" i="0" dirty="0">
                <a:effectLst/>
                <a:latin typeface="Arial" panose="020B0604020202020204" pitchFamily="34" charset="0"/>
              </a:rPr>
              <a:t>Nu har ni räknat valsedlarna och fått följande resultat med summan 1033 röster. </a:t>
            </a:r>
          </a:p>
          <a:p>
            <a:pPr marL="0" lvl="0" indent="0" rtl="0" fontAlgn="ctr">
              <a:spcBef>
                <a:spcPts val="0"/>
              </a:spcBef>
              <a:spcAft>
                <a:spcPts val="1200"/>
              </a:spcAft>
              <a:buFont typeface="+mj-lt"/>
              <a:buNone/>
            </a:pPr>
            <a:r>
              <a:rPr lang="sv-SE" sz="1200" b="0" i="0" dirty="0">
                <a:effectLst/>
                <a:latin typeface="Arial" panose="020B0604020202020204" pitchFamily="34" charset="0"/>
              </a:rPr>
              <a:t>- Vad gör ni då? </a:t>
            </a:r>
          </a:p>
          <a:p>
            <a:pPr marL="0" lvl="0" indent="0" rtl="0" fontAlgn="ctr">
              <a:spcBef>
                <a:spcPts val="0"/>
              </a:spcBef>
              <a:spcAft>
                <a:spcPts val="1200"/>
              </a:spcAft>
              <a:buFont typeface="+mj-lt"/>
              <a:buNone/>
            </a:pPr>
            <a:r>
              <a:rPr lang="sv-SE" sz="1200" b="0" i="1" dirty="0">
                <a:effectLst/>
                <a:latin typeface="Arial" panose="020B0604020202020204" pitchFamily="34" charset="0"/>
              </a:rPr>
              <a:t>[Facit</a:t>
            </a:r>
            <a:r>
              <a:rPr lang="sv-SE" sz="1200" b="0" i="0" dirty="0">
                <a:effectLst/>
                <a:latin typeface="Arial" panose="020B0604020202020204" pitchFamily="34" charset="0"/>
              </a:rPr>
              <a:t>: </a:t>
            </a:r>
            <a:r>
              <a:rPr lang="sv-SE" sz="1200" b="0" i="1" dirty="0">
                <a:effectLst/>
                <a:latin typeface="Arial" panose="020B0604020202020204" pitchFamily="34" charset="0"/>
              </a:rPr>
              <a:t>De räknar om alla röster </a:t>
            </a:r>
            <a:r>
              <a:rPr lang="sv-SE" sz="1200" b="1" i="1" dirty="0">
                <a:effectLst/>
                <a:latin typeface="Arial" panose="020B0604020202020204" pitchFamily="34" charset="0"/>
              </a:rPr>
              <a:t>en</a:t>
            </a:r>
            <a:r>
              <a:rPr lang="sv-SE" sz="1200" b="0" i="1" dirty="0">
                <a:effectLst/>
                <a:latin typeface="Arial" panose="020B0604020202020204" pitchFamily="34" charset="0"/>
              </a:rPr>
              <a:t> gång och det finns även fler tips på kontroller i instruktionen Genomför rösträkning]</a:t>
            </a:r>
            <a:br>
              <a:rPr lang="sv-SE" sz="1200" b="0" i="1" dirty="0">
                <a:effectLst/>
                <a:latin typeface="Arial" panose="020B0604020202020204" pitchFamily="34" charset="0"/>
              </a:rPr>
            </a:br>
            <a:endParaRPr lang="sv-SE" sz="1200" b="0" i="0" dirty="0">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1200"/>
              </a:spcAft>
              <a:buClrTx/>
              <a:buSzTx/>
              <a:buFont typeface="+mj-lt"/>
              <a:buNone/>
              <a:tabLst/>
              <a:defRPr/>
            </a:pPr>
            <a:r>
              <a:rPr lang="sv-SE" sz="1200" b="0" i="1" dirty="0">
                <a:effectLst/>
                <a:latin typeface="Arial" panose="020B0604020202020204" pitchFamily="34" charset="0"/>
              </a:rPr>
              <a:t>Klicka fram: </a:t>
            </a:r>
            <a:r>
              <a:rPr lang="sv-SE" sz="1200" b="0" i="0" dirty="0">
                <a:effectLst/>
                <a:latin typeface="Arial" panose="020B0604020202020204" pitchFamily="34" charset="0"/>
              </a:rPr>
              <a:t>Låt säga att ni hade räknat fel på Tumlarpartiet som vid kontrollräkning var 507 och totalen blev 1032. Ta fram protokollet och skriv vilka kontroller ni har gjort (</a:t>
            </a:r>
            <a:r>
              <a:rPr lang="sv-SE" sz="1200" b="0" i="1" dirty="0">
                <a:effectLst/>
                <a:latin typeface="Arial" panose="020B0604020202020204" pitchFamily="34" charset="0"/>
              </a:rPr>
              <a:t>omräkning</a:t>
            </a:r>
            <a:r>
              <a:rPr lang="sv-SE" sz="1200" b="0" i="0" dirty="0">
                <a:effectLst/>
                <a:latin typeface="Arial" panose="020B0604020202020204" pitchFamily="34" charset="0"/>
              </a:rPr>
              <a:t>). </a:t>
            </a:r>
            <a:br>
              <a:rPr lang="sv-SE" sz="1200" b="0" i="0" dirty="0">
                <a:effectLst/>
                <a:latin typeface="Arial" panose="020B0604020202020204" pitchFamily="34" charset="0"/>
              </a:rPr>
            </a:br>
            <a:r>
              <a:rPr lang="sv-SE" sz="1200" b="0" i="0" dirty="0">
                <a:effectLst/>
                <a:latin typeface="Arial" panose="020B0604020202020204" pitchFamily="34" charset="0"/>
              </a:rPr>
              <a:t>Vad kan ni tänka er för möjlig orsak till skillnaden mellan antal röster och antal valkuvert? Om ni har en möjlig orsak ska ni även anteckna den i protokollet. </a:t>
            </a:r>
            <a:r>
              <a:rPr lang="sv-SE" sz="1200" b="0" i="1" dirty="0">
                <a:effectLst/>
                <a:latin typeface="Arial" panose="020B0604020202020204" pitchFamily="34" charset="0"/>
              </a:rPr>
              <a:t>[En möjlig orsak till just denna skillnad skulle kunna vara att ett valkuvert innehållit dubbla valsedlar och att rösträknarna missat det.]</a:t>
            </a:r>
            <a:br>
              <a:rPr lang="sv-SE" sz="1200" b="0" i="1" dirty="0">
                <a:effectLst/>
                <a:latin typeface="Arial" panose="020B0604020202020204" pitchFamily="34" charset="0"/>
              </a:rPr>
            </a:br>
            <a:endParaRPr lang="sv-SE" sz="1200" b="0" i="0" dirty="0">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1200"/>
              </a:spcAft>
              <a:buClrTx/>
              <a:buSzTx/>
              <a:buFont typeface="+mj-lt"/>
              <a:buNone/>
              <a:tabLst/>
              <a:defRPr/>
            </a:pPr>
            <a:r>
              <a:rPr lang="sv-SE" sz="1200" b="0" i="0" dirty="0">
                <a:effectLst/>
                <a:latin typeface="Arial" panose="020B0604020202020204" pitchFamily="34" charset="0"/>
              </a:rPr>
              <a:t>4. Ta nu fram resultatbilagan och anteckna det som ska fyllas i där innan ni rapporterar in resultatet.</a:t>
            </a:r>
          </a:p>
          <a:p>
            <a:pPr marL="0" marR="0" lvl="0" indent="0" algn="l" defTabSz="914400" rtl="0" eaLnBrk="1" fontAlgn="ctr" latinLnBrk="0" hangingPunct="1">
              <a:lnSpc>
                <a:spcPct val="100000"/>
              </a:lnSpc>
              <a:spcBef>
                <a:spcPts val="0"/>
              </a:spcBef>
              <a:spcAft>
                <a:spcPts val="1200"/>
              </a:spcAft>
              <a:buClrTx/>
              <a:buSzTx/>
              <a:buFont typeface="+mj-lt"/>
              <a:buNone/>
              <a:tabLst/>
              <a:defRPr/>
            </a:pPr>
            <a:r>
              <a:rPr lang="sv-SE" sz="1200" b="0" i="1" dirty="0">
                <a:effectLst/>
                <a:latin typeface="Arial" panose="020B0604020202020204" pitchFamily="34" charset="0"/>
              </a:rPr>
              <a:t>[Den observante märker att det inte varit någon röst på ett ej anmält parti. Den rutan kan lämnas tom i resultatbilagan (går också bra med ”0” eller ”-”.]</a:t>
            </a:r>
            <a:r>
              <a:rPr lang="sv-SE" sz="1200" b="0" i="0" dirty="0">
                <a:effectLst/>
                <a:latin typeface="Arial" panose="020B0604020202020204" pitchFamily="34" charset="0"/>
              </a:rPr>
              <a:t> </a:t>
            </a:r>
          </a:p>
          <a:p>
            <a:pPr marL="0" marR="0" lvl="0" indent="0" algn="l" defTabSz="914400" rtl="0" eaLnBrk="1" fontAlgn="ctr" latinLnBrk="0" hangingPunct="1">
              <a:lnSpc>
                <a:spcPct val="100000"/>
              </a:lnSpc>
              <a:spcBef>
                <a:spcPts val="0"/>
              </a:spcBef>
              <a:spcAft>
                <a:spcPts val="1200"/>
              </a:spcAft>
              <a:buClrTx/>
              <a:buSzTx/>
              <a:buFont typeface="+mj-lt"/>
              <a:buNone/>
              <a:tabLst/>
              <a:defRPr/>
            </a:pPr>
            <a:endParaRPr lang="sv-SE" sz="1200" b="0" i="0" dirty="0">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1200"/>
              </a:spcAft>
              <a:buClrTx/>
              <a:buSzTx/>
              <a:buFont typeface="+mj-lt"/>
              <a:buNone/>
              <a:tabLst/>
              <a:defRPr/>
            </a:pPr>
            <a:r>
              <a:rPr lang="sv-SE" sz="1200" b="0" i="0" u="sng" dirty="0">
                <a:effectLst/>
                <a:latin typeface="Arial" panose="020B0604020202020204" pitchFamily="34" charset="0"/>
              </a:rPr>
              <a:t>Om ni hade fått en skillnad större än tre, t.ex. fyra fler markeringar i röstlängden än kuvert eller fem fler valsedlar än kuvert ska ni kontakta oss på valkansliet. Vi kan uppdra er exempelvis att göra fler kontroller eller att ni ska ta med valkuverten till mottagningen.</a:t>
            </a:r>
          </a:p>
          <a:p>
            <a:pPr marL="0" lvl="0" indent="0" rtl="0" fontAlgn="ctr">
              <a:spcBef>
                <a:spcPts val="0"/>
              </a:spcBef>
              <a:spcAft>
                <a:spcPts val="1200"/>
              </a:spcAft>
              <a:buFont typeface="+mj-lt"/>
              <a:buNone/>
            </a:pPr>
            <a:endParaRPr lang="sv-SE" sz="1200" b="0" i="1"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fld id="{FE5C8991-D57F-4F57-99D8-D1041714389F}" type="slidenum">
              <a:rPr lang="sv-SE" smtClean="0"/>
              <a:t>12</a:t>
            </a:fld>
            <a:endParaRPr lang="sv-SE"/>
          </a:p>
        </p:txBody>
      </p:sp>
    </p:spTree>
    <p:extLst>
      <p:ext uri="{BB962C8B-B14F-4D97-AF65-F5344CB8AC3E}">
        <p14:creationId xmlns:p14="http://schemas.microsoft.com/office/powerpoint/2010/main" val="179604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Resultatbilagan och rapportera resultatet</a:t>
            </a:r>
          </a:p>
          <a:p>
            <a:endParaRPr lang="sv-SE" b="1" dirty="0"/>
          </a:p>
          <a:p>
            <a:r>
              <a:rPr lang="sv-SE" dirty="0"/>
              <a:t>Ser er resultatbilaga ut så här?</a:t>
            </a:r>
          </a:p>
          <a:p>
            <a:r>
              <a:rPr lang="sv-SE" dirty="0"/>
              <a:t>Toppen! Då återstår att rapportera in resultatet och packa alla valsedlar i omslag. </a:t>
            </a:r>
          </a:p>
          <a:p>
            <a:endParaRPr lang="sv-SE" dirty="0"/>
          </a:p>
          <a:p>
            <a:r>
              <a:rPr lang="sv-SE" i="1" dirty="0"/>
              <a:t>[klicka fram rubrik] </a:t>
            </a:r>
            <a:r>
              <a:rPr lang="sv-SE" dirty="0"/>
              <a:t>Vi börjar med rapporteringen som är digital i första hand. På resultatbilagan ser ni hur det går till och ni kommer även ha instruktionen </a:t>
            </a:r>
            <a:r>
              <a:rPr lang="sv-SE" b="1" dirty="0"/>
              <a:t>Rapportera resultatet</a:t>
            </a:r>
            <a:r>
              <a:rPr lang="sv-SE" dirty="0"/>
              <a:t> i lokalen. Den som är utsedd till rapportör loggar in med e-legitimation, anger pinkoden på resultatbilagan, fyller i resultatet, granskar att allt blivit rätt och signerar sedan resultatet med e-legitimation. </a:t>
            </a:r>
          </a:p>
          <a:p>
            <a:endParaRPr lang="sv-SE" dirty="0"/>
          </a:p>
          <a:p>
            <a:r>
              <a:rPr lang="sv-SE" i="1" dirty="0"/>
              <a:t>[klicka fram bild] </a:t>
            </a:r>
            <a:r>
              <a:rPr lang="sv-SE" dirty="0"/>
              <a:t>Så här ser bekräftelsen ut när resultatet är rapporterat. Ta en </a:t>
            </a:r>
            <a:r>
              <a:rPr lang="sv-SE" dirty="0" err="1"/>
              <a:t>skärmdump</a:t>
            </a:r>
            <a:r>
              <a:rPr lang="sv-SE" dirty="0"/>
              <a:t> på bekräftelsen så att ni kan visa upp att ni rapporterat resultaten när ni kommer till valnämndens mottagning. Om ni upptäcker att något blivit fel går det att rapportera in resultatet på nytt. </a:t>
            </a:r>
          </a:p>
          <a:p>
            <a:r>
              <a:rPr lang="sv-SE" dirty="0"/>
              <a:t>Nu kan ni anteckna på resultatbilagan klockslaget för rapporterat resultat. </a:t>
            </a:r>
            <a:r>
              <a:rPr lang="sv-SE" i="1" dirty="0"/>
              <a:t>[Facit: 23.59 enligt bilden]</a:t>
            </a:r>
            <a:endParaRPr lang="sv-SE" dirty="0"/>
          </a:p>
          <a:p>
            <a:endParaRPr lang="sv-SE" dirty="0"/>
          </a:p>
          <a:p>
            <a:r>
              <a:rPr lang="sv-SE" i="1" dirty="0"/>
              <a:t>[Här kan ni fylla på med lokal information om hur många rapportörer som kommer utses för varje vallokal i er kommun]</a:t>
            </a:r>
          </a:p>
          <a:p>
            <a:endParaRPr lang="sv-SE" dirty="0"/>
          </a:p>
          <a:p>
            <a:endParaRPr lang="sv-SE" i="1"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13</a:t>
            </a:fld>
            <a:endParaRPr lang="sv-SE"/>
          </a:p>
        </p:txBody>
      </p:sp>
    </p:spTree>
    <p:extLst>
      <p:ext uri="{BB962C8B-B14F-4D97-AF65-F5344CB8AC3E}">
        <p14:creationId xmlns:p14="http://schemas.microsoft.com/office/powerpoint/2010/main" val="1634562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lvl="0" indent="0" rtl="0" fontAlgn="ctr">
              <a:spcBef>
                <a:spcPts val="0"/>
              </a:spcBef>
              <a:spcAft>
                <a:spcPts val="1200"/>
              </a:spcAft>
              <a:buFont typeface="+mj-lt"/>
              <a:buNone/>
            </a:pPr>
            <a:r>
              <a:rPr lang="sv-SE" b="1" dirty="0"/>
              <a:t>Slutför omslag för valsedlar</a:t>
            </a:r>
          </a:p>
          <a:p>
            <a:pPr marL="0" lvl="0" indent="0" rtl="0" fontAlgn="ctr">
              <a:spcBef>
                <a:spcPts val="0"/>
              </a:spcBef>
              <a:spcAft>
                <a:spcPts val="1200"/>
              </a:spcAft>
              <a:buFont typeface="+mj-lt"/>
              <a:buNone/>
            </a:pPr>
            <a:endParaRPr lang="sv-SE" sz="1200" b="1" i="0" dirty="0">
              <a:effectLst/>
              <a:latin typeface="Garamond" panose="02020404030301010803" pitchFamily="18" charset="0"/>
            </a:endParaRPr>
          </a:p>
          <a:p>
            <a:pPr marL="171450" lvl="0" indent="-171450">
              <a:lnSpc>
                <a:spcPct val="120000"/>
              </a:lnSpc>
              <a:spcAft>
                <a:spcPts val="300"/>
              </a:spcAft>
              <a:buClr>
                <a:schemeClr val="accent6"/>
              </a:buClr>
              <a:buFontTx/>
              <a:buChar char="-"/>
            </a:pPr>
            <a:r>
              <a:rPr lang="sv-SE" sz="1200" b="1" kern="100" spc="-10" dirty="0">
                <a:solidFill>
                  <a:schemeClr val="tx1"/>
                </a:solidFill>
                <a:effectLst/>
                <a:latin typeface="+mn-lt"/>
                <a:ea typeface="Calibri" panose="020F0502020204030204" pitchFamily="34" charset="0"/>
                <a:cs typeface="Times New Roman" panose="02020603050405020304" pitchFamily="18" charset="0"/>
              </a:rPr>
              <a:t>Skriv antal valsedlar på varje omslag och kontrollera att kategorin stämmer.</a:t>
            </a:r>
            <a:endParaRPr lang="sv-SE" sz="800" b="1" kern="1200" spc="0" dirty="0">
              <a:solidFill>
                <a:schemeClr val="tx1"/>
              </a:solidFill>
              <a:effectLst/>
              <a:latin typeface="+mn-lt"/>
              <a:ea typeface="Calibri" panose="020F0502020204030204" pitchFamily="34" charset="0"/>
              <a:cs typeface="Times New Roman" panose="02020603050405020304" pitchFamily="18" charset="0"/>
            </a:endParaRPr>
          </a:p>
          <a:p>
            <a:pPr marL="171450" lvl="0" indent="-171450">
              <a:lnSpc>
                <a:spcPct val="120000"/>
              </a:lnSpc>
              <a:spcAft>
                <a:spcPts val="300"/>
              </a:spcAft>
              <a:buClr>
                <a:schemeClr val="accent6"/>
              </a:buClr>
              <a:buFontTx/>
              <a:buChar char="-"/>
            </a:pPr>
            <a:r>
              <a:rPr lang="sv-SE" sz="1200" b="1" kern="100" spc="-10" dirty="0">
                <a:solidFill>
                  <a:schemeClr val="tx1"/>
                </a:solidFill>
                <a:effectLst/>
                <a:latin typeface="+mn-lt"/>
                <a:ea typeface="Calibri" panose="020F0502020204030204" pitchFamily="34" charset="0"/>
                <a:cs typeface="Times New Roman" panose="02020603050405020304" pitchFamily="18" charset="0"/>
              </a:rPr>
              <a:t>Skriv under samtliga omslag.</a:t>
            </a:r>
            <a:endParaRPr lang="sv-SE" sz="800" b="1" kern="1200" spc="0" dirty="0">
              <a:solidFill>
                <a:schemeClr val="tx1"/>
              </a:solidFill>
              <a:effectLst/>
              <a:latin typeface="+mn-lt"/>
              <a:ea typeface="Calibri" panose="020F0502020204030204" pitchFamily="34" charset="0"/>
              <a:cs typeface="Times New Roman" panose="02020603050405020304" pitchFamily="18" charset="0"/>
            </a:endParaRPr>
          </a:p>
          <a:p>
            <a:pPr marL="171450" lvl="0" indent="-171450">
              <a:lnSpc>
                <a:spcPct val="120000"/>
              </a:lnSpc>
              <a:spcAft>
                <a:spcPts val="300"/>
              </a:spcAft>
              <a:buClr>
                <a:schemeClr val="accent6"/>
              </a:buClr>
              <a:buFontTx/>
              <a:buChar char="-"/>
            </a:pPr>
            <a:r>
              <a:rPr lang="sv-SE" sz="1200" b="1" kern="100" spc="-10" dirty="0">
                <a:solidFill>
                  <a:schemeClr val="tx1"/>
                </a:solidFill>
                <a:effectLst/>
                <a:latin typeface="+mn-lt"/>
                <a:ea typeface="Calibri" panose="020F0502020204030204" pitchFamily="34" charset="0"/>
                <a:cs typeface="Times New Roman" panose="02020603050405020304" pitchFamily="18" charset="0"/>
              </a:rPr>
              <a:t>Förslut omslagen.</a:t>
            </a:r>
            <a:endParaRPr lang="sv-SE" sz="1200" b="1" i="0" dirty="0">
              <a:effectLst/>
              <a:latin typeface="Garamond" panose="02020404030301010803" pitchFamily="18" charset="0"/>
            </a:endParaRPr>
          </a:p>
          <a:p>
            <a:pPr marL="0" lvl="0" indent="0" rtl="0" fontAlgn="ctr">
              <a:spcBef>
                <a:spcPts val="0"/>
              </a:spcBef>
              <a:spcAft>
                <a:spcPts val="1200"/>
              </a:spcAft>
              <a:buFont typeface="+mj-lt"/>
              <a:buNone/>
            </a:pPr>
            <a:endParaRPr lang="sv-SE" sz="1200" b="0" i="0" dirty="0">
              <a:effectLst/>
              <a:latin typeface="Garamond" panose="02020404030301010803" pitchFamily="18" charset="0"/>
            </a:endParaRPr>
          </a:p>
          <a:p>
            <a:pPr marL="0" lvl="0" indent="0" rtl="0" fontAlgn="ctr">
              <a:spcBef>
                <a:spcPts val="0"/>
              </a:spcBef>
              <a:spcAft>
                <a:spcPts val="1200"/>
              </a:spcAft>
              <a:buFont typeface="+mj-lt"/>
              <a:buNone/>
            </a:pPr>
            <a:r>
              <a:rPr lang="sv-SE" sz="1200" b="0" i="0" dirty="0">
                <a:effectLst/>
                <a:latin typeface="Garamond" panose="02020404030301010803" pitchFamily="18" charset="0"/>
              </a:rPr>
              <a:t>Eftersom ni inte har några valsedlar får ni föreställa er att ni lägger ner alla röster som ni räknat i respektive omslag. </a:t>
            </a:r>
          </a:p>
          <a:p>
            <a:pPr marL="0" lvl="0" indent="0" rtl="0" fontAlgn="ctr">
              <a:spcBef>
                <a:spcPts val="0"/>
              </a:spcBef>
              <a:spcAft>
                <a:spcPts val="1200"/>
              </a:spcAft>
              <a:buFont typeface="+mj-lt"/>
              <a:buNone/>
            </a:pPr>
            <a:r>
              <a:rPr lang="sv-SE" sz="1200" b="0" i="0" dirty="0">
                <a:effectLst/>
                <a:latin typeface="Garamond" panose="02020404030301010803" pitchFamily="18" charset="0"/>
              </a:rPr>
              <a:t>Skriv antal och skriv under alla omslag. </a:t>
            </a:r>
            <a:endParaRPr lang="sv-SE" dirty="0"/>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14</a:t>
            </a:fld>
            <a:endParaRPr lang="sv-SE"/>
          </a:p>
        </p:txBody>
      </p:sp>
    </p:spTree>
    <p:extLst>
      <p:ext uri="{BB962C8B-B14F-4D97-AF65-F5344CB8AC3E}">
        <p14:creationId xmlns:p14="http://schemas.microsoft.com/office/powerpoint/2010/main" val="2095984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Packa valkassarna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171450" indent="-171450">
              <a:buClr>
                <a:schemeClr val="accent6"/>
              </a:buClr>
              <a:buFont typeface="Arial" panose="020B0604020202020204" pitchFamily="34" charset="0"/>
              <a:buChar char="•"/>
            </a:pPr>
            <a:r>
              <a:rPr lang="sv-SE" b="1" dirty="0"/>
              <a:t>När ett val är färdigräknat och resultatet rapporterat ska ni packa och försluta valkassen. </a:t>
            </a:r>
            <a:r>
              <a:rPr lang="sv-SE" b="0" dirty="0"/>
              <a:t>Det vill säga den </a:t>
            </a:r>
            <a:r>
              <a:rPr lang="sv-SE" b="1" dirty="0"/>
              <a:t>gula, vita eller blå </a:t>
            </a:r>
            <a:r>
              <a:rPr lang="sv-SE" b="0" dirty="0"/>
              <a:t>beroende på vilket val ni har räknat.</a:t>
            </a:r>
            <a:br>
              <a:rPr lang="sv-SE" b="0" dirty="0"/>
            </a:br>
            <a:endParaRPr lang="sv-SE" b="0" dirty="0"/>
          </a:p>
          <a:p>
            <a:pPr marL="0" marR="0" lvl="0" indent="0" algn="l" defTabSz="914400" rtl="0" eaLnBrk="1" fontAlgn="auto" latinLnBrk="0" hangingPunct="1">
              <a:lnSpc>
                <a:spcPct val="100000"/>
              </a:lnSpc>
              <a:spcBef>
                <a:spcPts val="0"/>
              </a:spcBef>
              <a:spcAft>
                <a:spcPts val="0"/>
              </a:spcAft>
              <a:buClr>
                <a:schemeClr val="accent6"/>
              </a:buClr>
              <a:buSzTx/>
              <a:buFont typeface="Arial" panose="020B0604020202020204" pitchFamily="34" charset="0"/>
              <a:buNone/>
              <a:tabLst/>
              <a:defRPr/>
            </a:pPr>
            <a:r>
              <a:rPr lang="sv-SE" dirty="0"/>
              <a:t>Ta fram instruktionen </a:t>
            </a:r>
            <a:r>
              <a:rPr lang="sv-SE" b="1" dirty="0"/>
              <a:t>Packa rösterna. </a:t>
            </a:r>
            <a:r>
              <a:rPr lang="sv-SE" b="0" dirty="0"/>
              <a:t>Här har ni redan genomfört den första delen så nu ska ni följa stegen under ”Packa och förslut valkassen”</a:t>
            </a:r>
            <a:r>
              <a:rPr lang="sv-SE" dirty="0"/>
              <a:t>. </a:t>
            </a:r>
            <a:endParaRPr lang="sv-SE" b="0" dirty="0"/>
          </a:p>
          <a:p>
            <a:pPr marL="171450" indent="-171450">
              <a:buClr>
                <a:schemeClr val="accent6"/>
              </a:buClr>
              <a:buFont typeface="Arial" panose="020B0604020202020204" pitchFamily="34" charset="0"/>
              <a:buChar char="•"/>
            </a:pPr>
            <a:endParaRPr lang="sv-SE" b="1" dirty="0"/>
          </a:p>
          <a:p>
            <a:pPr marL="171450" indent="-171450">
              <a:buClr>
                <a:schemeClr val="accent6"/>
              </a:buClr>
              <a:buFont typeface="Arial" panose="020B0604020202020204" pitchFamily="34" charset="0"/>
              <a:buChar char="•"/>
            </a:pPr>
            <a:r>
              <a:rPr lang="sv-SE" b="1" dirty="0"/>
              <a:t>När ni har räknat samtliga val ska ni packa färdigt den röda uppsamlingskassen.</a:t>
            </a:r>
          </a:p>
          <a:p>
            <a:r>
              <a:rPr lang="sv-SE" dirty="0"/>
              <a:t>Vi låtsas nu att ni även räknat regionvalet och därmed är redo att följa stegen i instruktionen under rubriken ”</a:t>
            </a:r>
            <a:r>
              <a:rPr lang="sv-SE" b="0" dirty="0"/>
              <a:t>Efter ni räknat samtliga val”.</a:t>
            </a:r>
          </a:p>
          <a:p>
            <a:endParaRPr lang="sv-SE" dirty="0"/>
          </a:p>
          <a:p>
            <a:r>
              <a:rPr lang="sv-SE" i="1" dirty="0"/>
              <a:t>[Facit: En vit kasse med alla omslag för valsedlar + resultatbilagan, en röd kasse med alla omslag för förtidsröster/budröstkuvert + underskrivet protokoll + röstlängd + komplett och underskriven kvittens] </a:t>
            </a:r>
            <a:br>
              <a:rPr lang="sv-SE" i="1" dirty="0"/>
            </a:br>
            <a:br>
              <a:rPr lang="sv-SE" i="1" dirty="0"/>
            </a:br>
            <a:r>
              <a:rPr lang="sv-SE" i="1" dirty="0"/>
              <a:t>Ställ en öppen fråga till gruppen: </a:t>
            </a:r>
            <a:r>
              <a:rPr lang="sv-SE" dirty="0"/>
              <a:t>Finns det några funderingar kring det här momentet? </a:t>
            </a:r>
            <a:r>
              <a:rPr lang="sv-SE" b="0" i="1" baseline="0" dirty="0"/>
              <a:t>Lyft upp och tydliggör eventuella funderingar. </a:t>
            </a:r>
          </a:p>
        </p:txBody>
      </p:sp>
      <p:sp>
        <p:nvSpPr>
          <p:cNvPr id="4" name="Platshållare för bildnummer 3"/>
          <p:cNvSpPr>
            <a:spLocks noGrp="1"/>
          </p:cNvSpPr>
          <p:nvPr>
            <p:ph type="sldNum" sz="quarter" idx="5"/>
          </p:nvPr>
        </p:nvSpPr>
        <p:spPr/>
        <p:txBody>
          <a:bodyPr/>
          <a:lstStyle/>
          <a:p>
            <a:fld id="{FE5C8991-D57F-4F57-99D8-D1041714389F}" type="slidenum">
              <a:rPr lang="sv-SE" smtClean="0"/>
              <a:t>15</a:t>
            </a:fld>
            <a:endParaRPr lang="sv-SE"/>
          </a:p>
        </p:txBody>
      </p:sp>
    </p:spTree>
    <p:extLst>
      <p:ext uri="{BB962C8B-B14F-4D97-AF65-F5344CB8AC3E}">
        <p14:creationId xmlns:p14="http://schemas.microsoft.com/office/powerpoint/2010/main" val="129433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Nu återstår bara att ställa i ordning vallokalen och transportera rösterna till valnämndens mottagning.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Lämna inte valmaterial på ett sätt som allmänheten skulle kunna uppfatta som vårdslöst, eller som skulle kunna användas för att sprida desinformation om valprocessen. </a:t>
            </a:r>
            <a:endParaRPr lang="sv-SE"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dirty="0"/>
              <a:t>Ett exempel skulle kunna vara att överblivna valsedlar lämnas i papperskorgen, vilket ni alltså </a:t>
            </a:r>
            <a:r>
              <a:rPr lang="sv-SE" b="0" i="1" u="sng" baseline="0" dirty="0"/>
              <a:t>inte</a:t>
            </a:r>
            <a:r>
              <a:rPr lang="sv-SE" b="0" i="1" dirty="0"/>
              <a:t> ska göra.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1" dirty="0"/>
          </a:p>
          <a:p>
            <a:r>
              <a:rPr lang="sv-SE" i="1" dirty="0"/>
              <a:t>[Lägg in lokala instruktioner. Kom ihåg att ni behöver förstöra de tömda fönsterkuverten för förtidsröster på ett säkert sätt eftersom de innehåller personuppgifter. Instruera specifikt vad ordförande ska göra med dem.]</a:t>
            </a:r>
          </a:p>
          <a:p>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t>
            </a:r>
            <a:endParaRPr lang="sv-SE" i="1"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16</a:t>
            </a:fld>
            <a:endParaRPr lang="sv-SE"/>
          </a:p>
        </p:txBody>
      </p:sp>
    </p:spTree>
    <p:extLst>
      <p:ext uri="{BB962C8B-B14F-4D97-AF65-F5344CB8AC3E}">
        <p14:creationId xmlns:p14="http://schemas.microsoft.com/office/powerpoint/2010/main" val="3176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a:buClr>
                <a:schemeClr val="accent6"/>
              </a:buClr>
            </a:pPr>
            <a:r>
              <a:rPr lang="sv-SE" b="0" i="1" dirty="0"/>
              <a:t>Sammanfatta utbildningen med den här övningen, och inled förslagsvis med att säga detta: </a:t>
            </a:r>
          </a:p>
          <a:p>
            <a:pPr>
              <a:buClr>
                <a:schemeClr val="accent6"/>
              </a:buClr>
            </a:pPr>
            <a:r>
              <a:rPr lang="sv-SE" b="0" dirty="0"/>
              <a:t>Nu har vi pratat om ditt uppdrag som ordförande under valdagen och kan sammanfatta det med att det handlar om att leda arbetet i vallokalen, att ha en överblick över alla moment som genomförs i vallokalen och om den bredare kunskap som du behöver ha jämfört en röstmottagare. </a:t>
            </a:r>
          </a:p>
          <a:p>
            <a:pPr>
              <a:buClr>
                <a:schemeClr val="accent6"/>
              </a:buClr>
            </a:pPr>
            <a:r>
              <a:rPr lang="sv-SE" b="0" dirty="0"/>
              <a:t>Vi ska avsluta med en reflektionsövning </a:t>
            </a:r>
            <a:r>
              <a:rPr lang="sv-SE" dirty="0"/>
              <a:t>om er roll som ordförande och vad det innebär konkret för ansvar, vad ni behöver göra och hur ni behöver förbereda er. Det blir </a:t>
            </a:r>
            <a:r>
              <a:rPr lang="sv-SE" b="0" dirty="0"/>
              <a:t>det sista vi gör idag. </a:t>
            </a:r>
          </a:p>
        </p:txBody>
      </p:sp>
      <p:sp>
        <p:nvSpPr>
          <p:cNvPr id="4" name="Platshållare för bildnummer 3"/>
          <p:cNvSpPr>
            <a:spLocks noGrp="1"/>
          </p:cNvSpPr>
          <p:nvPr>
            <p:ph type="sldNum" sz="quarter" idx="10"/>
          </p:nvPr>
        </p:nvSpPr>
        <p:spPr/>
        <p:txBody>
          <a:bodyPr/>
          <a:lstStyle/>
          <a:p>
            <a:fld id="{FE5C8991-D57F-4F57-99D8-D1041714389F}" type="slidenum">
              <a:rPr lang="sv-SE" smtClean="0"/>
              <a:t>17</a:t>
            </a:fld>
            <a:endParaRPr lang="sv-SE"/>
          </a:p>
        </p:txBody>
      </p:sp>
    </p:spTree>
    <p:extLst>
      <p:ext uri="{BB962C8B-B14F-4D97-AF65-F5344CB8AC3E}">
        <p14:creationId xmlns:p14="http://schemas.microsoft.com/office/powerpoint/2010/main" val="1280951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0" i="0" baseline="0" dirty="0"/>
              <a:t>Innan vi avslutar utbildningen genom en gemensam reflektionsövning om din roll som ordförande. </a:t>
            </a:r>
          </a:p>
          <a:p>
            <a:endParaRPr lang="sv-SE" b="1" dirty="0"/>
          </a:p>
          <a:p>
            <a:r>
              <a:rPr lang="sv-SE" b="1" dirty="0"/>
              <a:t>Reflektera över din roll som ordförande</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 gärna en liten stund att fundera enskilt innan ni börjar prata med varandra. Diskutera sedan följande två frågor som ni sitter.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a:t>
            </a:r>
            <a:r>
              <a:rPr lang="sv-SE" i="1" baseline="0" dirty="0"/>
              <a:t> </a:t>
            </a:r>
            <a:r>
              <a:rPr lang="sv-SE" i="1" dirty="0"/>
              <a:t>upp de två punkterna som ordförandeparen ska reflektera över. Det är viktigt att läsa upp texten för att alla ska ha samma möjlighet att ta sig an övningen.</a:t>
            </a:r>
            <a:r>
              <a:rPr lang="sv-SE" i="1" baseline="0" dirty="0"/>
              <a:t> Se till att det finns något att anteckna på för de som vill göra 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baseline="0" dirty="0"/>
          </a:p>
          <a:p>
            <a:pPr>
              <a:buClr>
                <a:schemeClr val="accent6"/>
              </a:buClr>
              <a:buFontTx/>
              <a:buChar char="-"/>
            </a:pPr>
            <a:r>
              <a:rPr lang="sv-SE" sz="1200" b="1" dirty="0"/>
              <a:t>Finns det något som känns otydligt eller som är utmanande för dig i rollen som ordförande?</a:t>
            </a:r>
          </a:p>
          <a:p>
            <a:pPr>
              <a:buClr>
                <a:schemeClr val="accent6"/>
              </a:buClr>
              <a:buFontTx/>
              <a:buChar char="-"/>
            </a:pPr>
            <a:r>
              <a:rPr lang="sv-SE" sz="1200" b="1" dirty="0"/>
              <a:t>Är det något du kan göra för att förbereda dig utifrån den utmaning du formulerat?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baseline="0" dirty="0"/>
          </a:p>
          <a:p>
            <a:r>
              <a:rPr lang="sv-SE" i="1" baseline="0" dirty="0"/>
              <a:t>1. Låt paren reflektera enskilt ett par minuter och därefter diskutera i ca 5 minuter, och uppmana dem att fördela tiden mellan varandra så att båda hinner prata. </a:t>
            </a:r>
          </a:p>
          <a:p>
            <a:pPr marL="0" indent="0">
              <a:buNone/>
            </a:pPr>
            <a:r>
              <a:rPr lang="sv-SE" i="1" baseline="0" dirty="0"/>
              <a:t>2. Ta därefter en runda i rummet så att alla par får säga något om vad de pratat om (ifall tiden tillåter). Använd gruppen och erfarenheten bland dem som är på plats genom att ställa frågan öppet i gruppen, typ ”hur hade ni andra gjort här?”. Lyft in perspektiv från både nya och erfarna ordförande. Från erfarna, ex ”Vad gjorde ni när det här hände? Hur fungerade det? Vad fick ni för mottagande?” </a:t>
            </a:r>
          </a:p>
          <a:p>
            <a:pPr marL="0" indent="0">
              <a:buNone/>
            </a:pPr>
            <a:r>
              <a:rPr lang="sv-SE" i="1" baseline="0" dirty="0"/>
              <a:t>3. Skriv gärna ner på blädderblock eller </a:t>
            </a:r>
            <a:r>
              <a:rPr lang="sv-SE" i="1" baseline="0" dirty="0" err="1"/>
              <a:t>whiteboard</a:t>
            </a:r>
            <a:r>
              <a:rPr lang="sv-SE" i="1" baseline="0" dirty="0"/>
              <a:t> om det kommer upp bra tips! Något deltagarna kan fota av eller som du kan skicka ut i efterhand?</a:t>
            </a:r>
          </a:p>
          <a:p>
            <a:pPr marL="0" indent="0">
              <a:buNone/>
            </a:pPr>
            <a:r>
              <a:rPr lang="sv-SE" i="1" baseline="0" dirty="0"/>
              <a:t>4. Avsluta med att öppna upp för eventuella frågor som finns kvar. Det gör det möjligt att reda ut eventuella otydligheter.] </a:t>
            </a:r>
          </a:p>
        </p:txBody>
      </p:sp>
      <p:sp>
        <p:nvSpPr>
          <p:cNvPr id="4" name="Platshållare för bildnummer 3"/>
          <p:cNvSpPr>
            <a:spLocks noGrp="1"/>
          </p:cNvSpPr>
          <p:nvPr>
            <p:ph type="sldNum" sz="quarter" idx="5"/>
          </p:nvPr>
        </p:nvSpPr>
        <p:spPr/>
        <p:txBody>
          <a:bodyPr/>
          <a:lstStyle/>
          <a:p>
            <a:fld id="{FE5C8991-D57F-4F57-99D8-D1041714389F}" type="slidenum">
              <a:rPr lang="sv-SE" smtClean="0"/>
              <a:t>18</a:t>
            </a:fld>
            <a:endParaRPr lang="sv-SE"/>
          </a:p>
        </p:txBody>
      </p:sp>
    </p:spTree>
    <p:extLst>
      <p:ext uri="{BB962C8B-B14F-4D97-AF65-F5344CB8AC3E}">
        <p14:creationId xmlns:p14="http://schemas.microsoft.com/office/powerpoint/2010/main" val="3935678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Ni har redan fått höra att ni kommer få små korta repetitionsfilmer som ni kan titta på i er telefon, för att påminna er om det viktigaste för er på valdagen och som en repetition från utbildningsmomenten. </a:t>
            </a:r>
          </a:p>
          <a:p>
            <a:r>
              <a:rPr lang="sv-SE" dirty="0"/>
              <a:t>Efter det är nästa steg arbetet på valdagen, och då kommer ni ha att ha tillgång till instruktionerna.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Ni har även möjlighet att repetera webbutbildningen, och i den finns även länk till en utbildning om tillgänglighet från Myndigheten för delaktighet och en fördjupande </a:t>
            </a:r>
            <a:r>
              <a:rPr lang="sv-SE" b="0" dirty="0"/>
              <a:t>webbutbildning från Myndigheten för civilt försvar om trygghet i vallokalen.</a:t>
            </a:r>
            <a:endParaRPr lang="sv-SE" dirty="0"/>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19</a:t>
            </a:fld>
            <a:endParaRPr lang="sv-SE"/>
          </a:p>
        </p:txBody>
      </p:sp>
    </p:spTree>
    <p:extLst>
      <p:ext uri="{BB962C8B-B14F-4D97-AF65-F5344CB8AC3E}">
        <p14:creationId xmlns:p14="http://schemas.microsoft.com/office/powerpoint/2010/main" val="30973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Utbildning för ordförande i vallokal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Välkommen till utbildningen för ordförande i vallokal inför</a:t>
            </a:r>
            <a:r>
              <a:rPr lang="sv-SE" baseline="0" dirty="0"/>
              <a:t> valet 2026.</a:t>
            </a:r>
            <a:endParaRPr lang="sv-SE" dirty="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a:t>
            </a:fld>
            <a:endParaRPr lang="sv-SE"/>
          </a:p>
        </p:txBody>
      </p:sp>
    </p:spTree>
    <p:extLst>
      <p:ext uri="{BB962C8B-B14F-4D97-AF65-F5344CB8AC3E}">
        <p14:creationId xmlns:p14="http://schemas.microsoft.com/office/powerpoint/2010/main" val="458743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r>
              <a:rPr lang="sv-SE"/>
              <a:t>2022-01-15</a:t>
            </a:r>
          </a:p>
        </p:txBody>
      </p:sp>
      <p:sp>
        <p:nvSpPr>
          <p:cNvPr id="5" name="Platshållare för bildnummer 4"/>
          <p:cNvSpPr>
            <a:spLocks noGrp="1"/>
          </p:cNvSpPr>
          <p:nvPr>
            <p:ph type="sldNum" sz="quarter" idx="11"/>
          </p:nvPr>
        </p:nvSpPr>
        <p:spPr/>
        <p:txBody>
          <a:bodyPr/>
          <a:lstStyle/>
          <a:p>
            <a:fld id="{FE5C8991-D57F-4F57-99D8-D1041714389F}" type="slidenum">
              <a:rPr lang="sv-SE" smtClean="0"/>
              <a:t>20</a:t>
            </a:fld>
            <a:endParaRPr lang="sv-SE"/>
          </a:p>
        </p:txBody>
      </p:sp>
    </p:spTree>
    <p:extLst>
      <p:ext uri="{BB962C8B-B14F-4D97-AF65-F5344CB8AC3E}">
        <p14:creationId xmlns:p14="http://schemas.microsoft.com/office/powerpoint/2010/main" val="326420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Ordförandens utbildningspaket</a:t>
            </a:r>
          </a:p>
          <a:p>
            <a:endParaRPr lang="sv-SE" dirty="0"/>
          </a:p>
          <a:p>
            <a:r>
              <a:rPr lang="sv-SE" dirty="0"/>
              <a:t>Välkommen! Det här är alltså utbildningsträffen, det andra steget i utbildningspaketet </a:t>
            </a:r>
            <a:r>
              <a:rPr lang="sv-SE" i="1" dirty="0"/>
              <a:t>[klicka fram i bild]. </a:t>
            </a:r>
          </a:p>
          <a:p>
            <a:endParaRPr lang="sv-SE" dirty="0"/>
          </a:p>
          <a:p>
            <a:r>
              <a:rPr lang="sv-SE" b="0" dirty="0"/>
              <a:t>Upplägget idag är att: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Ni kommer att få reflektera över er roll som ordförande i lokalen.</a:t>
            </a:r>
          </a:p>
          <a:p>
            <a:pPr marL="171450" indent="-171450">
              <a:buFontTx/>
              <a:buChar char="-"/>
            </a:pPr>
            <a:r>
              <a:rPr lang="sv-SE" dirty="0"/>
              <a:t>Ni kommer praktiskt att få öva på en del av de moment som ni ska göra på valdagen. </a:t>
            </a:r>
          </a:p>
          <a:p>
            <a:pPr marL="171450" indent="-171450">
              <a:buFontTx/>
              <a:buChar char="-"/>
            </a:pPr>
            <a:endParaRPr lang="sv-SE" dirty="0"/>
          </a:p>
          <a:p>
            <a:pPr marL="0" indent="0">
              <a:buFontTx/>
              <a:buNone/>
            </a:pPr>
            <a:r>
              <a:rPr lang="sv-SE" i="1" dirty="0"/>
              <a:t>[lägg till information om former för utbildningsträffen, när vi tar pauser, var toaletter och utrymningsvägar finns </a:t>
            </a:r>
            <a:r>
              <a:rPr lang="sv-SE" i="1" dirty="0" err="1"/>
              <a:t>etc</a:t>
            </a:r>
            <a:r>
              <a:rPr lang="sv-SE" i="1" dirty="0"/>
              <a:t>]</a:t>
            </a:r>
          </a:p>
          <a:p>
            <a:pPr marL="0" indent="0">
              <a:buFontTx/>
              <a:buNone/>
            </a:pPr>
            <a:endParaRPr lang="sv-SE" i="1" dirty="0"/>
          </a:p>
          <a:p>
            <a:pPr marL="0" indent="0">
              <a:buFontTx/>
              <a:buNone/>
            </a:pPr>
            <a:r>
              <a:rPr lang="sv-SE" i="1" dirty="0"/>
              <a:t>De återstående cirklarna här har ni redan fått information om, och det är samma som gäller för utskick av repetitionsfilmer till er som till röstmottagarna. Instruktionerna har ni koll på vid det här laget. </a:t>
            </a:r>
          </a:p>
          <a:p>
            <a:endParaRPr lang="sv-SE" dirty="0"/>
          </a:p>
          <a:p>
            <a:r>
              <a:rPr lang="sv-SE" dirty="0"/>
              <a:t>Då kör vi igång! </a:t>
            </a:r>
          </a:p>
        </p:txBody>
      </p:sp>
      <p:sp>
        <p:nvSpPr>
          <p:cNvPr id="4" name="Platshållare för bildnummer 3"/>
          <p:cNvSpPr>
            <a:spLocks noGrp="1"/>
          </p:cNvSpPr>
          <p:nvPr>
            <p:ph type="sldNum" sz="quarter" idx="5"/>
          </p:nvPr>
        </p:nvSpPr>
        <p:spPr/>
        <p:txBody>
          <a:bodyPr/>
          <a:lstStyle/>
          <a:p>
            <a:fld id="{FE5C8991-D57F-4F57-99D8-D1041714389F}" type="slidenum">
              <a:rPr lang="sv-SE" smtClean="0"/>
              <a:t>3</a:t>
            </a:fld>
            <a:endParaRPr lang="sv-SE"/>
          </a:p>
        </p:txBody>
      </p:sp>
    </p:spTree>
    <p:extLst>
      <p:ext uri="{BB962C8B-B14F-4D97-AF65-F5344CB8AC3E}">
        <p14:creationId xmlns:p14="http://schemas.microsoft.com/office/powerpoint/2010/main" val="160524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Övningsunderlag</a:t>
            </a:r>
            <a:endParaRPr lang="sv-SE" b="1" i="1" dirty="0"/>
          </a:p>
          <a:p>
            <a:endParaRPr lang="sv-SE" i="1" dirty="0"/>
          </a:p>
          <a:p>
            <a:r>
              <a:rPr lang="sv-SE" i="1" dirty="0"/>
              <a:t>[Om du inte redan delat ut övningsunderlaget kan du göra det nu – det är en uppsättning per par]</a:t>
            </a:r>
          </a:p>
          <a:p>
            <a:endParaRPr lang="sv-SE" i="1" dirty="0"/>
          </a:p>
          <a:p>
            <a:r>
              <a:rPr lang="sv-SE" dirty="0"/>
              <a:t>Ni har i de par ni sitter fått ett övningsunderlag som vi ska använda under utbildningen. Underlaget innehåller det som ni ser på bilden. Av praktiska skäl kan vi inte använda det faktiska materialet. Omslagen och kassarna är t.ex. inte påsar av plast utan bara en pappersutskrift som visar hur de ser ut. </a:t>
            </a:r>
          </a:p>
          <a:p>
            <a:endParaRPr lang="sv-SE" dirty="0"/>
          </a:p>
          <a:p>
            <a:r>
              <a:rPr lang="sv-SE" dirty="0"/>
              <a:t>Vi kommer att öva på valet till kommunfullmäktige idag så flera av de moment vi kommer öva på kommer ni att upprepa för alla tre valen när ni är i vallokalen på valdagen.</a:t>
            </a:r>
          </a:p>
          <a:p>
            <a:endParaRPr lang="sv-SE" dirty="0"/>
          </a:p>
          <a:p>
            <a:r>
              <a:rPr lang="sv-SE" i="1" dirty="0"/>
              <a:t>[Här kan du uppmana deltagarna att riva ut allt material så de har allt separat – det kommer troligtvis vara </a:t>
            </a:r>
            <a:r>
              <a:rPr lang="sv-SE" i="1" dirty="0" err="1"/>
              <a:t>ihophäftat</a:t>
            </a:r>
            <a:r>
              <a:rPr lang="sv-SE" i="1" dirty="0"/>
              <a:t> vid leverans]</a:t>
            </a:r>
          </a:p>
        </p:txBody>
      </p:sp>
      <p:sp>
        <p:nvSpPr>
          <p:cNvPr id="4" name="Platshållare för bildnummer 3"/>
          <p:cNvSpPr>
            <a:spLocks noGrp="1"/>
          </p:cNvSpPr>
          <p:nvPr>
            <p:ph type="sldNum" sz="quarter" idx="5"/>
          </p:nvPr>
        </p:nvSpPr>
        <p:spPr/>
        <p:txBody>
          <a:bodyPr/>
          <a:lstStyle/>
          <a:p>
            <a:fld id="{FE5C8991-D57F-4F57-99D8-D1041714389F}" type="slidenum">
              <a:rPr lang="sv-SE" smtClean="0"/>
              <a:t>4</a:t>
            </a:fld>
            <a:endParaRPr lang="sv-SE"/>
          </a:p>
        </p:txBody>
      </p:sp>
    </p:spTree>
    <p:extLst>
      <p:ext uri="{BB962C8B-B14F-4D97-AF65-F5344CB8AC3E}">
        <p14:creationId xmlns:p14="http://schemas.microsoft.com/office/powerpoint/2010/main" val="1055668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Övning: Att inleda dagen i vallokalen</a:t>
            </a:r>
          </a:p>
          <a:p>
            <a:endParaRPr lang="sv-SE" dirty="0"/>
          </a:p>
          <a:p>
            <a:r>
              <a:rPr lang="sv-SE" dirty="0"/>
              <a:t>Vi börjar med övningen på en gång och låtsas att valdagen är här!</a:t>
            </a:r>
          </a:p>
        </p:txBody>
      </p:sp>
      <p:sp>
        <p:nvSpPr>
          <p:cNvPr id="4" name="Platshållare för bildnummer 3"/>
          <p:cNvSpPr>
            <a:spLocks noGrp="1"/>
          </p:cNvSpPr>
          <p:nvPr>
            <p:ph type="sldNum" sz="quarter" idx="10"/>
          </p:nvPr>
        </p:nvSpPr>
        <p:spPr/>
        <p:txBody>
          <a:bodyPr/>
          <a:lstStyle/>
          <a:p>
            <a:fld id="{FE5C8991-D57F-4F57-99D8-D1041714389F}" type="slidenum">
              <a:rPr lang="sv-SE" smtClean="0"/>
              <a:t>5</a:t>
            </a:fld>
            <a:endParaRPr lang="sv-SE"/>
          </a:p>
        </p:txBody>
      </p:sp>
    </p:spTree>
    <p:extLst>
      <p:ext uri="{BB962C8B-B14F-4D97-AF65-F5344CB8AC3E}">
        <p14:creationId xmlns:p14="http://schemas.microsoft.com/office/powerpoint/2010/main" val="1121092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indent="0">
              <a:spcBef>
                <a:spcPts val="0"/>
              </a:spcBef>
              <a:spcAft>
                <a:spcPts val="0"/>
              </a:spcAft>
              <a:buNone/>
            </a:pPr>
            <a:r>
              <a:rPr lang="sv-SE" b="1" dirty="0"/>
              <a:t>Öppna lokalen och påbörja röstmottagningen</a:t>
            </a:r>
          </a:p>
          <a:p>
            <a:pPr marL="0" marR="0" indent="0">
              <a:spcBef>
                <a:spcPts val="0"/>
              </a:spcBef>
              <a:spcAft>
                <a:spcPts val="0"/>
              </a:spcAft>
              <a:buNone/>
            </a:pPr>
            <a:endParaRPr lang="sv-SE" sz="1200" b="1" i="1" dirty="0"/>
          </a:p>
          <a:p>
            <a:pPr marL="0" marR="0" indent="0">
              <a:spcBef>
                <a:spcPts val="0"/>
              </a:spcBef>
              <a:spcAft>
                <a:spcPts val="0"/>
              </a:spcAft>
              <a:buFont typeface="Arial" panose="020B0604020202020204" pitchFamily="34" charset="0"/>
              <a:buNone/>
            </a:pPr>
            <a:r>
              <a:rPr lang="sv-SE" sz="1200" b="0" i="0" dirty="0"/>
              <a:t>Inför öppning av vallokalen har ni två </a:t>
            </a:r>
            <a:r>
              <a:rPr lang="sv-SE" sz="1200" b="0" i="0" baseline="0" dirty="0"/>
              <a:t>instruktioner</a:t>
            </a:r>
            <a:r>
              <a:rPr lang="sv-SE" sz="1200" b="0" i="0" dirty="0"/>
              <a:t> till stöd: </a:t>
            </a:r>
            <a:r>
              <a:rPr lang="sv-SE" sz="1200" b="0" i="0" u="sng" baseline="0" dirty="0"/>
              <a:t>Samla röstmottagarna före öppning </a:t>
            </a:r>
            <a:r>
              <a:rPr lang="sv-SE" sz="1200" b="0" i="0" baseline="0" dirty="0"/>
              <a:t>och </a:t>
            </a:r>
            <a:r>
              <a:rPr lang="sv-SE" sz="1200" b="0" i="0" u="sng" baseline="0" dirty="0"/>
              <a:t>Förbered lokalen för öppning</a:t>
            </a:r>
            <a:r>
              <a:rPr lang="sv-SE" sz="1200" b="0" i="0" baseline="0" dirty="0"/>
              <a:t>. </a:t>
            </a:r>
          </a:p>
          <a:p>
            <a:pPr marL="0" marR="0" indent="0">
              <a:spcBef>
                <a:spcPts val="0"/>
              </a:spcBef>
              <a:spcAft>
                <a:spcPts val="0"/>
              </a:spcAft>
              <a:buFont typeface="Arial" panose="020B0604020202020204" pitchFamily="34" charset="0"/>
              <a:buNone/>
            </a:pPr>
            <a:r>
              <a:rPr lang="sv-SE" sz="1200" b="0" i="0" dirty="0"/>
              <a:t>Den ena handlar om information som ni behöver ge röstmottagarna innan öppning, där vi även uppmuntrar er att öva på röstmottagningen en gång så att alla röstmottagare är med på hur det ska gå till. Instruktionen </a:t>
            </a:r>
            <a:r>
              <a:rPr lang="sv-SE" sz="1200" b="0" i="0" u="sng" baseline="0" dirty="0"/>
              <a:t>Förbered lokalen inför öppning</a:t>
            </a:r>
            <a:r>
              <a:rPr lang="sv-SE" sz="1200" b="0" i="0" dirty="0"/>
              <a:t> är en lista med sådant som ni behöver checka av innan öppning och vid tidpunkten för öppning.</a:t>
            </a:r>
            <a:endParaRPr lang="sv-SE" b="1" i="1" dirty="0"/>
          </a:p>
          <a:p>
            <a:pPr marL="0" marR="0" indent="0">
              <a:spcBef>
                <a:spcPts val="0"/>
              </a:spcBef>
              <a:spcAft>
                <a:spcPts val="0"/>
              </a:spcAft>
              <a:buNone/>
            </a:pPr>
            <a:endParaRPr lang="sv-SE" b="0"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1" dirty="0"/>
              <a:t>[klicka fram] </a:t>
            </a:r>
            <a:r>
              <a:rPr lang="sv-SE" b="0" i="0" dirty="0"/>
              <a:t>Ta nu fram övningsprotokollet i ert material. </a:t>
            </a:r>
          </a:p>
          <a:p>
            <a:pPr marL="0" marR="0" indent="0">
              <a:spcBef>
                <a:spcPts val="0"/>
              </a:spcBef>
              <a:spcAft>
                <a:spcPts val="0"/>
              </a:spcAft>
              <a:buNone/>
            </a:pPr>
            <a:endParaRPr lang="sv-SE" b="0" i="1" dirty="0"/>
          </a:p>
          <a:p>
            <a:pPr marL="0" marR="0" indent="0">
              <a:spcBef>
                <a:spcPts val="0"/>
              </a:spcBef>
              <a:spcAft>
                <a:spcPts val="0"/>
              </a:spcAft>
              <a:buNone/>
            </a:pPr>
            <a:r>
              <a:rPr lang="sv-SE" b="0" i="0" baseline="0" dirty="0"/>
              <a:t>Följande händer:</a:t>
            </a:r>
          </a:p>
          <a:p>
            <a:pPr marL="171450" marR="0" indent="-171450">
              <a:spcBef>
                <a:spcPts val="0"/>
              </a:spcBef>
              <a:spcAft>
                <a:spcPts val="0"/>
              </a:spcAft>
              <a:buFontTx/>
              <a:buChar char="-"/>
            </a:pPr>
            <a:r>
              <a:rPr lang="sv-SE" b="0" i="1" dirty="0"/>
              <a:t>[klicka fram] </a:t>
            </a:r>
            <a:r>
              <a:rPr lang="sv-SE" sz="1200" b="1" i="0" dirty="0">
                <a:effectLst/>
                <a:latin typeface="Arial" panose="020B0604020202020204" pitchFamily="34" charset="0"/>
              </a:rPr>
              <a:t>Du öppnar vallokalen klockan 8.14 för att du har behövt vänta in en röstmottagare som blivit sen. </a:t>
            </a:r>
            <a:r>
              <a:rPr lang="sv-SE" sz="1200" b="0" i="0" dirty="0">
                <a:effectLst/>
                <a:latin typeface="Arial" panose="020B0604020202020204" pitchFamily="34" charset="0"/>
              </a:rPr>
              <a:t>Ni var för få på plats (färre än tre) för att kunna öppna. </a:t>
            </a:r>
          </a:p>
          <a:p>
            <a:pPr marL="171450" marR="0" indent="-171450">
              <a:spcBef>
                <a:spcPts val="0"/>
              </a:spcBef>
              <a:spcAft>
                <a:spcPts val="0"/>
              </a:spcAft>
              <a:buFontTx/>
              <a:buChar char="-"/>
            </a:pPr>
            <a:r>
              <a:rPr lang="sv-SE" b="0" i="1" dirty="0"/>
              <a:t>[klicka fram]  </a:t>
            </a:r>
            <a:r>
              <a:rPr lang="sv-SE" sz="1200" b="1" i="0" dirty="0">
                <a:effectLst/>
                <a:latin typeface="Arial" panose="020B0604020202020204" pitchFamily="34" charset="0"/>
              </a:rPr>
              <a:t>Klockan 8.28 kommer första väljaren.</a:t>
            </a:r>
          </a:p>
          <a:p>
            <a:pPr marL="0" marR="0" indent="0">
              <a:spcBef>
                <a:spcPts val="0"/>
              </a:spcBef>
              <a:spcAft>
                <a:spcPts val="0"/>
              </a:spcAft>
              <a:buFontTx/>
              <a:buNone/>
            </a:pPr>
            <a:endParaRPr lang="sv-SE" sz="1200" b="1" i="0" dirty="0">
              <a:effectLst/>
              <a:latin typeface="Arial" panose="020B0604020202020204" pitchFamily="34" charset="0"/>
            </a:endParaRPr>
          </a:p>
          <a:p>
            <a:pPr marL="0" marR="0" indent="0">
              <a:spcBef>
                <a:spcPts val="0"/>
              </a:spcBef>
              <a:spcAft>
                <a:spcPts val="0"/>
              </a:spcAft>
              <a:buFontTx/>
              <a:buNone/>
            </a:pPr>
            <a:r>
              <a:rPr lang="sv-SE" sz="1200" b="0" i="1" baseline="0" dirty="0">
                <a:effectLst/>
                <a:latin typeface="Arial" panose="020B0604020202020204" pitchFamily="34" charset="0"/>
              </a:rPr>
              <a:t>[uppgift till deltagarna] </a:t>
            </a:r>
            <a:r>
              <a:rPr lang="sv-SE" sz="1200" b="0" i="0" dirty="0">
                <a:effectLst/>
                <a:latin typeface="Arial" panose="020B0604020202020204" pitchFamily="34" charset="0"/>
              </a:rPr>
              <a:t>Vad behöver du anteckna i protokollet avseende dessa två händelser? Fyll i så som du hade fyllt i om det här hände i vallokalen. </a:t>
            </a:r>
          </a:p>
          <a:p>
            <a:pPr marL="0" marR="0" indent="0">
              <a:spcBef>
                <a:spcPts val="0"/>
              </a:spcBef>
              <a:spcAft>
                <a:spcPts val="0"/>
              </a:spcAft>
              <a:buFontTx/>
              <a:buNone/>
            </a:pPr>
            <a:endParaRPr lang="sv-SE" sz="1200" b="0" i="0" dirty="0">
              <a:effectLst/>
              <a:latin typeface="Arial" panose="020B0604020202020204" pitchFamily="34" charset="0"/>
            </a:endParaRPr>
          </a:p>
          <a:p>
            <a:pPr marL="0" marR="0" indent="0">
              <a:spcBef>
                <a:spcPts val="0"/>
              </a:spcBef>
              <a:spcAft>
                <a:spcPts val="0"/>
              </a:spcAft>
              <a:buFontTx/>
              <a:buNone/>
            </a:pPr>
            <a:r>
              <a:rPr lang="sv-SE" sz="1200" b="0" i="0" dirty="0">
                <a:effectLst/>
                <a:latin typeface="Arial" panose="020B0604020202020204" pitchFamily="34" charset="0"/>
              </a:rPr>
              <a:t>Den första punkten är även en händelse som ska </a:t>
            </a:r>
            <a:r>
              <a:rPr lang="sv-SE" sz="1200" b="0" i="0" dirty="0" err="1">
                <a:effectLst/>
                <a:latin typeface="Arial" panose="020B0604020202020204" pitchFamily="34" charset="0"/>
              </a:rPr>
              <a:t>incidentrapporteras</a:t>
            </a:r>
            <a:r>
              <a:rPr lang="sv-SE" sz="1200" b="0" i="0" dirty="0">
                <a:effectLst/>
                <a:latin typeface="Arial" panose="020B0604020202020204" pitchFamily="34" charset="0"/>
              </a:rPr>
              <a:t>. Vi återkommer längre fram i utbildningen till hur incidentrapportering går till. </a:t>
            </a:r>
            <a:endParaRPr lang="sv-SE" sz="1200" b="0" i="1" dirty="0">
              <a:effectLst/>
              <a:latin typeface="Garamond" panose="02020404030301010803" pitchFamily="18" charset="0"/>
            </a:endParaRPr>
          </a:p>
          <a:p>
            <a:pPr marL="628650" marR="0" lvl="1" indent="-171450">
              <a:spcBef>
                <a:spcPts val="0"/>
              </a:spcBef>
              <a:spcAft>
                <a:spcPts val="0"/>
              </a:spcAft>
              <a:buFontTx/>
              <a:buChar char="-"/>
            </a:pPr>
            <a:endParaRPr lang="sv-SE" sz="1200" b="1" i="0" dirty="0">
              <a:effectLst/>
              <a:latin typeface="Arial" panose="020B0604020202020204" pitchFamily="34" charset="0"/>
            </a:endParaRPr>
          </a:p>
          <a:p>
            <a:pPr marL="0" marR="0" lvl="0" indent="0">
              <a:spcBef>
                <a:spcPts val="0"/>
              </a:spcBef>
              <a:spcAft>
                <a:spcPts val="0"/>
              </a:spcAft>
              <a:buFont typeface="Arial" panose="020B0604020202020204" pitchFamily="34" charset="0"/>
              <a:buNone/>
            </a:pPr>
            <a:r>
              <a:rPr lang="sv-SE" sz="1200" b="0" i="1" dirty="0">
                <a:effectLst/>
                <a:latin typeface="Arial" panose="020B0604020202020204" pitchFamily="34" charset="0"/>
              </a:rPr>
              <a:t>[Facit: Deltagarna har antecknat 08.14 och anledning under punkt 5. De har ”visat” urnan för väljaren och kryssat i avsedd ruta under punkt 1 i protokollet.]</a:t>
            </a:r>
          </a:p>
          <a:p>
            <a:pPr marL="0" marR="0" lvl="0" indent="0">
              <a:spcBef>
                <a:spcPts val="0"/>
              </a:spcBef>
              <a:spcAft>
                <a:spcPts val="0"/>
              </a:spcAft>
              <a:buFont typeface="Arial" panose="020B0604020202020204" pitchFamily="34" charset="0"/>
              <a:buNone/>
            </a:pPr>
            <a:r>
              <a:rPr lang="sv-SE" sz="1200" b="0" i="1" dirty="0">
                <a:effectLst/>
                <a:latin typeface="Arial" panose="020B0604020202020204" pitchFamily="34" charset="0"/>
              </a:rPr>
              <a:t>[Komplettera här med instruktion om och hur ordförande ska försegla valurnan. Numret på förseglingen, om det finns, ska antecknas under punkt 5 i protokollet.] </a:t>
            </a:r>
            <a:endParaRPr lang="sv-SE" sz="1200" b="0" i="1" dirty="0">
              <a:effectLst/>
              <a:latin typeface="Garamond" panose="02020404030301010803" pitchFamily="18" charset="0"/>
            </a:endParaRPr>
          </a:p>
          <a:p>
            <a:pPr marL="0" marR="0" lvl="0" indent="0">
              <a:spcBef>
                <a:spcPts val="0"/>
              </a:spcBef>
              <a:spcAft>
                <a:spcPts val="0"/>
              </a:spcAft>
              <a:buFont typeface="Arial" panose="020B0604020202020204" pitchFamily="34" charset="0"/>
              <a:buNone/>
            </a:pPr>
            <a:endParaRPr lang="sv-SE" sz="1200" b="1" i="0" dirty="0">
              <a:effectLst/>
              <a:latin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sv-SE" b="0" i="1" dirty="0"/>
              <a:t>[sist av allt: klicka fram i bilden] </a:t>
            </a:r>
            <a:r>
              <a:rPr lang="sv-SE" sz="1200" b="0" i="0" dirty="0">
                <a:effectLst/>
                <a:latin typeface="Arial" panose="020B0604020202020204" pitchFamily="34" charset="0"/>
              </a:rPr>
              <a:t>Ni behöver inte göra detta nu men glöm inte att ni även ska </a:t>
            </a:r>
            <a:r>
              <a:rPr lang="sv-SE" sz="1200" b="1" i="0" dirty="0">
                <a:effectLst/>
                <a:latin typeface="Arial" panose="020B0604020202020204" pitchFamily="34" charset="0"/>
              </a:rPr>
              <a:t>Fylla i kommun + valdistrikt på samtliga sidor </a:t>
            </a:r>
            <a:r>
              <a:rPr lang="sv-SE" sz="1200" b="0" i="0" dirty="0">
                <a:effectLst/>
                <a:latin typeface="Arial" panose="020B0604020202020204" pitchFamily="34" charset="0"/>
              </a:rPr>
              <a:t>i protokollet.</a:t>
            </a:r>
            <a:endParaRPr lang="sv-SE" sz="1200" b="1" i="0" dirty="0">
              <a:effectLst/>
              <a:latin typeface="Garamond" panose="02020404030301010803" pitchFamily="18" charset="0"/>
            </a:endParaRPr>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6</a:t>
            </a:fld>
            <a:endParaRPr lang="sv-SE"/>
          </a:p>
        </p:txBody>
      </p:sp>
    </p:spTree>
    <p:extLst>
      <p:ext uri="{BB962C8B-B14F-4D97-AF65-F5344CB8AC3E}">
        <p14:creationId xmlns:p14="http://schemas.microsoft.com/office/powerpoint/2010/main" val="1422471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rtl="0" fontAlgn="ctr">
              <a:spcBef>
                <a:spcPts val="0"/>
              </a:spcBef>
              <a:spcAft>
                <a:spcPts val="1200"/>
              </a:spcAft>
              <a:buFont typeface="+mj-lt"/>
              <a:buNone/>
            </a:pPr>
            <a:r>
              <a:rPr lang="sv-SE" b="1" dirty="0"/>
              <a:t>Förbered omslag</a:t>
            </a:r>
            <a:endParaRPr lang="sv-SE" sz="1200" b="1" i="0" dirty="0">
              <a:effectLst/>
              <a:latin typeface="Arial" panose="020B0604020202020204" pitchFamily="34" charset="0"/>
            </a:endParaRPr>
          </a:p>
          <a:p>
            <a:pPr rtl="0" fontAlgn="ctr">
              <a:spcBef>
                <a:spcPts val="0"/>
              </a:spcBef>
              <a:spcAft>
                <a:spcPts val="1200"/>
              </a:spcAft>
              <a:buFont typeface="+mj-lt"/>
              <a:buNone/>
            </a:pPr>
            <a:endParaRPr lang="sv-SE" sz="1200" b="0" i="0" dirty="0">
              <a:effectLst/>
              <a:latin typeface="Arial" panose="020B0604020202020204" pitchFamily="34" charset="0"/>
            </a:endParaRPr>
          </a:p>
          <a:p>
            <a:pPr rtl="0" fontAlgn="ctr">
              <a:spcBef>
                <a:spcPts val="0"/>
              </a:spcBef>
              <a:spcAft>
                <a:spcPts val="1200"/>
              </a:spcAft>
              <a:buFont typeface="+mj-lt"/>
              <a:buNone/>
            </a:pPr>
            <a:r>
              <a:rPr lang="sv-SE" sz="1200" b="0" i="0" dirty="0">
                <a:effectLst/>
                <a:latin typeface="Arial" panose="020B0604020202020204" pitchFamily="34" charset="0"/>
              </a:rPr>
              <a:t>Det är många omslag som ska förberedas. Gör det så tidigt under dagen som möjligt, både de för förtidsröster och budröstkuvert och de för valsedlar. </a:t>
            </a:r>
          </a:p>
          <a:p>
            <a:pPr rtl="0" fontAlgn="ctr">
              <a:spcBef>
                <a:spcPts val="0"/>
              </a:spcBef>
              <a:spcAft>
                <a:spcPts val="1200"/>
              </a:spcAft>
              <a:buFont typeface="+mj-lt"/>
              <a:buNone/>
            </a:pPr>
            <a:endParaRPr lang="sv-SE" sz="1200" b="0" i="0" dirty="0">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1200"/>
              </a:spcAft>
              <a:buClrTx/>
              <a:buSzTx/>
              <a:buFont typeface="+mj-lt"/>
              <a:buNone/>
              <a:tabLst/>
              <a:defRPr/>
            </a:pPr>
            <a:r>
              <a:rPr lang="sv-SE" sz="1200" b="0" i="1" dirty="0">
                <a:effectLst/>
                <a:latin typeface="Arial" panose="020B0604020202020204" pitchFamily="34" charset="0"/>
              </a:rPr>
              <a:t>[Ha gärna med er exemplar av de riktiga omslagen och håll upp dem här/ skicka runt så att ordförandena får titta på hur de riktiga omslagen ser ut.] </a:t>
            </a:r>
          </a:p>
          <a:p>
            <a:pPr rtl="0" fontAlgn="ctr">
              <a:spcBef>
                <a:spcPts val="0"/>
              </a:spcBef>
              <a:spcAft>
                <a:spcPts val="1200"/>
              </a:spcAft>
              <a:buFont typeface="+mj-lt"/>
              <a:buNone/>
            </a:pPr>
            <a:endParaRPr lang="sv-SE" sz="1200" b="0" i="0" dirty="0">
              <a:effectLst/>
              <a:latin typeface="Arial" panose="020B0604020202020204" pitchFamily="34" charset="0"/>
            </a:endParaRPr>
          </a:p>
          <a:p>
            <a:pPr marL="171450" marR="0" lvl="0"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1" baseline="0" dirty="0">
                <a:effectLst/>
                <a:latin typeface="Arial" panose="020B0604020202020204" pitchFamily="34" charset="0"/>
              </a:rPr>
              <a:t>[klicka fram] </a:t>
            </a:r>
            <a:r>
              <a:rPr lang="sv-SE" sz="1200" b="0" i="0" dirty="0">
                <a:effectLst/>
                <a:latin typeface="Arial" panose="020B0604020202020204" pitchFamily="34" charset="0"/>
              </a:rPr>
              <a:t>Plocka fram instruktionen </a:t>
            </a:r>
            <a:r>
              <a:rPr lang="sv-SE" sz="1200" b="1" i="0" dirty="0">
                <a:effectLst/>
                <a:latin typeface="Arial" panose="020B0604020202020204" pitchFamily="34" charset="0"/>
              </a:rPr>
              <a:t>Förbered omslag</a:t>
            </a:r>
            <a:r>
              <a:rPr lang="sv-SE" sz="1200" b="0" i="0" dirty="0">
                <a:effectLst/>
                <a:latin typeface="Arial" panose="020B0604020202020204" pitchFamily="34" charset="0"/>
              </a:rPr>
              <a:t> och förbered de omslag ni behöver enligt instruktionen. Ni behöver inte skriva kommun, valdistrikt och datum på samtliga men det ska ni förstås göra på valdagen. Nu övar vi enbart på val till kommunfullmäktige, på valdagen har ni tre val som behöver separata uppsättningar av omslag för valsedlar och då är det även fler rapportpartier per val.</a:t>
            </a:r>
            <a:br>
              <a:rPr lang="sv-SE" sz="1200" b="0" i="0" dirty="0">
                <a:effectLst/>
                <a:latin typeface="Arial" panose="020B0604020202020204" pitchFamily="34" charset="0"/>
              </a:rPr>
            </a:br>
            <a:endParaRPr lang="sv-SE" sz="1200" b="0" i="0" dirty="0">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1200"/>
              </a:spcAft>
              <a:buClrTx/>
              <a:buSzTx/>
              <a:buFont typeface="Arial" panose="020B0604020202020204" pitchFamily="34" charset="0"/>
              <a:buNone/>
              <a:tabLst/>
              <a:defRPr/>
            </a:pPr>
            <a:r>
              <a:rPr lang="sv-SE" sz="1200" b="0" i="1" dirty="0">
                <a:effectLst/>
                <a:latin typeface="Arial" panose="020B0604020202020204" pitchFamily="34" charset="0"/>
              </a:rPr>
              <a:t>[Facit – klicka fram bild] </a:t>
            </a:r>
            <a:br>
              <a:rPr lang="sv-SE" sz="1200" b="0" i="1" dirty="0">
                <a:effectLst/>
                <a:latin typeface="Arial" panose="020B0604020202020204" pitchFamily="34" charset="0"/>
              </a:rPr>
            </a:br>
            <a:r>
              <a:rPr lang="sv-SE" sz="1200" b="0" i="0" dirty="0">
                <a:effectLst/>
                <a:latin typeface="Arial" panose="020B0604020202020204" pitchFamily="34" charset="0"/>
              </a:rPr>
              <a:t>Har ni nu:</a:t>
            </a:r>
          </a:p>
          <a:p>
            <a:pPr marL="171450" marR="0" lvl="0"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5 </a:t>
            </a:r>
            <a:r>
              <a:rPr lang="sv-SE" sz="1200" b="0" i="0" dirty="0" err="1">
                <a:effectLst/>
                <a:latin typeface="Arial" panose="020B0604020202020204" pitchFamily="34" charset="0"/>
              </a:rPr>
              <a:t>st</a:t>
            </a:r>
            <a:r>
              <a:rPr lang="sv-SE" sz="1200" b="0" i="0" dirty="0">
                <a:effectLst/>
                <a:latin typeface="Arial" panose="020B0604020202020204" pitchFamily="34" charset="0"/>
              </a:rPr>
              <a:t> omslag för förtidsröster/budröstkuvert? I bilden här är ”Felsända förtidsröster” ikryssat men ni ska även ha ett för:</a:t>
            </a:r>
          </a:p>
          <a:p>
            <a:pPr marL="628650" marR="0" lvl="1"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Underkända förtidsröster</a:t>
            </a:r>
          </a:p>
          <a:p>
            <a:pPr marL="628650" marR="0" lvl="1"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För sent inkomna förtidsröster</a:t>
            </a:r>
          </a:p>
          <a:p>
            <a:pPr marL="628650" marR="0" lvl="1"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Tomma ytterkuvert från godkända budröster</a:t>
            </a:r>
          </a:p>
          <a:p>
            <a:pPr marL="628650" marR="0" lvl="1"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Underkända ytterkuvert för budröster</a:t>
            </a:r>
          </a:p>
          <a:p>
            <a:pPr marL="0" marR="0" lvl="0" indent="0" algn="l" defTabSz="914400" rtl="0" eaLnBrk="1" fontAlgn="ctr" latinLnBrk="0" hangingPunct="1">
              <a:lnSpc>
                <a:spcPct val="100000"/>
              </a:lnSpc>
              <a:spcBef>
                <a:spcPts val="0"/>
              </a:spcBef>
              <a:spcAft>
                <a:spcPts val="1200"/>
              </a:spcAft>
              <a:buClrTx/>
              <a:buSzTx/>
              <a:buFont typeface="Arial" panose="020B0604020202020204" pitchFamily="34" charset="0"/>
              <a:buNone/>
              <a:tabLst/>
              <a:defRPr/>
            </a:pPr>
            <a:r>
              <a:rPr lang="sv-SE" sz="1200" b="0" i="0" dirty="0">
                <a:effectLst/>
                <a:latin typeface="Arial" panose="020B0604020202020204" pitchFamily="34" charset="0"/>
              </a:rPr>
              <a:t>Dessa omslag kommer ni att fylla löpande under dagen, framför allt i samband med granskning av förtidsröster och om det kommer bud till lokalen.</a:t>
            </a:r>
            <a:br>
              <a:rPr lang="sv-SE" sz="1200" b="0" i="0" dirty="0">
                <a:effectLst/>
                <a:latin typeface="Arial" panose="020B0604020202020204" pitchFamily="34" charset="0"/>
              </a:rPr>
            </a:br>
            <a:endParaRPr lang="sv-SE" sz="1200" b="0" i="0" dirty="0">
              <a:effectLst/>
              <a:latin typeface="Arial" panose="020B0604020202020204" pitchFamily="34" charset="0"/>
            </a:endParaRPr>
          </a:p>
          <a:p>
            <a:pPr marL="171450" marR="0" lvl="0"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6 </a:t>
            </a:r>
            <a:r>
              <a:rPr lang="sv-SE" sz="1200" b="0" i="0" dirty="0" err="1">
                <a:effectLst/>
                <a:latin typeface="Arial" panose="020B0604020202020204" pitchFamily="34" charset="0"/>
              </a:rPr>
              <a:t>st</a:t>
            </a:r>
            <a:r>
              <a:rPr lang="sv-SE" sz="1200" b="0" i="0" dirty="0">
                <a:effectLst/>
                <a:latin typeface="Arial" panose="020B0604020202020204" pitchFamily="34" charset="0"/>
              </a:rPr>
              <a:t> omslag för valsedlar? I bilden ser vi rapportpartiet ”Partiet Kaskeloterna”. Ni ska även ha ett omslag för:</a:t>
            </a:r>
          </a:p>
          <a:p>
            <a:pPr marL="628650" marR="0" lvl="1"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Rapportpartiet Tumlarpartiet</a:t>
            </a:r>
          </a:p>
          <a:p>
            <a:pPr marL="628650" marR="0" lvl="1"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Övriga anmälda partier</a:t>
            </a:r>
          </a:p>
          <a:p>
            <a:pPr marL="628650" marR="0" lvl="1"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Ej anmälda partier</a:t>
            </a:r>
          </a:p>
          <a:p>
            <a:pPr marL="628650" marR="0" lvl="1"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Blanka</a:t>
            </a:r>
          </a:p>
          <a:p>
            <a:pPr marL="628650" marR="0" lvl="1"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Ogiltiga –övriga</a:t>
            </a:r>
          </a:p>
          <a:p>
            <a:pPr marL="0" marR="0" lvl="0" indent="0" algn="l" defTabSz="914400" rtl="0" eaLnBrk="1" fontAlgn="ctr" latinLnBrk="0" hangingPunct="1">
              <a:lnSpc>
                <a:spcPct val="100000"/>
              </a:lnSpc>
              <a:spcBef>
                <a:spcPts val="0"/>
              </a:spcBef>
              <a:spcAft>
                <a:spcPts val="1200"/>
              </a:spcAft>
              <a:buClrTx/>
              <a:buSzTx/>
              <a:buFont typeface="Arial" panose="020B0604020202020204" pitchFamily="34" charset="0"/>
              <a:buNone/>
              <a:tabLst/>
              <a:defRPr/>
            </a:pPr>
            <a:r>
              <a:rPr lang="sv-SE" sz="1200" b="0" i="0" dirty="0">
                <a:effectLst/>
                <a:latin typeface="Arial" panose="020B0604020202020204" pitchFamily="34" charset="0"/>
              </a:rPr>
              <a:t>Dessa ska ni använda först efter ni räknat valsedlarna för valet så de kan ni lägga undan på en bra plats i lokalen under röstmottagningen.</a:t>
            </a:r>
          </a:p>
          <a:p>
            <a:pPr marL="0" marR="0" lvl="0" indent="0" algn="l" defTabSz="914400" rtl="0" eaLnBrk="1" fontAlgn="ctr" latinLnBrk="0" hangingPunct="1">
              <a:lnSpc>
                <a:spcPct val="100000"/>
              </a:lnSpc>
              <a:spcBef>
                <a:spcPts val="0"/>
              </a:spcBef>
              <a:spcAft>
                <a:spcPts val="1200"/>
              </a:spcAft>
              <a:buClrTx/>
              <a:buSzTx/>
              <a:buFont typeface="Arial" panose="020B0604020202020204" pitchFamily="34" charset="0"/>
              <a:buNone/>
              <a:tabLst/>
              <a:defRPr/>
            </a:pPr>
            <a:endParaRPr lang="sv-SE" sz="1200" b="0" i="0" dirty="0">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1200"/>
              </a:spcAft>
              <a:buClrTx/>
              <a:buSzTx/>
              <a:buFont typeface="Arial" panose="020B0604020202020204" pitchFamily="34" charset="0"/>
              <a:buNone/>
              <a:tabLst/>
              <a:defRPr/>
            </a:pPr>
            <a:r>
              <a:rPr lang="sv-SE" sz="1200" b="0" i="1" dirty="0">
                <a:effectLst/>
                <a:latin typeface="Arial" panose="020B0604020202020204" pitchFamily="34" charset="0"/>
              </a:rPr>
              <a:t>[Ställ gärna frågan om de är med på skillnaden mellan omslagen och om det är tydligt hur de ska använda dem under dagen]</a:t>
            </a:r>
          </a:p>
          <a:p>
            <a:pPr marL="0" marR="0" lvl="0" indent="0" algn="l" defTabSz="914400" rtl="0" eaLnBrk="1" fontAlgn="ctr" latinLnBrk="0" hangingPunct="1">
              <a:lnSpc>
                <a:spcPct val="100000"/>
              </a:lnSpc>
              <a:spcBef>
                <a:spcPts val="0"/>
              </a:spcBef>
              <a:spcAft>
                <a:spcPts val="1200"/>
              </a:spcAft>
              <a:buClrTx/>
              <a:buSzTx/>
              <a:buFont typeface="Arial" panose="020B0604020202020204" pitchFamily="34" charset="0"/>
              <a:buNone/>
              <a:tabLst/>
              <a:defRPr/>
            </a:pPr>
            <a:r>
              <a:rPr lang="sv-SE" sz="1200" b="0" i="0" dirty="0">
                <a:effectLst/>
                <a:latin typeface="Arial" panose="020B0604020202020204" pitchFamily="34" charset="0"/>
              </a:rPr>
              <a:t>Gick det bra, har ni några frågor? Det finns många omslag i vallokalen. Om något blir fel när ni fyller i och förbereder omslagen: släng och gör om. </a:t>
            </a:r>
          </a:p>
          <a:p>
            <a:pPr marL="0" marR="0" lvl="0" indent="0" algn="l" defTabSz="914400" rtl="0" eaLnBrk="1" fontAlgn="ctr" latinLnBrk="0" hangingPunct="1">
              <a:lnSpc>
                <a:spcPct val="100000"/>
              </a:lnSpc>
              <a:spcBef>
                <a:spcPts val="0"/>
              </a:spcBef>
              <a:spcAft>
                <a:spcPts val="1200"/>
              </a:spcAft>
              <a:buClrTx/>
              <a:buSzTx/>
              <a:buFont typeface="Arial" panose="020B0604020202020204" pitchFamily="34" charset="0"/>
              <a:buNone/>
              <a:tabLst/>
              <a:defRPr/>
            </a:pPr>
            <a:endParaRPr lang="sv-SE" sz="1200" b="0" i="0" dirty="0">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1200"/>
              </a:spcAft>
              <a:buClrTx/>
              <a:buSzTx/>
              <a:buFont typeface="Arial" panose="020B0604020202020204" pitchFamily="34" charset="0"/>
              <a:buNone/>
              <a:tabLst/>
              <a:defRPr/>
            </a:pPr>
            <a:r>
              <a:rPr lang="sv-SE" b="0" dirty="0"/>
              <a:t>Ni kan även förbereda valkassarna, ni har den röda och den vita i ert material. Det gör ni genom att fylla i kolumnen Kommun och Valdistrikt på respektive kasse. </a:t>
            </a:r>
          </a:p>
          <a:p>
            <a:pPr marL="0" marR="0" lvl="0" indent="0" algn="l" defTabSz="914400" rtl="0" eaLnBrk="1" fontAlgn="ctr" latinLnBrk="0" hangingPunct="1">
              <a:lnSpc>
                <a:spcPct val="100000"/>
              </a:lnSpc>
              <a:spcBef>
                <a:spcPts val="0"/>
              </a:spcBef>
              <a:spcAft>
                <a:spcPts val="1200"/>
              </a:spcAft>
              <a:buClrTx/>
              <a:buSzTx/>
              <a:buFont typeface="Arial" panose="020B0604020202020204" pitchFamily="34" charset="0"/>
              <a:buNone/>
              <a:tabLst/>
              <a:defRPr/>
            </a:pPr>
            <a:endParaRPr lang="sv-SE" sz="1200" b="0" i="0" dirty="0">
              <a:effectLst/>
              <a:latin typeface="Garamond" panose="02020404030301010803" pitchFamily="18" charset="0"/>
            </a:endParaRPr>
          </a:p>
          <a:p>
            <a:endParaRPr lang="sv-SE" dirty="0"/>
          </a:p>
          <a:p>
            <a:pPr marL="0" lvl="0" indent="0" rtl="0" fontAlgn="ctr">
              <a:spcBef>
                <a:spcPts val="0"/>
              </a:spcBef>
              <a:spcAft>
                <a:spcPts val="1200"/>
              </a:spcAft>
              <a:buFont typeface="Arial" panose="020B0604020202020204" pitchFamily="34" charset="0"/>
              <a:buNone/>
            </a:pPr>
            <a:endParaRPr lang="sv-SE" sz="1200" b="0" i="0" dirty="0">
              <a:effectLst/>
              <a:latin typeface="Arial" panose="020B0604020202020204" pitchFamily="34" charset="0"/>
            </a:endParaRPr>
          </a:p>
          <a:p>
            <a:pPr marL="0" lvl="0" indent="0" rtl="0" fontAlgn="ctr">
              <a:spcBef>
                <a:spcPts val="0"/>
              </a:spcBef>
              <a:spcAft>
                <a:spcPts val="1200"/>
              </a:spcAft>
              <a:buFont typeface="+mj-lt"/>
              <a:buNone/>
            </a:pPr>
            <a:endParaRPr lang="sv-SE" sz="1200" b="0" i="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fld id="{FE5C8991-D57F-4F57-99D8-D1041714389F}" type="slidenum">
              <a:rPr lang="sv-SE" smtClean="0"/>
              <a:t>7</a:t>
            </a:fld>
            <a:endParaRPr lang="sv-SE"/>
          </a:p>
        </p:txBody>
      </p:sp>
    </p:spTree>
    <p:extLst>
      <p:ext uri="{BB962C8B-B14F-4D97-AF65-F5344CB8AC3E}">
        <p14:creationId xmlns:p14="http://schemas.microsoft.com/office/powerpoint/2010/main" val="91371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Rapportera incidenter</a:t>
            </a: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På utbildningsträffen med röstmottagarna pratade vi om valsäkerhet och om olika exempel på vad en incident är. Om en incident inträffar är det obligatoriskt att skyndsamt dokumentera och rapportera den, och hur det ska göras kommer vi att prata om nu.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Utöver att rapportera en inträffad incident ska du beskriva den så utförligt som möjligt i protokollet.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lvl="0"/>
            <a:r>
              <a:rPr lang="sv-SE" sz="1200" i="1" kern="1200" dirty="0">
                <a:solidFill>
                  <a:schemeClr val="tx1"/>
                </a:solidFill>
                <a:effectLst/>
                <a:latin typeface="+mn-lt"/>
                <a:ea typeface="+mn-ea"/>
                <a:cs typeface="+mn-cs"/>
              </a:rPr>
              <a:t>[Här behöver ni komplettera med lokal information om </a:t>
            </a:r>
            <a:r>
              <a:rPr lang="sv-SE" sz="1200" b="1" i="1" kern="1200" dirty="0">
                <a:solidFill>
                  <a:schemeClr val="tx1"/>
                </a:solidFill>
                <a:effectLst/>
                <a:latin typeface="+mn-lt"/>
                <a:ea typeface="+mn-ea"/>
                <a:cs typeface="+mn-cs"/>
              </a:rPr>
              <a:t>hur</a:t>
            </a:r>
            <a:r>
              <a:rPr lang="sv-SE" sz="1200" i="1" kern="1200" dirty="0">
                <a:solidFill>
                  <a:schemeClr val="tx1"/>
                </a:solidFill>
                <a:effectLst/>
                <a:latin typeface="+mn-lt"/>
                <a:ea typeface="+mn-ea"/>
                <a:cs typeface="+mn-cs"/>
              </a:rPr>
              <a:t> ordförande ska incidentrapportera. Ska de kontakta er eller rapportera direkt till Valmyndigheten? Kan ordförande delegera till andra röstmottagare att </a:t>
            </a:r>
            <a:r>
              <a:rPr lang="sv-SE" sz="1200" i="1" kern="1200" dirty="0" err="1">
                <a:solidFill>
                  <a:schemeClr val="tx1"/>
                </a:solidFill>
                <a:effectLst/>
                <a:latin typeface="+mn-lt"/>
                <a:ea typeface="+mn-ea"/>
                <a:cs typeface="+mn-cs"/>
              </a:rPr>
              <a:t>incidentrapportera</a:t>
            </a:r>
            <a:r>
              <a:rPr lang="sv-SE" sz="1200" i="1" kern="1200" dirty="0">
                <a:solidFill>
                  <a:schemeClr val="tx1"/>
                </a:solidFill>
                <a:effectLst/>
                <a:latin typeface="+mn-lt"/>
                <a:ea typeface="+mn-ea"/>
                <a:cs typeface="+mn-cs"/>
              </a:rPr>
              <a:t>? Själva incidentrapporteringen till Valmyndigheten kommer ske genom ett webbformulär på Valcentralen: </a:t>
            </a:r>
            <a:r>
              <a:rPr lang="sv-SE" dirty="0">
                <a:hlinkClick r:id="rId3" tooltip="https://valcentralen.val.se/rapportera-en-incident"/>
              </a:rPr>
              <a:t>https://valcentralen.val.se/rapportera-en-incident</a:t>
            </a:r>
            <a:r>
              <a:rPr lang="sv-SE" dirty="0"/>
              <a:t>]</a:t>
            </a:r>
            <a:endParaRPr lang="sv-SE" sz="1200" i="1" kern="1200" dirty="0">
              <a:solidFill>
                <a:schemeClr val="tx1"/>
              </a:solidFill>
              <a:effectLst/>
              <a:latin typeface="+mn-lt"/>
              <a:ea typeface="+mn-ea"/>
              <a:cs typeface="+mn-cs"/>
            </a:endParaRPr>
          </a:p>
          <a:p>
            <a:pPr lvl="0"/>
            <a:endParaRPr lang="sv-SE" sz="1200" i="1" kern="1200" dirty="0">
              <a:solidFill>
                <a:schemeClr val="tx1"/>
              </a:solidFill>
              <a:effectLst/>
              <a:latin typeface="+mn-lt"/>
              <a:ea typeface="+mn-ea"/>
              <a:cs typeface="+mn-cs"/>
            </a:endParaRPr>
          </a:p>
          <a:p>
            <a:pPr lvl="0"/>
            <a:endParaRPr lang="sv-SE" sz="1200" i="1" kern="1200" dirty="0">
              <a:solidFill>
                <a:schemeClr val="tx1"/>
              </a:solidFill>
              <a:effectLst/>
              <a:latin typeface="+mn-lt"/>
              <a:ea typeface="+mn-ea"/>
              <a:cs typeface="+mn-cs"/>
            </a:endParaRPr>
          </a:p>
          <a:p>
            <a:pPr lvl="0"/>
            <a:r>
              <a:rPr lang="sv-SE" sz="1200" i="1" kern="1200" dirty="0">
                <a:solidFill>
                  <a:schemeClr val="tx1"/>
                </a:solidFill>
                <a:effectLst/>
                <a:latin typeface="+mn-lt"/>
                <a:ea typeface="+mn-ea"/>
                <a:cs typeface="+mn-cs"/>
              </a:rPr>
              <a:t> </a:t>
            </a:r>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8</a:t>
            </a:fld>
            <a:endParaRPr lang="sv-SE"/>
          </a:p>
        </p:txBody>
      </p:sp>
    </p:spTree>
    <p:extLst>
      <p:ext uri="{BB962C8B-B14F-4D97-AF65-F5344CB8AC3E}">
        <p14:creationId xmlns:p14="http://schemas.microsoft.com/office/powerpoint/2010/main" val="818223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E44A6-4FEA-205F-48B6-FE56A05FAB5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D187977-125E-39DC-4BDE-2ABC6C15CCB3}"/>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37349FDF-A34E-A54C-0BC5-B6217A998D7E}"/>
              </a:ext>
            </a:extLst>
          </p:cNvPr>
          <p:cNvSpPr>
            <a:spLocks noGrp="1"/>
          </p:cNvSpPr>
          <p:nvPr>
            <p:ph type="body" idx="1"/>
          </p:nvPr>
        </p:nvSpPr>
        <p:spPr/>
        <p:txBody>
          <a:bodyPr/>
          <a:lstStyle/>
          <a:p>
            <a:r>
              <a:rPr lang="sv-SE" b="1" dirty="0"/>
              <a:t>Övning: avsluta röstmottagning och genomför rösträkning</a:t>
            </a:r>
          </a:p>
          <a:p>
            <a:endParaRPr lang="sv-SE" dirty="0"/>
          </a:p>
          <a:p>
            <a:r>
              <a:rPr lang="sv-SE" dirty="0"/>
              <a:t>Nu ska vi återuppta övandet med valmaterialet! Det är dags att avsluta röstmottagningen och förbereda rösträkningen. </a:t>
            </a:r>
            <a:endParaRPr lang="sv-SE" i="1" dirty="0"/>
          </a:p>
        </p:txBody>
      </p:sp>
      <p:sp>
        <p:nvSpPr>
          <p:cNvPr id="4" name="Platshållare för bildnummer 3">
            <a:extLst>
              <a:ext uri="{FF2B5EF4-FFF2-40B4-BE49-F238E27FC236}">
                <a16:creationId xmlns:a16="http://schemas.microsoft.com/office/drawing/2014/main" id="{FB1E6795-9C21-E003-EC05-E3610A8677FC}"/>
              </a:ext>
            </a:extLst>
          </p:cNvPr>
          <p:cNvSpPr>
            <a:spLocks noGrp="1"/>
          </p:cNvSpPr>
          <p:nvPr>
            <p:ph type="sldNum" sz="quarter" idx="10"/>
          </p:nvPr>
        </p:nvSpPr>
        <p:spPr/>
        <p:txBody>
          <a:bodyPr/>
          <a:lstStyle/>
          <a:p>
            <a:fld id="{FE5C8991-D57F-4F57-99D8-D1041714389F}" type="slidenum">
              <a:rPr lang="sv-SE" smtClean="0"/>
              <a:t>9</a:t>
            </a:fld>
            <a:endParaRPr lang="sv-SE"/>
          </a:p>
        </p:txBody>
      </p:sp>
    </p:spTree>
    <p:extLst>
      <p:ext uri="{BB962C8B-B14F-4D97-AF65-F5344CB8AC3E}">
        <p14:creationId xmlns:p14="http://schemas.microsoft.com/office/powerpoint/2010/main" val="3197060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14EF9B-6828-432D-B681-00F5AD205606}"/>
              </a:ext>
            </a:extLst>
          </p:cNvPr>
          <p:cNvSpPr>
            <a:spLocks noGrp="1"/>
          </p:cNvSpPr>
          <p:nvPr>
            <p:ph type="ctrTitle"/>
          </p:nvPr>
        </p:nvSpPr>
        <p:spPr>
          <a:xfrm>
            <a:off x="2580816" y="2564904"/>
            <a:ext cx="6370622" cy="720000"/>
          </a:xfrm>
        </p:spPr>
        <p:txBody>
          <a:bodyPr anchor="b">
            <a:noAutofit/>
          </a:bodyPr>
          <a:lstStyle>
            <a:lvl1pPr algn="l">
              <a:defRPr sz="3800"/>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533BFFE0-8FAF-4991-9C36-8F71F53337A0}"/>
              </a:ext>
            </a:extLst>
          </p:cNvPr>
          <p:cNvSpPr>
            <a:spLocks noGrp="1"/>
          </p:cNvSpPr>
          <p:nvPr>
            <p:ph type="subTitle" idx="1"/>
          </p:nvPr>
        </p:nvSpPr>
        <p:spPr>
          <a:xfrm>
            <a:off x="2580000" y="3329642"/>
            <a:ext cx="6370622" cy="36023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a:extLst>
              <a:ext uri="{FF2B5EF4-FFF2-40B4-BE49-F238E27FC236}">
                <a16:creationId xmlns:a16="http://schemas.microsoft.com/office/drawing/2014/main" id="{7703E0DD-6A53-448C-8896-6947180EB14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
        <p:nvSpPr>
          <p:cNvPr id="7" name="Platshållare för datum 6">
            <a:extLst>
              <a:ext uri="{FF2B5EF4-FFF2-40B4-BE49-F238E27FC236}">
                <a16:creationId xmlns:a16="http://schemas.microsoft.com/office/drawing/2014/main" id="{A2C3B08F-7813-4431-8192-FF2BDEE659F4}"/>
              </a:ext>
            </a:extLst>
          </p:cNvPr>
          <p:cNvSpPr>
            <a:spLocks noGrp="1"/>
          </p:cNvSpPr>
          <p:nvPr>
            <p:ph type="dt" sz="half" idx="10"/>
          </p:nvPr>
        </p:nvSpPr>
        <p:spPr/>
        <p:txBody>
          <a:bodyPr/>
          <a:lstStyle/>
          <a:p>
            <a:fld id="{C3CAB3A1-2D40-4BA9-A61B-AFD14D1D0A73}" type="datetimeFigureOut">
              <a:rPr lang="sv-SE" smtClean="0"/>
              <a:pPr/>
              <a:t>2026-04-09</a:t>
            </a:fld>
            <a:endParaRPr lang="sv-SE"/>
          </a:p>
        </p:txBody>
      </p:sp>
      <p:sp>
        <p:nvSpPr>
          <p:cNvPr id="9" name="Platshållare för sidfot 8">
            <a:extLst>
              <a:ext uri="{FF2B5EF4-FFF2-40B4-BE49-F238E27FC236}">
                <a16:creationId xmlns:a16="http://schemas.microsoft.com/office/drawing/2014/main" id="{93A27371-4A72-4BC8-AAAC-3093D62CB281}"/>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8EE03258-7CFC-49AC-AB3C-B3A5C5BA403A}"/>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3692663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 färg 1">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253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 färg 2">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539972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färg 3">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579559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 färg 4">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0441854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hasCustomPrompt="1"/>
          </p:nvPr>
        </p:nvSpPr>
        <p:spPr>
          <a:xfrm>
            <a:off x="0" y="-1"/>
            <a:ext cx="12192000" cy="5903089"/>
          </a:xfrm>
          <a:solidFill>
            <a:schemeClr val="bg2"/>
          </a:solidFill>
        </p:spPr>
        <p:txBody>
          <a:bodyPr/>
          <a:lstStyle>
            <a:lvl1pPr>
              <a:defRPr/>
            </a:lvl1pPr>
          </a:lstStyle>
          <a:p>
            <a:r>
              <a:rPr lang="sv-SE" dirty="0"/>
              <a:t>Klicka på knappen Infoga bild under fliken Infoga för att infoga en bild.</a:t>
            </a:r>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69806" cy="720000"/>
          </a:xfrm>
        </p:spPr>
        <p:txBody>
          <a:bodyPr anchor="b">
            <a:noAutofit/>
          </a:bodyPr>
          <a:lstStyle>
            <a:lvl1pPr algn="l">
              <a:defRPr sz="3800">
                <a:solidFill>
                  <a:schemeClr val="bg1"/>
                </a:solidFill>
                <a:effectLst>
                  <a:outerShdw blurRad="50800" dist="38100" dir="2700000" algn="tl" rotWithShape="0">
                    <a:prstClr val="black">
                      <a:alpha val="40000"/>
                    </a:prstClr>
                  </a:outerShdw>
                </a:effectLst>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effectLst>
                  <a:outerShdw blurRad="50800" dist="38100" dir="2700000" algn="tl"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637807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 bild 2">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3416300" y="6020544"/>
            <a:ext cx="8591550" cy="720000"/>
          </a:xfrm>
        </p:spPr>
        <p:txBody>
          <a:bodyPr anchor="b">
            <a:noAutofit/>
          </a:bodyPr>
          <a:lstStyle>
            <a:lvl1pPr algn="l">
              <a:defRPr sz="3600">
                <a:solidFill>
                  <a:schemeClr val="tx1"/>
                </a:solidFill>
                <a:effectLst/>
              </a:defRPr>
            </a:lvl1pPr>
          </a:lstStyle>
          <a:p>
            <a:r>
              <a:rPr lang="sv-SE"/>
              <a:t>Klicka här för att ändra 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p:nvPr>
        </p:nvSpPr>
        <p:spPr>
          <a:xfrm>
            <a:off x="0" y="-1"/>
            <a:ext cx="12192000" cy="5903089"/>
          </a:xfrm>
          <a:solidFill>
            <a:schemeClr val="bg2"/>
          </a:solidFill>
        </p:spPr>
        <p:txBody>
          <a:bodyPr/>
          <a:lstStyle/>
          <a:p>
            <a:r>
              <a:rPr lang="sv-SE"/>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2026-04-09</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Tree>
    <p:extLst>
      <p:ext uri="{BB962C8B-B14F-4D97-AF65-F5344CB8AC3E}">
        <p14:creationId xmlns:p14="http://schemas.microsoft.com/office/powerpoint/2010/main" val="2503213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 bild 3">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4802735" y="272555"/>
            <a:ext cx="7005034" cy="1193359"/>
          </a:xfrm>
        </p:spPr>
        <p:txBody>
          <a:bodyPr anchor="ctr">
            <a:noAutofit/>
          </a:bodyPr>
          <a:lstStyle>
            <a:lvl1pPr algn="l">
              <a:defRPr sz="3600">
                <a:solidFill>
                  <a:schemeClr val="tx1"/>
                </a:solidFill>
                <a:effectLst/>
              </a:defRPr>
            </a:lvl1pPr>
          </a:lstStyle>
          <a:p>
            <a:r>
              <a:rPr lang="sv-SE"/>
              <a:t>Klicka här för att ändra 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p:nvPr>
        </p:nvSpPr>
        <p:spPr>
          <a:xfrm>
            <a:off x="0" y="1818000"/>
            <a:ext cx="12192000" cy="5040000"/>
          </a:xfrm>
          <a:solidFill>
            <a:schemeClr val="bg2"/>
          </a:solidFill>
        </p:spPr>
        <p:txBody>
          <a:bodyPr/>
          <a:lstStyle/>
          <a:p>
            <a:r>
              <a:rPr lang="sv-SE"/>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2026-04-09</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pic>
        <p:nvPicPr>
          <p:cNvPr id="8" name="Bildobjekt 7">
            <a:extLst>
              <a:ext uri="{FF2B5EF4-FFF2-40B4-BE49-F238E27FC236}">
                <a16:creationId xmlns:a16="http://schemas.microsoft.com/office/drawing/2014/main" id="{45689AA9-2269-983B-A78A-C44F94BD29E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Tree>
    <p:extLst>
      <p:ext uri="{BB962C8B-B14F-4D97-AF65-F5344CB8AC3E}">
        <p14:creationId xmlns:p14="http://schemas.microsoft.com/office/powerpoint/2010/main" val="9211835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solidFill>
            <a:schemeClr val="bg2"/>
          </a:solidFill>
        </p:spPr>
        <p:txBody>
          <a:bodyPr/>
          <a:lstStyle/>
          <a:p>
            <a:r>
              <a:rPr lang="sv-SE"/>
              <a:t>Klicka på ikonen för att lägga till en bild</a:t>
            </a:r>
            <a:endParaRPr lang="sv-SE" dirty="0"/>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1008000" y="509388"/>
            <a:ext cx="10176000" cy="720000"/>
          </a:xfrm>
        </p:spPr>
        <p:txBody>
          <a:bodyPr anchor="ctr">
            <a:noAutofit/>
          </a:bodyPr>
          <a:lstStyle>
            <a:lvl1pPr algn="l">
              <a:defRPr sz="3600">
                <a:solidFill>
                  <a:schemeClr val="tx1"/>
                </a:solidFill>
                <a:effectLst/>
              </a:defRPr>
            </a:lvl1pPr>
          </a:lstStyle>
          <a:p>
            <a:r>
              <a:rPr lang="sv-SE"/>
              <a:t>Klicka här för att ändra format</a:t>
            </a:r>
            <a:endParaRPr lang="sv-SE" dirty="0"/>
          </a:p>
        </p:txBody>
      </p:sp>
      <p:sp>
        <p:nvSpPr>
          <p:cNvPr id="5" name="Platshållare för text 4">
            <a:extLst>
              <a:ext uri="{FF2B5EF4-FFF2-40B4-BE49-F238E27FC236}">
                <a16:creationId xmlns:a16="http://schemas.microsoft.com/office/drawing/2014/main" id="{5747169D-F9DA-9DB0-B86B-EF9488178821}"/>
              </a:ext>
            </a:extLst>
          </p:cNvPr>
          <p:cNvSpPr>
            <a:spLocks noGrp="1"/>
          </p:cNvSpPr>
          <p:nvPr>
            <p:ph type="body" sz="quarter" idx="17" hasCustomPrompt="1"/>
          </p:nvPr>
        </p:nvSpPr>
        <p:spPr>
          <a:xfrm>
            <a:off x="1008000" y="1458293"/>
            <a:ext cx="10176000" cy="1325206"/>
          </a:xfrm>
        </p:spPr>
        <p:txBody>
          <a:bodyPr/>
          <a:lstStyle>
            <a:lvl1pPr marL="0" indent="0">
              <a:buNone/>
              <a:defRPr/>
            </a:lvl1pPr>
            <a:lvl2pPr marL="324000" indent="0">
              <a:buNone/>
              <a:defRPr/>
            </a:lvl2pPr>
            <a:lvl3pPr marL="648000" indent="0">
              <a:buNone/>
              <a:defRPr/>
            </a:lvl3pPr>
            <a:lvl4pPr marL="972000" indent="0">
              <a:buNone/>
              <a:defRPr/>
            </a:lvl4pPr>
            <a:lvl5pPr marL="1296000" indent="0">
              <a:buNone/>
              <a:defRPr/>
            </a:lvl5pPr>
          </a:lstStyle>
          <a:p>
            <a:pPr lvl="0"/>
            <a:r>
              <a:rPr lang="sv-SE" dirty="0"/>
              <a:t>Tänk på läsbarheten. Använd svart text mot ljus bild eller vit text mot mörk bild.</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2026-04-09</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
        <p:nvSpPr>
          <p:cNvPr id="8" name="Platshållare för text 9">
            <a:extLst>
              <a:ext uri="{FF2B5EF4-FFF2-40B4-BE49-F238E27FC236}">
                <a16:creationId xmlns:a16="http://schemas.microsoft.com/office/drawing/2014/main" id="{F52E7896-DCEF-E460-E851-932A3376D996}"/>
              </a:ext>
            </a:extLst>
          </p:cNvPr>
          <p:cNvSpPr>
            <a:spLocks noGrp="1"/>
          </p:cNvSpPr>
          <p:nvPr>
            <p:ph type="body" sz="quarter" idx="14" hasCustomPrompt="1"/>
          </p:nvPr>
        </p:nvSpPr>
        <p:spPr>
          <a:xfrm>
            <a:off x="164119" y="5930451"/>
            <a:ext cx="3093616" cy="92754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4969459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925D998-0057-4F2D-B1FF-E18FADE7D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1861" y="2330393"/>
            <a:ext cx="7328277" cy="2197213"/>
          </a:xfrm>
          <a:prstGeom prst="rect">
            <a:avLst/>
          </a:prstGeom>
        </p:spPr>
      </p:pic>
    </p:spTree>
    <p:extLst>
      <p:ext uri="{BB962C8B-B14F-4D97-AF65-F5344CB8AC3E}">
        <p14:creationId xmlns:p14="http://schemas.microsoft.com/office/powerpoint/2010/main" val="276188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DB03D-A6D7-4606-9BE4-CE04FBE4495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DBC6A3DC-AD5D-45E7-A458-75DD5D54551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2AD2FB97-0F6D-4CFC-9A04-6D63132E72BC}"/>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5" name="Platshållare för sidfot 4">
            <a:extLst>
              <a:ext uri="{FF2B5EF4-FFF2-40B4-BE49-F238E27FC236}">
                <a16:creationId xmlns:a16="http://schemas.microsoft.com/office/drawing/2014/main" id="{969EF2DC-A044-4F97-B0CD-431ABA5352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7E2176-57E5-4456-A5A4-651722E60A2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2221481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5F10B-3E52-4A01-A074-8FACED82946C}"/>
              </a:ext>
            </a:extLst>
          </p:cNvPr>
          <p:cNvSpPr>
            <a:spLocks noGrp="1"/>
          </p:cNvSpPr>
          <p:nvPr>
            <p:ph type="title"/>
          </p:nvPr>
        </p:nvSpPr>
        <p:spPr>
          <a:xfrm>
            <a:off x="2580816" y="2564904"/>
            <a:ext cx="6370622" cy="720000"/>
          </a:xfrm>
        </p:spPr>
        <p:txBody>
          <a:bodyPr anchor="b">
            <a:noAutofit/>
          </a:bodyPr>
          <a:lstStyle>
            <a:lvl1pPr>
              <a:defRPr sz="32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E837DAB8-FB21-4D42-8249-61209DB20594}"/>
              </a:ext>
            </a:extLst>
          </p:cNvPr>
          <p:cNvSpPr>
            <a:spLocks noGrp="1"/>
          </p:cNvSpPr>
          <p:nvPr>
            <p:ph type="body" idx="1"/>
          </p:nvPr>
        </p:nvSpPr>
        <p:spPr>
          <a:xfrm>
            <a:off x="2580000" y="3329642"/>
            <a:ext cx="6370622" cy="360238"/>
          </a:xfrm>
        </p:spPr>
        <p:txBody>
          <a:bodyPr>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7" name="Platshållare för datum 6">
            <a:extLst>
              <a:ext uri="{FF2B5EF4-FFF2-40B4-BE49-F238E27FC236}">
                <a16:creationId xmlns:a16="http://schemas.microsoft.com/office/drawing/2014/main" id="{026CA621-5FB0-485E-AD29-BCB7AC7366FB}"/>
              </a:ext>
            </a:extLst>
          </p:cNvPr>
          <p:cNvSpPr>
            <a:spLocks noGrp="1"/>
          </p:cNvSpPr>
          <p:nvPr>
            <p:ph type="dt" sz="half" idx="10"/>
          </p:nvPr>
        </p:nvSpPr>
        <p:spPr/>
        <p:txBody>
          <a:bodyPr/>
          <a:lstStyle/>
          <a:p>
            <a:fld id="{C3CAB3A1-2D40-4BA9-A61B-AFD14D1D0A73}" type="datetimeFigureOut">
              <a:rPr lang="sv-SE" smtClean="0"/>
              <a:pPr/>
              <a:t>2026-04-09</a:t>
            </a:fld>
            <a:endParaRPr lang="sv-SE"/>
          </a:p>
        </p:txBody>
      </p:sp>
      <p:sp>
        <p:nvSpPr>
          <p:cNvPr id="8" name="Platshållare för sidfot 7">
            <a:extLst>
              <a:ext uri="{FF2B5EF4-FFF2-40B4-BE49-F238E27FC236}">
                <a16:creationId xmlns:a16="http://schemas.microsoft.com/office/drawing/2014/main" id="{053A79EE-05AC-4963-8B0F-040053E1DDF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5FEBEACA-5626-42CF-9F84-0462330F2E57}"/>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247009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p:txBody>
          <a:bodyPr>
            <a:noAutofit/>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910192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B6E6C1AE-FB17-4361-B576-BEA64F324FD2}"/>
              </a:ext>
            </a:extLst>
          </p:cNvPr>
          <p:cNvSpPr>
            <a:spLocks noGrp="1"/>
          </p:cNvSpPr>
          <p:nvPr>
            <p:ph type="title"/>
          </p:nvPr>
        </p:nvSpPr>
        <p:spPr/>
        <p:txBody>
          <a:body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BF63D6F9-84B0-4A5C-8E4B-BC68E6C6EF99}"/>
              </a:ext>
            </a:extLst>
          </p:cNvPr>
          <p:cNvSpPr>
            <a:spLocks noGrp="1"/>
          </p:cNvSpPr>
          <p:nvPr>
            <p:ph type="body" idx="1"/>
          </p:nvPr>
        </p:nvSpPr>
        <p:spPr>
          <a:xfrm>
            <a:off x="1007533" y="153511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952354B6-EA03-4633-BF8C-740DFABDCCD7}"/>
              </a:ext>
            </a:extLst>
          </p:cNvPr>
          <p:cNvSpPr>
            <a:spLocks noGrp="1"/>
          </p:cNvSpPr>
          <p:nvPr>
            <p:ph sz="half" idx="2"/>
          </p:nvPr>
        </p:nvSpPr>
        <p:spPr>
          <a:xfrm>
            <a:off x="1007533" y="2226392"/>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F649AF67-0586-4B82-B127-BCF1D142CD35}"/>
              </a:ext>
            </a:extLst>
          </p:cNvPr>
          <p:cNvSpPr>
            <a:spLocks noGrp="1"/>
          </p:cNvSpPr>
          <p:nvPr>
            <p:ph type="body" sz="quarter" idx="3"/>
          </p:nvPr>
        </p:nvSpPr>
        <p:spPr>
          <a:xfrm>
            <a:off x="6195485" y="152988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808B6D22-C9A1-4DC3-9391-6DE49E2DA559}"/>
              </a:ext>
            </a:extLst>
          </p:cNvPr>
          <p:cNvSpPr>
            <a:spLocks noGrp="1"/>
          </p:cNvSpPr>
          <p:nvPr>
            <p:ph sz="quarter" idx="4"/>
          </p:nvPr>
        </p:nvSpPr>
        <p:spPr>
          <a:xfrm>
            <a:off x="6195485" y="2226391"/>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E30EC6AC-22D3-4986-B75B-4A9C4E008D86}"/>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8" name="Platshållare för sidfot 7">
            <a:extLst>
              <a:ext uri="{FF2B5EF4-FFF2-40B4-BE49-F238E27FC236}">
                <a16:creationId xmlns:a16="http://schemas.microsoft.com/office/drawing/2014/main" id="{4CAA757E-6409-4B8A-9DCF-C2B973D9CB1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956D3A-FB10-4BC7-B775-EEC3B0F09BB9}"/>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5789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02D4F-0565-4D94-B732-A81A7631CE88}"/>
              </a:ext>
            </a:extLst>
          </p:cNvPr>
          <p:cNvSpPr>
            <a:spLocks noGrp="1"/>
          </p:cNvSpPr>
          <p:nvPr>
            <p:ph type="title"/>
          </p:nvPr>
        </p:nvSpPr>
        <p:spPr/>
        <p:txBody>
          <a:bodyPr/>
          <a:lstStyle/>
          <a:p>
            <a:r>
              <a:rPr lang="sv-SE"/>
              <a:t>Klicka här för att ändra format</a:t>
            </a:r>
            <a:endParaRPr lang="sv-SE" dirty="0"/>
          </a:p>
        </p:txBody>
      </p:sp>
      <p:sp>
        <p:nvSpPr>
          <p:cNvPr id="3" name="Platshållare för datum 2">
            <a:extLst>
              <a:ext uri="{FF2B5EF4-FFF2-40B4-BE49-F238E27FC236}">
                <a16:creationId xmlns:a16="http://schemas.microsoft.com/office/drawing/2014/main" id="{29290BF0-624A-4FEB-AD73-4B87CFDED0C5}"/>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4" name="Platshållare för sidfot 3">
            <a:extLst>
              <a:ext uri="{FF2B5EF4-FFF2-40B4-BE49-F238E27FC236}">
                <a16:creationId xmlns:a16="http://schemas.microsoft.com/office/drawing/2014/main" id="{AA57C6F1-0C9D-4071-9328-1490E5D8E72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3DB7D4-08D4-4FBD-BD00-F4ED9229D666}"/>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9548233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196677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vsida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1008000" y="509388"/>
            <a:ext cx="4994400" cy="720000"/>
          </a:xfrm>
        </p:spPr>
        <p:txBody>
          <a:bodyPr>
            <a:noAutofit/>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3">
            <a:extLst>
              <a:ext uri="{FF2B5EF4-FFF2-40B4-BE49-F238E27FC236}">
                <a16:creationId xmlns:a16="http://schemas.microsoft.com/office/drawing/2014/main" id="{27603766-483D-D886-DC1D-5C23F71ECBC6}"/>
              </a:ext>
              <a:ext uri="{C183D7F6-B498-43B3-948B-1728B52AA6E4}">
                <adec:decorative xmlns:adec="http://schemas.microsoft.com/office/drawing/2017/decorative" val="1"/>
              </a:ext>
            </a:extLst>
          </p:cNvPr>
          <p:cNvSpPr>
            <a:spLocks noGrp="1"/>
          </p:cNvSpPr>
          <p:nvPr>
            <p:ph type="pic" sz="quarter" idx="13"/>
          </p:nvPr>
        </p:nvSpPr>
        <p:spPr>
          <a:xfrm>
            <a:off x="7015200" y="0"/>
            <a:ext cx="5176800" cy="6858000"/>
          </a:xfrm>
          <a:solidFill>
            <a:schemeClr val="bg2"/>
          </a:solidFill>
        </p:spPr>
        <p:txBody>
          <a:bodyPr/>
          <a:lstStyle/>
          <a:p>
            <a:r>
              <a:rPr lang="sv-SE"/>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6512797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alvsida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6189598" y="509388"/>
            <a:ext cx="4994402" cy="720000"/>
          </a:xfrm>
        </p:spPr>
        <p:txBody>
          <a:bodyPr>
            <a:noAutofit/>
          </a:bodyPr>
          <a:lstStyle/>
          <a:p>
            <a:r>
              <a:rPr lang="sv-SE"/>
              <a:t>Klicka här för att ändra format</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3">
            <a:extLst>
              <a:ext uri="{FF2B5EF4-FFF2-40B4-BE49-F238E27FC236}">
                <a16:creationId xmlns:a16="http://schemas.microsoft.com/office/drawing/2014/main" id="{78766863-56BF-ED1E-FDF2-2AA72B1B5AEA}"/>
              </a:ext>
              <a:ext uri="{C183D7F6-B498-43B3-948B-1728B52AA6E4}">
                <adec:decorative xmlns:adec="http://schemas.microsoft.com/office/drawing/2017/decorative" val="1"/>
              </a:ext>
            </a:extLst>
          </p:cNvPr>
          <p:cNvSpPr>
            <a:spLocks noGrp="1"/>
          </p:cNvSpPr>
          <p:nvPr>
            <p:ph type="pic" sz="quarter" idx="13"/>
          </p:nvPr>
        </p:nvSpPr>
        <p:spPr>
          <a:xfrm>
            <a:off x="0" y="-8546"/>
            <a:ext cx="5176800" cy="6858000"/>
          </a:xfrm>
          <a:solidFill>
            <a:schemeClr val="bg2"/>
          </a:solidFill>
        </p:spPr>
        <p:txBody>
          <a:bodyPr/>
          <a:lstStyle/>
          <a:p>
            <a:r>
              <a:rPr lang="sv-SE"/>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2026-04-09</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10" name="Platshållare för text 9">
            <a:extLst>
              <a:ext uri="{FF2B5EF4-FFF2-40B4-BE49-F238E27FC236}">
                <a16:creationId xmlns:a16="http://schemas.microsoft.com/office/drawing/2014/main" id="{ACF927FD-62CA-DC82-9393-851FF4E9A5CC}"/>
              </a:ext>
            </a:extLst>
          </p:cNvPr>
          <p:cNvSpPr>
            <a:spLocks noGrp="1"/>
          </p:cNvSpPr>
          <p:nvPr>
            <p:ph type="body" sz="quarter" idx="14" hasCustomPrompt="1"/>
          </p:nvPr>
        </p:nvSpPr>
        <p:spPr>
          <a:xfrm>
            <a:off x="164119" y="5930451"/>
            <a:ext cx="3093616" cy="92754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2765934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C80472F-745D-4B34-BFEF-90E90E321C6F}"/>
              </a:ext>
              <a:ext uri="{C183D7F6-B498-43B3-948B-1728B52AA6E4}">
                <adec:decorative xmlns:adec="http://schemas.microsoft.com/office/drawing/2017/decorative" val="1"/>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164119" y="5930451"/>
            <a:ext cx="3093616" cy="927549"/>
          </a:xfrm>
          <a:prstGeom prst="rect">
            <a:avLst/>
          </a:prstGeom>
        </p:spPr>
      </p:pic>
      <p:sp>
        <p:nvSpPr>
          <p:cNvPr id="2" name="Platshållare för rubrik 1">
            <a:extLst>
              <a:ext uri="{FF2B5EF4-FFF2-40B4-BE49-F238E27FC236}">
                <a16:creationId xmlns:a16="http://schemas.microsoft.com/office/drawing/2014/main" id="{13407ACE-5946-4E40-AB1D-F335253EF054}"/>
              </a:ext>
            </a:extLst>
          </p:cNvPr>
          <p:cNvSpPr>
            <a:spLocks noGrp="1"/>
          </p:cNvSpPr>
          <p:nvPr>
            <p:ph type="title"/>
          </p:nvPr>
        </p:nvSpPr>
        <p:spPr>
          <a:xfrm>
            <a:off x="1008000" y="509388"/>
            <a:ext cx="10176000" cy="720000"/>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F9D02A5-F05D-4D5E-A212-8B5C16FCE436}"/>
              </a:ext>
            </a:extLst>
          </p:cNvPr>
          <p:cNvSpPr>
            <a:spLocks noGrp="1"/>
          </p:cNvSpPr>
          <p:nvPr>
            <p:ph type="body" idx="1"/>
          </p:nvPr>
        </p:nvSpPr>
        <p:spPr>
          <a:xfrm>
            <a:off x="1007999" y="1535113"/>
            <a:ext cx="10176001"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4EFF7142-315F-44E7-A42C-DA2DC5B6F7D1}"/>
              </a:ext>
            </a:extLst>
          </p:cNvPr>
          <p:cNvSpPr>
            <a:spLocks noGrp="1"/>
          </p:cNvSpPr>
          <p:nvPr>
            <p:ph type="dt" sz="half" idx="2"/>
          </p:nvPr>
        </p:nvSpPr>
        <p:spPr>
          <a:xfrm>
            <a:off x="3391691" y="6292692"/>
            <a:ext cx="910953" cy="365125"/>
          </a:xfrm>
          <a:prstGeom prst="rect">
            <a:avLst/>
          </a:prstGeom>
        </p:spPr>
        <p:txBody>
          <a:bodyPr vert="horz" lIns="91440" tIns="45720" rIns="91440" bIns="45720" rtlCol="0" anchor="ctr"/>
          <a:lstStyle>
            <a:lvl1pPr algn="l">
              <a:defRPr sz="1000">
                <a:solidFill>
                  <a:schemeClr val="tx1"/>
                </a:solidFill>
              </a:defRPr>
            </a:lvl1pPr>
          </a:lstStyle>
          <a:p>
            <a:fld id="{C3CAB3A1-2D40-4BA9-A61B-AFD14D1D0A73}" type="datetimeFigureOut">
              <a:rPr lang="sv-SE" smtClean="0"/>
              <a:pPr/>
              <a:t>2026-04-09</a:t>
            </a:fld>
            <a:endParaRPr lang="sv-SE"/>
          </a:p>
        </p:txBody>
      </p:sp>
      <p:sp>
        <p:nvSpPr>
          <p:cNvPr id="5" name="Platshållare för sidfot 4">
            <a:extLst>
              <a:ext uri="{FF2B5EF4-FFF2-40B4-BE49-F238E27FC236}">
                <a16:creationId xmlns:a16="http://schemas.microsoft.com/office/drawing/2014/main" id="{73A13C2D-A1D6-4AA7-8602-B0CA3DAB5195}"/>
              </a:ext>
            </a:extLst>
          </p:cNvPr>
          <p:cNvSpPr>
            <a:spLocks noGrp="1"/>
          </p:cNvSpPr>
          <p:nvPr>
            <p:ph type="ftr" sz="quarter" idx="3"/>
          </p:nvPr>
        </p:nvSpPr>
        <p:spPr>
          <a:xfrm>
            <a:off x="4377355" y="6292692"/>
            <a:ext cx="6336000"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DECA39A5-7F13-41E2-AE5C-779F2887C155}"/>
              </a:ext>
            </a:extLst>
          </p:cNvPr>
          <p:cNvSpPr>
            <a:spLocks noGrp="1"/>
          </p:cNvSpPr>
          <p:nvPr>
            <p:ph type="sldNum" sz="quarter" idx="4"/>
          </p:nvPr>
        </p:nvSpPr>
        <p:spPr>
          <a:xfrm>
            <a:off x="10751258" y="6292691"/>
            <a:ext cx="432742" cy="365125"/>
          </a:xfrm>
          <a:prstGeom prst="rect">
            <a:avLst/>
          </a:prstGeom>
        </p:spPr>
        <p:txBody>
          <a:bodyPr vert="horz" lIns="91440" tIns="45720" rIns="0" bIns="45720" rtlCol="0" anchor="ctr"/>
          <a:lstStyle>
            <a:lvl1pPr algn="r">
              <a:defRPr sz="1000">
                <a:solidFill>
                  <a:schemeClr val="tx1"/>
                </a:solidFill>
              </a:defRPr>
            </a:lvl1p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4173358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1" r:id="rId8"/>
    <p:sldLayoutId id="2147483672" r:id="rId9"/>
    <p:sldLayoutId id="2147483665" r:id="rId10"/>
    <p:sldLayoutId id="2147483666" r:id="rId11"/>
    <p:sldLayoutId id="2147483667" r:id="rId12"/>
    <p:sldLayoutId id="2147483668" r:id="rId13"/>
    <p:sldLayoutId id="2147483669" r:id="rId14"/>
    <p:sldLayoutId id="2147483670" r:id="rId15"/>
    <p:sldLayoutId id="2147483673" r:id="rId16"/>
    <p:sldLayoutId id="2147483674" r:id="rId17"/>
    <p:sldLayoutId id="2147483664" r:id="rId18"/>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Information till dig som utbildar</a:t>
            </a:r>
          </a:p>
        </p:txBody>
      </p:sp>
      <p:pic>
        <p:nvPicPr>
          <p:cNvPr id="5" name="Platshållare för innehåll 4" descr="Kvinna står bakom skrivbord och förklarar något för fyra persone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9069" y="1973127"/>
            <a:ext cx="5713862" cy="4100783"/>
          </a:xfrm>
        </p:spPr>
      </p:pic>
      <p:sp>
        <p:nvSpPr>
          <p:cNvPr id="4" name="Platshållare för bildnummer 3"/>
          <p:cNvSpPr>
            <a:spLocks noGrp="1"/>
          </p:cNvSpPr>
          <p:nvPr>
            <p:ph type="sldNum" sz="quarter" idx="12"/>
          </p:nvPr>
        </p:nvSpPr>
        <p:spPr/>
        <p:txBody>
          <a:bodyPr/>
          <a:lstStyle/>
          <a:p>
            <a:fld id="{696A28D3-22CF-4FB0-80FD-EC473B325B38}" type="slidenum">
              <a:rPr lang="sv-SE" smtClean="0"/>
              <a:t>1</a:t>
            </a:fld>
            <a:endParaRPr lang="sv-SE"/>
          </a:p>
        </p:txBody>
      </p:sp>
    </p:spTree>
    <p:extLst>
      <p:ext uri="{BB962C8B-B14F-4D97-AF65-F5344CB8AC3E}">
        <p14:creationId xmlns:p14="http://schemas.microsoft.com/office/powerpoint/2010/main" val="2703768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0D8A80-F9DA-5851-E139-EE3D3A839FFB}"/>
              </a:ext>
            </a:extLst>
          </p:cNvPr>
          <p:cNvSpPr>
            <a:spLocks noGrp="1"/>
          </p:cNvSpPr>
          <p:nvPr>
            <p:ph type="title"/>
          </p:nvPr>
        </p:nvSpPr>
        <p:spPr/>
        <p:txBody>
          <a:bodyPr/>
          <a:lstStyle/>
          <a:p>
            <a:r>
              <a:rPr lang="sv-SE" dirty="0"/>
              <a:t>Avsluta röstmottagning och förbered rösträkning</a:t>
            </a:r>
          </a:p>
        </p:txBody>
      </p:sp>
      <p:sp>
        <p:nvSpPr>
          <p:cNvPr id="3" name="Platshållare för innehåll 2">
            <a:extLst>
              <a:ext uri="{FF2B5EF4-FFF2-40B4-BE49-F238E27FC236}">
                <a16:creationId xmlns:a16="http://schemas.microsoft.com/office/drawing/2014/main" id="{72341890-D8BA-CD25-C6D6-978807137965}"/>
              </a:ext>
            </a:extLst>
          </p:cNvPr>
          <p:cNvSpPr>
            <a:spLocks noGrp="1"/>
          </p:cNvSpPr>
          <p:nvPr>
            <p:ph idx="1"/>
          </p:nvPr>
        </p:nvSpPr>
        <p:spPr>
          <a:xfrm>
            <a:off x="1007999" y="1535113"/>
            <a:ext cx="6176473" cy="4351338"/>
          </a:xfrm>
        </p:spPr>
        <p:txBody>
          <a:bodyPr/>
          <a:lstStyle/>
          <a:p>
            <a:pPr>
              <a:buClr>
                <a:schemeClr val="accent6"/>
              </a:buClr>
            </a:pPr>
            <a:r>
              <a:rPr lang="sv-SE" dirty="0">
                <a:latin typeface="Arial" panose="020B0604020202020204" pitchFamily="34" charset="0"/>
              </a:rPr>
              <a:t>Instruktionerna </a:t>
            </a:r>
            <a:r>
              <a:rPr lang="sv-SE" b="1" dirty="0">
                <a:latin typeface="Arial" panose="020B0604020202020204" pitchFamily="34" charset="0"/>
              </a:rPr>
              <a:t>Avsluta röstmottagning och förbered rösträkning </a:t>
            </a:r>
            <a:r>
              <a:rPr lang="sv-SE" dirty="0">
                <a:latin typeface="Arial" panose="020B0604020202020204" pitchFamily="34" charset="0"/>
              </a:rPr>
              <a:t>och </a:t>
            </a:r>
            <a:r>
              <a:rPr lang="sv-SE" b="1" dirty="0">
                <a:latin typeface="Arial" panose="020B0604020202020204" pitchFamily="34" charset="0"/>
              </a:rPr>
              <a:t>Gör i ordning röd uppsamlingskasse</a:t>
            </a:r>
            <a:r>
              <a:rPr lang="sv-SE" dirty="0">
                <a:latin typeface="Arial" panose="020B0604020202020204" pitchFamily="34" charset="0"/>
              </a:rPr>
              <a:t>.</a:t>
            </a:r>
            <a:endParaRPr lang="sv-SE" sz="2000" dirty="0">
              <a:latin typeface="Arial" panose="020B0604020202020204" pitchFamily="34" charset="0"/>
            </a:endParaRPr>
          </a:p>
          <a:p>
            <a:pPr>
              <a:buClr>
                <a:schemeClr val="accent6"/>
              </a:buClr>
            </a:pPr>
            <a:r>
              <a:rPr lang="sv-SE" sz="2400" dirty="0"/>
              <a:t>Klockan är 20:04 och sista väljare har fått rösta. Hur fyller du i protokollet? </a:t>
            </a:r>
          </a:p>
          <a:p>
            <a:pPr>
              <a:buClr>
                <a:schemeClr val="accent6"/>
              </a:buClr>
            </a:pPr>
            <a:r>
              <a:rPr lang="sv-SE" sz="2400" b="0" i="0" dirty="0">
                <a:effectLst/>
                <a:latin typeface="Arial" panose="020B0604020202020204" pitchFamily="34" charset="0"/>
              </a:rPr>
              <a:t>Gör iordning röd uppsamlingskasse:</a:t>
            </a:r>
          </a:p>
          <a:p>
            <a:pPr lvl="1">
              <a:buClr>
                <a:schemeClr val="accent6"/>
              </a:buClr>
            </a:pPr>
            <a:r>
              <a:rPr lang="sv-SE" sz="1800" b="0" i="0" dirty="0">
                <a:effectLst/>
                <a:latin typeface="Arial" panose="020B0604020202020204" pitchFamily="34" charset="0"/>
              </a:rPr>
              <a:t>0 felsända förtidsröster</a:t>
            </a:r>
          </a:p>
          <a:p>
            <a:pPr lvl="1">
              <a:buClr>
                <a:schemeClr val="accent6"/>
              </a:buClr>
            </a:pPr>
            <a:r>
              <a:rPr lang="sv-SE" sz="1800" dirty="0">
                <a:latin typeface="Arial" panose="020B0604020202020204" pitchFamily="34" charset="0"/>
              </a:rPr>
              <a:t>4 underkända förtidsröster</a:t>
            </a:r>
          </a:p>
          <a:p>
            <a:pPr lvl="1">
              <a:buClr>
                <a:schemeClr val="accent6"/>
              </a:buClr>
            </a:pPr>
            <a:r>
              <a:rPr lang="sv-SE" sz="1800" dirty="0">
                <a:latin typeface="Arial" panose="020B0604020202020204" pitchFamily="34" charset="0"/>
              </a:rPr>
              <a:t>0 för sent inkomna förtidsröster</a:t>
            </a:r>
          </a:p>
          <a:p>
            <a:pPr lvl="1">
              <a:buClr>
                <a:schemeClr val="accent6"/>
              </a:buClr>
            </a:pPr>
            <a:r>
              <a:rPr lang="sv-SE" sz="1800" dirty="0">
                <a:latin typeface="Arial" panose="020B0604020202020204" pitchFamily="34" charset="0"/>
              </a:rPr>
              <a:t>2 tomma ytterkuvert för godkända budröster</a:t>
            </a:r>
          </a:p>
          <a:p>
            <a:pPr lvl="1">
              <a:buClr>
                <a:schemeClr val="accent6"/>
              </a:buClr>
            </a:pPr>
            <a:r>
              <a:rPr lang="sv-SE" sz="1800" dirty="0">
                <a:latin typeface="Arial" panose="020B0604020202020204" pitchFamily="34" charset="0"/>
              </a:rPr>
              <a:t>1 underkänt ytterkuvert för budröst</a:t>
            </a:r>
          </a:p>
        </p:txBody>
      </p:sp>
      <p:sp>
        <p:nvSpPr>
          <p:cNvPr id="4" name="Platshållare för innehåll 3" descr="Kvinna står bakom ett skrivbord och förklarar för fyra personer som står på andra sidan skrivbordet.">
            <a:extLst>
              <a:ext uri="{FF2B5EF4-FFF2-40B4-BE49-F238E27FC236}">
                <a16:creationId xmlns:a16="http://schemas.microsoft.com/office/drawing/2014/main" id="{D190BA05-DC1F-28CB-EF88-9CAB20746ACB}"/>
              </a:ext>
            </a:extLst>
          </p:cNvPr>
          <p:cNvSpPr>
            <a:spLocks noGrp="1"/>
          </p:cNvSpPr>
          <p:nvPr>
            <p:ph sz="half" idx="4294967295"/>
          </p:nvPr>
        </p:nvSpPr>
        <p:spPr>
          <a:xfrm>
            <a:off x="7184473" y="1709738"/>
            <a:ext cx="4437684" cy="4002088"/>
          </a:xfrm>
        </p:spPr>
        <p:txBody>
          <a:bodyPr/>
          <a:lstStyle/>
          <a:p>
            <a:pPr marL="0" indent="0">
              <a:buNone/>
            </a:pPr>
            <a:endParaRPr lang="sv-SE" dirty="0"/>
          </a:p>
          <a:p>
            <a:endParaRPr lang="sv-SE" dirty="0"/>
          </a:p>
          <a:p>
            <a:pPr marL="324000" lvl="1" indent="0">
              <a:buNone/>
            </a:pPr>
            <a:endParaRPr lang="sv-SE" dirty="0"/>
          </a:p>
        </p:txBody>
      </p:sp>
      <p:pic>
        <p:nvPicPr>
          <p:cNvPr id="6" name="Bildobjekt 5" descr="Kvinna står bakom ett skrivbord och förklarar eller instruerar för fyra personer som står på andra sidan skrivbordet.">
            <a:extLst>
              <a:ext uri="{FF2B5EF4-FFF2-40B4-BE49-F238E27FC236}">
                <a16:creationId xmlns:a16="http://schemas.microsoft.com/office/drawing/2014/main" id="{94CF8A67-6F05-52C5-BF2B-A18345B54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990" y="2805805"/>
            <a:ext cx="4535433" cy="3255271"/>
          </a:xfrm>
          <a:prstGeom prst="rect">
            <a:avLst/>
          </a:prstGeom>
        </p:spPr>
      </p:pic>
    </p:spTree>
    <p:extLst>
      <p:ext uri="{BB962C8B-B14F-4D97-AF65-F5344CB8AC3E}">
        <p14:creationId xmlns:p14="http://schemas.microsoft.com/office/powerpoint/2010/main" val="239524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B10700-2103-6926-417D-2F3741D04518}"/>
              </a:ext>
            </a:extLst>
          </p:cNvPr>
          <p:cNvSpPr>
            <a:spLocks noGrp="1"/>
          </p:cNvSpPr>
          <p:nvPr>
            <p:ph type="title"/>
          </p:nvPr>
        </p:nvSpPr>
        <p:spPr/>
        <p:txBody>
          <a:bodyPr/>
          <a:lstStyle/>
          <a:p>
            <a:r>
              <a:rPr lang="sv-SE" dirty="0"/>
              <a:t>Genomför rösträkning: tips på vägen!</a:t>
            </a:r>
          </a:p>
        </p:txBody>
      </p:sp>
      <p:sp>
        <p:nvSpPr>
          <p:cNvPr id="3" name="Platshållare för innehåll 2">
            <a:extLst>
              <a:ext uri="{FF2B5EF4-FFF2-40B4-BE49-F238E27FC236}">
                <a16:creationId xmlns:a16="http://schemas.microsoft.com/office/drawing/2014/main" id="{29710E07-86E7-DF50-8AB4-64283960DB2B}"/>
              </a:ext>
            </a:extLst>
          </p:cNvPr>
          <p:cNvSpPr>
            <a:spLocks noGrp="1"/>
          </p:cNvSpPr>
          <p:nvPr>
            <p:ph idx="1"/>
          </p:nvPr>
        </p:nvSpPr>
        <p:spPr>
          <a:xfrm>
            <a:off x="1007999" y="1535113"/>
            <a:ext cx="5647634" cy="4351338"/>
          </a:xfrm>
        </p:spPr>
        <p:txBody>
          <a:bodyPr/>
          <a:lstStyle/>
          <a:p>
            <a:pPr>
              <a:buClr>
                <a:schemeClr val="accent6"/>
              </a:buClr>
            </a:pPr>
            <a:r>
              <a:rPr lang="sv-SE" dirty="0"/>
              <a:t>Instruktioner </a:t>
            </a:r>
            <a:r>
              <a:rPr lang="sv-SE" b="1" dirty="0"/>
              <a:t>Genomför rösträkning </a:t>
            </a:r>
            <a:r>
              <a:rPr lang="sv-SE" dirty="0"/>
              <a:t>och</a:t>
            </a:r>
            <a:r>
              <a:rPr lang="sv-SE" b="1" dirty="0"/>
              <a:t> Bedömningsstöd</a:t>
            </a:r>
            <a:r>
              <a:rPr lang="sv-SE" dirty="0"/>
              <a:t>.</a:t>
            </a:r>
          </a:p>
          <a:p>
            <a:pPr>
              <a:buClr>
                <a:schemeClr val="accent6"/>
              </a:buClr>
            </a:pPr>
            <a:r>
              <a:rPr lang="sv-SE" dirty="0"/>
              <a:t>Öppna valkuverten lugnt och metodiskt.</a:t>
            </a:r>
          </a:p>
          <a:p>
            <a:pPr>
              <a:buClr>
                <a:schemeClr val="accent6"/>
              </a:buClr>
            </a:pPr>
            <a:r>
              <a:rPr lang="sv-SE" dirty="0"/>
              <a:t>Spara valkuverten på bordet i exempelvis en låda.</a:t>
            </a:r>
          </a:p>
          <a:p>
            <a:pPr>
              <a:buClr>
                <a:schemeClr val="accent6"/>
              </a:buClr>
            </a:pPr>
            <a:r>
              <a:rPr lang="sv-SE" dirty="0"/>
              <a:t>Lägg tillbaka Ogiltiga röster – övriga i sina valkuvert.</a:t>
            </a:r>
          </a:p>
          <a:p>
            <a:pPr>
              <a:buClr>
                <a:schemeClr val="accent6"/>
              </a:buClr>
            </a:pPr>
            <a:r>
              <a:rPr lang="sv-SE" dirty="0"/>
              <a:t>Använd anteckningspapper för att anteckna summor.</a:t>
            </a:r>
          </a:p>
        </p:txBody>
      </p:sp>
    </p:spTree>
    <p:extLst>
      <p:ext uri="{BB962C8B-B14F-4D97-AF65-F5344CB8AC3E}">
        <p14:creationId xmlns:p14="http://schemas.microsoft.com/office/powerpoint/2010/main" val="308807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14CEBB-6237-32A1-3C46-2F871A90969E}"/>
              </a:ext>
            </a:extLst>
          </p:cNvPr>
          <p:cNvSpPr>
            <a:spLocks noGrp="1"/>
          </p:cNvSpPr>
          <p:nvPr>
            <p:ph type="title"/>
          </p:nvPr>
        </p:nvSpPr>
        <p:spPr>
          <a:xfrm>
            <a:off x="1008000" y="509388"/>
            <a:ext cx="10176000" cy="720000"/>
          </a:xfrm>
        </p:spPr>
        <p:txBody>
          <a:bodyPr anchor="b">
            <a:normAutofit/>
          </a:bodyPr>
          <a:lstStyle/>
          <a:p>
            <a:r>
              <a:rPr lang="sv-SE" dirty="0"/>
              <a:t>Fyll i resultatbilagan</a:t>
            </a:r>
          </a:p>
        </p:txBody>
      </p:sp>
      <p:sp>
        <p:nvSpPr>
          <p:cNvPr id="3" name="Platshållare för innehåll 2">
            <a:extLst>
              <a:ext uri="{FF2B5EF4-FFF2-40B4-BE49-F238E27FC236}">
                <a16:creationId xmlns:a16="http://schemas.microsoft.com/office/drawing/2014/main" id="{D9FF7625-D6F3-AB33-B9CD-9A7CBE5CB3F6}"/>
              </a:ext>
            </a:extLst>
          </p:cNvPr>
          <p:cNvSpPr>
            <a:spLocks noGrp="1"/>
          </p:cNvSpPr>
          <p:nvPr>
            <p:ph sz="half" idx="1"/>
          </p:nvPr>
        </p:nvSpPr>
        <p:spPr>
          <a:xfrm>
            <a:off x="1007999" y="1535113"/>
            <a:ext cx="4994401" cy="4351338"/>
          </a:xfrm>
        </p:spPr>
        <p:txBody>
          <a:bodyPr>
            <a:normAutofit lnSpcReduction="10000"/>
          </a:bodyPr>
          <a:lstStyle/>
          <a:p>
            <a:pPr>
              <a:lnSpc>
                <a:spcPct val="90000"/>
              </a:lnSpc>
              <a:buClr>
                <a:schemeClr val="accent6"/>
              </a:buClr>
            </a:pPr>
            <a:r>
              <a:rPr lang="sv-SE" sz="2000" dirty="0"/>
              <a:t>Ni har räknat och summerar till </a:t>
            </a:r>
          </a:p>
          <a:p>
            <a:pPr lvl="1">
              <a:lnSpc>
                <a:spcPct val="90000"/>
              </a:lnSpc>
              <a:buClr>
                <a:schemeClr val="accent6"/>
              </a:buClr>
            </a:pPr>
            <a:r>
              <a:rPr lang="sv-SE" sz="2000" dirty="0"/>
              <a:t>1032 markeringar i röstlängden</a:t>
            </a:r>
          </a:p>
          <a:p>
            <a:pPr lvl="1">
              <a:lnSpc>
                <a:spcPct val="90000"/>
              </a:lnSpc>
              <a:buClr>
                <a:schemeClr val="accent6"/>
              </a:buClr>
            </a:pPr>
            <a:r>
              <a:rPr lang="sv-SE" sz="2000" dirty="0"/>
              <a:t>1031 valkuvert</a:t>
            </a:r>
          </a:p>
          <a:p>
            <a:pPr>
              <a:lnSpc>
                <a:spcPct val="90000"/>
              </a:lnSpc>
              <a:buClr>
                <a:schemeClr val="accent6"/>
              </a:buClr>
            </a:pPr>
            <a:r>
              <a:rPr lang="sv-SE" sz="2000" dirty="0"/>
              <a:t>Ni har räknat rösterna och summerar till</a:t>
            </a:r>
          </a:p>
          <a:p>
            <a:pPr lvl="1">
              <a:lnSpc>
                <a:spcPct val="90000"/>
              </a:lnSpc>
              <a:buClr>
                <a:schemeClr val="accent6"/>
              </a:buClr>
            </a:pPr>
            <a:r>
              <a:rPr lang="sv-SE" sz="2000" dirty="0"/>
              <a:t>391 röster på Partiet Kaskeloterna</a:t>
            </a:r>
          </a:p>
          <a:p>
            <a:pPr lvl="1">
              <a:lnSpc>
                <a:spcPct val="90000"/>
              </a:lnSpc>
              <a:buClr>
                <a:schemeClr val="accent6"/>
              </a:buClr>
            </a:pPr>
            <a:r>
              <a:rPr lang="sv-SE" sz="2000" dirty="0"/>
              <a:t>508 röster på Tumlarpartiet </a:t>
            </a:r>
          </a:p>
          <a:p>
            <a:pPr lvl="1">
              <a:lnSpc>
                <a:spcPct val="90000"/>
              </a:lnSpc>
              <a:buClr>
                <a:schemeClr val="accent6"/>
              </a:buClr>
            </a:pPr>
            <a:r>
              <a:rPr lang="sv-SE" sz="2000" dirty="0"/>
              <a:t>109 röster på övriga anmälda partier</a:t>
            </a:r>
          </a:p>
          <a:p>
            <a:pPr lvl="1">
              <a:lnSpc>
                <a:spcPct val="90000"/>
              </a:lnSpc>
              <a:buClr>
                <a:schemeClr val="accent6"/>
              </a:buClr>
            </a:pPr>
            <a:r>
              <a:rPr lang="sv-SE" sz="2000" dirty="0"/>
              <a:t>17 ogiltiga röster – blanka</a:t>
            </a:r>
          </a:p>
          <a:p>
            <a:pPr lvl="1">
              <a:lnSpc>
                <a:spcPct val="90000"/>
              </a:lnSpc>
              <a:buClr>
                <a:schemeClr val="accent6"/>
              </a:buClr>
            </a:pPr>
            <a:r>
              <a:rPr lang="sv-SE" sz="2000" dirty="0"/>
              <a:t>8 ogiltiga röster – övriga </a:t>
            </a:r>
          </a:p>
          <a:p>
            <a:pPr marL="324000" lvl="1" indent="0">
              <a:lnSpc>
                <a:spcPct val="90000"/>
              </a:lnSpc>
              <a:buNone/>
            </a:pPr>
            <a:r>
              <a:rPr lang="sv-SE" sz="2000" dirty="0"/>
              <a:t>Summa = 1033 röster</a:t>
            </a:r>
          </a:p>
          <a:p>
            <a:pPr>
              <a:lnSpc>
                <a:spcPct val="90000"/>
              </a:lnSpc>
              <a:buClr>
                <a:schemeClr val="accent6"/>
              </a:buClr>
            </a:pPr>
            <a:r>
              <a:rPr lang="sv-SE" sz="2000" dirty="0"/>
              <a:t>Låt säga att Tumlarpartiet efter kontrollräkning fick 507 röster = 1032 röster totalt</a:t>
            </a:r>
          </a:p>
        </p:txBody>
      </p:sp>
      <p:pic>
        <p:nvPicPr>
          <p:cNvPr id="8" name="Bildobjekt 7" descr="En hand fyller i resultatbilagan.">
            <a:extLst>
              <a:ext uri="{FF2B5EF4-FFF2-40B4-BE49-F238E27FC236}">
                <a16:creationId xmlns:a16="http://schemas.microsoft.com/office/drawing/2014/main" id="{E2FC7920-111E-8F6F-1CB3-75AB92DB9DFB}"/>
              </a:ext>
            </a:extLst>
          </p:cNvPr>
          <p:cNvPicPr>
            <a:picLocks noChangeAspect="1"/>
          </p:cNvPicPr>
          <p:nvPr/>
        </p:nvPicPr>
        <p:blipFill>
          <a:blip r:embed="rId3">
            <a:extLst>
              <a:ext uri="{28A0092B-C50C-407E-A947-70E740481C1C}">
                <a14:useLocalDpi xmlns:a14="http://schemas.microsoft.com/office/drawing/2010/main" val="0"/>
              </a:ext>
            </a:extLst>
          </a:blip>
          <a:srcRect l="8809" r="8809"/>
          <a:stretch/>
        </p:blipFill>
        <p:spPr>
          <a:xfrm>
            <a:off x="6390198" y="1588896"/>
            <a:ext cx="4994401" cy="4351338"/>
          </a:xfrm>
          <a:prstGeom prst="rect">
            <a:avLst/>
          </a:prstGeom>
          <a:noFill/>
        </p:spPr>
      </p:pic>
    </p:spTree>
    <p:extLst>
      <p:ext uri="{BB962C8B-B14F-4D97-AF65-F5344CB8AC3E}">
        <p14:creationId xmlns:p14="http://schemas.microsoft.com/office/powerpoint/2010/main" val="255310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EC6760-0BFE-D030-36A1-B21BD6DE9BC0}"/>
              </a:ext>
            </a:extLst>
          </p:cNvPr>
          <p:cNvSpPr>
            <a:spLocks noGrp="1"/>
          </p:cNvSpPr>
          <p:nvPr>
            <p:ph type="title"/>
          </p:nvPr>
        </p:nvSpPr>
        <p:spPr/>
        <p:txBody>
          <a:bodyPr/>
          <a:lstStyle/>
          <a:p>
            <a:r>
              <a:rPr lang="sv-SE" dirty="0"/>
              <a:t>Resultatbilagan och rapportera resultatet</a:t>
            </a:r>
          </a:p>
        </p:txBody>
      </p:sp>
      <p:sp>
        <p:nvSpPr>
          <p:cNvPr id="4" name="Platshållare för innehåll 3">
            <a:extLst>
              <a:ext uri="{FF2B5EF4-FFF2-40B4-BE49-F238E27FC236}">
                <a16:creationId xmlns:a16="http://schemas.microsoft.com/office/drawing/2014/main" id="{575D5ACF-0003-7289-1783-FE404FB9F6C7}"/>
              </a:ext>
            </a:extLst>
          </p:cNvPr>
          <p:cNvSpPr>
            <a:spLocks noGrp="1"/>
          </p:cNvSpPr>
          <p:nvPr>
            <p:ph sz="half" idx="1"/>
          </p:nvPr>
        </p:nvSpPr>
        <p:spPr/>
        <p:txBody>
          <a:bodyPr/>
          <a:lstStyle/>
          <a:p>
            <a:pPr>
              <a:buClr>
                <a:schemeClr val="accent6"/>
              </a:buClr>
            </a:pPr>
            <a:r>
              <a:rPr lang="sv-SE" dirty="0"/>
              <a:t>Bild på resultatbilagan</a:t>
            </a:r>
          </a:p>
        </p:txBody>
      </p:sp>
      <p:sp>
        <p:nvSpPr>
          <p:cNvPr id="5" name="Platshållare för innehåll 4">
            <a:extLst>
              <a:ext uri="{FF2B5EF4-FFF2-40B4-BE49-F238E27FC236}">
                <a16:creationId xmlns:a16="http://schemas.microsoft.com/office/drawing/2014/main" id="{34D1E072-E391-7B3B-5994-AA12A6C42C58}"/>
              </a:ext>
            </a:extLst>
          </p:cNvPr>
          <p:cNvSpPr>
            <a:spLocks noGrp="1"/>
          </p:cNvSpPr>
          <p:nvPr>
            <p:ph sz="half" idx="2"/>
          </p:nvPr>
        </p:nvSpPr>
        <p:spPr/>
        <p:txBody>
          <a:bodyPr/>
          <a:lstStyle/>
          <a:p>
            <a:pPr>
              <a:buClr>
                <a:schemeClr val="accent6"/>
              </a:buClr>
            </a:pPr>
            <a:r>
              <a:rPr lang="sv-SE" dirty="0"/>
              <a:t>Rapportera resultatet </a:t>
            </a:r>
          </a:p>
          <a:p>
            <a:pPr>
              <a:buClr>
                <a:schemeClr val="accent6"/>
              </a:buClr>
            </a:pPr>
            <a:endParaRPr lang="sv-SE" dirty="0"/>
          </a:p>
        </p:txBody>
      </p:sp>
      <p:pic>
        <p:nvPicPr>
          <p:cNvPr id="6" name="Bildobjekt 5" descr="Skärmdump på bekräftelsen du får när du rapporterat resultatet i mobilen.">
            <a:extLst>
              <a:ext uri="{FF2B5EF4-FFF2-40B4-BE49-F238E27FC236}">
                <a16:creationId xmlns:a16="http://schemas.microsoft.com/office/drawing/2014/main" id="{B0992BD7-C4C1-0D89-D0E3-563CBF6F4E43}"/>
              </a:ext>
            </a:extLst>
          </p:cNvPr>
          <p:cNvPicPr>
            <a:picLocks noChangeAspect="1"/>
          </p:cNvPicPr>
          <p:nvPr/>
        </p:nvPicPr>
        <p:blipFill>
          <a:blip r:embed="rId3"/>
          <a:stretch>
            <a:fillRect/>
          </a:stretch>
        </p:blipFill>
        <p:spPr>
          <a:xfrm>
            <a:off x="6573186" y="2366262"/>
            <a:ext cx="3362794" cy="3324689"/>
          </a:xfrm>
          <a:prstGeom prst="rect">
            <a:avLst/>
          </a:prstGeom>
          <a:ln>
            <a:solidFill>
              <a:schemeClr val="bg2"/>
            </a:solidFill>
          </a:ln>
        </p:spPr>
      </p:pic>
      <p:pic>
        <p:nvPicPr>
          <p:cNvPr id="8" name="Bildobjekt 7" descr="Bild på en ifylld resultatbilaga.">
            <a:extLst>
              <a:ext uri="{FF2B5EF4-FFF2-40B4-BE49-F238E27FC236}">
                <a16:creationId xmlns:a16="http://schemas.microsoft.com/office/drawing/2014/main" id="{84885756-E568-DD84-5ECA-E754E5C9DB0C}"/>
              </a:ext>
            </a:extLst>
          </p:cNvPr>
          <p:cNvPicPr>
            <a:picLocks noChangeAspect="1"/>
          </p:cNvPicPr>
          <p:nvPr/>
        </p:nvPicPr>
        <p:blipFill>
          <a:blip r:embed="rId4"/>
          <a:stretch>
            <a:fillRect/>
          </a:stretch>
        </p:blipFill>
        <p:spPr>
          <a:xfrm>
            <a:off x="1135126" y="1999196"/>
            <a:ext cx="3806453" cy="4192980"/>
          </a:xfrm>
          <a:prstGeom prst="rect">
            <a:avLst/>
          </a:prstGeom>
        </p:spPr>
      </p:pic>
    </p:spTree>
    <p:extLst>
      <p:ext uri="{BB962C8B-B14F-4D97-AF65-F5344CB8AC3E}">
        <p14:creationId xmlns:p14="http://schemas.microsoft.com/office/powerpoint/2010/main" val="56766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B1F18A-287C-FC3C-62F7-79AF4D227349}"/>
              </a:ext>
            </a:extLst>
          </p:cNvPr>
          <p:cNvSpPr>
            <a:spLocks noGrp="1"/>
          </p:cNvSpPr>
          <p:nvPr>
            <p:ph type="title"/>
          </p:nvPr>
        </p:nvSpPr>
        <p:spPr/>
        <p:txBody>
          <a:bodyPr/>
          <a:lstStyle/>
          <a:p>
            <a:r>
              <a:rPr lang="sv-SE" dirty="0"/>
              <a:t>Slutför omslag för valsedlar</a:t>
            </a:r>
          </a:p>
        </p:txBody>
      </p:sp>
      <p:sp>
        <p:nvSpPr>
          <p:cNvPr id="3" name="Platshållare för innehåll 2">
            <a:extLst>
              <a:ext uri="{FF2B5EF4-FFF2-40B4-BE49-F238E27FC236}">
                <a16:creationId xmlns:a16="http://schemas.microsoft.com/office/drawing/2014/main" id="{893E18BD-B687-0E40-63BD-393C8917D5EF}"/>
              </a:ext>
            </a:extLst>
          </p:cNvPr>
          <p:cNvSpPr>
            <a:spLocks noGrp="1"/>
          </p:cNvSpPr>
          <p:nvPr>
            <p:ph sz="half" idx="1"/>
          </p:nvPr>
        </p:nvSpPr>
        <p:spPr/>
        <p:txBody>
          <a:bodyPr/>
          <a:lstStyle/>
          <a:p>
            <a:pPr marL="342900" lvl="0" indent="-342900">
              <a:lnSpc>
                <a:spcPct val="120000"/>
              </a:lnSpc>
              <a:spcAft>
                <a:spcPts val="300"/>
              </a:spcAft>
              <a:buClr>
                <a:schemeClr val="accent6"/>
              </a:buClr>
              <a:buFont typeface="Wingdings" panose="05000000000000000000" pitchFamily="2" charset="2"/>
              <a:buChar char=""/>
            </a:pPr>
            <a:r>
              <a:rPr lang="sv-SE" sz="2400" kern="100" spc="-10" dirty="0">
                <a:effectLst/>
                <a:latin typeface="+mj-lt"/>
                <a:ea typeface="Calibri" panose="020F0502020204030204" pitchFamily="34" charset="0"/>
                <a:cs typeface="Times New Roman" panose="02020603050405020304" pitchFamily="18" charset="0"/>
              </a:rPr>
              <a:t>Skriv antal på varje omslag och kontrollera att kategorin stämmer.</a:t>
            </a:r>
            <a:endParaRPr lang="sv-SE" dirty="0">
              <a:latin typeface="+mj-lt"/>
              <a:ea typeface="Calibri" panose="020F0502020204030204" pitchFamily="34" charset="0"/>
              <a:cs typeface="Times New Roman" panose="02020603050405020304" pitchFamily="18" charset="0"/>
            </a:endParaRPr>
          </a:p>
          <a:p>
            <a:pPr marL="342900" lvl="0" indent="-342900">
              <a:lnSpc>
                <a:spcPct val="120000"/>
              </a:lnSpc>
              <a:spcAft>
                <a:spcPts val="300"/>
              </a:spcAft>
              <a:buClr>
                <a:schemeClr val="accent6"/>
              </a:buClr>
              <a:buFont typeface="Wingdings" panose="05000000000000000000" pitchFamily="2" charset="2"/>
              <a:buChar char=""/>
            </a:pPr>
            <a:r>
              <a:rPr lang="sv-SE" sz="2400" kern="100" spc="-10" dirty="0">
                <a:effectLst/>
                <a:latin typeface="+mj-lt"/>
                <a:ea typeface="Calibri" panose="020F0502020204030204" pitchFamily="34" charset="0"/>
                <a:cs typeface="Times New Roman" panose="02020603050405020304" pitchFamily="18" charset="0"/>
              </a:rPr>
              <a:t>Skriv under samtliga omslag.</a:t>
            </a:r>
            <a:endParaRPr lang="sv-SE" dirty="0">
              <a:latin typeface="+mj-lt"/>
              <a:ea typeface="Calibri" panose="020F0502020204030204" pitchFamily="34" charset="0"/>
              <a:cs typeface="Times New Roman" panose="02020603050405020304" pitchFamily="18" charset="0"/>
            </a:endParaRPr>
          </a:p>
          <a:p>
            <a:pPr marL="342900" lvl="0" indent="-342900">
              <a:lnSpc>
                <a:spcPct val="120000"/>
              </a:lnSpc>
              <a:spcAft>
                <a:spcPts val="300"/>
              </a:spcAft>
              <a:buClr>
                <a:schemeClr val="accent6"/>
              </a:buClr>
              <a:buFont typeface="Wingdings" panose="05000000000000000000" pitchFamily="2" charset="2"/>
              <a:buChar char=""/>
            </a:pPr>
            <a:r>
              <a:rPr lang="sv-SE" sz="2400" kern="100" spc="-10" dirty="0">
                <a:effectLst/>
                <a:latin typeface="+mj-lt"/>
                <a:ea typeface="Calibri" panose="020F0502020204030204" pitchFamily="34" charset="0"/>
                <a:cs typeface="Times New Roman" panose="02020603050405020304" pitchFamily="18" charset="0"/>
              </a:rPr>
              <a:t>Förslut omslagen.</a:t>
            </a:r>
            <a:endParaRPr lang="sv-SE" sz="2400" dirty="0">
              <a:effectLst/>
              <a:latin typeface="+mj-lt"/>
              <a:ea typeface="Garamond" panose="02020404030301010803" pitchFamily="18" charset="0"/>
              <a:cs typeface="Times New Roman" panose="02020603050405020304" pitchFamily="18" charset="0"/>
            </a:endParaRPr>
          </a:p>
          <a:p>
            <a:endParaRPr lang="sv-SE" dirty="0"/>
          </a:p>
        </p:txBody>
      </p:sp>
      <p:sp>
        <p:nvSpPr>
          <p:cNvPr id="4" name="Platshållare för innehåll 3">
            <a:extLst>
              <a:ext uri="{FF2B5EF4-FFF2-40B4-BE49-F238E27FC236}">
                <a16:creationId xmlns:a16="http://schemas.microsoft.com/office/drawing/2014/main" id="{A7A27FC4-E4AA-DAA7-FC82-87C662DC676B}"/>
              </a:ext>
            </a:extLst>
          </p:cNvPr>
          <p:cNvSpPr>
            <a:spLocks noGrp="1"/>
          </p:cNvSpPr>
          <p:nvPr>
            <p:ph sz="half" idx="2"/>
          </p:nvPr>
        </p:nvSpPr>
        <p:spPr/>
        <p:txBody>
          <a:bodyPr/>
          <a:lstStyle/>
          <a:p>
            <a:pPr>
              <a:buClr>
                <a:schemeClr val="accent6"/>
              </a:buClr>
            </a:pPr>
            <a:r>
              <a:rPr lang="sv-SE" dirty="0"/>
              <a:t>391 röster på Partiet Kaskeloterna</a:t>
            </a:r>
          </a:p>
          <a:p>
            <a:pPr>
              <a:buClr>
                <a:schemeClr val="accent6"/>
              </a:buClr>
            </a:pPr>
            <a:r>
              <a:rPr lang="sv-SE" dirty="0"/>
              <a:t>507 röster på Tumlarpartiet </a:t>
            </a:r>
          </a:p>
          <a:p>
            <a:pPr>
              <a:buClr>
                <a:schemeClr val="accent6"/>
              </a:buClr>
            </a:pPr>
            <a:r>
              <a:rPr lang="sv-SE" dirty="0"/>
              <a:t>109 röster på övriga anmälda partier</a:t>
            </a:r>
          </a:p>
          <a:p>
            <a:pPr>
              <a:buClr>
                <a:schemeClr val="accent6"/>
              </a:buClr>
            </a:pPr>
            <a:r>
              <a:rPr lang="sv-SE" dirty="0"/>
              <a:t>17 ogiltiga röster – blanka</a:t>
            </a:r>
          </a:p>
          <a:p>
            <a:pPr>
              <a:buClr>
                <a:schemeClr val="accent6"/>
              </a:buClr>
            </a:pPr>
            <a:r>
              <a:rPr lang="sv-SE" dirty="0"/>
              <a:t>8 ogiltiga röster - övriga</a:t>
            </a:r>
          </a:p>
          <a:p>
            <a:pPr marL="0" indent="0">
              <a:buNone/>
            </a:pPr>
            <a:endParaRPr lang="sv-SE" i="1" dirty="0"/>
          </a:p>
        </p:txBody>
      </p:sp>
    </p:spTree>
    <p:extLst>
      <p:ext uri="{BB962C8B-B14F-4D97-AF65-F5344CB8AC3E}">
        <p14:creationId xmlns:p14="http://schemas.microsoft.com/office/powerpoint/2010/main" val="10104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7E49BC-E47D-AE25-F596-7AD0E20624D3}"/>
              </a:ext>
            </a:extLst>
          </p:cNvPr>
          <p:cNvSpPr>
            <a:spLocks noGrp="1"/>
          </p:cNvSpPr>
          <p:nvPr>
            <p:ph type="title"/>
          </p:nvPr>
        </p:nvSpPr>
        <p:spPr>
          <a:xfrm>
            <a:off x="1008000" y="509388"/>
            <a:ext cx="10176000" cy="720000"/>
          </a:xfrm>
        </p:spPr>
        <p:txBody>
          <a:bodyPr anchor="b">
            <a:normAutofit/>
          </a:bodyPr>
          <a:lstStyle/>
          <a:p>
            <a:r>
              <a:rPr lang="sv-SE" dirty="0"/>
              <a:t>Packa valkassarna</a:t>
            </a:r>
          </a:p>
        </p:txBody>
      </p:sp>
      <p:sp>
        <p:nvSpPr>
          <p:cNvPr id="3" name="Platshållare för innehåll 2">
            <a:extLst>
              <a:ext uri="{FF2B5EF4-FFF2-40B4-BE49-F238E27FC236}">
                <a16:creationId xmlns:a16="http://schemas.microsoft.com/office/drawing/2014/main" id="{AD6E34E7-0165-7414-B188-9FF5D05826E0}"/>
              </a:ext>
            </a:extLst>
          </p:cNvPr>
          <p:cNvSpPr>
            <a:spLocks noGrp="1"/>
          </p:cNvSpPr>
          <p:nvPr>
            <p:ph sz="half" idx="1"/>
          </p:nvPr>
        </p:nvSpPr>
        <p:spPr>
          <a:xfrm>
            <a:off x="1007999" y="1535113"/>
            <a:ext cx="4994401" cy="4351338"/>
          </a:xfrm>
        </p:spPr>
        <p:txBody>
          <a:bodyPr>
            <a:normAutofit/>
          </a:bodyPr>
          <a:lstStyle/>
          <a:p>
            <a:pPr>
              <a:buClr>
                <a:schemeClr val="accent6"/>
              </a:buClr>
            </a:pPr>
            <a:r>
              <a:rPr lang="sv-SE" dirty="0"/>
              <a:t>När ett val är färdigräknat och resultatet rapporterat ska ni packa och försluta valkassen (gul/vit/blå). </a:t>
            </a:r>
          </a:p>
          <a:p>
            <a:pPr>
              <a:buClr>
                <a:schemeClr val="accent6"/>
              </a:buClr>
            </a:pPr>
            <a:r>
              <a:rPr lang="sv-SE" dirty="0"/>
              <a:t>När ni har räknat samtliga val ska ni packa färdigt den röda uppsamlingskassen.</a:t>
            </a:r>
          </a:p>
          <a:p>
            <a:pPr>
              <a:buClr>
                <a:schemeClr val="accent6"/>
              </a:buClr>
            </a:pPr>
            <a:endParaRPr lang="sv-SE" dirty="0"/>
          </a:p>
        </p:txBody>
      </p:sp>
      <p:pic>
        <p:nvPicPr>
          <p:cNvPr id="10" name="Platshållare för innehåll 9" descr="En person drar bort klisterremsan på den röda uppsamlingskassen för att försluta den.">
            <a:extLst>
              <a:ext uri="{FF2B5EF4-FFF2-40B4-BE49-F238E27FC236}">
                <a16:creationId xmlns:a16="http://schemas.microsoft.com/office/drawing/2014/main" id="{BAD123A0-8FF0-BC0D-B0F2-14A91B44CE3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r="17644" b="-3"/>
          <a:stretch>
            <a:fillRect/>
          </a:stretch>
        </p:blipFill>
        <p:spPr>
          <a:xfrm>
            <a:off x="6189598" y="1530217"/>
            <a:ext cx="4994401" cy="4351338"/>
          </a:xfrm>
          <a:noFill/>
        </p:spPr>
      </p:pic>
    </p:spTree>
    <p:extLst>
      <p:ext uri="{BB962C8B-B14F-4D97-AF65-F5344CB8AC3E}">
        <p14:creationId xmlns:p14="http://schemas.microsoft.com/office/powerpoint/2010/main" val="3693543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D0226C42-205C-7657-2864-04BA5A037EF3}"/>
              </a:ext>
            </a:extLst>
          </p:cNvPr>
          <p:cNvSpPr>
            <a:spLocks noGrp="1"/>
          </p:cNvSpPr>
          <p:nvPr>
            <p:ph type="title"/>
          </p:nvPr>
        </p:nvSpPr>
        <p:spPr>
          <a:xfrm>
            <a:off x="1008000" y="544302"/>
            <a:ext cx="10176000" cy="720000"/>
          </a:xfrm>
        </p:spPr>
        <p:txBody>
          <a:bodyPr/>
          <a:lstStyle/>
          <a:p>
            <a:r>
              <a:rPr lang="sv-SE" dirty="0"/>
              <a:t>Avslut i vallokalen</a:t>
            </a:r>
          </a:p>
        </p:txBody>
      </p:sp>
      <p:sp>
        <p:nvSpPr>
          <p:cNvPr id="3" name="Platshållare för innehåll 2">
            <a:extLst>
              <a:ext uri="{FF2B5EF4-FFF2-40B4-BE49-F238E27FC236}">
                <a16:creationId xmlns:a16="http://schemas.microsoft.com/office/drawing/2014/main" id="{C1AEE4C1-B4D3-9E59-9870-C4DD6BF47C3A}"/>
              </a:ext>
            </a:extLst>
          </p:cNvPr>
          <p:cNvSpPr>
            <a:spLocks noGrp="1"/>
          </p:cNvSpPr>
          <p:nvPr>
            <p:ph idx="1"/>
          </p:nvPr>
        </p:nvSpPr>
        <p:spPr/>
        <p:txBody>
          <a:bodyPr/>
          <a:lstStyle/>
          <a:p>
            <a:pPr>
              <a:buClr>
                <a:schemeClr val="accent6"/>
              </a:buClr>
            </a:pPr>
            <a:r>
              <a:rPr lang="sv-SE" dirty="0"/>
              <a:t>Lämna inte valmaterial på ett sätt som allmänheten skulle kunna uppfatta som vårdslöst, eller som skulle kunna användas för att sprida desinformation om valprocessen.</a:t>
            </a:r>
            <a:endParaRPr lang="sv-SE" i="1" dirty="0"/>
          </a:p>
          <a:p>
            <a:pPr>
              <a:buClr>
                <a:schemeClr val="accent6"/>
              </a:buClr>
            </a:pPr>
            <a:r>
              <a:rPr lang="sv-SE" i="1" dirty="0"/>
              <a:t>[Här kan ni skriva lokala instruktioner hur de ska ställa i ordning lokalen, hantera överblivet valmaterial (t.ex. tömda fönsterkuvert) och vad som gäller kring transport av rösterna (möjlighet till taxi, parkering osv).]</a:t>
            </a:r>
            <a:endParaRPr lang="sv-SE" dirty="0"/>
          </a:p>
          <a:p>
            <a:pPr marL="0" indent="0">
              <a:buNone/>
            </a:pPr>
            <a:endParaRPr lang="sv-SE" dirty="0"/>
          </a:p>
        </p:txBody>
      </p:sp>
    </p:spTree>
    <p:extLst>
      <p:ext uri="{BB962C8B-B14F-4D97-AF65-F5344CB8AC3E}">
        <p14:creationId xmlns:p14="http://schemas.microsoft.com/office/powerpoint/2010/main" val="857949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FE40-984B-80AE-79A7-4ED722C93280}"/>
              </a:ext>
            </a:extLst>
          </p:cNvPr>
          <p:cNvSpPr>
            <a:spLocks noGrp="1"/>
          </p:cNvSpPr>
          <p:nvPr>
            <p:ph type="ctrTitle"/>
          </p:nvPr>
        </p:nvSpPr>
        <p:spPr>
          <a:xfrm>
            <a:off x="2715287" y="3069000"/>
            <a:ext cx="6370622" cy="720000"/>
          </a:xfrm>
        </p:spPr>
        <p:txBody>
          <a:bodyPr/>
          <a:lstStyle/>
          <a:p>
            <a:r>
              <a:rPr lang="sv-SE" dirty="0"/>
              <a:t>Övning: rollen som ordförande</a:t>
            </a:r>
            <a:endParaRPr lang="en-US" dirty="0"/>
          </a:p>
        </p:txBody>
      </p:sp>
    </p:spTree>
    <p:extLst>
      <p:ext uri="{BB962C8B-B14F-4D97-AF65-F5344CB8AC3E}">
        <p14:creationId xmlns:p14="http://schemas.microsoft.com/office/powerpoint/2010/main" val="221273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descr="Bild på en ung kille i röstmottagarväst.">
            <a:extLst>
              <a:ext uri="{FF2B5EF4-FFF2-40B4-BE49-F238E27FC236}">
                <a16:creationId xmlns:a16="http://schemas.microsoft.com/office/drawing/2014/main" id="{574AA2B6-71C9-32AB-9326-CDDDF46793C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4905" y="734306"/>
            <a:ext cx="7037761" cy="5389388"/>
          </a:xfrm>
        </p:spPr>
      </p:pic>
      <p:sp>
        <p:nvSpPr>
          <p:cNvPr id="2" name="Rubrik 1">
            <a:extLst>
              <a:ext uri="{FF2B5EF4-FFF2-40B4-BE49-F238E27FC236}">
                <a16:creationId xmlns:a16="http://schemas.microsoft.com/office/drawing/2014/main" id="{EF309C8D-CFB6-88E9-2D30-FC38EB16DC4D}"/>
              </a:ext>
            </a:extLst>
          </p:cNvPr>
          <p:cNvSpPr>
            <a:spLocks noGrp="1"/>
          </p:cNvSpPr>
          <p:nvPr>
            <p:ph type="title"/>
          </p:nvPr>
        </p:nvSpPr>
        <p:spPr/>
        <p:txBody>
          <a:bodyPr/>
          <a:lstStyle/>
          <a:p>
            <a:r>
              <a:rPr lang="sv-SE" dirty="0"/>
              <a:t>Reflektera över din roll som ordförande</a:t>
            </a:r>
          </a:p>
        </p:txBody>
      </p:sp>
      <p:sp>
        <p:nvSpPr>
          <p:cNvPr id="3" name="Platshållare för innehåll 2">
            <a:extLst>
              <a:ext uri="{FF2B5EF4-FFF2-40B4-BE49-F238E27FC236}">
                <a16:creationId xmlns:a16="http://schemas.microsoft.com/office/drawing/2014/main" id="{8AE965A4-B43C-DF72-C444-61533517D097}"/>
              </a:ext>
            </a:extLst>
          </p:cNvPr>
          <p:cNvSpPr>
            <a:spLocks noGrp="1"/>
          </p:cNvSpPr>
          <p:nvPr>
            <p:ph sz="half" idx="1"/>
          </p:nvPr>
        </p:nvSpPr>
        <p:spPr/>
        <p:txBody>
          <a:bodyPr/>
          <a:lstStyle/>
          <a:p>
            <a:pPr>
              <a:buClr>
                <a:schemeClr val="accent6"/>
              </a:buClr>
              <a:buFontTx/>
              <a:buChar char="-"/>
            </a:pPr>
            <a:r>
              <a:rPr lang="sv-SE" sz="2400" dirty="0"/>
              <a:t>Finns det något som känns otydligt eller som är utmanande för dig i rollen som ordförande?</a:t>
            </a:r>
          </a:p>
          <a:p>
            <a:pPr>
              <a:buClr>
                <a:schemeClr val="accent6"/>
              </a:buClr>
              <a:buFontTx/>
              <a:buChar char="-"/>
            </a:pPr>
            <a:r>
              <a:rPr lang="sv-SE" sz="2400" dirty="0"/>
              <a:t>Är det något du kan göra för att förbereda dig utifrån den utmaning du formulerat?</a:t>
            </a:r>
          </a:p>
          <a:p>
            <a:endParaRPr lang="sv-SE" dirty="0"/>
          </a:p>
        </p:txBody>
      </p:sp>
    </p:spTree>
    <p:extLst>
      <p:ext uri="{BB962C8B-B14F-4D97-AF65-F5344CB8AC3E}">
        <p14:creationId xmlns:p14="http://schemas.microsoft.com/office/powerpoint/2010/main" val="2577469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493AA2-7CD4-B3AB-2B57-501F2E7B84E5}"/>
              </a:ext>
            </a:extLst>
          </p:cNvPr>
          <p:cNvSpPr>
            <a:spLocks noGrp="1"/>
          </p:cNvSpPr>
          <p:nvPr>
            <p:ph type="title"/>
          </p:nvPr>
        </p:nvSpPr>
        <p:spPr/>
        <p:txBody>
          <a:bodyPr/>
          <a:lstStyle/>
          <a:p>
            <a:r>
              <a:rPr lang="sv-SE" dirty="0"/>
              <a:t>Avslutning: vad händer nu?</a:t>
            </a:r>
          </a:p>
        </p:txBody>
      </p:sp>
      <p:pic>
        <p:nvPicPr>
          <p:cNvPr id="5" name="Platshållare för innehåll 4" descr="Bild på fyra cirklar som symboliserar utbildningspaketet för röstmottagare: webbutbildning, utbildningsträff, repetitionsfilmer i mobilen, instruktioner i lokalen. Alla är utgråade utom repetitionssteget som är i färg.">
            <a:extLst>
              <a:ext uri="{FF2B5EF4-FFF2-40B4-BE49-F238E27FC236}">
                <a16:creationId xmlns:a16="http://schemas.microsoft.com/office/drawing/2014/main" id="{C2FE5585-980B-B035-8ADD-82B366FC70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8063" y="2041449"/>
            <a:ext cx="10175875" cy="3338665"/>
          </a:xfrm>
        </p:spPr>
      </p:pic>
    </p:spTree>
    <p:extLst>
      <p:ext uri="{BB962C8B-B14F-4D97-AF65-F5344CB8AC3E}">
        <p14:creationId xmlns:p14="http://schemas.microsoft.com/office/powerpoint/2010/main" val="335328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pPr algn="ctr"/>
            <a:r>
              <a:rPr lang="sv-SE" dirty="0"/>
              <a:t>Utbildning för ordförande</a:t>
            </a:r>
            <a:br>
              <a:rPr lang="sv-SE" dirty="0"/>
            </a:br>
            <a:r>
              <a:rPr lang="sv-SE" dirty="0"/>
              <a:t>i vallokal</a:t>
            </a:r>
          </a:p>
        </p:txBody>
      </p:sp>
      <p:sp>
        <p:nvSpPr>
          <p:cNvPr id="3" name="Underrubrik 2"/>
          <p:cNvSpPr>
            <a:spLocks noGrp="1"/>
          </p:cNvSpPr>
          <p:nvPr>
            <p:ph type="subTitle" idx="1"/>
          </p:nvPr>
        </p:nvSpPr>
        <p:spPr/>
        <p:txBody>
          <a:bodyPr/>
          <a:lstStyle/>
          <a:p>
            <a:pPr algn="ctr"/>
            <a:r>
              <a:rPr lang="sv-SE" dirty="0"/>
              <a:t>Valen 2026</a:t>
            </a:r>
          </a:p>
          <a:p>
            <a:endParaRPr lang="sv-SE" dirty="0"/>
          </a:p>
        </p:txBody>
      </p:sp>
      <p:sp>
        <p:nvSpPr>
          <p:cNvPr id="6" name="textruta 5">
            <a:extLst>
              <a:ext uri="{FF2B5EF4-FFF2-40B4-BE49-F238E27FC236}">
                <a16:creationId xmlns:a16="http://schemas.microsoft.com/office/drawing/2014/main" id="{A2F83E6B-703B-4BFF-95EB-28F648EA9B32}"/>
              </a:ext>
            </a:extLst>
          </p:cNvPr>
          <p:cNvSpPr txBox="1"/>
          <p:nvPr/>
        </p:nvSpPr>
        <p:spPr>
          <a:xfrm>
            <a:off x="9904396" y="5539785"/>
            <a:ext cx="2287604" cy="230832"/>
          </a:xfrm>
          <a:prstGeom prst="rect">
            <a:avLst/>
          </a:prstGeom>
          <a:noFill/>
        </p:spPr>
        <p:txBody>
          <a:bodyPr wrap="square">
            <a:spAutoFit/>
          </a:bodyPr>
          <a:lstStyle/>
          <a:p>
            <a:pPr algn="ctr"/>
            <a:r>
              <a:rPr lang="sv-SE" sz="900" dirty="0">
                <a:solidFill>
                  <a:schemeClr val="bg1"/>
                </a:solidFill>
              </a:rPr>
              <a:t> Produktnummer VAL V0776 02</a:t>
            </a:r>
          </a:p>
        </p:txBody>
      </p:sp>
    </p:spTree>
    <p:extLst>
      <p:ext uri="{BB962C8B-B14F-4D97-AF65-F5344CB8AC3E}">
        <p14:creationId xmlns:p14="http://schemas.microsoft.com/office/powerpoint/2010/main" val="2944293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br>
              <a:rPr lang="sv-SE" dirty="0"/>
            </a:br>
            <a:br>
              <a:rPr lang="sv-SE" dirty="0"/>
            </a:br>
            <a:br>
              <a:rPr lang="sv-SE" dirty="0"/>
            </a:br>
            <a:br>
              <a:rPr lang="sv-SE" dirty="0"/>
            </a:br>
            <a:br>
              <a:rPr lang="sv-SE" dirty="0"/>
            </a:br>
            <a:r>
              <a:rPr lang="sv-SE" dirty="0"/>
              <a:t> Tack för att du deltagit idag!</a:t>
            </a:r>
          </a:p>
        </p:txBody>
      </p:sp>
      <p:sp>
        <p:nvSpPr>
          <p:cNvPr id="4" name="Platshållare för bildnumm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96A28D3-22CF-4FB0-80FD-EC473B325B38}" type="slidenum">
              <a:rPr lang="sv-SE" smtClean="0"/>
              <a:pPr/>
              <a:t>20</a:t>
            </a:fld>
            <a:endParaRPr lang="sv-SE" dirty="0"/>
          </a:p>
        </p:txBody>
      </p:sp>
      <p:pic>
        <p:nvPicPr>
          <p:cNvPr id="9" name="Platshållare för innehåll 8" descr="Ett formgivet &quot;Tack&quot;">
            <a:extLst>
              <a:ext uri="{FF2B5EF4-FFF2-40B4-BE49-F238E27FC236}">
                <a16:creationId xmlns:a16="http://schemas.microsoft.com/office/drawing/2014/main" id="{39E8A369-7441-890A-DD28-90AB339EBE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28284" y="2083146"/>
            <a:ext cx="4535433" cy="3255271"/>
          </a:xfrm>
          <a:prstGeom prst="rect">
            <a:avLst/>
          </a:prstGeom>
        </p:spPr>
      </p:pic>
    </p:spTree>
    <p:extLst>
      <p:ext uri="{BB962C8B-B14F-4D97-AF65-F5344CB8AC3E}">
        <p14:creationId xmlns:p14="http://schemas.microsoft.com/office/powerpoint/2010/main" val="326771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6F2966-3415-561E-9D8C-3936C04F8E73}"/>
              </a:ext>
            </a:extLst>
          </p:cNvPr>
          <p:cNvSpPr>
            <a:spLocks noGrp="1"/>
          </p:cNvSpPr>
          <p:nvPr>
            <p:ph type="title"/>
          </p:nvPr>
        </p:nvSpPr>
        <p:spPr>
          <a:xfrm>
            <a:off x="1007998" y="815113"/>
            <a:ext cx="7045331" cy="720000"/>
          </a:xfrm>
        </p:spPr>
        <p:txBody>
          <a:bodyPr/>
          <a:lstStyle/>
          <a:p>
            <a:r>
              <a:rPr lang="sv-SE" dirty="0"/>
              <a:t>Ordförandens utbildningspaket</a:t>
            </a:r>
          </a:p>
        </p:txBody>
      </p:sp>
      <p:pic>
        <p:nvPicPr>
          <p:cNvPr id="18" name="Bildobjekt 17" descr="Kvinna föreläser och visar bilder på en presentation.">
            <a:extLst>
              <a:ext uri="{FF2B5EF4-FFF2-40B4-BE49-F238E27FC236}">
                <a16:creationId xmlns:a16="http://schemas.microsoft.com/office/drawing/2014/main" id="{853EBD06-9115-D443-E069-CD838C304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428" y="2231625"/>
            <a:ext cx="2531339" cy="2531339"/>
          </a:xfrm>
          <a:prstGeom prst="rect">
            <a:avLst/>
          </a:prstGeom>
        </p:spPr>
      </p:pic>
      <p:sp>
        <p:nvSpPr>
          <p:cNvPr id="3" name="textruta 2">
            <a:extLst>
              <a:ext uri="{FF2B5EF4-FFF2-40B4-BE49-F238E27FC236}">
                <a16:creationId xmlns:a16="http://schemas.microsoft.com/office/drawing/2014/main" id="{64052A8E-1371-9F02-86AD-71784E3CEBDA}"/>
              </a:ext>
            </a:extLst>
          </p:cNvPr>
          <p:cNvSpPr txBox="1"/>
          <p:nvPr/>
        </p:nvSpPr>
        <p:spPr>
          <a:xfrm>
            <a:off x="1002286" y="4937760"/>
            <a:ext cx="2112879" cy="369332"/>
          </a:xfrm>
          <a:prstGeom prst="rect">
            <a:avLst/>
          </a:prstGeom>
          <a:noFill/>
        </p:spPr>
        <p:txBody>
          <a:bodyPr wrap="square" rtlCol="0">
            <a:spAutoFit/>
          </a:bodyPr>
          <a:lstStyle/>
          <a:p>
            <a:r>
              <a:rPr lang="sv-SE" b="1" dirty="0"/>
              <a:t>Webbutbildning</a:t>
            </a:r>
          </a:p>
        </p:txBody>
      </p:sp>
      <p:sp>
        <p:nvSpPr>
          <p:cNvPr id="4" name="textruta 3">
            <a:extLst>
              <a:ext uri="{FF2B5EF4-FFF2-40B4-BE49-F238E27FC236}">
                <a16:creationId xmlns:a16="http://schemas.microsoft.com/office/drawing/2014/main" id="{5CD29F54-9CA7-5BF8-2E5D-C3B12DB622FD}"/>
              </a:ext>
            </a:extLst>
          </p:cNvPr>
          <p:cNvSpPr txBox="1"/>
          <p:nvPr/>
        </p:nvSpPr>
        <p:spPr>
          <a:xfrm>
            <a:off x="3884093" y="4937760"/>
            <a:ext cx="1990927" cy="369332"/>
          </a:xfrm>
          <a:prstGeom prst="rect">
            <a:avLst/>
          </a:prstGeom>
          <a:noFill/>
        </p:spPr>
        <p:txBody>
          <a:bodyPr wrap="square" rtlCol="0">
            <a:spAutoFit/>
          </a:bodyPr>
          <a:lstStyle/>
          <a:p>
            <a:r>
              <a:rPr lang="sv-SE" b="1" dirty="0"/>
              <a:t>Utbildningsträff</a:t>
            </a:r>
          </a:p>
        </p:txBody>
      </p:sp>
      <p:sp>
        <p:nvSpPr>
          <p:cNvPr id="5" name="textruta 4">
            <a:extLst>
              <a:ext uri="{FF2B5EF4-FFF2-40B4-BE49-F238E27FC236}">
                <a16:creationId xmlns:a16="http://schemas.microsoft.com/office/drawing/2014/main" id="{B6D13675-9FB8-C3FF-F10E-A87F5B33CEA5}"/>
              </a:ext>
            </a:extLst>
          </p:cNvPr>
          <p:cNvSpPr txBox="1"/>
          <p:nvPr/>
        </p:nvSpPr>
        <p:spPr>
          <a:xfrm>
            <a:off x="6824281" y="4937760"/>
            <a:ext cx="1332665" cy="369332"/>
          </a:xfrm>
          <a:prstGeom prst="rect">
            <a:avLst/>
          </a:prstGeom>
          <a:noFill/>
        </p:spPr>
        <p:txBody>
          <a:bodyPr wrap="square" rtlCol="0">
            <a:spAutoFit/>
          </a:bodyPr>
          <a:lstStyle/>
          <a:p>
            <a:r>
              <a:rPr lang="sv-SE" b="1" dirty="0"/>
              <a:t>Repetition</a:t>
            </a:r>
          </a:p>
        </p:txBody>
      </p:sp>
      <p:sp>
        <p:nvSpPr>
          <p:cNvPr id="6" name="textruta 5">
            <a:extLst>
              <a:ext uri="{FF2B5EF4-FFF2-40B4-BE49-F238E27FC236}">
                <a16:creationId xmlns:a16="http://schemas.microsoft.com/office/drawing/2014/main" id="{C6DE9D82-A516-40E0-14EA-ABCBD77BD790}"/>
              </a:ext>
            </a:extLst>
          </p:cNvPr>
          <p:cNvSpPr txBox="1"/>
          <p:nvPr/>
        </p:nvSpPr>
        <p:spPr>
          <a:xfrm>
            <a:off x="9229450" y="4937760"/>
            <a:ext cx="1794452" cy="369332"/>
          </a:xfrm>
          <a:prstGeom prst="rect">
            <a:avLst/>
          </a:prstGeom>
          <a:noFill/>
        </p:spPr>
        <p:txBody>
          <a:bodyPr wrap="square" rtlCol="0">
            <a:spAutoFit/>
          </a:bodyPr>
          <a:lstStyle/>
          <a:p>
            <a:r>
              <a:rPr lang="sv-SE" b="1" dirty="0"/>
              <a:t>Instruktioner</a:t>
            </a:r>
          </a:p>
        </p:txBody>
      </p:sp>
      <p:pic>
        <p:nvPicPr>
          <p:cNvPr id="10" name="Platshållare för innehåll 9" descr="Cirkel med en laptop och en kaffekopp.">
            <a:extLst>
              <a:ext uri="{FF2B5EF4-FFF2-40B4-BE49-F238E27FC236}">
                <a16:creationId xmlns:a16="http://schemas.microsoft.com/office/drawing/2014/main" id="{6D12C189-2147-7FD2-004E-0C42E8B63D47}"/>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80657" y="2217117"/>
            <a:ext cx="2545848" cy="2545848"/>
          </a:xfrm>
        </p:spPr>
      </p:pic>
      <p:pic>
        <p:nvPicPr>
          <p:cNvPr id="12" name="Bildobjekt 11" descr="Cirkel med en mobiltelefon med en playknapp på.">
            <a:extLst>
              <a:ext uri="{FF2B5EF4-FFF2-40B4-BE49-F238E27FC236}">
                <a16:creationId xmlns:a16="http://schemas.microsoft.com/office/drawing/2014/main" id="{67E17718-6B00-C2D8-39A6-FF98C5FCF5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690" y="2231625"/>
            <a:ext cx="2545848" cy="2545848"/>
          </a:xfrm>
          <a:prstGeom prst="rect">
            <a:avLst/>
          </a:prstGeom>
        </p:spPr>
      </p:pic>
      <p:pic>
        <p:nvPicPr>
          <p:cNvPr id="14" name="Bildobjekt 13" descr="Cirkel med ett finger som följer en instruktion på ett papper.">
            <a:extLst>
              <a:ext uri="{FF2B5EF4-FFF2-40B4-BE49-F238E27FC236}">
                <a16:creationId xmlns:a16="http://schemas.microsoft.com/office/drawing/2014/main" id="{017AC745-966F-0132-ECFC-6292CA34C1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995" y="2231625"/>
            <a:ext cx="2449362" cy="2449362"/>
          </a:xfrm>
          <a:prstGeom prst="rect">
            <a:avLst/>
          </a:prstGeom>
        </p:spPr>
      </p:pic>
    </p:spTree>
    <p:extLst>
      <p:ext uri="{BB962C8B-B14F-4D97-AF65-F5344CB8AC3E}">
        <p14:creationId xmlns:p14="http://schemas.microsoft.com/office/powerpoint/2010/main" val="17336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74162B-826A-3D8F-9823-CEDCEED1D1E8}"/>
              </a:ext>
            </a:extLst>
          </p:cNvPr>
          <p:cNvSpPr>
            <a:spLocks noGrp="1"/>
          </p:cNvSpPr>
          <p:nvPr>
            <p:ph type="title"/>
          </p:nvPr>
        </p:nvSpPr>
        <p:spPr/>
        <p:txBody>
          <a:bodyPr/>
          <a:lstStyle/>
          <a:p>
            <a:r>
              <a:rPr lang="sv-SE" dirty="0"/>
              <a:t>Övningsunderlag</a:t>
            </a:r>
          </a:p>
        </p:txBody>
      </p:sp>
      <p:sp>
        <p:nvSpPr>
          <p:cNvPr id="12" name="Platshållare för innehåll 11">
            <a:extLst>
              <a:ext uri="{FF2B5EF4-FFF2-40B4-BE49-F238E27FC236}">
                <a16:creationId xmlns:a16="http://schemas.microsoft.com/office/drawing/2014/main" id="{EC034496-F137-2EAA-B72B-68F31FBC711D}"/>
              </a:ext>
            </a:extLst>
          </p:cNvPr>
          <p:cNvSpPr>
            <a:spLocks noGrp="1"/>
          </p:cNvSpPr>
          <p:nvPr>
            <p:ph sz="half" idx="1"/>
          </p:nvPr>
        </p:nvSpPr>
        <p:spPr/>
        <p:txBody>
          <a:bodyPr/>
          <a:lstStyle/>
          <a:p>
            <a:pPr fontAlgn="t">
              <a:buClr>
                <a:schemeClr val="accent6"/>
              </a:buClr>
            </a:pPr>
            <a:r>
              <a:rPr lang="sv-SE" dirty="0"/>
              <a:t>1 röd uppsamlingskasse</a:t>
            </a:r>
          </a:p>
          <a:p>
            <a:pPr fontAlgn="t">
              <a:buClr>
                <a:schemeClr val="accent6"/>
              </a:buClr>
            </a:pPr>
            <a:r>
              <a:rPr lang="sv-SE" dirty="0"/>
              <a:t>1 vit </a:t>
            </a:r>
            <a:r>
              <a:rPr lang="sv-SE" dirty="0" err="1"/>
              <a:t>valkasse</a:t>
            </a:r>
            <a:endParaRPr lang="sv-SE" dirty="0"/>
          </a:p>
          <a:p>
            <a:pPr fontAlgn="t">
              <a:buClr>
                <a:schemeClr val="accent6"/>
              </a:buClr>
            </a:pPr>
            <a:r>
              <a:rPr lang="sv-SE" dirty="0"/>
              <a:t>1 protokoll vallokal </a:t>
            </a:r>
          </a:p>
          <a:p>
            <a:pPr fontAlgn="t">
              <a:buClr>
                <a:schemeClr val="accent6"/>
              </a:buClr>
            </a:pPr>
            <a:r>
              <a:rPr lang="sv-SE" dirty="0"/>
              <a:t>5 omslag för förtidsröster/budröstkuvert</a:t>
            </a:r>
          </a:p>
          <a:p>
            <a:pPr fontAlgn="t">
              <a:buClr>
                <a:schemeClr val="accent6"/>
              </a:buClr>
            </a:pPr>
            <a:r>
              <a:rPr lang="sv-SE" dirty="0"/>
              <a:t>6 omslag för valsedlar</a:t>
            </a:r>
          </a:p>
          <a:p>
            <a:pPr marL="0" indent="0" fontAlgn="t">
              <a:buClr>
                <a:schemeClr val="accent6"/>
              </a:buClr>
              <a:buNone/>
            </a:pPr>
            <a:endParaRPr lang="sv-SE" dirty="0"/>
          </a:p>
          <a:p>
            <a:pPr marL="0" indent="0" fontAlgn="t">
              <a:buNone/>
            </a:pPr>
            <a:endParaRPr lang="sv-SE" dirty="0"/>
          </a:p>
          <a:p>
            <a:pPr marL="0" indent="0">
              <a:buNone/>
            </a:pPr>
            <a:endParaRPr lang="sv-SE" dirty="0"/>
          </a:p>
        </p:txBody>
      </p:sp>
      <p:sp>
        <p:nvSpPr>
          <p:cNvPr id="14" name="Platshållare för innehåll 13">
            <a:extLst>
              <a:ext uri="{FF2B5EF4-FFF2-40B4-BE49-F238E27FC236}">
                <a16:creationId xmlns:a16="http://schemas.microsoft.com/office/drawing/2014/main" id="{4F7F63AE-16D4-B097-B5E1-34F6EAB1235F}"/>
              </a:ext>
            </a:extLst>
          </p:cNvPr>
          <p:cNvSpPr>
            <a:spLocks noGrp="1"/>
          </p:cNvSpPr>
          <p:nvPr>
            <p:ph sz="half" idx="2"/>
          </p:nvPr>
        </p:nvSpPr>
        <p:spPr>
          <a:xfrm>
            <a:off x="6189597" y="1530217"/>
            <a:ext cx="5607661" cy="4351338"/>
          </a:xfrm>
        </p:spPr>
        <p:txBody>
          <a:bodyPr/>
          <a:lstStyle/>
          <a:p>
            <a:pPr fontAlgn="t">
              <a:buClr>
                <a:schemeClr val="accent6"/>
              </a:buClr>
            </a:pPr>
            <a:r>
              <a:rPr lang="sv-SE" dirty="0"/>
              <a:t>1 kvittens uppsamlingskasse </a:t>
            </a:r>
          </a:p>
          <a:p>
            <a:pPr fontAlgn="t">
              <a:buClr>
                <a:schemeClr val="accent6"/>
              </a:buClr>
            </a:pPr>
            <a:r>
              <a:rPr lang="sv-SE" dirty="0"/>
              <a:t>1 anteckningspapper</a:t>
            </a:r>
          </a:p>
          <a:p>
            <a:pPr fontAlgn="t">
              <a:buClr>
                <a:schemeClr val="accent6"/>
              </a:buClr>
            </a:pPr>
            <a:r>
              <a:rPr lang="sv-SE" dirty="0"/>
              <a:t>1 resultatbilaga KF </a:t>
            </a:r>
          </a:p>
          <a:p>
            <a:pPr fontAlgn="t">
              <a:buClr>
                <a:schemeClr val="accent6"/>
              </a:buClr>
            </a:pPr>
            <a:r>
              <a:rPr lang="sv-SE" dirty="0"/>
              <a:t>1 röstlängd (bild på försättsbladet)</a:t>
            </a:r>
          </a:p>
          <a:p>
            <a:pPr fontAlgn="t">
              <a:buClr>
                <a:schemeClr val="accent6"/>
              </a:buClr>
            </a:pPr>
            <a:r>
              <a:rPr lang="sv-SE" dirty="0"/>
              <a:t>Instruktioner för ordförande (10 sidor)</a:t>
            </a:r>
          </a:p>
          <a:p>
            <a:endParaRPr lang="sv-SE" dirty="0"/>
          </a:p>
        </p:txBody>
      </p:sp>
    </p:spTree>
    <p:extLst>
      <p:ext uri="{BB962C8B-B14F-4D97-AF65-F5344CB8AC3E}">
        <p14:creationId xmlns:p14="http://schemas.microsoft.com/office/powerpoint/2010/main" val="462060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FE40-984B-80AE-79A7-4ED722C93280}"/>
              </a:ext>
            </a:extLst>
          </p:cNvPr>
          <p:cNvSpPr>
            <a:spLocks noGrp="1"/>
          </p:cNvSpPr>
          <p:nvPr>
            <p:ph type="ctrTitle"/>
          </p:nvPr>
        </p:nvSpPr>
        <p:spPr>
          <a:xfrm>
            <a:off x="2541060" y="2882956"/>
            <a:ext cx="6370622" cy="720000"/>
          </a:xfrm>
        </p:spPr>
        <p:txBody>
          <a:bodyPr/>
          <a:lstStyle/>
          <a:p>
            <a:r>
              <a:rPr lang="sv-SE" dirty="0"/>
              <a:t>Övning: Att inleda dagen i vallokalen</a:t>
            </a:r>
            <a:endParaRPr lang="en-US" dirty="0"/>
          </a:p>
        </p:txBody>
      </p:sp>
    </p:spTree>
    <p:extLst>
      <p:ext uri="{BB962C8B-B14F-4D97-AF65-F5344CB8AC3E}">
        <p14:creationId xmlns:p14="http://schemas.microsoft.com/office/powerpoint/2010/main" val="52426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5EDF3C-CFA0-0FF2-44A3-C40557F1073B}"/>
              </a:ext>
            </a:extLst>
          </p:cNvPr>
          <p:cNvSpPr>
            <a:spLocks noGrp="1"/>
          </p:cNvSpPr>
          <p:nvPr>
            <p:ph type="title"/>
          </p:nvPr>
        </p:nvSpPr>
        <p:spPr/>
        <p:txBody>
          <a:bodyPr/>
          <a:lstStyle/>
          <a:p>
            <a:r>
              <a:rPr lang="sv-SE" dirty="0"/>
              <a:t>Öppna lokalen och påbörja röstmottagningen</a:t>
            </a:r>
          </a:p>
        </p:txBody>
      </p:sp>
      <p:sp>
        <p:nvSpPr>
          <p:cNvPr id="3" name="Platshållare för innehåll 2">
            <a:extLst>
              <a:ext uri="{FF2B5EF4-FFF2-40B4-BE49-F238E27FC236}">
                <a16:creationId xmlns:a16="http://schemas.microsoft.com/office/drawing/2014/main" id="{1FD20A35-00D1-97F5-2C83-2E20F49CC17C}"/>
              </a:ext>
            </a:extLst>
          </p:cNvPr>
          <p:cNvSpPr>
            <a:spLocks noGrp="1"/>
          </p:cNvSpPr>
          <p:nvPr>
            <p:ph sz="half" idx="1"/>
          </p:nvPr>
        </p:nvSpPr>
        <p:spPr/>
        <p:txBody>
          <a:bodyPr/>
          <a:lstStyle/>
          <a:p>
            <a:pPr>
              <a:buClr>
                <a:schemeClr val="accent6"/>
              </a:buClr>
            </a:pPr>
            <a:r>
              <a:rPr lang="sv-SE" dirty="0">
                <a:latin typeface="Arial" panose="020B0604020202020204" pitchFamily="34" charset="0"/>
              </a:rPr>
              <a:t>Du öppnar vallokalen kl. 08.14 för att du har behövt vänta in en röstmottagare som blivit sen.</a:t>
            </a:r>
          </a:p>
          <a:p>
            <a:pPr>
              <a:buClr>
                <a:schemeClr val="accent6"/>
              </a:buClr>
            </a:pPr>
            <a:r>
              <a:rPr lang="sv-SE" dirty="0">
                <a:latin typeface="Arial" panose="020B0604020202020204" pitchFamily="34" charset="0"/>
              </a:rPr>
              <a:t>Kl. 08.28 kommer första väljaren</a:t>
            </a:r>
          </a:p>
          <a:p>
            <a:pPr>
              <a:buClr>
                <a:schemeClr val="accent6"/>
              </a:buClr>
            </a:pPr>
            <a:r>
              <a:rPr lang="sv-SE" dirty="0">
                <a:latin typeface="Arial" panose="020B0604020202020204" pitchFamily="34" charset="0"/>
              </a:rPr>
              <a:t>Fyll i kommun + valdistrikt på samtliga sidor i protokollet.</a:t>
            </a:r>
            <a:endParaRPr lang="sv-SE" b="1" dirty="0">
              <a:latin typeface="Garamond" panose="02020404030301010803" pitchFamily="18" charset="0"/>
            </a:endParaRPr>
          </a:p>
          <a:p>
            <a:pPr marL="0" indent="0">
              <a:buNone/>
            </a:pPr>
            <a:endParaRPr lang="sv-SE" dirty="0"/>
          </a:p>
        </p:txBody>
      </p:sp>
      <p:pic>
        <p:nvPicPr>
          <p:cNvPr id="6" name="Platshållare för innehåll 5" descr="En bild på protokoll vallokal.">
            <a:extLst>
              <a:ext uri="{FF2B5EF4-FFF2-40B4-BE49-F238E27FC236}">
                <a16:creationId xmlns:a16="http://schemas.microsoft.com/office/drawing/2014/main" id="{10996AA2-5EB5-9E94-FE92-41FCD25C573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462269">
            <a:off x="6690018" y="1749605"/>
            <a:ext cx="3524093" cy="48151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548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90CF687-11F4-69B0-0054-5D57CC88B741}"/>
              </a:ext>
            </a:extLst>
          </p:cNvPr>
          <p:cNvSpPr>
            <a:spLocks noGrp="1"/>
          </p:cNvSpPr>
          <p:nvPr>
            <p:ph type="title"/>
          </p:nvPr>
        </p:nvSpPr>
        <p:spPr/>
        <p:txBody>
          <a:bodyPr/>
          <a:lstStyle/>
          <a:p>
            <a:r>
              <a:rPr lang="sv-SE" dirty="0"/>
              <a:t>Förbered omslag</a:t>
            </a:r>
          </a:p>
        </p:txBody>
      </p:sp>
      <p:sp>
        <p:nvSpPr>
          <p:cNvPr id="3" name="Platshållare för innehåll 2">
            <a:extLst>
              <a:ext uri="{FF2B5EF4-FFF2-40B4-BE49-F238E27FC236}">
                <a16:creationId xmlns:a16="http://schemas.microsoft.com/office/drawing/2014/main" id="{262715F8-A382-474E-2682-3F3D4B3F9DD2}"/>
              </a:ext>
            </a:extLst>
          </p:cNvPr>
          <p:cNvSpPr>
            <a:spLocks noGrp="1"/>
          </p:cNvSpPr>
          <p:nvPr>
            <p:ph idx="1"/>
          </p:nvPr>
        </p:nvSpPr>
        <p:spPr>
          <a:xfrm>
            <a:off x="1007999" y="1382713"/>
            <a:ext cx="10176001" cy="4351338"/>
          </a:xfrm>
        </p:spPr>
        <p:txBody>
          <a:bodyPr/>
          <a:lstStyle/>
          <a:p>
            <a:pPr fontAlgn="ctr">
              <a:spcAft>
                <a:spcPts val="1200"/>
              </a:spcAft>
              <a:buClr>
                <a:schemeClr val="accent6"/>
              </a:buClr>
            </a:pPr>
            <a:r>
              <a:rPr lang="sv-SE" sz="2800" dirty="0"/>
              <a:t>Instruktionen </a:t>
            </a:r>
            <a:r>
              <a:rPr lang="sv-SE" sz="2800" b="1" dirty="0"/>
              <a:t>Förbered omslag</a:t>
            </a:r>
            <a:endParaRPr lang="sv-SE" sz="2800" dirty="0">
              <a:latin typeface="Arial" panose="020B0604020202020204" pitchFamily="34" charset="0"/>
            </a:endParaRPr>
          </a:p>
          <a:p>
            <a:pPr marL="0" indent="0" fontAlgn="ctr">
              <a:spcAft>
                <a:spcPts val="1200"/>
              </a:spcAft>
              <a:buClr>
                <a:schemeClr val="accent6"/>
              </a:buClr>
              <a:buNone/>
            </a:pPr>
            <a:r>
              <a:rPr lang="sv-SE" sz="2800" dirty="0"/>
              <a:t> </a:t>
            </a:r>
          </a:p>
          <a:p>
            <a:pPr marL="457200" lvl="1" indent="0" fontAlgn="ctr">
              <a:spcBef>
                <a:spcPts val="0"/>
              </a:spcBef>
              <a:spcAft>
                <a:spcPts val="1200"/>
              </a:spcAft>
              <a:buNone/>
            </a:pPr>
            <a:endParaRPr lang="sv-SE" sz="1800" dirty="0">
              <a:effectLst/>
              <a:latin typeface="Arial" panose="020B0604020202020204" pitchFamily="34" charset="0"/>
            </a:endParaRPr>
          </a:p>
          <a:p>
            <a:pPr marL="457200" lvl="1" indent="0" fontAlgn="ctr">
              <a:spcBef>
                <a:spcPts val="0"/>
              </a:spcBef>
              <a:spcAft>
                <a:spcPts val="1200"/>
              </a:spcAft>
              <a:buNone/>
            </a:pPr>
            <a:endParaRPr lang="sv-SE" sz="2000" dirty="0">
              <a:latin typeface="Garamond" panose="02020404030301010803" pitchFamily="18" charset="0"/>
            </a:endParaRPr>
          </a:p>
          <a:p>
            <a:pPr marL="0" indent="0">
              <a:buNone/>
            </a:pPr>
            <a:endParaRPr lang="sv-SE" dirty="0"/>
          </a:p>
        </p:txBody>
      </p:sp>
      <p:pic>
        <p:nvPicPr>
          <p:cNvPr id="2" name="Platshållare för innehåll 5" descr="Bild på omslaget för förtidsröster">
            <a:extLst>
              <a:ext uri="{FF2B5EF4-FFF2-40B4-BE49-F238E27FC236}">
                <a16:creationId xmlns:a16="http://schemas.microsoft.com/office/drawing/2014/main" id="{C330CAEF-FA9A-1072-922E-C9037D174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165" y="2455631"/>
            <a:ext cx="3024436" cy="4261281"/>
          </a:xfrm>
          <a:prstGeom prst="rect">
            <a:avLst/>
          </a:prstGeom>
          <a:noFill/>
        </p:spPr>
      </p:pic>
      <p:pic>
        <p:nvPicPr>
          <p:cNvPr id="8" name="Platshållare för innehåll 7" descr="Bild på omslaget för valsedlar">
            <a:extLst>
              <a:ext uri="{FF2B5EF4-FFF2-40B4-BE49-F238E27FC236}">
                <a16:creationId xmlns:a16="http://schemas.microsoft.com/office/drawing/2014/main" id="{518EA350-EEAE-DA50-8F28-5612EEC518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66279" y="1600272"/>
            <a:ext cx="3024436" cy="4441060"/>
          </a:xfrm>
          <a:prstGeom prst="rect">
            <a:avLst/>
          </a:prstGeom>
        </p:spPr>
      </p:pic>
    </p:spTree>
    <p:extLst>
      <p:ext uri="{BB962C8B-B14F-4D97-AF65-F5344CB8AC3E}">
        <p14:creationId xmlns:p14="http://schemas.microsoft.com/office/powerpoint/2010/main" val="376822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FC896E-1638-E95F-5FFD-4BC0A03D7DFE}"/>
              </a:ext>
            </a:extLst>
          </p:cNvPr>
          <p:cNvSpPr>
            <a:spLocks noGrp="1"/>
          </p:cNvSpPr>
          <p:nvPr>
            <p:ph type="title"/>
          </p:nvPr>
        </p:nvSpPr>
        <p:spPr/>
        <p:txBody>
          <a:bodyPr/>
          <a:lstStyle/>
          <a:p>
            <a:r>
              <a:rPr lang="sv-SE" dirty="0"/>
              <a:t>Rapportera incidenter</a:t>
            </a:r>
          </a:p>
        </p:txBody>
      </p:sp>
      <p:sp>
        <p:nvSpPr>
          <p:cNvPr id="7" name="Platshållare för innehåll 6">
            <a:extLst>
              <a:ext uri="{FF2B5EF4-FFF2-40B4-BE49-F238E27FC236}">
                <a16:creationId xmlns:a16="http://schemas.microsoft.com/office/drawing/2014/main" id="{C504E01E-6EDE-F6C2-A059-A436C9FB56D8}"/>
              </a:ext>
            </a:extLst>
          </p:cNvPr>
          <p:cNvSpPr>
            <a:spLocks noGrp="1"/>
          </p:cNvSpPr>
          <p:nvPr>
            <p:ph idx="1"/>
          </p:nvPr>
        </p:nvSpPr>
        <p:spPr/>
        <p:txBody>
          <a:bodyPr/>
          <a:lstStyle/>
          <a:p>
            <a:pPr lvl="0">
              <a:buClr>
                <a:schemeClr val="accent6"/>
              </a:buClr>
            </a:pPr>
            <a:r>
              <a:rPr lang="sv-SE" dirty="0"/>
              <a:t>Utöver att rapportera en inträffad incident ska du beskriva den så utförligt som möjligt i protokollet.</a:t>
            </a:r>
            <a:endParaRPr lang="sv-SE" i="1" dirty="0"/>
          </a:p>
          <a:p>
            <a:pPr lvl="0">
              <a:buClr>
                <a:schemeClr val="accent6"/>
              </a:buClr>
            </a:pPr>
            <a:r>
              <a:rPr lang="sv-SE" i="1" dirty="0"/>
              <a:t>[Här behöver ni komplettera med </a:t>
            </a:r>
            <a:r>
              <a:rPr lang="sv-SE" b="1" i="1" dirty="0"/>
              <a:t>hur</a:t>
            </a:r>
            <a:r>
              <a:rPr lang="sv-SE" i="1" dirty="0"/>
              <a:t> ordförande ska incidentrapportera.]</a:t>
            </a:r>
            <a:endParaRPr lang="sv-SE" dirty="0"/>
          </a:p>
        </p:txBody>
      </p:sp>
    </p:spTree>
    <p:extLst>
      <p:ext uri="{BB962C8B-B14F-4D97-AF65-F5344CB8AC3E}">
        <p14:creationId xmlns:p14="http://schemas.microsoft.com/office/powerpoint/2010/main" val="195382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8CE75-DAEB-4F4D-4F0C-B35E3831B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EFB9D6-0A20-66DB-9AE1-A891A07291C7}"/>
              </a:ext>
            </a:extLst>
          </p:cNvPr>
          <p:cNvSpPr>
            <a:spLocks noGrp="1"/>
          </p:cNvSpPr>
          <p:nvPr>
            <p:ph type="ctrTitle"/>
          </p:nvPr>
        </p:nvSpPr>
        <p:spPr>
          <a:xfrm>
            <a:off x="2541060" y="2882956"/>
            <a:ext cx="6370622" cy="720000"/>
          </a:xfrm>
        </p:spPr>
        <p:txBody>
          <a:bodyPr/>
          <a:lstStyle/>
          <a:p>
            <a:r>
              <a:rPr lang="sv-SE" dirty="0"/>
              <a:t>Övning: avsluta röstmottagning och genomför rösträkning</a:t>
            </a:r>
            <a:endParaRPr lang="en-US" dirty="0"/>
          </a:p>
        </p:txBody>
      </p:sp>
    </p:spTree>
    <p:extLst>
      <p:ext uri="{BB962C8B-B14F-4D97-AF65-F5344CB8AC3E}">
        <p14:creationId xmlns:p14="http://schemas.microsoft.com/office/powerpoint/2010/main" val="2367564587"/>
      </p:ext>
    </p:extLst>
  </p:cSld>
  <p:clrMapOvr>
    <a:masterClrMapping/>
  </p:clrMapOvr>
</p:sld>
</file>

<file path=ppt/theme/theme1.xml><?xml version="1.0" encoding="utf-8"?>
<a:theme xmlns:a="http://schemas.openxmlformats.org/drawingml/2006/main" name="Office-tema">
  <a:themeElements>
    <a:clrScheme name="Valmyndigheten">
      <a:dk1>
        <a:sysClr val="windowText" lastClr="000000"/>
      </a:dk1>
      <a:lt1>
        <a:sysClr val="window" lastClr="FFFFFF"/>
      </a:lt1>
      <a:dk2>
        <a:srgbClr val="5F6F7E"/>
      </a:dk2>
      <a:lt2>
        <a:srgbClr val="DDDEE1"/>
      </a:lt2>
      <a:accent1>
        <a:srgbClr val="A71979"/>
      </a:accent1>
      <a:accent2>
        <a:srgbClr val="008BD2"/>
      </a:accent2>
      <a:accent3>
        <a:srgbClr val="F39325"/>
      </a:accent3>
      <a:accent4>
        <a:srgbClr val="00918E"/>
      </a:accent4>
      <a:accent5>
        <a:srgbClr val="E83278"/>
      </a:accent5>
      <a:accent6>
        <a:srgbClr val="164194"/>
      </a:accent6>
      <a:hlink>
        <a:srgbClr val="3069A1"/>
      </a:hlink>
      <a:folHlink>
        <a:srgbClr val="800080"/>
      </a:folHlink>
    </a:clrScheme>
    <a:fontScheme name="Skatteverket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myndigheten.potx" id="{57E29F23-1F54-49DF-A27B-0BE8DB93E924}" vid="{0A014BE8-3C31-479E-9472-6970E126172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0F8BF452063CB4AB0C5020EBD369EE4" ma:contentTypeVersion="16" ma:contentTypeDescription="Skapa ett nytt dokument." ma:contentTypeScope="" ma:versionID="2cf7b49ca537402bc81cca583e7dd802">
  <xsd:schema xmlns:xsd="http://www.w3.org/2001/XMLSchema" xmlns:xs="http://www.w3.org/2001/XMLSchema" xmlns:p="http://schemas.microsoft.com/office/2006/metadata/properties" xmlns:ns2="b1e91f8d-c5ed-4820-a837-916e436c4938" xmlns:ns3="b72620a0-a132-4d24-afd4-031d088dc980" xmlns:ns4="0793eec1-1300-40e6-9b36-cbf03880d731" targetNamespace="http://schemas.microsoft.com/office/2006/metadata/properties" ma:root="true" ma:fieldsID="8acd0951342246f641cee9a71d43cd96" ns2:_="" ns3:_="" ns4:_="">
    <xsd:import namespace="b1e91f8d-c5ed-4820-a837-916e436c4938"/>
    <xsd:import namespace="b72620a0-a132-4d24-afd4-031d088dc980"/>
    <xsd:import namespace="0793eec1-1300-40e6-9b36-cbf03880d731"/>
    <xsd:element name="properties">
      <xsd:complexType>
        <xsd:sequence>
          <xsd:element name="documentManagement">
            <xsd:complexType>
              <xsd:all>
                <xsd:element ref="ns2:Kolumn_x0020_1"/>
                <xsd:element ref="ns2:Kolumn_x0020_2"/>
                <xsd:element ref="ns2:Nyckelord"/>
                <xsd:element ref="ns2:Beskrivning" minOccurs="0"/>
                <xsd:element ref="ns2:Samverkan" minOccurs="0"/>
                <xsd:element ref="ns2:Diarienummer" minOccurs="0"/>
                <xsd:element ref="ns2:Status"/>
                <xsd:element ref="ns3:SharedWithUsers" minOccurs="0"/>
                <xsd:element ref="ns4:Ansvarig"/>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e91f8d-c5ed-4820-a837-916e436c4938" elementFormDefault="qualified">
    <xsd:import namespace="http://schemas.microsoft.com/office/2006/documentManagement/types"/>
    <xsd:import namespace="http://schemas.microsoft.com/office/infopath/2007/PartnerControls"/>
    <xsd:element name="Kolumn_x0020_1" ma:index="2" ma:displayName="Område" ma:format="Dropdown" ma:internalName="Kolumn_x0020_1">
      <xsd:simpleType>
        <xsd:restriction base="dms:Choice">
          <xsd:enumeration value="Kommun"/>
          <xsd:enumeration value="Länsstyrelse"/>
          <xsd:enumeration value="Utland"/>
          <xsd:enumeration value="Övrigt"/>
        </xsd:restriction>
      </xsd:simpleType>
    </xsd:element>
    <xsd:element name="Kolumn_x0020_2" ma:index="3" ma:displayName="Aktivitet" ma:format="Dropdown" ma:internalName="Kolumn_x0020_2">
      <xsd:simpleType>
        <xsd:restriction base="dms:Choice">
          <xsd:enumeration value="Kommun - Digital röstlängd"/>
          <xsd:enumeration value="Kommun - Förtidsröstning"/>
          <xsd:enumeration value="Kommun - Kommunal folkomröstning"/>
          <xsd:enumeration value="Kommun - Kommunens roll"/>
          <xsd:enumeration value="Kommun - Lokaler"/>
          <xsd:enumeration value="Kommun - Mottagning valkväll"/>
          <xsd:enumeration value="Kommun - Omval och extra val"/>
          <xsd:enumeration value="Kommun - Rekrytering och utbildning av röstmottagare"/>
          <xsd:enumeration value="Kommun - Röstkort och röstlängd"/>
          <xsd:enumeration value="Kommun - Röstning i vallokal"/>
          <xsd:enumeration value="Kommun - Rösträkning – valkväll"/>
          <xsd:enumeration value="Kommun - Rösträkning – valnämndens preliminära"/>
          <xsd:enumeration value="Kommun - Uppföljning"/>
          <xsd:enumeration value="Kommun - Valgeografi"/>
          <xsd:enumeration value="Kommun - Valid och behörigheter"/>
          <xsd:enumeration value="Kommun - Valmaterial"/>
          <xsd:enumeration value="Kommun - Valsäkerhet"/>
          <xsd:enumeration value="Kommun - Vägledande ställningstaganden"/>
          <xsd:enumeration value="Länsstyrelse - Efterträdarval"/>
          <xsd:enumeration value="Länsstyrelse - Länsstyrelsens roll"/>
          <xsd:enumeration value="Länsstyrelse - Mottagning från valnämnd"/>
          <xsd:enumeration value="Länsstyrelse - Omval och extra val"/>
          <xsd:enumeration value="Länsstyrelse - Partier, kandidater och valsedlar"/>
          <xsd:enumeration value="Länsstyrelse - Röstkort och röstlängd"/>
          <xsd:enumeration value="Länsstyrelse - Slutlig rösträkning"/>
          <xsd:enumeration value="Länsstyrelse - Uppföljning"/>
          <xsd:enumeration value="Länsstyrelse - Utbildning av valnämnder"/>
          <xsd:enumeration value="Länsstyrelse - Valgeografi"/>
          <xsd:enumeration value="Länsstyrelse - Valid och behörigheter"/>
          <xsd:enumeration value="Länsstyrelse - Valsäkerhet"/>
          <xsd:enumeration value="Länsstyrelse - Vägledande ställningstaganden"/>
          <xsd:enumeration value="Utland - Incidentrapportering"/>
          <xsd:enumeration value="Utland - Röstmottagning"/>
          <xsd:enumeration value="Utland - Röstningslokaler"/>
          <xsd:enumeration value="Utland - Rösträtt"/>
          <xsd:enumeration value="Utland - Skicka röster till Sverige"/>
          <xsd:enumeration value="Utland - Uppföljning"/>
          <xsd:enumeration value="Utland - Utlandsmyndighetens roll"/>
          <xsd:enumeration value="Utland - Valid och behörigheter"/>
          <xsd:enumeration value="Utland - Valmaterial"/>
          <xsd:enumeration value="Övrigt - Inget passar"/>
          <xsd:enumeration value="Övrigt - Planering"/>
          <xsd:enumeration value="Övrigt - Utbildningsmaterial"/>
        </xsd:restriction>
      </xsd:simpleType>
    </xsd:element>
    <xsd:element name="Nyckelord" ma:index="4" ma:displayName="Dokumenttyp" ma:format="Dropdown" ma:internalName="Nyckelord">
      <xsd:simpleType>
        <xsd:union memberTypes="dms:Text">
          <xsd:simpleType>
            <xsd:restriction base="dms:Choice">
              <xsd:enumeration value="Webbtext"/>
              <xsd:enumeration value="Bildspel"/>
              <xsd:enumeration value="Övningsmaterial"/>
              <xsd:enumeration value="Tryckunderlag"/>
              <xsd:enumeration value="Arbetsmaterial"/>
              <xsd:enumeration value="Övrigt"/>
            </xsd:restriction>
          </xsd:simpleType>
        </xsd:union>
      </xsd:simpleType>
    </xsd:element>
    <xsd:element name="Beskrivning" ma:index="5" nillable="true" ma:displayName="Beskrivning" ma:internalName="Beskrivning">
      <xsd:simpleType>
        <xsd:restriction base="dms:Text">
          <xsd:maxLength value="255"/>
        </xsd:restriction>
      </xsd:simpleType>
    </xsd:element>
    <xsd:element name="Samverkan" ma:index="6" nillable="true" ma:displayName="Samverkan" ma:format="Dropdown" ma:internalName="Samverkan">
      <xsd:simpleType>
        <xsd:restriction base="dms:Choice">
          <xsd:enumeration value="LST"/>
          <xsd:enumeration value="VND"/>
          <xsd:enumeration value="UD"/>
          <xsd:enumeration value="KOM"/>
          <xsd:enumeration value="IT"/>
          <xsd:enumeration value="SÄK"/>
          <xsd:enumeration value="Leverantör"/>
          <xsd:enumeration value="SKR"/>
          <xsd:enumeration value="Departement"/>
          <xsd:enumeration value="UM"/>
          <xsd:enumeration value="UD/UM"/>
          <xsd:enumeration value="Sametinget"/>
          <xsd:enumeration value="SKV (Inköp)"/>
        </xsd:restriction>
      </xsd:simpleType>
    </xsd:element>
    <xsd:element name="Diarienummer" ma:index="7" nillable="true" ma:displayName="Diarienummer" ma:internalName="Diarienummer">
      <xsd:simpleType>
        <xsd:restriction base="dms:Text">
          <xsd:maxLength value="255"/>
        </xsd:restriction>
      </xsd:simpleType>
    </xsd:element>
    <xsd:element name="Status" ma:index="8" ma:displayName="Status" ma:format="RadioButtons" ma:internalName="Status">
      <xsd:simpleType>
        <xsd:restriction base="dms:Choice">
          <xsd:enumeration value="---Inget passar---"/>
          <xsd:enumeration value="Arbetsmaterial"/>
          <xsd:enumeration value="Utkast"/>
          <xsd:enumeration value="Slutversion"/>
        </xsd:restriction>
      </xsd:simpleType>
    </xsd:element>
  </xsd:schema>
  <xsd:schema xmlns:xsd="http://www.w3.org/2001/XMLSchema" xmlns:xs="http://www.w3.org/2001/XMLSchema" xmlns:dms="http://schemas.microsoft.com/office/2006/documentManagement/types" xmlns:pc="http://schemas.microsoft.com/office/infopath/2007/PartnerControls" targetNamespace="b72620a0-a132-4d24-afd4-031d088dc980" elementFormDefault="qualified">
    <xsd:import namespace="http://schemas.microsoft.com/office/2006/documentManagement/types"/>
    <xsd:import namespace="http://schemas.microsoft.com/office/infopath/2007/PartnerControls"/>
    <xsd:element name="SharedWithUsers" ma:index="11"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93eec1-1300-40e6-9b36-cbf03880d731" elementFormDefault="qualified">
    <xsd:import namespace="http://schemas.microsoft.com/office/2006/documentManagement/types"/>
    <xsd:import namespace="http://schemas.microsoft.com/office/infopath/2007/PartnerControls"/>
    <xsd:element name="Ansvarig" ma:index="16" ma:displayName="Ansvarig" ma:list="UserInfo" ma:SharePointGroup="0" ma:internalName="Ansvarig"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eskrivning xmlns="b1e91f8d-c5ed-4820-a837-916e436c4938" xsi:nil="true"/>
    <Samverkan xmlns="b1e91f8d-c5ed-4820-a837-916e436c4938" xsi:nil="true"/>
    <Kolumn_x0020_1 xmlns="b1e91f8d-c5ed-4820-a837-916e436c4938">Kommun</Kolumn_x0020_1>
    <Diarienummer xmlns="b1e91f8d-c5ed-4820-a837-916e436c4938" xsi:nil="true"/>
    <Ansvarig xmlns="0793eec1-1300-40e6-9b36-cbf03880d731">
      <UserInfo>
        <DisplayName>Moa Källström</DisplayName>
        <AccountId>315</AccountId>
        <AccountType/>
      </UserInfo>
    </Ansvarig>
    <Nyckelord xmlns="b1e91f8d-c5ed-4820-a837-916e436c4938">Bildspel</Nyckelord>
    <Kolumn_x0020_2 xmlns="b1e91f8d-c5ed-4820-a837-916e436c4938">Kommun - Rekrytering och utbildning av röstmottagare</Kolumn_x0020_2>
    <Status xmlns="b1e91f8d-c5ed-4820-a837-916e436c4938">Arbetsmaterial</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893F97-1729-4037-865D-A29B56CAFB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e91f8d-c5ed-4820-a837-916e436c4938"/>
    <ds:schemaRef ds:uri="b72620a0-a132-4d24-afd4-031d088dc980"/>
    <ds:schemaRef ds:uri="0793eec1-1300-40e6-9b36-cbf03880d7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AE118D-2263-4063-929B-777A685A56AD}">
  <ds:schemaRefs>
    <ds:schemaRef ds:uri="http://schemas.microsoft.com/office/infopath/2007/PartnerControls"/>
    <ds:schemaRef ds:uri="http://purl.org/dc/elements/1.1/"/>
    <ds:schemaRef ds:uri="http://www.w3.org/XML/1998/namespace"/>
    <ds:schemaRef ds:uri="http://schemas.microsoft.com/office/2006/metadata/properties"/>
    <ds:schemaRef ds:uri="b1e91f8d-c5ed-4820-a837-916e436c4938"/>
    <ds:schemaRef ds:uri="http://schemas.microsoft.com/office/2006/documentManagement/types"/>
    <ds:schemaRef ds:uri="http://purl.org/dc/terms/"/>
    <ds:schemaRef ds:uri="http://schemas.openxmlformats.org/package/2006/metadata/core-properties"/>
    <ds:schemaRef ds:uri="0793eec1-1300-40e6-9b36-cbf03880d731"/>
    <ds:schemaRef ds:uri="b72620a0-a132-4d24-afd4-031d088dc980"/>
    <ds:schemaRef ds:uri="http://purl.org/dc/dcmitype/"/>
  </ds:schemaRefs>
</ds:datastoreItem>
</file>

<file path=customXml/itemProps3.xml><?xml version="1.0" encoding="utf-8"?>
<ds:datastoreItem xmlns:ds="http://schemas.openxmlformats.org/officeDocument/2006/customXml" ds:itemID="{9DCA041E-1AA7-4362-AFBB-C0A03C3EF1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Valmyndigheten</Template>
  <TotalTime>6531</TotalTime>
  <Words>3723</Words>
  <Application>Microsoft Office PowerPoint</Application>
  <PresentationFormat>Bredbild</PresentationFormat>
  <Paragraphs>296</Paragraphs>
  <Slides>20</Slides>
  <Notes>20</Notes>
  <HiddenSlides>1</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20</vt:i4>
      </vt:variant>
    </vt:vector>
  </HeadingPairs>
  <TitlesOfParts>
    <vt:vector size="25" baseType="lpstr">
      <vt:lpstr>Arial</vt:lpstr>
      <vt:lpstr>Calibri</vt:lpstr>
      <vt:lpstr>Garamond</vt:lpstr>
      <vt:lpstr>Wingdings</vt:lpstr>
      <vt:lpstr>Office-tema</vt:lpstr>
      <vt:lpstr>Information till dig som utbildar</vt:lpstr>
      <vt:lpstr>Utbildning för ordförande i vallokal</vt:lpstr>
      <vt:lpstr>Ordförandens utbildningspaket</vt:lpstr>
      <vt:lpstr>Övningsunderlag</vt:lpstr>
      <vt:lpstr>Övning: Att inleda dagen i vallokalen</vt:lpstr>
      <vt:lpstr>Öppna lokalen och påbörja röstmottagningen</vt:lpstr>
      <vt:lpstr>Förbered omslag</vt:lpstr>
      <vt:lpstr>Rapportera incidenter</vt:lpstr>
      <vt:lpstr>Övning: avsluta röstmottagning och genomför rösträkning</vt:lpstr>
      <vt:lpstr>Avsluta röstmottagning och förbered rösträkning</vt:lpstr>
      <vt:lpstr>Genomför rösträkning: tips på vägen!</vt:lpstr>
      <vt:lpstr>Fyll i resultatbilagan</vt:lpstr>
      <vt:lpstr>Resultatbilagan och rapportera resultatet</vt:lpstr>
      <vt:lpstr>Slutför omslag för valsedlar</vt:lpstr>
      <vt:lpstr>Packa valkassarna</vt:lpstr>
      <vt:lpstr>Avslut i vallokalen</vt:lpstr>
      <vt:lpstr>Övning: rollen som ordförande</vt:lpstr>
      <vt:lpstr>Reflektera över din roll som ordförande</vt:lpstr>
      <vt:lpstr>Avslutning: vad händer nu?</vt:lpstr>
      <vt:lpstr>      Tack för att du deltagit idag!</vt:lpstr>
    </vt:vector>
  </TitlesOfParts>
  <Company>Skatteverket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Bildspel ordförande vallokal</dc:title>
  <dc:creator>David Hellkvist Hirasawa</dc:creator>
  <cp:lastModifiedBy>Ida Ånevall Lind</cp:lastModifiedBy>
  <cp:revision>44</cp:revision>
  <dcterms:created xsi:type="dcterms:W3CDTF">2025-09-24T07:16:58Z</dcterms:created>
  <dcterms:modified xsi:type="dcterms:W3CDTF">2026-04-09T08:49:54Z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0x01010060F8BF452063CB4AB0C5020EBD369EE4</vt:lpwstr>
  </property>
  <property fmtid="{D5CDD505-2E9C-101B-9397-08002B2CF9AE}" pid="3" name="MSIP_Label_6566ba6f-c495-4a43-a4f5-e0933c01b096_Enabled">
    <vt:lpwstr>true</vt:lpwstr>
  </property>
  <property fmtid="{D5CDD505-2E9C-101B-9397-08002B2CF9AE}" pid="4" name="MSIP_Label_6566ba6f-c495-4a43-a4f5-e0933c01b096_SetDate">
    <vt:lpwstr>2026-02-02T13:02:13Z</vt:lpwstr>
  </property>
  <property fmtid="{D5CDD505-2E9C-101B-9397-08002B2CF9AE}" pid="5" name="MSIP_Label_6566ba6f-c495-4a43-a4f5-e0933c01b096_Method">
    <vt:lpwstr>Standard</vt:lpwstr>
  </property>
  <property fmtid="{D5CDD505-2E9C-101B-9397-08002B2CF9AE}" pid="6" name="MSIP_Label_6566ba6f-c495-4a43-a4f5-e0933c01b096_Name">
    <vt:lpwstr>SKV-Intern Etikett</vt:lpwstr>
  </property>
  <property fmtid="{D5CDD505-2E9C-101B-9397-08002B2CF9AE}" pid="7" name="MSIP_Label_6566ba6f-c495-4a43-a4f5-e0933c01b096_SiteId">
    <vt:lpwstr>7c7e1611-acc1-45fb-8e14-0b6a62416b87</vt:lpwstr>
  </property>
  <property fmtid="{D5CDD505-2E9C-101B-9397-08002B2CF9AE}" pid="8" name="MSIP_Label_6566ba6f-c495-4a43-a4f5-e0933c01b096_ActionId">
    <vt:lpwstr>b9be133d-ce79-47b8-9850-2e935487ad62</vt:lpwstr>
  </property>
  <property fmtid="{D5CDD505-2E9C-101B-9397-08002B2CF9AE}" pid="9" name="MSIP_Label_6566ba6f-c495-4a43-a4f5-e0933c01b096_ContentBits">
    <vt:lpwstr>0</vt:lpwstr>
  </property>
  <property fmtid="{D5CDD505-2E9C-101B-9397-08002B2CF9AE}" pid="10" name="MSIP_Label_6566ba6f-c495-4a43-a4f5-e0933c01b096_Tag">
    <vt:lpwstr>10, 3, 0, 1</vt:lpwstr>
  </property>
</Properties>
</file>