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9" r:id="rId5"/>
    <p:sldId id="258" r:id="rId6"/>
    <p:sldId id="260" r:id="rId7"/>
    <p:sldId id="307" r:id="rId8"/>
    <p:sldId id="286" r:id="rId9"/>
    <p:sldId id="309" r:id="rId10"/>
    <p:sldId id="343" r:id="rId11"/>
    <p:sldId id="297" r:id="rId12"/>
    <p:sldId id="353" r:id="rId13"/>
    <p:sldId id="354" r:id="rId14"/>
    <p:sldId id="355" r:id="rId15"/>
    <p:sldId id="302" r:id="rId16"/>
    <p:sldId id="308" r:id="rId17"/>
    <p:sldId id="277" r:id="rId18"/>
    <p:sldId id="303" r:id="rId19"/>
    <p:sldId id="270" r:id="rId20"/>
    <p:sldId id="321" r:id="rId21"/>
    <p:sldId id="282" r:id="rId22"/>
    <p:sldId id="283" r:id="rId23"/>
    <p:sldId id="316" r:id="rId24"/>
    <p:sldId id="344" r:id="rId25"/>
    <p:sldId id="318" r:id="rId26"/>
    <p:sldId id="315" r:id="rId27"/>
    <p:sldId id="296" r:id="rId28"/>
    <p:sldId id="319" r:id="rId29"/>
    <p:sldId id="342"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E11F48-6151-1FC4-40D0-B6555CA02BFD}" name="Anna Blomberg" initials="AB" userId="S::anna.blomberg@val.se::49b4893d-b203-49b7-9884-324aa1d778c0" providerId="AD"/>
  <p188:author id="{84619F5B-028F-A8CE-4154-7FBC6B54DA99}" name="Ida Ånevall Lind" initials="IÅ" userId="S::ida.anevall.lind@val.se::cc21caa7-937c-4538-999d-2e103709fba4" providerId="AD"/>
  <p188:author id="{2C261DB9-F2BC-5C15-1CF3-C73109CA4ACC}" name="Moa Källström" initials="MK" userId="S::moa.kallstrom@skatteverket.se::be3140b8-528f-4fc1-b922-5c7d707a3c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Hellkvist Hirasawa" initials="DHH" lastIdx="8" clrIdx="0">
    <p:extLst>
      <p:ext uri="{19B8F6BF-5375-455C-9EA6-DF929625EA0E}">
        <p15:presenceInfo xmlns:p15="http://schemas.microsoft.com/office/powerpoint/2012/main" userId="David Hellkvist Hirasawa" providerId="None"/>
      </p:ext>
    </p:extLst>
  </p:cmAuthor>
  <p:cmAuthor id="2" name="Ida Ånevall Lind" initials="IÅL" lastIdx="52" clrIdx="1"/>
  <p:cmAuthor id="3" name="Moa Källström" initials="MK" lastIdx="15" clrIdx="2"/>
  <p:cmAuthor id="4" name="Ida Ånevall Lind" initials="IÅ" lastIdx="5" clrIdx="3">
    <p:extLst>
      <p:ext uri="{19B8F6BF-5375-455C-9EA6-DF929625EA0E}">
        <p15:presenceInfo xmlns:p15="http://schemas.microsoft.com/office/powerpoint/2012/main" userId="S::ida.anevall.lind@val.se::cc21caa7-937c-4538-999d-2e103709fba4" providerId="AD"/>
      </p:ext>
    </p:extLst>
  </p:cmAuthor>
  <p:cmAuthor id="5" name="Carolin Törnqvist" initials="CT" lastIdx="5" clrIdx="4">
    <p:extLst>
      <p:ext uri="{19B8F6BF-5375-455C-9EA6-DF929625EA0E}">
        <p15:presenceInfo xmlns:p15="http://schemas.microsoft.com/office/powerpoint/2012/main" userId="S::carolin.tornqvist@val.se::1be4880d-dd66-403a-ad8b-1a2f8a93c7ae" providerId="AD"/>
      </p:ext>
    </p:extLst>
  </p:cmAuthor>
  <p:cmAuthor id="6" name="David Hellkvist Hirasawa" initials="DH" lastIdx="9" clrIdx="5">
    <p:extLst>
      <p:ext uri="{19B8F6BF-5375-455C-9EA6-DF929625EA0E}">
        <p15:presenceInfo xmlns:p15="http://schemas.microsoft.com/office/powerpoint/2012/main" userId="S::david.hellkvist.hirasawa@val.se::6ec9705f-2a9c-499a-9e09-4bdafa2fdf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12"/>
    <a:srgbClr val="81CFF4"/>
    <a:srgbClr val="003366"/>
    <a:srgbClr val="E6E6E6"/>
    <a:srgbClr val="FFCC00"/>
    <a:srgbClr val="A1C2E3"/>
    <a:srgbClr val="8A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67" autoAdjust="0"/>
  </p:normalViewPr>
  <p:slideViewPr>
    <p:cSldViewPr snapToGrid="0">
      <p:cViewPr>
        <p:scale>
          <a:sx n="100" d="100"/>
          <a:sy n="100" d="100"/>
        </p:scale>
        <p:origin x="4752" y="918"/>
      </p:cViewPr>
      <p:guideLst/>
    </p:cSldViewPr>
  </p:slideViewPr>
  <p:outlineViewPr>
    <p:cViewPr>
      <p:scale>
        <a:sx n="33" d="100"/>
        <a:sy n="33" d="100"/>
      </p:scale>
      <p:origin x="0" y="-3072"/>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56A9A-9813-47B1-8379-9F2450990F09}" type="datetimeFigureOut">
              <a:rPr lang="sv-SE" smtClean="0"/>
              <a:t>2026-04-09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C8991-D57F-4F57-99D8-D1041714389F}" type="slidenum">
              <a:rPr lang="sv-SE" smtClean="0"/>
              <a:t>‹#›</a:t>
            </a:fld>
            <a:endParaRPr lang="sv-SE"/>
          </a:p>
        </p:txBody>
      </p:sp>
    </p:spTree>
    <p:extLst>
      <p:ext uri="{BB962C8B-B14F-4D97-AF65-F5344CB8AC3E}">
        <p14:creationId xmlns:p14="http://schemas.microsoft.com/office/powerpoint/2010/main" val="177980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a:buNone/>
            </a:pPr>
            <a:r>
              <a:rPr lang="sv-SE" b="1" i="1" dirty="0"/>
              <a:t>Det här bildspelet är del 2 i Valmyndighetens utbildningspaket för röstmottagare i vallokal. </a:t>
            </a:r>
          </a:p>
          <a:p>
            <a:pPr marL="0" indent="0">
              <a:buNone/>
            </a:pPr>
            <a:endParaRPr lang="sv-SE" dirty="0"/>
          </a:p>
          <a:p>
            <a:pPr marL="0" indent="0">
              <a:buNone/>
            </a:pPr>
            <a:r>
              <a:rPr lang="sv-SE" i="1" dirty="0"/>
              <a:t>Pratmanus till varje bild finns här i anteckningsfältet. </a:t>
            </a:r>
          </a:p>
          <a:p>
            <a:pPr marL="0" indent="0">
              <a:buNone/>
            </a:pPr>
            <a:endParaRPr lang="sv-SE" i="1" dirty="0"/>
          </a:p>
          <a:p>
            <a:pPr marL="171450" indent="-171450">
              <a:buFont typeface="Arial" panose="020B0604020202020204" pitchFamily="34" charset="0"/>
              <a:buChar char="•"/>
            </a:pPr>
            <a:r>
              <a:rPr lang="sv-SE" b="1" i="0" dirty="0"/>
              <a:t>I fetstil i</a:t>
            </a:r>
            <a:r>
              <a:rPr lang="sv-SE" b="1" i="0" baseline="0" dirty="0"/>
              <a:t> manuset står all den text </a:t>
            </a:r>
            <a:r>
              <a:rPr lang="sv-SE" b="1" i="0" dirty="0"/>
              <a:t>som syns i bild.</a:t>
            </a:r>
            <a:r>
              <a:rPr lang="sv-SE" b="1" i="0" baseline="0" dirty="0"/>
              <a:t> </a:t>
            </a:r>
          </a:p>
          <a:p>
            <a:pPr marL="171450" indent="-171450">
              <a:buFont typeface="Arial" panose="020B0604020202020204" pitchFamily="34" charset="0"/>
              <a:buChar char="•"/>
            </a:pPr>
            <a:r>
              <a:rPr lang="sv-SE" i="0" baseline="0" dirty="0"/>
              <a:t>vanlig text </a:t>
            </a:r>
            <a:r>
              <a:rPr lang="sv-SE" i="0" dirty="0"/>
              <a:t>kan du</a:t>
            </a:r>
            <a:r>
              <a:rPr lang="sv-SE" i="0" baseline="0" dirty="0"/>
              <a:t> läsa högt för att </a:t>
            </a:r>
            <a:r>
              <a:rPr lang="sv-SE" i="0" dirty="0"/>
              <a:t>fördjupa, förklara </a:t>
            </a:r>
            <a:r>
              <a:rPr lang="sv-SE" i="0" baseline="0" dirty="0"/>
              <a:t>och </a:t>
            </a:r>
            <a:r>
              <a:rPr lang="sv-SE" i="0" dirty="0"/>
              <a:t>utveckla ämnet.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1" dirty="0"/>
              <a:t>Kursiv text i manuset är korta ”tysta” instruktioner direkt till dig som utbildar.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i="1" dirty="0"/>
          </a:p>
          <a:p>
            <a:pPr marL="0" indent="0">
              <a:buNone/>
            </a:pPr>
            <a:r>
              <a:rPr lang="sv-SE" i="1" dirty="0"/>
              <a:t>Bildspelet innehåller övningar. Prioritera övningarna. Övandet</a:t>
            </a:r>
            <a:r>
              <a:rPr lang="sv-SE" i="1" baseline="0" dirty="0"/>
              <a:t> och dialogen mellan röstmottagarna stärker röstmottagarna i deras uppdrag.</a:t>
            </a:r>
            <a:r>
              <a:rPr lang="sv-SE" i="1" dirty="0"/>
              <a:t> Kika på övningarna inför utbildningen så att du kan genomföra dem på ett bra sätt tillsammans med gruppen. En av övningarna förutsätter att röstmottagarna har fått varsin övningsröstlängd utskriven från valcentralen.val.se samt varsin penna och linjal.</a:t>
            </a:r>
          </a:p>
          <a:p>
            <a:endParaRPr lang="sv-SE" dirty="0"/>
          </a:p>
          <a:p>
            <a:r>
              <a:rPr lang="sv-SE" i="1" dirty="0"/>
              <a:t>Förklara för röstmottagarna att övningarna inte är kunskapstest. De är till för att stärka och trygga röstmottagarna. </a:t>
            </a:r>
          </a:p>
          <a:p>
            <a:endParaRPr lang="sv-SE" i="1" dirty="0"/>
          </a:p>
        </p:txBody>
      </p:sp>
      <p:sp>
        <p:nvSpPr>
          <p:cNvPr id="4" name="Platshållare för bildnummer 3"/>
          <p:cNvSpPr>
            <a:spLocks noGrp="1"/>
          </p:cNvSpPr>
          <p:nvPr>
            <p:ph type="sldNum" sz="quarter" idx="10"/>
          </p:nvPr>
        </p:nvSpPr>
        <p:spPr/>
        <p:txBody>
          <a:bodyPr/>
          <a:lstStyle/>
          <a:p>
            <a:fld id="{0EDAC815-A419-4773-A698-4AB29B3F840A}" type="slidenum">
              <a:rPr lang="sv-SE" smtClean="0"/>
              <a:t>1</a:t>
            </a:fld>
            <a:endParaRPr lang="sv-SE"/>
          </a:p>
        </p:txBody>
      </p:sp>
    </p:spTree>
    <p:extLst>
      <p:ext uri="{BB962C8B-B14F-4D97-AF65-F5344CB8AC3E}">
        <p14:creationId xmlns:p14="http://schemas.microsoft.com/office/powerpoint/2010/main" val="3103453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r>
              <a:rPr lang="sv-SE" b="1" dirty="0"/>
              <a:t>När en väljare behöver hjälp</a:t>
            </a:r>
            <a:endParaRPr lang="sv-SE" b="1" i="1" dirty="0"/>
          </a:p>
          <a:p>
            <a:endParaRPr lang="sv-SE" i="1" dirty="0"/>
          </a:p>
          <a:p>
            <a:pPr marL="0" indent="0">
              <a:buNone/>
            </a:pPr>
            <a:r>
              <a:rPr lang="sv-SE" i="1" dirty="0"/>
              <a:t>Läs</a:t>
            </a:r>
            <a:r>
              <a:rPr lang="sv-SE" i="1" baseline="0" dirty="0"/>
              <a:t> </a:t>
            </a:r>
            <a:r>
              <a:rPr lang="sv-SE" i="1" dirty="0"/>
              <a:t>upp scenariot. Det är viktigt att läsa upp texten för att alla ska ha samma möjlighet att ta sig an övningen:</a:t>
            </a:r>
            <a:endParaRPr lang="sv-SE" i="1" baseline="0" dirty="0"/>
          </a:p>
          <a:p>
            <a:pPr marL="228600" indent="-228600">
              <a:buAutoNum type="arabicPeriod"/>
            </a:pPr>
            <a:endParaRPr lang="sv-SE"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En väljare kommer in i lokalen tillsammans med en medföljande person. De går tillsammans till valsedelstället för att hämta valsedlar. </a:t>
            </a:r>
          </a:p>
          <a:p>
            <a:pPr marL="228600" indent="-228600">
              <a:buAutoNum type="arabicPeriod"/>
            </a:pPr>
            <a:endParaRPr lang="sv-SE" i="1" baseline="0" dirty="0"/>
          </a:p>
          <a:p>
            <a:pPr marL="0" indent="0">
              <a:buNone/>
            </a:pPr>
            <a:r>
              <a:rPr lang="sv-SE" b="0" i="1" dirty="0"/>
              <a:t>[klicka fram] </a:t>
            </a:r>
            <a:r>
              <a:rPr lang="sv-SE" i="1" baseline="0" dirty="0"/>
              <a:t>Läs upp </a:t>
            </a:r>
            <a:r>
              <a:rPr lang="sv-SE" i="1" dirty="0"/>
              <a:t>frågorna:</a:t>
            </a:r>
            <a:endParaRPr lang="sv-SE" i="1" baseline="0" dirty="0"/>
          </a:p>
          <a:p>
            <a:pPr marL="228600" indent="-228600">
              <a:buAutoNum type="arabicPeriod"/>
            </a:pPr>
            <a:endParaRPr lang="sv-SE" i="1" baseline="0" dirty="0"/>
          </a:p>
          <a:p>
            <a:pPr>
              <a:buFontTx/>
              <a:buChar char="-"/>
            </a:pPr>
            <a:r>
              <a:rPr lang="sv-SE" sz="1200" b="1" i="1" dirty="0"/>
              <a:t> Vad gör du som röstmottagare? </a:t>
            </a:r>
          </a:p>
          <a:p>
            <a:pPr>
              <a:buFontTx/>
              <a:buChar char="-"/>
            </a:pPr>
            <a:r>
              <a:rPr lang="sv-SE" sz="1200" b="1" i="1" dirty="0"/>
              <a:t> Finns det något som känns extra utmanande med den här situationen?</a:t>
            </a:r>
          </a:p>
          <a:p>
            <a:pPr>
              <a:buFontTx/>
              <a:buChar char="-"/>
            </a:pPr>
            <a:r>
              <a:rPr lang="sv-SE" sz="1200" b="1" i="1" dirty="0"/>
              <a:t> Vilka tips och tankar vill du dela med resten av gruppen?</a:t>
            </a:r>
          </a:p>
          <a:p>
            <a:pPr marL="228600" indent="-228600">
              <a:buAutoNum type="arabicPeriod"/>
            </a:pPr>
            <a:endParaRPr lang="sv-SE" i="1" baseline="0" dirty="0"/>
          </a:p>
          <a:p>
            <a:pPr marL="228600" indent="-228600">
              <a:buAutoNum type="arabicPeriod"/>
            </a:pPr>
            <a:r>
              <a:rPr lang="sv-SE" i="1" baseline="0" dirty="0"/>
              <a:t>Låt deltagarna diskutera parvis. Du delar in dem i grupper efter vad som är lämpligt, exempelvis kan du låta dem diskutera med sin närmsta granne. Se till att ingen blir ensam, om det är udda antal deltagare kan du låta en grupp bli tre – men ha parvis indelning som standard. En större grupp riskerar att några deltagare inte får komma till tals. </a:t>
            </a:r>
          </a:p>
          <a:p>
            <a:pPr marL="228600" indent="-228600">
              <a:buAutoNum type="arabicPeriod"/>
            </a:pPr>
            <a:r>
              <a:rPr lang="sv-SE" i="1" baseline="0" dirty="0"/>
              <a:t>Informera paren om att de ska kunna återge diskussionen i helgrupp.  </a:t>
            </a:r>
          </a:p>
          <a:p>
            <a:pPr marL="228600" indent="-228600">
              <a:buAutoNum type="arabicPeriod"/>
            </a:pPr>
            <a:r>
              <a:rPr lang="sv-SE" i="1" baseline="0" dirty="0"/>
              <a:t>Låt paren diskutera i ca 4-5 minuter</a:t>
            </a:r>
          </a:p>
          <a:p>
            <a:pPr marL="228600" indent="-228600">
              <a:buAutoNum type="arabicPeriod"/>
            </a:pPr>
            <a:r>
              <a:rPr lang="sv-SE" i="1" baseline="0" dirty="0"/>
              <a:t>Lyssna därefter av med flera av dem: </a:t>
            </a:r>
          </a:p>
          <a:p>
            <a:pPr marL="457200" lvl="1" indent="0">
              <a:buFont typeface="+mj-lt"/>
              <a:buNone/>
            </a:pPr>
            <a:r>
              <a:rPr lang="sv-SE" i="1" baseline="0" dirty="0"/>
              <a:t>- Om du har möjlighet, lyft in perspektiv från både nya och erfarna röstmottagare. Var lyhörd för om det finns farhågor i gruppen kring det här momentet och följ upp det genom punkterna på nästa bild (Såhär gör vi och Tips)</a:t>
            </a:r>
          </a:p>
          <a:p>
            <a:pPr marL="457200" lvl="1" indent="0">
              <a:buFont typeface="+mj-lt"/>
              <a:buNone/>
            </a:pPr>
            <a:r>
              <a:rPr lang="sv-SE" i="1" baseline="0" dirty="0"/>
              <a:t>- Klicka fram till nästa bild och sammanfatta diskussionen med stöd av punkterna där. </a:t>
            </a:r>
          </a:p>
        </p:txBody>
      </p:sp>
      <p:sp>
        <p:nvSpPr>
          <p:cNvPr id="4" name="Slide Number Placeholder 3"/>
          <p:cNvSpPr>
            <a:spLocks noGrp="1"/>
          </p:cNvSpPr>
          <p:nvPr>
            <p:ph type="sldNum" sz="quarter" idx="5"/>
          </p:nvPr>
        </p:nvSpPr>
        <p:spPr/>
        <p:txBody>
          <a:bodyPr/>
          <a:lstStyle/>
          <a:p>
            <a:fld id="{FE5C8991-D57F-4F57-99D8-D1041714389F}" type="slidenum">
              <a:rPr lang="sv-SE" smtClean="0"/>
              <a:t>10</a:t>
            </a:fld>
            <a:endParaRPr lang="sv-SE"/>
          </a:p>
        </p:txBody>
      </p:sp>
    </p:spTree>
    <p:extLst>
      <p:ext uri="{BB962C8B-B14F-4D97-AF65-F5344CB8AC3E}">
        <p14:creationId xmlns:p14="http://schemas.microsoft.com/office/powerpoint/2010/main" val="1401822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Så här gör vi</a:t>
            </a:r>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171450" indent="-171450">
              <a:buClr>
                <a:schemeClr val="accent1"/>
              </a:buClr>
              <a:buFont typeface="Arial" panose="020B0604020202020204" pitchFamily="34" charset="0"/>
              <a:buChar char="•"/>
            </a:pPr>
            <a:r>
              <a:rPr lang="sv-SE" b="0" i="1" dirty="0"/>
              <a:t>[klicka fram] </a:t>
            </a:r>
            <a:r>
              <a:rPr lang="sv-SE" sz="1200" dirty="0"/>
              <a:t>Ta kontakt med väljaren och informera om möjligheten att få hjälp med att göra iordning sin röst. Väljaren bestämmer själv om en röstmottagare eller en medföljande hjälper till. </a:t>
            </a:r>
          </a:p>
          <a:p>
            <a:pPr marL="171450" indent="-171450">
              <a:buClr>
                <a:schemeClr val="accent1"/>
              </a:buClr>
              <a:buFont typeface="Arial" panose="020B0604020202020204" pitchFamily="34" charset="0"/>
              <a:buChar char="•"/>
            </a:pPr>
            <a:r>
              <a:rPr lang="sv-SE" b="0" i="1" dirty="0"/>
              <a:t>[klicka fram] </a:t>
            </a:r>
            <a:r>
              <a:rPr lang="sv-SE" sz="1200" dirty="0"/>
              <a:t>Om väljaren tar hjälp av den medföljande ska du som röstmottagare närvara bakom valsedelställ och valskärm. </a:t>
            </a:r>
          </a:p>
          <a:p>
            <a:pPr marL="171450" indent="-171450">
              <a:buClr>
                <a:schemeClr val="accent1"/>
              </a:buClr>
              <a:buFont typeface="Arial" panose="020B0604020202020204" pitchFamily="34" charset="0"/>
              <a:buChar char="•"/>
            </a:pPr>
            <a:r>
              <a:rPr lang="sv-SE" b="0" i="1" dirty="0"/>
              <a:t>[klicka fram] </a:t>
            </a:r>
            <a:r>
              <a:rPr lang="sv-SE" sz="1200" dirty="0"/>
              <a:t>Ha ett gott bemötande och prata alltid direkt med väljaren, inte med den medföljande personen.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dirty="0"/>
          </a:p>
          <a:p>
            <a:pPr marL="0" indent="0">
              <a:buFont typeface="Arial" panose="020B0604020202020204" pitchFamily="34" charset="0"/>
              <a:buNone/>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chemeClr val="tx1"/>
                </a:solidFill>
                <a:effectLst/>
                <a:latin typeface="+mn-lt"/>
                <a:ea typeface="+mn-ea"/>
                <a:cs typeface="+mn-cs"/>
              </a:rPr>
              <a:t>Tips på fraser som kan komma till användning om någon ifrågasätter att du som röstmottagare följer med:</a:t>
            </a:r>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r>
              <a:rPr lang="sv-SE" sz="1200" i="0" kern="1200" dirty="0">
                <a:solidFill>
                  <a:schemeClr val="tx1"/>
                </a:solidFill>
                <a:effectLst/>
                <a:latin typeface="+mn-lt"/>
                <a:ea typeface="+mn-ea"/>
                <a:cs typeface="+mn-cs"/>
              </a:rPr>
              <a:t>”</a:t>
            </a:r>
            <a:r>
              <a:rPr lang="sv-SE" sz="1200" b="1" dirty="0"/>
              <a:t>Enligt vallagen ska en röstmottagare alltid vara närvarande om väljaren får hjälp bakom avskärmningen med valsedlar eller valskärmen. Jag har tystnadsplikt</a:t>
            </a:r>
            <a:r>
              <a:rPr lang="sv-SE" sz="1200" i="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r>
              <a:rPr lang="sv-SE" sz="1200" i="0" kern="1200" dirty="0">
                <a:solidFill>
                  <a:schemeClr val="tx1"/>
                </a:solidFill>
                <a:effectLst/>
                <a:latin typeface="+mn-lt"/>
                <a:ea typeface="+mn-ea"/>
                <a:cs typeface="+mn-cs"/>
              </a:rPr>
              <a:t>Förtydliga vid behov att:</a:t>
            </a:r>
          </a:p>
          <a:p>
            <a:r>
              <a:rPr lang="sv-SE" sz="1200" kern="1200" dirty="0">
                <a:solidFill>
                  <a:schemeClr val="tx1"/>
                </a:solidFill>
                <a:effectLst/>
                <a:latin typeface="+mn-lt"/>
                <a:ea typeface="+mn-ea"/>
                <a:cs typeface="+mn-cs"/>
              </a:rPr>
              <a:t> </a:t>
            </a:r>
          </a:p>
          <a:p>
            <a:r>
              <a:rPr lang="sv-SE" sz="1200" i="0" kern="1200" dirty="0">
                <a:solidFill>
                  <a:schemeClr val="tx1"/>
                </a:solidFill>
                <a:effectLst/>
                <a:latin typeface="+mn-lt"/>
                <a:ea typeface="+mn-ea"/>
                <a:cs typeface="+mn-cs"/>
              </a:rPr>
              <a:t>”</a:t>
            </a:r>
            <a:r>
              <a:rPr lang="sv-SE" sz="1200" b="1" i="0" kern="1200" dirty="0">
                <a:solidFill>
                  <a:schemeClr val="tx1"/>
                </a:solidFill>
                <a:effectLst/>
                <a:latin typeface="+mn-lt"/>
                <a:ea typeface="+mn-ea"/>
                <a:cs typeface="+mn-cs"/>
              </a:rPr>
              <a:t>Samma regel gäller för alla som får hjälp</a:t>
            </a:r>
            <a:r>
              <a:rPr lang="sv-SE" sz="1200" i="0" kern="1200" dirty="0">
                <a:solidFill>
                  <a:schemeClr val="tx1"/>
                </a:solidFill>
                <a:effectLst/>
                <a:latin typeface="+mn-lt"/>
                <a:ea typeface="+mn-ea"/>
                <a:cs typeface="+mn-cs"/>
              </a:rPr>
              <a:t>.”</a:t>
            </a:r>
          </a:p>
          <a:p>
            <a:r>
              <a:rPr lang="sv-SE" sz="1200" kern="1200" dirty="0">
                <a:solidFill>
                  <a:schemeClr val="tx1"/>
                </a:solidFill>
                <a:effectLst/>
                <a:latin typeface="+mn-lt"/>
                <a:ea typeface="+mn-ea"/>
                <a:cs typeface="+mn-cs"/>
              </a:rPr>
              <a:t> </a:t>
            </a:r>
          </a:p>
          <a:p>
            <a:r>
              <a:rPr lang="sv-SE" sz="1200" i="0" kern="1200" dirty="0">
                <a:solidFill>
                  <a:schemeClr val="tx1"/>
                </a:solidFill>
                <a:effectLst/>
                <a:latin typeface="+mn-lt"/>
                <a:ea typeface="+mn-ea"/>
                <a:cs typeface="+mn-cs"/>
              </a:rPr>
              <a:t>Om väljaren ifrågasätter regeln kan du informera väljaren om att:</a:t>
            </a:r>
          </a:p>
          <a:p>
            <a:endParaRPr lang="sv-SE" sz="120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”Det är en ny regel som gäller från och med detta va</a:t>
            </a:r>
            <a:r>
              <a:rPr lang="sv-SE" sz="1200" i="0" kern="1200" dirty="0">
                <a:solidFill>
                  <a:schemeClr val="tx1"/>
                </a:solidFill>
                <a:effectLst/>
                <a:latin typeface="+mn-lt"/>
                <a:ea typeface="+mn-ea"/>
                <a:cs typeface="+mn-cs"/>
              </a:rPr>
              <a:t>l.”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Det kan vara hjälpsamt att förklara att </a:t>
            </a:r>
            <a:r>
              <a:rPr lang="sv-SE" sz="1200" dirty="0"/>
              <a:t>din närvaro: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i="0" dirty="0"/>
              <a:t>"Jag närvarar för att säkerställa att den som hjälper dig följer dina instruktioner gällande hur du vill rösta och vad du behöver hjälp med."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r>
              <a:rPr lang="sv-SE" sz="1200" i="0" kern="1200" dirty="0">
                <a:solidFill>
                  <a:schemeClr val="tx1"/>
                </a:solidFill>
                <a:effectLst/>
                <a:latin typeface="+mn-lt"/>
                <a:ea typeface="+mn-ea"/>
                <a:cs typeface="+mn-cs"/>
              </a:rPr>
              <a:t>Om väljaren trots detta vägrar att låta en röstmottagare följa med bakom skärmen ska ni inte hindra väljaren från att göra i ordning sin röst tillsammans med den medföljande personen.</a:t>
            </a:r>
          </a:p>
          <a:p>
            <a:r>
              <a:rPr lang="sv-SE" sz="1200" i="0" kern="1200" dirty="0">
                <a:solidFill>
                  <a:schemeClr val="tx1"/>
                </a:solidFill>
                <a:effectLst/>
                <a:latin typeface="+mn-lt"/>
                <a:ea typeface="+mn-ea"/>
                <a:cs typeface="+mn-cs"/>
              </a:rPr>
              <a:t>Ni får inte heller vägra att ta emot en röst på grund av att en röstmottagare inte varit närvarande när väljaren fått hjälp bakom valsedelställ och/ eller valskärm. Informera ordförande om vad som hänt. Ordförande kommer att notera händelsen i protokollet och ni ska rapportera det som en incident till Valmyndigheten på (vi pratar mer om det i samband med att vi pratar om hur incidentrapportering ska göras i vår kommun, senare här under utbildningen). </a:t>
            </a:r>
          </a:p>
        </p:txBody>
      </p:sp>
      <p:sp>
        <p:nvSpPr>
          <p:cNvPr id="4" name="Platshållare för bildnummer 3"/>
          <p:cNvSpPr>
            <a:spLocks noGrp="1"/>
          </p:cNvSpPr>
          <p:nvPr>
            <p:ph type="sldNum" sz="quarter" idx="10"/>
          </p:nvPr>
        </p:nvSpPr>
        <p:spPr/>
        <p:txBody>
          <a:bodyPr/>
          <a:lstStyle/>
          <a:p>
            <a:fld id="{FE5C8991-D57F-4F57-99D8-D1041714389F}" type="slidenum">
              <a:rPr lang="sv-SE" smtClean="0"/>
              <a:t>11</a:t>
            </a:fld>
            <a:endParaRPr lang="sv-SE"/>
          </a:p>
        </p:txBody>
      </p:sp>
    </p:spTree>
    <p:extLst>
      <p:ext uri="{BB962C8B-B14F-4D97-AF65-F5344CB8AC3E}">
        <p14:creationId xmlns:p14="http://schemas.microsoft.com/office/powerpoint/2010/main" val="66714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0" dirty="0"/>
              <a:t>När väljaren har gjort iordning sina röster är det dags för er som röstmottagare att ta emot dem och nu ska vi fördjupa oss i de moment som ingår i att ta emot en väljares röst. Här finns tre instruktioner; två om att ta emot rösten och en om identifiering av väljaren. Ha dem tillgängliga vid röstmottagningsbordet om ni blir osäkra på något steg. </a:t>
            </a:r>
            <a:br>
              <a:rPr lang="sv-SE" b="0" i="0" baseline="0" dirty="0"/>
            </a:br>
            <a:br>
              <a:rPr lang="sv-SE" b="1" dirty="0"/>
            </a:br>
            <a:r>
              <a:rPr lang="sv-SE" b="1" dirty="0"/>
              <a:t>Så tar vi emot väljarens röster steg för steg</a:t>
            </a:r>
          </a:p>
          <a:p>
            <a:endParaRPr lang="sv-SE" b="0" dirty="0"/>
          </a:p>
          <a:p>
            <a:r>
              <a:rPr lang="sv-SE" b="0" dirty="0"/>
              <a:t>Övergripande går röstmottagningen till så här:</a:t>
            </a:r>
          </a:p>
          <a:p>
            <a:endParaRPr lang="sv-SE" b="0" dirty="0"/>
          </a:p>
          <a:p>
            <a:pPr marL="228600" indent="-228600">
              <a:buAutoNum type="arabicPeriod"/>
            </a:pPr>
            <a:r>
              <a:rPr lang="sv-SE" b="0" i="1" baseline="0" dirty="0"/>
              <a:t>[klicka fram</a:t>
            </a:r>
            <a:r>
              <a:rPr lang="sv-SE" b="0" dirty="0"/>
              <a:t>] Första steget är att ni identifierar väljaren. Hur kan ni göra det? </a:t>
            </a:r>
            <a:br>
              <a:rPr lang="sv-SE" b="0" dirty="0"/>
            </a:br>
            <a:r>
              <a:rPr lang="sv-SE" b="0" i="1" dirty="0"/>
              <a:t>Aktivera deltagarna och låt dem repetera vad de fått med sig från webbutbildningen. Klicka fram de tre svaren i bild efter att du har fått dem till dig i helgrupp.</a:t>
            </a:r>
          </a:p>
          <a:p>
            <a:pPr marL="228600" lvl="0" indent="-228600">
              <a:buFont typeface="+mj-lt"/>
              <a:buAutoNum type="arabicPeriod"/>
            </a:pPr>
            <a:r>
              <a:rPr lang="sv-SE" b="0" dirty="0"/>
              <a:t>Sen </a:t>
            </a:r>
            <a:r>
              <a:rPr lang="sv-SE" b="1" dirty="0"/>
              <a:t>markerar ni i röstlängden hur väljaren har styrkt sin identitet.</a:t>
            </a:r>
          </a:p>
          <a:p>
            <a:pPr marL="228600" lvl="0" indent="-228600">
              <a:buFont typeface="+mj-lt"/>
              <a:buAutoNum type="arabicPeriod"/>
            </a:pPr>
            <a:r>
              <a:rPr lang="sv-SE" b="0" dirty="0"/>
              <a:t>Ni </a:t>
            </a:r>
            <a:r>
              <a:rPr lang="sv-SE" b="1" dirty="0"/>
              <a:t>granskar att valkuvert </a:t>
            </a:r>
            <a:r>
              <a:rPr lang="sv-SE" b="0" dirty="0"/>
              <a:t>är korrekt iordninggjorda.</a:t>
            </a:r>
            <a:r>
              <a:rPr lang="sv-SE" b="1" dirty="0"/>
              <a:t> </a:t>
            </a:r>
          </a:p>
          <a:p>
            <a:pPr marL="228600" lvl="0" indent="-228600">
              <a:buFont typeface="+mj-lt"/>
              <a:buAutoNum type="arabicPeriod"/>
            </a:pPr>
            <a:r>
              <a:rPr lang="sv-SE" b="0" dirty="0"/>
              <a:t>Ni </a:t>
            </a:r>
            <a:r>
              <a:rPr lang="sv-SE" b="1" dirty="0"/>
              <a:t>markerar vilka val väljaren röstar i.</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b="0" dirty="0"/>
              <a:t>Sist av allt </a:t>
            </a:r>
            <a:r>
              <a:rPr lang="sv-SE" b="1" dirty="0"/>
              <a:t>lägger ni ner väljarens röster i valurnan.</a:t>
            </a:r>
          </a:p>
          <a:p>
            <a:pPr marL="0" lvl="0" indent="0">
              <a:buFont typeface="+mj-lt"/>
              <a:buNone/>
            </a:pPr>
            <a:endParaRPr lang="sv-SE" b="1" dirty="0"/>
          </a:p>
          <a:p>
            <a:pPr marL="0" lvl="0" indent="0">
              <a:buFont typeface="+mj-lt"/>
              <a:buNone/>
            </a:pPr>
            <a:r>
              <a:rPr lang="sv-SE" b="0" dirty="0"/>
              <a:t>Vi ska fördjupa oss i de olika momenten och bö</a:t>
            </a:r>
            <a:r>
              <a:rPr lang="sv-SE" dirty="0"/>
              <a:t>rjar med granskning av valkuvert. Därefter ska vi öva på att markera väljare i röstlängden </a:t>
            </a:r>
            <a:r>
              <a:rPr lang="sv-SE" i="1" dirty="0"/>
              <a:t>[klicka fram]</a:t>
            </a:r>
            <a:r>
              <a:rPr lang="sv-SE" b="0" dirty="0"/>
              <a:t>. </a:t>
            </a:r>
          </a:p>
          <a:p>
            <a:pPr marL="0" lvl="0" indent="0">
              <a:buFont typeface="+mj-lt"/>
              <a:buNone/>
            </a:pPr>
            <a:endParaRPr lang="sv-SE" b="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200" i="1" kern="1200" dirty="0">
                <a:solidFill>
                  <a:schemeClr val="tx1"/>
                </a:solidFill>
                <a:effectLst/>
                <a:latin typeface="+mn-lt"/>
                <a:ea typeface="+mn-ea"/>
                <a:cs typeface="+mn-cs"/>
              </a:rPr>
              <a:t>[Om deltagarna frågar om digitala id-handlingar, informera om att de ska kontrollera id-korten enligt vad som står i instruktionen. Det kan vara vem som helst av röstmottagarna i lokalen som gör kontrollen, det måste inte vara de röstmottagare som för tillfället sitter vid röstmottagningsbordet. Röstmottagarna använder sina privata mobiler för detta moment. De behöver inte oroa sig för att behöva använda privata koder eller att information sparas på deras mobiler. Uppmuntra de som vill att själva skaffa id-kort genom </a:t>
            </a:r>
            <a:r>
              <a:rPr lang="sv-SE" sz="1200" i="1" kern="1200" dirty="0" err="1">
                <a:solidFill>
                  <a:schemeClr val="tx1"/>
                </a:solidFill>
                <a:effectLst/>
                <a:latin typeface="+mn-lt"/>
                <a:ea typeface="+mn-ea"/>
                <a:cs typeface="+mn-cs"/>
              </a:rPr>
              <a:t>BankID</a:t>
            </a:r>
            <a:r>
              <a:rPr lang="sv-SE" sz="1200" i="1" kern="1200" dirty="0">
                <a:solidFill>
                  <a:schemeClr val="tx1"/>
                </a:solidFill>
                <a:effectLst/>
                <a:latin typeface="+mn-lt"/>
                <a:ea typeface="+mn-ea"/>
                <a:cs typeface="+mn-cs"/>
              </a:rPr>
              <a:t> och Freja+ och testa hur verifieringen går till innan uppdraget börjar. För att kontrollera </a:t>
            </a:r>
            <a:r>
              <a:rPr lang="sv-SE" sz="1200" i="1" kern="1200" dirty="0" err="1">
                <a:solidFill>
                  <a:schemeClr val="tx1"/>
                </a:solidFill>
                <a:effectLst/>
                <a:latin typeface="+mn-lt"/>
                <a:ea typeface="+mn-ea"/>
                <a:cs typeface="+mn-cs"/>
              </a:rPr>
              <a:t>BankID:s</a:t>
            </a:r>
            <a:r>
              <a:rPr lang="sv-SE" sz="1200" i="1" kern="1200" dirty="0">
                <a:solidFill>
                  <a:schemeClr val="tx1"/>
                </a:solidFill>
                <a:effectLst/>
                <a:latin typeface="+mn-lt"/>
                <a:ea typeface="+mn-ea"/>
                <a:cs typeface="+mn-cs"/>
              </a:rPr>
              <a:t> id-kort krävs att de själva har </a:t>
            </a:r>
            <a:r>
              <a:rPr lang="sv-SE" sz="1200" i="1" kern="1200" dirty="0" err="1">
                <a:solidFill>
                  <a:schemeClr val="tx1"/>
                </a:solidFill>
                <a:effectLst/>
                <a:latin typeface="+mn-lt"/>
                <a:ea typeface="+mn-ea"/>
                <a:cs typeface="+mn-cs"/>
              </a:rPr>
              <a:t>appen</a:t>
            </a:r>
            <a:r>
              <a:rPr lang="sv-SE" sz="1200" i="1" kern="1200" dirty="0">
                <a:solidFill>
                  <a:schemeClr val="tx1"/>
                </a:solidFill>
                <a:effectLst/>
                <a:latin typeface="+mn-lt"/>
                <a:ea typeface="+mn-ea"/>
                <a:cs typeface="+mn-cs"/>
              </a:rPr>
              <a:t> (de behöver inte ha id-kortet). Det är så pass vanligt idag att ha </a:t>
            </a:r>
            <a:r>
              <a:rPr lang="sv-SE" sz="1200" i="1" kern="1200" dirty="0" err="1">
                <a:solidFill>
                  <a:schemeClr val="tx1"/>
                </a:solidFill>
                <a:effectLst/>
                <a:latin typeface="+mn-lt"/>
                <a:ea typeface="+mn-ea"/>
                <a:cs typeface="+mn-cs"/>
              </a:rPr>
              <a:t>BankID</a:t>
            </a:r>
            <a:r>
              <a:rPr lang="sv-SE" sz="1200" i="1" kern="1200" dirty="0">
                <a:solidFill>
                  <a:schemeClr val="tx1"/>
                </a:solidFill>
                <a:effectLst/>
                <a:latin typeface="+mn-lt"/>
                <a:ea typeface="+mn-ea"/>
                <a:cs typeface="+mn-cs"/>
              </a:rPr>
              <a:t> på sin telefon så det bör finnas någon röstmottagare i varje lokal som har det. Påminn om övriga alternativ och att det alltid går att undersöka om väljaren har en alternativ id-handling eller någon i lokalen som kan styrka hens identitet med fysisk id-handling.]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12</a:t>
            </a:fld>
            <a:endParaRPr lang="sv-SE"/>
          </a:p>
        </p:txBody>
      </p:sp>
    </p:spTree>
    <p:extLst>
      <p:ext uri="{BB962C8B-B14F-4D97-AF65-F5344CB8AC3E}">
        <p14:creationId xmlns:p14="http://schemas.microsoft.com/office/powerpoint/2010/main" val="4282262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Övning: Granska valkuvert</a:t>
            </a:r>
          </a:p>
          <a:p>
            <a:endParaRPr lang="sv-SE" i="1" dirty="0"/>
          </a:p>
          <a:p>
            <a:r>
              <a:rPr lang="sv-SE" i="1" dirty="0"/>
              <a:t>Valfri övning. Effektiv eftersom den förbereder röstmottagaren på den faktiska uppgiften. </a:t>
            </a:r>
          </a:p>
          <a:p>
            <a:pPr marL="228600" indent="-228600">
              <a:buFontTx/>
              <a:buAutoNum type="arabicPeriod"/>
            </a:pPr>
            <a:r>
              <a:rPr lang="sv-SE" i="1" dirty="0"/>
              <a:t>Förbered ett antal valkuvert, </a:t>
            </a:r>
            <a:r>
              <a:rPr lang="sv-SE" b="0" i="1" dirty="0"/>
              <a:t>samma antal kuvert som det antal röstmottagare som kommer på utbildningen. </a:t>
            </a:r>
            <a:r>
              <a:rPr lang="sv-SE" i="1" dirty="0"/>
              <a:t>De allra flesta kuvert ska vara korrekt iordninggjorda röster, men cirka 20% av kuverten ska innehålla en blandning av felaktigheter. Några kuvert kan vara ej igenklistrade, några har markeringar (vissa med personuppgifter och andra med ett enkelt streck ex) och några röster kan innehålla fler än EN valsedel. Notera innan hur många felaktiga kuvert du delar ut och vilka felaktigheter det är, så att du kan följa upp det.</a:t>
            </a:r>
          </a:p>
          <a:p>
            <a:pPr marL="228600" indent="-228600">
              <a:buFontTx/>
              <a:buAutoNum type="arabicPeriod"/>
            </a:pPr>
            <a:r>
              <a:rPr lang="sv-SE" i="1" dirty="0"/>
              <a:t>Blanda kuverten.</a:t>
            </a:r>
          </a:p>
          <a:p>
            <a:pPr marL="228600" indent="-228600">
              <a:buFontTx/>
              <a:buAutoNum type="arabicPeriod"/>
            </a:pPr>
            <a:r>
              <a:rPr lang="sv-SE" i="1" dirty="0"/>
              <a:t>Dela ut kuverten till gruppen så att varje deltagare på utbildningen får ett eget kuvert. Om du får färre deltagare än du trodde skulle komma, plocka bort korrekt iordninggjorda kuvert snarare än felaktiga. </a:t>
            </a:r>
          </a:p>
          <a:p>
            <a:pPr marL="228600" indent="-228600">
              <a:buFontTx/>
              <a:buAutoNum type="arabicPeriod"/>
            </a:pPr>
            <a:r>
              <a:rPr lang="sv-SE" i="1" dirty="0"/>
              <a:t>Be deltagarna att under en minut granska de kuvert de får.</a:t>
            </a:r>
          </a:p>
          <a:p>
            <a:pPr marL="228600" indent="-228600">
              <a:buFontTx/>
              <a:buAutoNum type="arabicPeriod"/>
            </a:pPr>
            <a:r>
              <a:rPr lang="sv-SE" i="1" dirty="0"/>
              <a:t>Ställ frågan: Är det någon som har hittat en felaktigt iordninggjord röst? Be dem att räcka upp handen och berätta om varför de tycker att rösten är felaktigt iordninggjord. </a:t>
            </a:r>
          </a:p>
          <a:p>
            <a:pPr marL="228600" indent="-228600">
              <a:buFontTx/>
              <a:buAutoNum type="arabicPeriod"/>
            </a:pPr>
            <a:r>
              <a:rPr lang="sv-SE" i="1" dirty="0"/>
              <a:t>Samla in och återkoppla inför helgrupp på vilket sätt rösterna är felaktigt iordninggjorda. </a:t>
            </a:r>
          </a:p>
          <a:p>
            <a:pPr marL="228600" indent="-228600">
              <a:buFontTx/>
              <a:buAutoNum type="arabicPeriod"/>
            </a:pPr>
            <a:r>
              <a:rPr lang="sv-SE" i="1" dirty="0"/>
              <a:t>En sammanfattning kommer på nästa bild. </a:t>
            </a:r>
          </a:p>
        </p:txBody>
      </p:sp>
      <p:sp>
        <p:nvSpPr>
          <p:cNvPr id="4" name="Platshållare för bildnummer 3"/>
          <p:cNvSpPr>
            <a:spLocks noGrp="1"/>
          </p:cNvSpPr>
          <p:nvPr>
            <p:ph type="sldNum" sz="quarter" idx="10"/>
          </p:nvPr>
        </p:nvSpPr>
        <p:spPr/>
        <p:txBody>
          <a:bodyPr/>
          <a:lstStyle/>
          <a:p>
            <a:fld id="{FE5C8991-D57F-4F57-99D8-D1041714389F}" type="slidenum">
              <a:rPr lang="sv-SE" smtClean="0"/>
              <a:t>13</a:t>
            </a:fld>
            <a:endParaRPr lang="sv-SE"/>
          </a:p>
        </p:txBody>
      </p:sp>
    </p:spTree>
    <p:extLst>
      <p:ext uri="{BB962C8B-B14F-4D97-AF65-F5344CB8AC3E}">
        <p14:creationId xmlns:p14="http://schemas.microsoft.com/office/powerpoint/2010/main" val="3733280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lvl="0" indent="0">
              <a:lnSpc>
                <a:spcPts val="1200"/>
              </a:lnSpc>
              <a:spcAft>
                <a:spcPts val="800"/>
              </a:spcAft>
              <a:buFont typeface="Wingdings" panose="05000000000000000000" pitchFamily="2" charset="2"/>
              <a:buNone/>
              <a:tabLst>
                <a:tab pos="457200" algn="l"/>
              </a:tabLst>
            </a:pPr>
            <a:r>
              <a:rPr lang="sv-SE" b="1" dirty="0"/>
              <a:t>Granska valkuvert - så här gör vi!</a:t>
            </a:r>
          </a:p>
          <a:p>
            <a:pPr marL="0" lvl="0" indent="0">
              <a:lnSpc>
                <a:spcPts val="1200"/>
              </a:lnSpc>
              <a:spcAft>
                <a:spcPts val="800"/>
              </a:spcAft>
              <a:buFont typeface="Wingdings" panose="05000000000000000000" pitchFamily="2" charset="2"/>
              <a:buNone/>
              <a:tabLst>
                <a:tab pos="457200" algn="l"/>
              </a:tabLst>
            </a:pPr>
            <a:endParaRPr lang="sv-SE" sz="1200" b="1" i="1" u="none" kern="1200" dirty="0">
              <a:solidFill>
                <a:schemeClr val="tx1"/>
              </a:solidFill>
              <a:effectLst/>
              <a:latin typeface="+mn-lt"/>
              <a:ea typeface="+mn-ea"/>
              <a:cs typeface="+mn-cs"/>
            </a:endParaRPr>
          </a:p>
          <a:p>
            <a:pPr marL="0" lvl="0" indent="0">
              <a:lnSpc>
                <a:spcPts val="1200"/>
              </a:lnSpc>
              <a:spcAft>
                <a:spcPts val="800"/>
              </a:spcAft>
              <a:buFont typeface="Wingdings" panose="05000000000000000000" pitchFamily="2" charset="2"/>
              <a:buNone/>
              <a:tabLst>
                <a:tab pos="457200" algn="l"/>
              </a:tabLst>
            </a:pPr>
            <a:r>
              <a:rPr lang="sv-SE" sz="1200" b="0" i="1" u="none" kern="1200" dirty="0">
                <a:solidFill>
                  <a:schemeClr val="tx1"/>
                </a:solidFill>
                <a:effectLst/>
                <a:latin typeface="+mn-lt"/>
                <a:ea typeface="+mn-ea"/>
                <a:cs typeface="+mn-cs"/>
              </a:rPr>
              <a:t>[innan du klickar fram svaret kan du fråga om deltagarna kan hjälpa dig – vad är det de ska titta efter när de granskar ett valkuvert? Om ni väljer att dela ut fysiska valkuvert (se dold bild) gör ni det innan ni tittar på den här bilden]</a:t>
            </a:r>
          </a:p>
          <a:p>
            <a:pPr marL="0" lvl="0" indent="0">
              <a:lnSpc>
                <a:spcPts val="1200"/>
              </a:lnSpc>
              <a:spcAft>
                <a:spcPts val="800"/>
              </a:spcAft>
              <a:buFont typeface="Wingdings" panose="05000000000000000000" pitchFamily="2" charset="2"/>
              <a:buNone/>
              <a:tabLst>
                <a:tab pos="457200" algn="l"/>
              </a:tabLst>
            </a:pPr>
            <a:endParaRPr lang="sv-SE" sz="1200" i="1" u="none" kern="1200" dirty="0">
              <a:solidFill>
                <a:schemeClr val="tx1"/>
              </a:solidFill>
              <a:effectLst/>
              <a:latin typeface="+mn-lt"/>
              <a:ea typeface="+mn-ea"/>
              <a:cs typeface="+mn-cs"/>
            </a:endParaRPr>
          </a:p>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r>
              <a:rPr lang="sv-SE" sz="1200" i="1" u="none" kern="1200" dirty="0">
                <a:solidFill>
                  <a:schemeClr val="tx1"/>
                </a:solidFill>
                <a:effectLst/>
                <a:latin typeface="+mn-lt"/>
                <a:ea typeface="+mn-ea"/>
                <a:cs typeface="+mn-cs"/>
              </a:rPr>
              <a:t>[klicka fram alla tre punkter i ett klick] </a:t>
            </a:r>
          </a:p>
          <a:p>
            <a:pPr marL="171450" marR="0" lvl="0" indent="-171450" algn="l" defTabSz="914400" rtl="0" eaLnBrk="1" fontAlgn="auto" latinLnBrk="0" hangingPunct="1">
              <a:lnSpc>
                <a:spcPts val="1200"/>
              </a:lnSpc>
              <a:spcBef>
                <a:spcPts val="0"/>
              </a:spcBef>
              <a:spcAft>
                <a:spcPts val="800"/>
              </a:spcAft>
              <a:buClrTx/>
              <a:buSzTx/>
              <a:buFont typeface="Wingdings" panose="05000000000000000000" pitchFamily="2" charset="2"/>
              <a:buChar char="§"/>
              <a:tabLst>
                <a:tab pos="457200" algn="l"/>
              </a:tabLst>
              <a:defRPr/>
            </a:pPr>
            <a:r>
              <a:rPr lang="sv-SE" sz="1200" u="none" kern="1200" dirty="0">
                <a:solidFill>
                  <a:schemeClr val="tx1"/>
                </a:solidFill>
                <a:effectLst/>
                <a:latin typeface="+mn-lt"/>
                <a:ea typeface="+mn-ea"/>
                <a:cs typeface="+mn-cs"/>
              </a:rPr>
              <a:t>Använd öppningen i form av en halvcirkel i botten av valkuvertet</a:t>
            </a:r>
            <a:r>
              <a:rPr lang="sv-SE" sz="1200" u="none" kern="1200" baseline="0" dirty="0">
                <a:solidFill>
                  <a:schemeClr val="tx1"/>
                </a:solidFill>
                <a:effectLst/>
                <a:latin typeface="+mn-lt"/>
                <a:ea typeface="+mn-ea"/>
                <a:cs typeface="+mn-cs"/>
              </a:rPr>
              <a:t> för att granska att det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endast är en valsedel </a:t>
            </a:r>
            <a:r>
              <a:rPr lang="sv-SE" sz="1200" b="0" dirty="0">
                <a:effectLst/>
                <a:latin typeface="Garamond" panose="02020404030301010803" pitchFamily="18" charset="0"/>
                <a:ea typeface="Garamond" panose="02020404030301010803" pitchFamily="18" charset="0"/>
                <a:cs typeface="Times New Roman" panose="02020603050405020304" pitchFamily="18" charset="0"/>
              </a:rPr>
              <a:t>i varje valkuvertet</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a:t>
            </a:r>
            <a:r>
              <a:rPr lang="sv-SE" sz="1200" kern="120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Valsedeln ska inte heller vara vikt. Känn på kuvertet hur det känns – det är bra om röstmottagaren har möjlighet att känna på ett korrekt iordninggjort valkuvert med endast en, ovikt, valsedel i.</a:t>
            </a:r>
          </a:p>
          <a:p>
            <a:pPr marL="171450" lvl="0" indent="-171450">
              <a:lnSpc>
                <a:spcPts val="1200"/>
              </a:lnSpc>
              <a:spcAft>
                <a:spcPts val="800"/>
              </a:spcAft>
              <a:buFont typeface="Wingdings" panose="05000000000000000000" pitchFamily="2" charset="2"/>
              <a:buChar char="§"/>
              <a:tabLst>
                <a:tab pos="457200" algn="l"/>
              </a:tabLst>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Valkuvertet ska vara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förslutet.</a:t>
            </a:r>
            <a:r>
              <a:rPr lang="sv-SE" sz="1200" b="1" baseline="0" dirty="0">
                <a:effectLst/>
                <a:latin typeface="Garamond" panose="02020404030301010803" pitchFamily="18" charset="0"/>
                <a:ea typeface="Garamond" panose="02020404030301010803" pitchFamily="18" charset="0"/>
                <a:cs typeface="Times New Roman" panose="02020603050405020304" pitchFamily="18" charset="0"/>
              </a:rPr>
              <a:t> </a:t>
            </a:r>
            <a:r>
              <a:rPr lang="sv-SE" sz="1200" b="0" baseline="0" dirty="0">
                <a:effectLst/>
                <a:latin typeface="Garamond" panose="02020404030301010803" pitchFamily="18" charset="0"/>
                <a:ea typeface="Garamond" panose="02020404030301010803" pitchFamily="18" charset="0"/>
                <a:cs typeface="Times New Roman" panose="02020603050405020304" pitchFamily="18" charset="0"/>
              </a:rPr>
              <a:t>F</a:t>
            </a:r>
            <a:r>
              <a:rPr lang="sv-SE" sz="1200" b="0" dirty="0">
                <a:effectLst/>
                <a:latin typeface="Garamond" panose="02020404030301010803" pitchFamily="18" charset="0"/>
                <a:ea typeface="Garamond" panose="02020404030301010803" pitchFamily="18" charset="0"/>
                <a:cs typeface="Times New Roman" panose="02020603050405020304" pitchFamily="18" charset="0"/>
              </a:rPr>
              <a:t>liken kan antingen vikas in eller klistras igen. </a:t>
            </a:r>
          </a:p>
          <a:p>
            <a:pPr marL="171450" marR="0" lvl="0" indent="-171450" algn="l" defTabSz="914400" rtl="0" eaLnBrk="1" fontAlgn="auto" latinLnBrk="0" hangingPunct="1">
              <a:lnSpc>
                <a:spcPts val="1200"/>
              </a:lnSpc>
              <a:spcBef>
                <a:spcPts val="0"/>
              </a:spcBef>
              <a:spcAft>
                <a:spcPts val="800"/>
              </a:spcAft>
              <a:buClrTx/>
              <a:buSzTx/>
              <a:buFont typeface="Wingdings" panose="05000000000000000000" pitchFamily="2" charset="2"/>
              <a:buChar char="§"/>
              <a:tabLst>
                <a:tab pos="457200" algn="l"/>
              </a:tabLst>
              <a:defRPr/>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Valkuvertet ska vara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fritt från markeringar </a:t>
            </a:r>
            <a:r>
              <a:rPr lang="sv-SE" sz="1200" b="0" dirty="0">
                <a:effectLst/>
                <a:latin typeface="Garamond" panose="02020404030301010803" pitchFamily="18" charset="0"/>
                <a:ea typeface="Garamond" panose="02020404030301010803" pitchFamily="18" charset="0"/>
                <a:cs typeface="Times New Roman" panose="02020603050405020304" pitchFamily="18" charset="0"/>
              </a:rPr>
              <a:t>som kan identifiera väljaren</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a:t>
            </a:r>
            <a:r>
              <a:rPr lang="sv-SE" sz="1200" dirty="0">
                <a:effectLst/>
                <a:latin typeface="Garamond" panose="02020404030301010803" pitchFamily="18" charset="0"/>
                <a:ea typeface="Garamond" panose="02020404030301010803" pitchFamily="18" charset="0"/>
                <a:cs typeface="Times New Roman" panose="02020603050405020304" pitchFamily="18" charset="0"/>
              </a:rPr>
              <a:t>Markeringar som kan identifiera väljaren är t.ex. namn eller personnummer. </a:t>
            </a:r>
          </a:p>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marL="171450" marR="0" lvl="0" indent="-171450" algn="l" defTabSz="914400" rtl="0" eaLnBrk="1" fontAlgn="auto" latinLnBrk="0" hangingPunct="1">
              <a:lnSpc>
                <a:spcPts val="1200"/>
              </a:lnSpc>
              <a:spcBef>
                <a:spcPts val="0"/>
              </a:spcBef>
              <a:spcAft>
                <a:spcPts val="800"/>
              </a:spcAft>
              <a:buClrTx/>
              <a:buSzTx/>
              <a:buFont typeface="Wingdings" panose="05000000000000000000" pitchFamily="2" charset="2"/>
              <a:buChar char="§"/>
              <a:tabLst>
                <a:tab pos="457200" algn="l"/>
              </a:tabLst>
              <a:defRPr/>
            </a:pPr>
            <a:r>
              <a:rPr lang="sv-SE" sz="1200" i="1" u="none" kern="1200" dirty="0">
                <a:solidFill>
                  <a:schemeClr val="tx1"/>
                </a:solidFill>
                <a:effectLst/>
                <a:latin typeface="+mn-lt"/>
                <a:ea typeface="+mn-ea"/>
                <a:cs typeface="+mn-cs"/>
              </a:rPr>
              <a:t>[klicka fram] </a:t>
            </a:r>
            <a:r>
              <a:rPr lang="sv-SE" dirty="0"/>
              <a:t>Om valkuverten inte är korrekt iordninggjorda, be väljaren att göra om dem. Om väljaren t.ex. bara behöver försluta sina valkuvert går det bra att göra det utan att gå bakom en valskärm men om hen behöver ta ut valsedlarna riskeras valhemligheten och väljaren behöver gå in bakom en skärm. Om det är kö, låt väljaren gå före så hen inte behöver köa på nytt för att göra om sina valkuvert.</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r>
              <a:rPr lang="sv-SE" dirty="0"/>
              <a:t>2022-01-14</a:t>
            </a:r>
          </a:p>
        </p:txBody>
      </p:sp>
      <p:sp>
        <p:nvSpPr>
          <p:cNvPr id="5" name="Platshållare för bildnummer 4"/>
          <p:cNvSpPr>
            <a:spLocks noGrp="1"/>
          </p:cNvSpPr>
          <p:nvPr>
            <p:ph type="sldNum" sz="quarter" idx="11"/>
          </p:nvPr>
        </p:nvSpPr>
        <p:spPr/>
        <p:txBody>
          <a:bodyPr/>
          <a:lstStyle/>
          <a:p>
            <a:fld id="{FE5C8991-D57F-4F57-99D8-D1041714389F}" type="slidenum">
              <a:rPr lang="sv-SE" smtClean="0"/>
              <a:t>14</a:t>
            </a:fld>
            <a:endParaRPr lang="sv-SE" dirty="0"/>
          </a:p>
        </p:txBody>
      </p:sp>
    </p:spTree>
    <p:extLst>
      <p:ext uri="{BB962C8B-B14F-4D97-AF65-F5344CB8AC3E}">
        <p14:creationId xmlns:p14="http://schemas.microsoft.com/office/powerpoint/2010/main" val="400007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a:buFontTx/>
              <a:buNone/>
            </a:pPr>
            <a:r>
              <a:rPr lang="sv-SE" dirty="0"/>
              <a:t>Kommer ni ihåg</a:t>
            </a:r>
            <a:r>
              <a:rPr lang="sv-SE" baseline="0" dirty="0"/>
              <a:t> den här väljaren från webbutbildningen? </a:t>
            </a:r>
          </a:p>
          <a:p>
            <a:pPr marL="0" indent="0">
              <a:buFontTx/>
              <a:buNone/>
            </a:pPr>
            <a:r>
              <a:rPr lang="sv-SE" b="0" i="1" baseline="0" dirty="0"/>
              <a:t>Ställ en öppen fråga till hela gruppen: hur kan vi göra för att undvika att markera fel väljare i röstlängden?</a:t>
            </a:r>
          </a:p>
        </p:txBody>
      </p:sp>
      <p:sp>
        <p:nvSpPr>
          <p:cNvPr id="4" name="Platshållare för bildnummer 3"/>
          <p:cNvSpPr>
            <a:spLocks noGrp="1"/>
          </p:cNvSpPr>
          <p:nvPr>
            <p:ph type="sldNum" sz="quarter" idx="10"/>
          </p:nvPr>
        </p:nvSpPr>
        <p:spPr/>
        <p:txBody>
          <a:bodyPr/>
          <a:lstStyle/>
          <a:p>
            <a:fld id="{FE5C8991-D57F-4F57-99D8-D1041714389F}" type="slidenum">
              <a:rPr lang="sv-SE" smtClean="0"/>
              <a:t>15</a:t>
            </a:fld>
            <a:endParaRPr lang="sv-SE"/>
          </a:p>
        </p:txBody>
      </p:sp>
    </p:spTree>
    <p:extLst>
      <p:ext uri="{BB962C8B-B14F-4D97-AF65-F5344CB8AC3E}">
        <p14:creationId xmlns:p14="http://schemas.microsoft.com/office/powerpoint/2010/main" val="2616241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a:buFontTx/>
              <a:buNone/>
            </a:pPr>
            <a:r>
              <a:rPr lang="sv-SE" dirty="0"/>
              <a:t>Såhär markerar vi i röstlängden</a:t>
            </a:r>
          </a:p>
          <a:p>
            <a:pPr marL="171450" indent="-171450">
              <a:buFontTx/>
              <a:buChar char="-"/>
            </a:pPr>
            <a:r>
              <a:rPr lang="sv-SE" dirty="0"/>
              <a:t>Använd </a:t>
            </a:r>
            <a:r>
              <a:rPr lang="sv-SE" u="sng" dirty="0"/>
              <a:t>alltid</a:t>
            </a:r>
            <a:r>
              <a:rPr lang="sv-SE" dirty="0"/>
              <a:t> linjal vid markering i röstlängden. </a:t>
            </a:r>
          </a:p>
          <a:p>
            <a:pPr marL="171450" indent="-171450">
              <a:buFontTx/>
              <a:buChar char="-"/>
            </a:pPr>
            <a:r>
              <a:rPr lang="sv-SE" baseline="0" dirty="0"/>
              <a:t>På bilden visas en särskild linjal men det går bra att använda en vanlig. </a:t>
            </a:r>
            <a:r>
              <a:rPr lang="sv-SE" b="0" u="none" baseline="0" dirty="0"/>
              <a:t>Det viktiga är att ni använder linjal!</a:t>
            </a:r>
          </a:p>
          <a:p>
            <a:pPr marL="171450" indent="-171450">
              <a:buFontTx/>
              <a:buChar char="-"/>
            </a:pPr>
            <a:r>
              <a:rPr lang="sv-SE" b="0" i="1" u="none" baseline="0" dirty="0"/>
              <a:t>Ställ en öppen fråga till hela gruppen</a:t>
            </a:r>
            <a:r>
              <a:rPr lang="sv-SE" b="0" u="none" baseline="0" dirty="0"/>
              <a:t>: Finns det andra sätt ni kan göra, förutom att använda linjal, för att säkerställa att ni markerar rätt väljare i röstlängden? </a:t>
            </a:r>
            <a:r>
              <a:rPr lang="sv-SE" b="0" i="1" u="none" baseline="0" dirty="0"/>
              <a:t>Ett förslag som du som utbildare kan lyfta är att den som markerar i röstlängden repetera väljarens namn högt innan väljaren markeras. </a:t>
            </a:r>
            <a:endParaRPr lang="sv-SE" b="0" i="1" u="none" dirty="0"/>
          </a:p>
        </p:txBody>
      </p:sp>
      <p:sp>
        <p:nvSpPr>
          <p:cNvPr id="4" name="Platshållare för datum 3"/>
          <p:cNvSpPr>
            <a:spLocks noGrp="1"/>
          </p:cNvSpPr>
          <p:nvPr>
            <p:ph type="dt" idx="10"/>
          </p:nvPr>
        </p:nvSpPr>
        <p:spPr/>
        <p:txBody>
          <a:bodyPr/>
          <a:lstStyle/>
          <a:p>
            <a:r>
              <a:rPr lang="sv-SE"/>
              <a:t>2022-01-15</a:t>
            </a:r>
          </a:p>
        </p:txBody>
      </p:sp>
      <p:sp>
        <p:nvSpPr>
          <p:cNvPr id="5" name="Platshållare för bildnummer 4"/>
          <p:cNvSpPr>
            <a:spLocks noGrp="1"/>
          </p:cNvSpPr>
          <p:nvPr>
            <p:ph type="sldNum" sz="quarter" idx="11"/>
          </p:nvPr>
        </p:nvSpPr>
        <p:spPr/>
        <p:txBody>
          <a:bodyPr/>
          <a:lstStyle/>
          <a:p>
            <a:fld id="{FE5C8991-D57F-4F57-99D8-D1041714389F}" type="slidenum">
              <a:rPr lang="sv-SE" smtClean="0"/>
              <a:t>16</a:t>
            </a:fld>
            <a:endParaRPr lang="sv-SE"/>
          </a:p>
        </p:txBody>
      </p:sp>
    </p:spTree>
    <p:extLst>
      <p:ext uri="{BB962C8B-B14F-4D97-AF65-F5344CB8AC3E}">
        <p14:creationId xmlns:p14="http://schemas.microsoft.com/office/powerpoint/2010/main" val="2600768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F3E6F-C513-2FD8-A89B-1686361D7F8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8E7EA88-CCA7-8DB0-1240-8112850E96AE}"/>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D0C7058F-C848-DCA0-CCBA-E0B6105ABCF2}"/>
              </a:ext>
            </a:extLst>
          </p:cNvPr>
          <p:cNvSpPr>
            <a:spLocks noGrp="1"/>
          </p:cNvSpPr>
          <p:nvPr>
            <p:ph type="body" idx="1"/>
          </p:nvPr>
        </p:nvSpPr>
        <p:spPr/>
        <p:txBody>
          <a:bodyPr/>
          <a:lstStyle/>
          <a:p>
            <a:r>
              <a:rPr lang="sv-SE" b="1" dirty="0"/>
              <a:t>Övning: Markera i röstlängden</a:t>
            </a:r>
          </a:p>
          <a:p>
            <a:endParaRPr lang="sv-SE" dirty="0"/>
          </a:p>
          <a:p>
            <a:r>
              <a:rPr lang="sv-SE" dirty="0"/>
              <a:t>Nu ska vi öva på att markera i röstlängd, på samma sätt som ni kommer att göra under valdagen. </a:t>
            </a:r>
          </a:p>
          <a:p>
            <a:endParaRPr lang="sv-SE" b="0" i="1" baseline="0" dirty="0"/>
          </a:p>
          <a:p>
            <a:r>
              <a:rPr lang="sv-SE" b="0" i="1" baseline="0" dirty="0"/>
              <a:t>Dela ut övningsexemplar av röstlängden (finns på Valcentralen) till röstmottagarna tillsammans med penna och linjal. </a:t>
            </a:r>
          </a:p>
          <a:p>
            <a:r>
              <a:rPr lang="sv-SE" b="0" i="1" dirty="0"/>
              <a:t>Alla får varsitt exemplar och gör övningen enskilt.</a:t>
            </a:r>
            <a:endParaRPr lang="sv-SE" b="0" i="1" baseline="0" dirty="0"/>
          </a:p>
          <a:p>
            <a:endParaRPr lang="sv-SE" dirty="0"/>
          </a:p>
        </p:txBody>
      </p:sp>
      <p:sp>
        <p:nvSpPr>
          <p:cNvPr id="4" name="Platshållare för bildnummer 3">
            <a:extLst>
              <a:ext uri="{FF2B5EF4-FFF2-40B4-BE49-F238E27FC236}">
                <a16:creationId xmlns:a16="http://schemas.microsoft.com/office/drawing/2014/main" id="{E01474F2-08E2-606A-64CF-AB220EAA161D}"/>
              </a:ext>
            </a:extLst>
          </p:cNvPr>
          <p:cNvSpPr>
            <a:spLocks noGrp="1"/>
          </p:cNvSpPr>
          <p:nvPr>
            <p:ph type="sldNum" sz="quarter" idx="10"/>
          </p:nvPr>
        </p:nvSpPr>
        <p:spPr/>
        <p:txBody>
          <a:bodyPr/>
          <a:lstStyle/>
          <a:p>
            <a:fld id="{FE5C8991-D57F-4F57-99D8-D1041714389F}" type="slidenum">
              <a:rPr lang="sv-SE" smtClean="0"/>
              <a:t>17</a:t>
            </a:fld>
            <a:endParaRPr lang="sv-SE"/>
          </a:p>
        </p:txBody>
      </p:sp>
    </p:spTree>
    <p:extLst>
      <p:ext uri="{BB962C8B-B14F-4D97-AF65-F5344CB8AC3E}">
        <p14:creationId xmlns:p14="http://schemas.microsoft.com/office/powerpoint/2010/main" val="1368936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Markera följande i röstlängden</a:t>
            </a:r>
            <a:endParaRPr lang="sv-SE" b="1"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baseline="0" dirty="0"/>
              <a:t>Nu ska vi gå igenom några scenarier och ni markerar i röstlängden med fiktiva personuppgifter som ni fått ut. Ni gör så gott ni kan utifrån den utbildning ni fått så här långt. Ni kommer att få rätta er egen markering. </a:t>
            </a:r>
            <a:r>
              <a:rPr lang="sv-SE" b="0" i="1" baseline="0" dirty="0"/>
              <a:t>[läs upp de fem scenarierna, ett i taget, därefter gör röstmottagarna övningen]</a:t>
            </a:r>
            <a:endParaRPr lang="sv-SE"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1" baseline="0" dirty="0"/>
          </a:p>
          <a:p>
            <a:pPr marL="457200" indent="-457200">
              <a:buAutoNum type="arabicPeriod"/>
            </a:pPr>
            <a:r>
              <a:rPr lang="sv-SE" sz="1200" b="0" i="1" baseline="0" dirty="0"/>
              <a:t>[klicka fram] </a:t>
            </a:r>
            <a:r>
              <a:rPr lang="sv-SE" sz="1200" b="1" dirty="0"/>
              <a:t>Personnummer </a:t>
            </a:r>
            <a:r>
              <a:rPr lang="sv-SE" sz="1800" b="1" i="0" u="none" strike="noStrike" baseline="0" dirty="0">
                <a:latin typeface="OCRBStd"/>
              </a:rPr>
              <a:t>19740526-9288</a:t>
            </a:r>
            <a:r>
              <a:rPr lang="sv-SE" sz="1200" b="1" dirty="0"/>
              <a:t> har visat legitimation, och röstar enligt sin rösträtt. Hur markerar du?</a:t>
            </a:r>
          </a:p>
          <a:p>
            <a:pPr marL="457200" indent="-457200">
              <a:buAutoNum type="arabicPeriod"/>
            </a:pPr>
            <a:r>
              <a:rPr lang="sv-SE" sz="1200" b="0" i="1" baseline="0" dirty="0"/>
              <a:t>[klicka fram] </a:t>
            </a:r>
            <a:r>
              <a:rPr lang="sv-SE" sz="1200" b="1" dirty="0"/>
              <a:t>Personnummer 731031-9293 kommer in i vallokalen och vill rösta men har glömt sin legitimation. Hans fru med personnummer 640731-3607 har med sig sitt körkort och intygar sin mans identitet. Hur markerar du hur väljaren styrkt sin identitet och att han röstat?</a:t>
            </a:r>
          </a:p>
          <a:p>
            <a:pPr marL="457200" indent="-457200">
              <a:spcAft>
                <a:spcPts val="600"/>
              </a:spcAft>
              <a:buClr>
                <a:schemeClr val="accent1"/>
              </a:buClr>
              <a:buFont typeface="+mj-lt"/>
              <a:buAutoNum type="arabicPeriod"/>
            </a:pPr>
            <a:r>
              <a:rPr lang="sv-SE" sz="1200" b="0" i="1" baseline="0" dirty="0"/>
              <a:t>[klicka fram] </a:t>
            </a:r>
            <a:r>
              <a:rPr lang="sv-SE" sz="1200" b="1" dirty="0"/>
              <a:t>Väljaren med personnummer 760102-2382 lämnar tre valkuvert och en legitimation. Hur gör du?</a:t>
            </a:r>
          </a:p>
          <a:p>
            <a:pPr marL="457200" indent="-457200">
              <a:spcAft>
                <a:spcPts val="600"/>
              </a:spcAft>
              <a:buClr>
                <a:schemeClr val="accent1"/>
              </a:buClr>
              <a:buFont typeface="+mj-lt"/>
              <a:buAutoNum type="arabicPeriod"/>
            </a:pPr>
            <a:r>
              <a:rPr lang="sv-SE" sz="1200" b="0" i="1" baseline="0" dirty="0"/>
              <a:t>[klicka fram] </a:t>
            </a:r>
            <a:r>
              <a:rPr lang="sv-SE" sz="1200" b="1" dirty="0"/>
              <a:t>Väljaren med personnummer 760102-2390 har förtidsröstat i alla tre val och de är granskade och ska markeras i röstlängden. Hur markerar du? </a:t>
            </a:r>
          </a:p>
          <a:p>
            <a:pPr marL="457200" indent="-457200">
              <a:spcAft>
                <a:spcPts val="600"/>
              </a:spcAft>
              <a:buClr>
                <a:schemeClr val="accent1"/>
              </a:buClr>
              <a:buFont typeface="+mj-lt"/>
              <a:buAutoNum type="arabicPeriod"/>
            </a:pPr>
            <a:r>
              <a:rPr lang="sv-SE" sz="1200" b="0" i="1" baseline="0" dirty="0"/>
              <a:t>[klicka fram] </a:t>
            </a:r>
            <a:r>
              <a:rPr lang="sv-SE" sz="1200" b="1" dirty="0"/>
              <a:t>Samma väljare som i punkt 4 kommer in i vallokalen och lämnar över legitimation och tre valkuvert. Hur markerar du? Gör du något utöver detta?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1" dirty="0"/>
          </a:p>
          <a:p>
            <a:r>
              <a:rPr lang="sv-SE" b="0" i="1" baseline="0" dirty="0"/>
              <a:t>Ge deltagarna ca fem minuter eller så lång tid ni bedömer behövs för att alla ska hinna göra markeringar i sin röstlängd. Facit visas på nästa sida.</a:t>
            </a:r>
            <a:endParaRPr lang="sv-SE" dirty="0"/>
          </a:p>
        </p:txBody>
      </p:sp>
      <p:sp>
        <p:nvSpPr>
          <p:cNvPr id="4" name="Platshållare för datum 3"/>
          <p:cNvSpPr>
            <a:spLocks noGrp="1"/>
          </p:cNvSpPr>
          <p:nvPr>
            <p:ph type="dt" idx="10"/>
          </p:nvPr>
        </p:nvSpPr>
        <p:spPr/>
        <p:txBody>
          <a:bodyPr/>
          <a:lstStyle/>
          <a:p>
            <a:r>
              <a:rPr lang="sv-SE"/>
              <a:t>2022-01-15</a:t>
            </a:r>
          </a:p>
        </p:txBody>
      </p:sp>
      <p:sp>
        <p:nvSpPr>
          <p:cNvPr id="5" name="Platshållare för bildnummer 4"/>
          <p:cNvSpPr>
            <a:spLocks noGrp="1"/>
          </p:cNvSpPr>
          <p:nvPr>
            <p:ph type="sldNum" sz="quarter" idx="11"/>
          </p:nvPr>
        </p:nvSpPr>
        <p:spPr/>
        <p:txBody>
          <a:bodyPr/>
          <a:lstStyle/>
          <a:p>
            <a:fld id="{FE5C8991-D57F-4F57-99D8-D1041714389F}" type="slidenum">
              <a:rPr lang="sv-SE" smtClean="0"/>
              <a:t>18</a:t>
            </a:fld>
            <a:endParaRPr lang="sv-SE"/>
          </a:p>
        </p:txBody>
      </p:sp>
    </p:spTree>
    <p:extLst>
      <p:ext uri="{BB962C8B-B14F-4D97-AF65-F5344CB8AC3E}">
        <p14:creationId xmlns:p14="http://schemas.microsoft.com/office/powerpoint/2010/main" val="4158891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Facit - ser din röstlängd ut så här? </a:t>
            </a:r>
          </a:p>
          <a:p>
            <a:endParaRPr lang="sv-SE" dirty="0"/>
          </a:p>
          <a:p>
            <a:r>
              <a:rPr lang="sv-SE" i="1" dirty="0"/>
              <a:t>Gå</a:t>
            </a:r>
            <a:r>
              <a:rPr lang="sv-SE" i="1" baseline="0" dirty="0"/>
              <a:t> igenom varje väljare och markering på skärmen.</a:t>
            </a:r>
          </a:p>
          <a:p>
            <a:endParaRPr lang="sv-SE" baseline="0" dirty="0"/>
          </a:p>
          <a:p>
            <a:r>
              <a:rPr lang="sv-SE" baseline="0" dirty="0"/>
              <a:t>Fråga 1:</a:t>
            </a:r>
            <a:r>
              <a:rPr lang="sv-SE" dirty="0"/>
              <a:t> Först ut hade vi väljare 626 med markering för val och kryss i leg-rutan.</a:t>
            </a:r>
          </a:p>
          <a:p>
            <a:r>
              <a:rPr lang="sv-SE" dirty="0"/>
              <a:t>Fråga 2: Väljare 622 med </a:t>
            </a:r>
            <a:r>
              <a:rPr lang="sv-SE" baseline="0" dirty="0"/>
              <a:t>markering för val och fruns personnummer under Intygar,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Fråga 3: Väljare 636 har hindersmarkering för val till riksdagen. Här är det viktigt att ni kommunicerar med varandra så att inte röstmottagaren som granskar kuverten råkar lägga ner väljarens valkuvert med gul valsedel i urnan. Ni ska ge tillbaka rösten för riksdagsvalet till väljaren och förklara varför. Därefter tar ni emot och markerar övriga två röster som vanligt.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Fråga 4 + 5: Väljare 637 hade förtidsröstat så när ni först granskade väljarens förtidsröst markerade ni bara P i röstlängden. Därefter (fråga 5) kom väljaren in i lokalen för att ångerrösta. Utöver att markera med vanligt streck över P behöver ni även kontrollera legitimation, så här ska ni ha kryssat i rutan ’Leg’. Ni ska även kryssa för rutan ’Not’. Ordförande ska skriva väljarens nummer i röstlängden i protokollet för vallokalen. Ni ska leta på och lämna förtidsrösten till väljaren.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Öppen fråga till gruppen: hur kändes det? Var det någon person som var lättare eller svårare att markera?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Lyft upp och summera med hela gruppen.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Summering: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aseline="0" dirty="0"/>
              <a:t>Det som är markerat i röstlängden kan inte raderas och röster som hamnar i urnan får inte plockas 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aseline="0" dirty="0"/>
              <a:t>Därför är det viktigt att vara noggrann vid markeringar och kontroll av personnummer så att inte fel väljare blir markerad.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aseline="0" dirty="0"/>
              <a:t>En förtidsröst blir ogiltig vid ångerröstning – vilket är anledningen till att ni ska lägga förtidsrösterna i valurnan först efter att röstmottagningen har avslutats. </a:t>
            </a:r>
          </a:p>
          <a:p>
            <a:endParaRPr lang="sv-SE" baseline="0" dirty="0"/>
          </a:p>
          <a:p>
            <a:endParaRPr lang="sv-SE" baseline="0" dirty="0"/>
          </a:p>
          <a:p>
            <a:endParaRPr lang="sv-SE" baseline="0" dirty="0"/>
          </a:p>
          <a:p>
            <a:endParaRPr lang="sv-SE" baseline="0" dirty="0"/>
          </a:p>
          <a:p>
            <a:endParaRPr lang="sv-SE" dirty="0"/>
          </a:p>
        </p:txBody>
      </p:sp>
      <p:sp>
        <p:nvSpPr>
          <p:cNvPr id="4" name="Platshållare för bildnummer 3"/>
          <p:cNvSpPr>
            <a:spLocks noGrp="1"/>
          </p:cNvSpPr>
          <p:nvPr>
            <p:ph type="sldNum" sz="quarter" idx="5"/>
          </p:nvPr>
        </p:nvSpPr>
        <p:spPr/>
        <p:txBody>
          <a:bodyPr/>
          <a:lstStyle/>
          <a:p>
            <a:fld id="{AA9637D6-662F-4A4F-AF1F-A0BFFFCAA065}" type="slidenum">
              <a:rPr lang="sv-SE" smtClean="0"/>
              <a:t>19</a:t>
            </a:fld>
            <a:endParaRPr lang="sv-SE" dirty="0"/>
          </a:p>
        </p:txBody>
      </p:sp>
      <p:sp>
        <p:nvSpPr>
          <p:cNvPr id="5" name="Platshållare för datum 4"/>
          <p:cNvSpPr>
            <a:spLocks noGrp="1"/>
          </p:cNvSpPr>
          <p:nvPr>
            <p:ph type="dt" idx="10"/>
          </p:nvPr>
        </p:nvSpPr>
        <p:spPr/>
        <p:txBody>
          <a:bodyPr/>
          <a:lstStyle/>
          <a:p>
            <a:r>
              <a:rPr lang="sv-SE" dirty="0"/>
              <a:t>2022-01-15</a:t>
            </a:r>
          </a:p>
        </p:txBody>
      </p:sp>
    </p:spTree>
    <p:extLst>
      <p:ext uri="{BB962C8B-B14F-4D97-AF65-F5344CB8AC3E}">
        <p14:creationId xmlns:p14="http://schemas.microsoft.com/office/powerpoint/2010/main" val="193424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Välkommen till utbildningsträffen för röstmottagare i vallokal i</a:t>
            </a:r>
            <a:r>
              <a:rPr lang="sv-SE" baseline="0" dirty="0"/>
              <a:t> valen till riksdag, region- och kommunfullmäktige 2026.</a:t>
            </a:r>
            <a:endParaRPr lang="sv-SE" dirty="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a:t>
            </a:fld>
            <a:endParaRPr lang="sv-SE"/>
          </a:p>
        </p:txBody>
      </p:sp>
    </p:spTree>
    <p:extLst>
      <p:ext uri="{BB962C8B-B14F-4D97-AF65-F5344CB8AC3E}">
        <p14:creationId xmlns:p14="http://schemas.microsoft.com/office/powerpoint/2010/main" val="458743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a:buFont typeface="Wingdings" panose="05000000000000000000" pitchFamily="2" charset="2"/>
              <a:buNone/>
            </a:pPr>
            <a:r>
              <a:rPr lang="sv-SE" b="1" dirty="0"/>
              <a:t>Valsäkerhet</a:t>
            </a:r>
          </a:p>
          <a:p>
            <a:pPr marL="171450" indent="-171450">
              <a:buFont typeface="Wingdings" panose="05000000000000000000" pitchFamily="2" charset="2"/>
              <a:buChar char="§"/>
            </a:pPr>
            <a:endParaRPr lang="sv-SE" b="1" dirty="0"/>
          </a:p>
          <a:p>
            <a:pPr marL="171450" indent="-171450">
              <a:buFont typeface="Wingdings" panose="05000000000000000000" pitchFamily="2" charset="2"/>
              <a:buChar char="§"/>
            </a:pPr>
            <a:r>
              <a:rPr lang="sv-SE" b="1" dirty="0"/>
              <a:t>Sveriges valsystem är robust och har högt förtroende. </a:t>
            </a:r>
            <a:r>
              <a:rPr lang="sv-SE" sz="1200" kern="1200" dirty="0">
                <a:solidFill>
                  <a:schemeClr val="tx1"/>
                </a:solidFill>
                <a:effectLst/>
                <a:latin typeface="+mn-lt"/>
                <a:ea typeface="+mn-ea"/>
                <a:cs typeface="+mn-cs"/>
              </a:rPr>
              <a:t>Att det är så betyder också att vi har något viktigt som vi ska skydda och värna om. Att säkerställa ett korrekt valgenomförande är en del av valsäkerheten.</a:t>
            </a:r>
            <a:endParaRPr lang="sv-SE" b="1" dirty="0"/>
          </a:p>
          <a:p>
            <a:pPr marL="171450" indent="-171450">
              <a:buFont typeface="Wingdings" panose="05000000000000000000" pitchFamily="2" charset="2"/>
              <a:buChar char="§"/>
            </a:pPr>
            <a:r>
              <a:rPr lang="sv-SE" b="1" dirty="0"/>
              <a:t>I de allra flesta vallokaler sker röstmottagningen lugnt. </a:t>
            </a:r>
            <a:r>
              <a:rPr lang="sv-SE" sz="1200" kern="1200" dirty="0">
                <a:solidFill>
                  <a:schemeClr val="tx1"/>
                </a:solidFill>
                <a:effectLst/>
                <a:latin typeface="+mn-lt"/>
                <a:ea typeface="+mn-ea"/>
                <a:cs typeface="+mn-cs"/>
              </a:rPr>
              <a:t>Men det finns såklart undantag och det är därför viktigt att du har en viss förberedelse. </a:t>
            </a:r>
            <a:endParaRPr lang="sv-SE" b="1" dirty="0"/>
          </a:p>
          <a:p>
            <a:pPr marL="171450" indent="-171450">
              <a:buFont typeface="Wingdings" panose="05000000000000000000" pitchFamily="2" charset="2"/>
              <a:buChar char="§"/>
            </a:pPr>
            <a:r>
              <a:rPr lang="sv-SE" b="1" dirty="0"/>
              <a:t>Du behöver ändå ha kännedom och kunskap ifall något trots allt skulle inträffa. </a:t>
            </a:r>
            <a:r>
              <a:rPr lang="sv-SE" b="0" i="0" baseline="0" dirty="0"/>
              <a:t>Exempelvis hur du bör hantera </a:t>
            </a:r>
            <a:r>
              <a:rPr lang="sv-SE" sz="1200" kern="1200" dirty="0">
                <a:solidFill>
                  <a:schemeClr val="tx1"/>
                </a:solidFill>
                <a:effectLst/>
                <a:latin typeface="+mn-lt"/>
                <a:ea typeface="+mn-ea"/>
                <a:cs typeface="+mn-cs"/>
              </a:rPr>
              <a:t>oförutsedda händelser och var eller till vem vänder du dig om något händer. </a:t>
            </a:r>
            <a:endParaRPr lang="sv-SE" b="1"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20</a:t>
            </a:fld>
            <a:endParaRPr lang="sv-SE"/>
          </a:p>
        </p:txBody>
      </p:sp>
    </p:spTree>
    <p:extLst>
      <p:ext uri="{BB962C8B-B14F-4D97-AF65-F5344CB8AC3E}">
        <p14:creationId xmlns:p14="http://schemas.microsoft.com/office/powerpoint/2010/main" val="1095410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kan hända?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Till incidenter räknas… </a:t>
            </a:r>
            <a:r>
              <a:rPr lang="sv-SE" sz="1200" i="1" kern="1200" dirty="0">
                <a:solidFill>
                  <a:schemeClr val="tx1"/>
                </a:solidFill>
                <a:effectLst/>
                <a:latin typeface="+mn-lt"/>
                <a:ea typeface="+mn-ea"/>
                <a:cs typeface="+mn-cs"/>
              </a:rPr>
              <a:t>[klicka fram alla tre punkter samtidigt]</a:t>
            </a: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dirty="0">
                <a:solidFill>
                  <a:schemeClr val="tx1"/>
                </a:solidFill>
                <a:effectLst/>
                <a:latin typeface="+mn-lt"/>
                <a:ea typeface="+mn-ea"/>
                <a:cs typeface="+mn-cs"/>
              </a:rPr>
              <a:t>en händelse som avviker från de regler och rutiner </a:t>
            </a:r>
            <a:r>
              <a:rPr lang="sv-SE" sz="1200" kern="1200" dirty="0">
                <a:solidFill>
                  <a:schemeClr val="tx1"/>
                </a:solidFill>
                <a:effectLst/>
                <a:latin typeface="+mn-lt"/>
                <a:ea typeface="+mn-ea"/>
                <a:cs typeface="+mn-cs"/>
              </a:rPr>
              <a:t>för hur röstmottagning och rösträkning ska gå till.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en händelse där det finns misstanke om att någon gjort något brottsligt, </a:t>
            </a:r>
            <a:r>
              <a:rPr lang="sv-SE" sz="1200" b="0" kern="1200" dirty="0">
                <a:solidFill>
                  <a:schemeClr val="tx1"/>
                </a:solidFill>
                <a:effectLst/>
                <a:latin typeface="+mn-lt"/>
                <a:ea typeface="+mn-ea"/>
                <a:cs typeface="+mn-cs"/>
              </a:rPr>
              <a:t>kan exempelvis vara att någon flyttat eller slängt valsedlar för att hindra väljare att rösta på ett visst parti eller på en kandidat.</a:t>
            </a: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eller </a:t>
            </a:r>
            <a:r>
              <a:rPr lang="sv-SE" sz="1200" b="1" kern="1200" dirty="0">
                <a:solidFill>
                  <a:schemeClr val="tx1"/>
                </a:solidFill>
                <a:effectLst/>
                <a:latin typeface="+mn-lt"/>
                <a:ea typeface="+mn-ea"/>
                <a:cs typeface="+mn-cs"/>
              </a:rPr>
              <a:t>annat som påverkat valens genomförande </a:t>
            </a:r>
            <a:r>
              <a:rPr lang="sv-SE" sz="1200" kern="1200" dirty="0">
                <a:solidFill>
                  <a:schemeClr val="tx1"/>
                </a:solidFill>
                <a:effectLst/>
                <a:latin typeface="+mn-lt"/>
                <a:ea typeface="+mn-ea"/>
                <a:cs typeface="+mn-cs"/>
              </a:rPr>
              <a:t>(t.ex. vilseledande information om hur, var och när man kan rösta).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Orsaken till incidenten är inte viktig i sammanhanget, dvs. det behöver inte finnas något ont uppsåt för att händelsen ska klassas som en incident. </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Exempel på incidenter som inträffat vid tidigare val: </a:t>
            </a:r>
            <a:r>
              <a:rPr lang="sv-SE" sz="1200" i="1" kern="1200" dirty="0">
                <a:solidFill>
                  <a:schemeClr val="tx1"/>
                </a:solidFill>
                <a:effectLst/>
                <a:latin typeface="+mn-lt"/>
                <a:ea typeface="+mn-ea"/>
                <a:cs typeface="+mn-cs"/>
              </a:rPr>
              <a:t>[klicka fram en i taget]. Var noga med att förtydliga att den här listan är </a:t>
            </a:r>
            <a:r>
              <a:rPr lang="sv-SE" sz="1200" i="1" u="sng" kern="1200" dirty="0">
                <a:solidFill>
                  <a:schemeClr val="tx1"/>
                </a:solidFill>
                <a:effectLst/>
                <a:latin typeface="+mn-lt"/>
                <a:ea typeface="+mn-ea"/>
                <a:cs typeface="+mn-cs"/>
              </a:rPr>
              <a:t>exempel</a:t>
            </a:r>
            <a:r>
              <a:rPr lang="sv-SE" sz="1200" i="1" kern="1200" dirty="0">
                <a:solidFill>
                  <a:schemeClr val="tx1"/>
                </a:solidFill>
                <a:effectLst/>
                <a:latin typeface="+mn-lt"/>
                <a:ea typeface="+mn-ea"/>
                <a:cs typeface="+mn-cs"/>
              </a:rPr>
              <a:t> på incidenter. Det röstmottagarna ska utgå från är principerna för vad som är en incident och rapportera saker som överensstämmer med det i den vänstra kolumnen.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omflyttade, </a:t>
            </a:r>
            <a:r>
              <a:rPr lang="sv-SE" sz="1200" b="1" kern="1200" dirty="0">
                <a:solidFill>
                  <a:schemeClr val="tx1"/>
                </a:solidFill>
                <a:effectLst/>
                <a:latin typeface="+mn-lt"/>
                <a:ea typeface="+mn-ea"/>
                <a:cs typeface="+mn-cs"/>
              </a:rPr>
              <a:t>gömda eller stulna valsedlar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person som genom olämpligt beteende påverkar ordningen </a:t>
            </a:r>
            <a:r>
              <a:rPr lang="sv-SE" b="0" i="0" baseline="0" dirty="0"/>
              <a:t>i eller runt vallokalen</a:t>
            </a:r>
            <a:endParaRPr lang="sv-SE" sz="1200" b="0" i="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hot, trakasserier eller </a:t>
            </a:r>
            <a:r>
              <a:rPr lang="sv-SE" sz="1200" b="1" kern="1200" dirty="0">
                <a:solidFill>
                  <a:schemeClr val="tx1"/>
                </a:solidFill>
                <a:effectLst/>
                <a:latin typeface="+mn-lt"/>
                <a:ea typeface="+mn-ea"/>
                <a:cs typeface="+mn-cs"/>
              </a:rPr>
              <a:t>diskriminering mot röstmottagare. </a:t>
            </a: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propaganda i lokalen</a:t>
            </a: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brandlarm</a:t>
            </a:r>
            <a:r>
              <a:rPr lang="sv-SE" sz="1200" kern="1200" dirty="0">
                <a:solidFill>
                  <a:schemeClr val="tx1"/>
                </a:solidFill>
                <a:effectLst/>
                <a:latin typeface="+mn-lt"/>
                <a:ea typeface="+mn-ea"/>
                <a:cs typeface="+mn-cs"/>
              </a:rPr>
              <a:t> som utlösts av oklar anledning</a:t>
            </a: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bristande tillgänglighet </a:t>
            </a:r>
            <a:r>
              <a:rPr lang="sv-SE" sz="1200" kern="1200" dirty="0">
                <a:solidFill>
                  <a:schemeClr val="tx1"/>
                </a:solidFill>
                <a:effectLst/>
                <a:latin typeface="+mn-lt"/>
                <a:ea typeface="+mn-ea"/>
                <a:cs typeface="+mn-cs"/>
              </a:rPr>
              <a:t>i eller utanför lokalen</a:t>
            </a: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väljare som påverkats av annan väljare att rösta på ett visst sätt. </a:t>
            </a:r>
            <a:r>
              <a:rPr lang="sv-SE" sz="1200" b="0" kern="1200" dirty="0">
                <a:solidFill>
                  <a:schemeClr val="tx1"/>
                </a:solidFill>
                <a:effectLst/>
                <a:latin typeface="+mn-lt"/>
                <a:ea typeface="+mn-ea"/>
                <a:cs typeface="+mn-cs"/>
              </a:rPr>
              <a:t>Även en situation där en väljare vägrat en röstmottagare att närvara bakom valsedelställ och valskärm när väljaren tagit hjälp av en medföljande person, som vi nämnt tidigare under utbildningen, är en incident som ska rapporteras.</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Incidenter ska enligt lag rapporteras skyndsamt till Valmyndigheten, </a:t>
            </a:r>
            <a:r>
              <a:rPr lang="sv-SE" sz="1200" dirty="0">
                <a:effectLst/>
                <a:latin typeface="Garamond" panose="02020404030301010803" pitchFamily="18" charset="0"/>
                <a:ea typeface="Garamond" panose="02020404030301010803" pitchFamily="18" charset="0"/>
                <a:cs typeface="Times New Roman" panose="02020603050405020304" pitchFamily="18" charset="0"/>
              </a:rPr>
              <a:t>det ska göras </a:t>
            </a:r>
            <a:r>
              <a:rPr lang="sv-SE" sz="1200" kern="1200" dirty="0">
                <a:solidFill>
                  <a:schemeClr val="tx1"/>
                </a:solidFill>
                <a:effectLst/>
                <a:latin typeface="+mn-lt"/>
                <a:ea typeface="+mn-ea"/>
                <a:cs typeface="+mn-cs"/>
              </a:rPr>
              <a:t>löpande och så fort det går utan att röstmottagningen störs</a:t>
            </a:r>
            <a:r>
              <a:rPr lang="sv-SE" sz="1200" dirty="0">
                <a:effectLst/>
                <a:latin typeface="Garamond" panose="02020404030301010803" pitchFamily="18" charset="0"/>
                <a:ea typeface="Garamond" panose="02020404030301010803" pitchFamily="18" charset="0"/>
                <a:cs typeface="Times New Roman" panose="02020603050405020304" pitchFamily="18" charset="0"/>
              </a:rPr>
              <a:t>. Rådgör med ordförande i din vallokal som </a:t>
            </a:r>
            <a:r>
              <a:rPr lang="sv-SE" sz="1200" kern="1200" dirty="0">
                <a:solidFill>
                  <a:schemeClr val="tx1"/>
                </a:solidFill>
                <a:effectLst/>
                <a:latin typeface="+mn-lt"/>
                <a:ea typeface="+mn-ea"/>
                <a:cs typeface="+mn-cs"/>
              </a:rPr>
              <a:t>har koll på hur incidentrapporteringen ska göras. Valmyndigheten hanterar inte incidenten, det gör ni på plats i vallokalen, och vid behov med stöd av valkansliet. </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21</a:t>
            </a:fld>
            <a:endParaRPr lang="sv-SE"/>
          </a:p>
        </p:txBody>
      </p:sp>
    </p:spTree>
    <p:extLst>
      <p:ext uri="{BB962C8B-B14F-4D97-AF65-F5344CB8AC3E}">
        <p14:creationId xmlns:p14="http://schemas.microsoft.com/office/powerpoint/2010/main" val="4088936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Vad kan du göra?</a:t>
            </a:r>
          </a:p>
          <a:p>
            <a:endParaRPr lang="sv-SE"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Var uppmärksam på din omgivning. </a:t>
            </a:r>
            <a:r>
              <a:rPr lang="sv-SE" b="0" dirty="0"/>
              <a:t>Om någon beter sig misstänkt eller om du ser något föremål som verkar underligt, prata med din ordförande. </a:t>
            </a:r>
            <a:r>
              <a:rPr lang="sv-SE" sz="1200" kern="1200" dirty="0">
                <a:solidFill>
                  <a:schemeClr val="tx1"/>
                </a:solidFill>
                <a:effectLst/>
                <a:latin typeface="+mn-lt"/>
                <a:ea typeface="+mn-ea"/>
                <a:cs typeface="+mn-cs"/>
              </a:rPr>
              <a:t>Föremål på fel plats kan även hindra tillgängligheten i lokalen eller försvåra vid en eventuell utrymning.</a:t>
            </a:r>
            <a:endParaRPr lang="sv-SE" b="1" dirty="0"/>
          </a:p>
          <a:p>
            <a:pPr marL="171450" indent="-171450">
              <a:buFont typeface="Arial" panose="020B0604020202020204" pitchFamily="34" charset="0"/>
              <a:buChar char="•"/>
            </a:pPr>
            <a:r>
              <a:rPr lang="sv-SE" b="1" dirty="0"/>
              <a:t>Ha ett lugnt bemötande.</a:t>
            </a:r>
            <a:r>
              <a:rPr lang="sv-SE" b="0" dirty="0"/>
              <a:t> Ditt bemötande kan både förebygga och vara ett verktyg för att hantera en incident. </a:t>
            </a:r>
          </a:p>
          <a:p>
            <a:pPr marL="171450" indent="-171450">
              <a:buFont typeface="Arial" panose="020B0604020202020204" pitchFamily="34" charset="0"/>
              <a:buChar char="•"/>
            </a:pPr>
            <a:r>
              <a:rPr lang="sv-SE" b="1" dirty="0"/>
              <a:t>Informera ordförande. </a:t>
            </a:r>
            <a:r>
              <a:rPr lang="sv-SE" b="0" dirty="0"/>
              <a:t>Ordförande hjälper dig att bedöma hur ni ska hantera situationen i vallokalen och om det inträffade är en incident som ska rapporteras. </a:t>
            </a:r>
          </a:p>
          <a:p>
            <a:endParaRPr lang="sv-SE" b="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sv-SE" b="1" dirty="0"/>
              <a:t>Om något inträffar som gör att röstmottagningen behöver avbrytas för en stund så är det ordföranden som tar beslutet.</a:t>
            </a:r>
            <a:endParaRPr lang="sv-SE" b="0" dirty="0">
              <a:solidFill>
                <a:prstClr val="black"/>
              </a:solidFill>
            </a:endParaRPr>
          </a:p>
          <a:p>
            <a:pPr marL="0" indent="0">
              <a:buFont typeface="Wingdings" panose="05000000000000000000" pitchFamily="2" charset="2"/>
              <a:buNone/>
            </a:pPr>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22</a:t>
            </a:fld>
            <a:endParaRPr lang="sv-SE"/>
          </a:p>
        </p:txBody>
      </p:sp>
    </p:spTree>
    <p:extLst>
      <p:ext uri="{BB962C8B-B14F-4D97-AF65-F5344CB8AC3E}">
        <p14:creationId xmlns:p14="http://schemas.microsoft.com/office/powerpoint/2010/main" val="3048254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E83278"/>
              </a:buClr>
              <a:buSzTx/>
              <a:buFont typeface="Wingdings" panose="05000000000000000000" pitchFamily="2" charset="2"/>
              <a:buNone/>
              <a:tabLst/>
              <a:defRPr/>
            </a:pPr>
            <a:r>
              <a:rPr lang="sv-SE" b="1" dirty="0"/>
              <a:t>Vid akuta situationer</a:t>
            </a:r>
          </a:p>
          <a:p>
            <a:pPr marL="171450" marR="0" lvl="0" indent="-171450" algn="l" defTabSz="914400" rtl="0" eaLnBrk="1" fontAlgn="auto" latinLnBrk="0" hangingPunct="1">
              <a:lnSpc>
                <a:spcPct val="100000"/>
              </a:lnSpc>
              <a:spcBef>
                <a:spcPts val="0"/>
              </a:spcBef>
              <a:spcAft>
                <a:spcPts val="0"/>
              </a:spcAft>
              <a:buClr>
                <a:srgbClr val="E83278"/>
              </a:buClr>
              <a:buSzTx/>
              <a:buFont typeface="Wingdings" panose="05000000000000000000" pitchFamily="2" charset="2"/>
              <a:buChar char="§"/>
              <a:tabLst/>
              <a:defRPr/>
            </a:pPr>
            <a:endParaRPr lang="sv-SE" b="1" dirty="0"/>
          </a:p>
          <a:p>
            <a:pPr marL="171450" marR="0" lvl="0" indent="-171450" algn="l" defTabSz="914400" rtl="0" eaLnBrk="1" fontAlgn="auto" latinLnBrk="0" hangingPunct="1">
              <a:lnSpc>
                <a:spcPct val="100000"/>
              </a:lnSpc>
              <a:spcBef>
                <a:spcPts val="0"/>
              </a:spcBef>
              <a:spcAft>
                <a:spcPts val="0"/>
              </a:spcAft>
              <a:buClr>
                <a:srgbClr val="E83278"/>
              </a:buClr>
              <a:buSzTx/>
              <a:buFont typeface="Wingdings" panose="05000000000000000000" pitchFamily="2" charset="2"/>
              <a:buChar char="§"/>
              <a:tabLst/>
              <a:defRPr/>
            </a:pPr>
            <a:r>
              <a:rPr lang="sv-SE" b="0" i="1" baseline="0" dirty="0"/>
              <a:t>[klicka fram] </a:t>
            </a:r>
            <a:r>
              <a:rPr lang="sv-SE" b="1" dirty="0"/>
              <a:t>Att du har god kännedom om de lokala förutsättningarna förebygger svåra situationer. </a:t>
            </a:r>
            <a:r>
              <a:rPr lang="sv-SE" b="0" dirty="0">
                <a:solidFill>
                  <a:prstClr val="black"/>
                </a:solidFill>
              </a:rPr>
              <a:t>Var finns nödutgångar? Var finns närmsta brandsläckare? Finns det en hjärtstartare i lokalen? Detta är exempel på frågor som du som röstmottagare ska ha svar på innan röstmottagningen börjar. Vid samlingen inför öppning kommer ni att gå igenom detta tillsammans med ordförande i vallokalen.</a:t>
            </a:r>
          </a:p>
          <a:p>
            <a:pPr marL="171450" lvl="0" indent="-171450">
              <a:buClr>
                <a:srgbClr val="E83278"/>
              </a:buClr>
              <a:buFont typeface="Wingdings" panose="05000000000000000000" pitchFamily="2" charset="2"/>
              <a:buChar char="§"/>
              <a:defRPr/>
            </a:pPr>
            <a:r>
              <a:rPr lang="sv-SE" b="1" dirty="0">
                <a:solidFill>
                  <a:prstClr val="black"/>
                </a:solidFill>
              </a:rPr>
              <a:t>Rädda, larma, släck. </a:t>
            </a:r>
            <a:r>
              <a:rPr lang="sv-SE" b="0" dirty="0">
                <a:solidFill>
                  <a:prstClr val="black"/>
                </a:solidFill>
              </a:rPr>
              <a:t>I</a:t>
            </a:r>
            <a:r>
              <a:rPr lang="sv-SE" sz="1200" b="0" kern="1200" dirty="0">
                <a:solidFill>
                  <a:schemeClr val="tx1"/>
                </a:solidFill>
                <a:effectLst/>
                <a:latin typeface="+mn-lt"/>
                <a:ea typeface="+mn-ea"/>
                <a:cs typeface="+mn-cs"/>
              </a:rPr>
              <a:t> rädda </a:t>
            </a:r>
            <a:r>
              <a:rPr lang="sv-SE" sz="1200" kern="1200" dirty="0">
                <a:solidFill>
                  <a:schemeClr val="tx1"/>
                </a:solidFill>
                <a:effectLst/>
                <a:latin typeface="+mn-lt"/>
                <a:ea typeface="+mn-ea"/>
                <a:cs typeface="+mn-cs"/>
              </a:rPr>
              <a:t>ingår även skyddsvärt material som röster, förtidsröster, röstlängd och protokoll men </a:t>
            </a:r>
            <a:r>
              <a:rPr lang="sv-SE" sz="1200" b="1" kern="1200" dirty="0">
                <a:solidFill>
                  <a:schemeClr val="tx1"/>
                </a:solidFill>
                <a:effectLst/>
                <a:latin typeface="+mn-lt"/>
                <a:ea typeface="+mn-ea"/>
                <a:cs typeface="+mn-cs"/>
              </a:rPr>
              <a:t>om </a:t>
            </a:r>
            <a:r>
              <a:rPr lang="sv-SE" b="1" dirty="0">
                <a:solidFill>
                  <a:prstClr val="black"/>
                </a:solidFill>
              </a:rPr>
              <a:t>ett nödläge uppstår ska du alltid prioritera människors säkerhet.</a:t>
            </a:r>
          </a:p>
          <a:p>
            <a:pPr marL="0" lvl="0" indent="0">
              <a:buClr>
                <a:srgbClr val="E83278"/>
              </a:buClr>
              <a:buFont typeface="Wingdings" panose="05000000000000000000" pitchFamily="2" charset="2"/>
              <a:buNone/>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E83278"/>
              </a:buClr>
              <a:buSzTx/>
              <a:buFont typeface="Wingdings" panose="05000000000000000000" pitchFamily="2" charset="2"/>
              <a:buNone/>
              <a:tabLst/>
              <a:defRPr/>
            </a:pPr>
            <a:r>
              <a:rPr lang="sv-SE" b="0" i="1" baseline="0" dirty="0"/>
              <a:t>Ställ gärna en öppen fråga till gruppen om det finns någon som har osäkerhet eller oro kring säkerheten i vallokalen, utifrån perspektivet vad de som röstmottagare ska göra. Lyssna in och bemöt osäkerhet med att tydliggöra vilket stöd som finns, vem som ansvarar för vad och vad som förväntas av röstmottagare. </a:t>
            </a:r>
          </a:p>
          <a:p>
            <a:pPr marL="0" lvl="0" indent="0">
              <a:buClr>
                <a:srgbClr val="E83278"/>
              </a:buClr>
              <a:buFont typeface="Wingdings" panose="05000000000000000000" pitchFamily="2" charset="2"/>
              <a:buNone/>
              <a:defRPr/>
            </a:pPr>
            <a:endParaRPr lang="sv-SE" sz="1200" kern="1200" dirty="0">
              <a:solidFill>
                <a:schemeClr val="tx1"/>
              </a:solidFill>
              <a:effectLst/>
              <a:latin typeface="+mn-lt"/>
              <a:ea typeface="+mn-ea"/>
              <a:cs typeface="+mn-cs"/>
            </a:endParaRPr>
          </a:p>
          <a:p>
            <a:pPr marL="171450" lvl="0" indent="-171450">
              <a:buClr>
                <a:srgbClr val="E83278"/>
              </a:buClr>
              <a:buFontTx/>
              <a:buChar char="-"/>
              <a:defRPr/>
            </a:pPr>
            <a:r>
              <a:rPr lang="sv-SE" b="0" dirty="0">
                <a:solidFill>
                  <a:prstClr val="black"/>
                </a:solidFill>
              </a:rPr>
              <a:t>Kommunicera med din ordförande och dina röstmottagarkollegor. Om ni behöver evakuera lokalen och människors liv </a:t>
            </a:r>
            <a:r>
              <a:rPr lang="sv-SE" b="0" u="sng" dirty="0">
                <a:solidFill>
                  <a:prstClr val="black"/>
                </a:solidFill>
              </a:rPr>
              <a:t>inte</a:t>
            </a:r>
            <a:r>
              <a:rPr lang="sv-SE" b="0" dirty="0">
                <a:solidFill>
                  <a:prstClr val="black"/>
                </a:solidFill>
              </a:rPr>
              <a:t> är i fara så är röster och röstlängden värda att skydda och hålla under uppsikt.</a:t>
            </a:r>
          </a:p>
          <a:p>
            <a:pPr marL="0" lvl="0" indent="0">
              <a:buClr>
                <a:srgbClr val="E83278"/>
              </a:buClr>
              <a:buFont typeface="Wingdings" panose="05000000000000000000" pitchFamily="2" charset="2"/>
              <a:buNone/>
              <a:defRPr/>
            </a:pPr>
            <a:endParaRPr lang="sv-SE" sz="1200" b="0" dirty="0">
              <a:solidFill>
                <a:prstClr val="black"/>
              </a:solidFill>
            </a:endParaRPr>
          </a:p>
          <a:p>
            <a:pPr marL="171450" lvl="0" indent="-171450">
              <a:buClr>
                <a:srgbClr val="E83278"/>
              </a:buClr>
              <a:buFontTx/>
              <a:buChar char="-"/>
              <a:defRPr/>
            </a:pPr>
            <a:r>
              <a:rPr lang="sv-SE" sz="1200" dirty="0"/>
              <a:t>Kontakta valnämnden så fort som möjligt och larma vid behov. Ordföranden antecknar händelsen i protokollet. </a:t>
            </a:r>
            <a:endParaRPr lang="sv-SE" b="1" dirty="0">
              <a:solidFill>
                <a:prstClr val="black"/>
              </a:solidFill>
            </a:endParaRPr>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23</a:t>
            </a:fld>
            <a:endParaRPr lang="sv-SE"/>
          </a:p>
        </p:txBody>
      </p:sp>
    </p:spTree>
    <p:extLst>
      <p:ext uri="{BB962C8B-B14F-4D97-AF65-F5344CB8AC3E}">
        <p14:creationId xmlns:p14="http://schemas.microsoft.com/office/powerpoint/2010/main" val="2134708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Röstmottagningens avslut + rösträkning</a:t>
            </a:r>
          </a:p>
          <a:p>
            <a:endParaRPr lang="sv-SE" dirty="0"/>
          </a:p>
          <a:p>
            <a:r>
              <a:rPr lang="sv-SE" dirty="0"/>
              <a:t>Nu är det dags att knyta ihop säcken!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Ni avslutar röstmottagningen klockan 20 och alla som står i kö eller är på väg in i vallokalen då ska få rösta.</a:t>
            </a:r>
          </a:p>
          <a:p>
            <a:pPr marL="171450" indent="-171450">
              <a:buFont typeface="Arial" panose="020B0604020202020204" pitchFamily="34" charset="0"/>
              <a:buChar char="•"/>
            </a:pPr>
            <a:r>
              <a:rPr lang="sv-SE" b="1" dirty="0"/>
              <a:t>Ordföranden guidar er genom rösträkningen och förberedelserna inför den.</a:t>
            </a:r>
          </a:p>
          <a:p>
            <a:pPr marL="171450" indent="-171450">
              <a:buFont typeface="Arial" panose="020B0604020202020204" pitchFamily="34" charset="0"/>
              <a:buChar char="•"/>
            </a:pPr>
            <a:r>
              <a:rPr lang="sv-SE" b="1" dirty="0"/>
              <a:t>Rösträkningen är, </a:t>
            </a:r>
            <a:r>
              <a:rPr lang="sv-SE" b="0" dirty="0"/>
              <a:t>p</a:t>
            </a:r>
            <a:r>
              <a:rPr lang="sv-SE" dirty="0"/>
              <a:t>recis som själva röstmottagningen, </a:t>
            </a:r>
            <a:r>
              <a:rPr lang="sv-SE" b="1" dirty="0"/>
              <a:t>öppen för besökare och valobservatörer. </a:t>
            </a:r>
            <a:r>
              <a:rPr lang="sv-SE" b="0" dirty="0"/>
              <a:t>Lås inga dörrar till lokalen.</a:t>
            </a:r>
          </a:p>
          <a:p>
            <a:endParaRPr lang="sv-SE" dirty="0"/>
          </a:p>
          <a:p>
            <a:r>
              <a:rPr lang="sv-SE" dirty="0"/>
              <a:t>När alla tre val är räknade och resultatet har rapporterats till Valmyndigheten så är ni klara med ert uppdrag! Ordförande och en person till kommer att transportera alla röster till valnämndens mottagning. </a:t>
            </a:r>
          </a:p>
        </p:txBody>
      </p:sp>
      <p:sp>
        <p:nvSpPr>
          <p:cNvPr id="4" name="Platshållare för bildnummer 3"/>
          <p:cNvSpPr>
            <a:spLocks noGrp="1"/>
          </p:cNvSpPr>
          <p:nvPr>
            <p:ph type="sldNum" sz="quarter" idx="5"/>
          </p:nvPr>
        </p:nvSpPr>
        <p:spPr/>
        <p:txBody>
          <a:bodyPr/>
          <a:lstStyle/>
          <a:p>
            <a:fld id="{FE5C8991-D57F-4F57-99D8-D1041714389F}" type="slidenum">
              <a:rPr lang="sv-SE" smtClean="0"/>
              <a:t>24</a:t>
            </a:fld>
            <a:endParaRPr lang="sv-SE"/>
          </a:p>
        </p:txBody>
      </p:sp>
    </p:spTree>
    <p:extLst>
      <p:ext uri="{BB962C8B-B14F-4D97-AF65-F5344CB8AC3E}">
        <p14:creationId xmlns:p14="http://schemas.microsoft.com/office/powerpoint/2010/main" val="672508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Nästa steg</a:t>
            </a:r>
          </a:p>
          <a:p>
            <a:endParaRPr lang="sv-SE" dirty="0"/>
          </a:p>
          <a:p>
            <a:r>
              <a:rPr lang="sv-SE" dirty="0"/>
              <a:t>Då är vi klara med vår utbildningsträff – har ni några frågor? </a:t>
            </a:r>
          </a:p>
          <a:p>
            <a:endParaRPr lang="sv-SE" dirty="0"/>
          </a:p>
          <a:p>
            <a:r>
              <a:rPr lang="sv-SE" i="0" dirty="0"/>
              <a:t>Vi kommer som sagt att skicka ut repetitionsfilmer som ni kan se innan ni påbörjar ert uppdrag.</a:t>
            </a:r>
          </a:p>
        </p:txBody>
      </p:sp>
      <p:sp>
        <p:nvSpPr>
          <p:cNvPr id="4" name="Platshållare för bildnummer 3"/>
          <p:cNvSpPr>
            <a:spLocks noGrp="1"/>
          </p:cNvSpPr>
          <p:nvPr>
            <p:ph type="sldNum" sz="quarter" idx="5"/>
          </p:nvPr>
        </p:nvSpPr>
        <p:spPr/>
        <p:txBody>
          <a:bodyPr/>
          <a:lstStyle/>
          <a:p>
            <a:fld id="{FE5C8991-D57F-4F57-99D8-D1041714389F}" type="slidenum">
              <a:rPr lang="sv-SE" smtClean="0"/>
              <a:t>25</a:t>
            </a:fld>
            <a:endParaRPr lang="sv-SE"/>
          </a:p>
        </p:txBody>
      </p:sp>
    </p:spTree>
    <p:extLst>
      <p:ext uri="{BB962C8B-B14F-4D97-AF65-F5344CB8AC3E}">
        <p14:creationId xmlns:p14="http://schemas.microsoft.com/office/powerpoint/2010/main" val="2480707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Tack för att du har tagit del av utbildningen. </a:t>
            </a:r>
          </a:p>
        </p:txBody>
      </p:sp>
      <p:sp>
        <p:nvSpPr>
          <p:cNvPr id="4" name="Platshållare för datum 3"/>
          <p:cNvSpPr>
            <a:spLocks noGrp="1"/>
          </p:cNvSpPr>
          <p:nvPr>
            <p:ph type="dt" idx="10"/>
          </p:nvPr>
        </p:nvSpPr>
        <p:spPr/>
        <p:txBody>
          <a:bodyPr/>
          <a:lstStyle/>
          <a:p>
            <a:r>
              <a:rPr lang="sv-SE"/>
              <a:t>2022-01-15</a:t>
            </a:r>
          </a:p>
        </p:txBody>
      </p:sp>
      <p:sp>
        <p:nvSpPr>
          <p:cNvPr id="5" name="Platshållare för bildnummer 4"/>
          <p:cNvSpPr>
            <a:spLocks noGrp="1"/>
          </p:cNvSpPr>
          <p:nvPr>
            <p:ph type="sldNum" sz="quarter" idx="11"/>
          </p:nvPr>
        </p:nvSpPr>
        <p:spPr/>
        <p:txBody>
          <a:bodyPr/>
          <a:lstStyle/>
          <a:p>
            <a:fld id="{FE5C8991-D57F-4F57-99D8-D1041714389F}" type="slidenum">
              <a:rPr lang="sv-SE" smtClean="0"/>
              <a:t>26</a:t>
            </a:fld>
            <a:endParaRPr lang="sv-SE"/>
          </a:p>
        </p:txBody>
      </p:sp>
    </p:spTree>
    <p:extLst>
      <p:ext uri="{BB962C8B-B14F-4D97-AF65-F5344CB8AC3E}">
        <p14:creationId xmlns:p14="http://schemas.microsoft.com/office/powerpoint/2010/main" val="326420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a:buNone/>
            </a:pPr>
            <a:r>
              <a:rPr lang="sv-SE" sz="1600" b="1" dirty="0"/>
              <a:t>VÄLKOMMEN!</a:t>
            </a:r>
          </a:p>
          <a:p>
            <a:pPr marL="0" indent="0">
              <a:buNone/>
            </a:pPr>
            <a:endParaRPr lang="sv-SE" sz="1600" b="1" dirty="0"/>
          </a:p>
          <a:p>
            <a:pPr marL="0" indent="0">
              <a:buNone/>
            </a:pPr>
            <a:r>
              <a:rPr lang="sv-SE" sz="1600" b="1" dirty="0"/>
              <a:t>Varför ses vi</a:t>
            </a:r>
            <a:r>
              <a:rPr lang="sv-SE" sz="1600" b="1" baseline="0" dirty="0"/>
              <a:t> idag? </a:t>
            </a:r>
            <a:r>
              <a:rPr lang="sv-SE" sz="1600" b="0" i="1" baseline="0" dirty="0"/>
              <a:t>(syfte)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Vi ska diskutera och utbyta erfarenheter och perspektiv.</a:t>
            </a:r>
          </a:p>
          <a:p>
            <a:pPr marL="171450" lvl="0" indent="-171450">
              <a:buFont typeface="Arial" panose="020B0604020202020204" pitchFamily="34" charset="0"/>
              <a:buChar char="•"/>
            </a:pPr>
            <a:r>
              <a:rPr lang="sv-SE" b="0" dirty="0"/>
              <a:t>Vi ska öva på situationer som uppstår och kan uppstå i vallokalen.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baseline="0" dirty="0"/>
              <a:t>Webbutbildningen som du har genomfört ser likadan ut för alla röstmottagare i hela Sverige. Här ska vi fördjupa oss i vad som gäller i vår kommun angående exempelvis valsedlar och incidentrapportering i lokaler där ni kommer att jobba under valdagen.</a:t>
            </a:r>
          </a:p>
          <a:p>
            <a:pPr marL="0" lvl="0" indent="0">
              <a:buFont typeface="Arial" panose="020B0604020202020204" pitchFamily="34" charset="0"/>
              <a:buNone/>
            </a:pPr>
            <a:endParaRPr lang="sv-SE" b="0" dirty="0"/>
          </a:p>
          <a:p>
            <a:pPr marL="0" indent="0">
              <a:buNone/>
            </a:pPr>
            <a:r>
              <a:rPr lang="sv-SE" sz="1600" b="1" dirty="0"/>
              <a:t>Vad ska ni kunna</a:t>
            </a:r>
            <a:r>
              <a:rPr lang="sv-SE" sz="1600" b="1" baseline="0" dirty="0"/>
              <a:t> när vi går härifrån? </a:t>
            </a:r>
            <a:r>
              <a:rPr lang="sv-SE" sz="1600" b="0" i="1" baseline="0" dirty="0"/>
              <a:t>(mål)</a:t>
            </a:r>
          </a:p>
          <a:p>
            <a:pPr marL="171450" lvl="0" indent="-171450">
              <a:buFont typeface="Arial" panose="020B0604020202020204" pitchFamily="34" charset="0"/>
              <a:buChar char="•"/>
            </a:pPr>
            <a:r>
              <a:rPr lang="sv-SE" dirty="0"/>
              <a:t>Ni ska känna er trygga med hur ni möter väljaren i olika situationer, och hur ni utför specifika moment kring röstningen.</a:t>
            </a:r>
          </a:p>
          <a:p>
            <a:pPr marL="171450" lvl="0" indent="-171450">
              <a:buFont typeface="Arial" panose="020B0604020202020204" pitchFamily="34" charset="0"/>
              <a:buChar char="•"/>
            </a:pPr>
            <a:r>
              <a:rPr lang="sv-SE" dirty="0"/>
              <a:t>Ni ska kunna agera om och när olika situationer uppstår i och kring vallokalen. </a:t>
            </a:r>
          </a:p>
          <a:p>
            <a:pPr marL="0" indent="0">
              <a:buNone/>
            </a:pPr>
            <a:endParaRPr lang="sv-SE" sz="1600" b="1" baseline="0" dirty="0"/>
          </a:p>
          <a:p>
            <a:pPr marL="0" indent="0">
              <a:buNone/>
            </a:pPr>
            <a:r>
              <a:rPr lang="sv-SE" sz="1600" b="1" baseline="0" dirty="0"/>
              <a:t>Vad kommer sen? </a:t>
            </a:r>
            <a:r>
              <a:rPr lang="sv-SE" sz="1600" b="0" i="1" baseline="0" dirty="0"/>
              <a:t>(mer material)</a:t>
            </a:r>
          </a:p>
          <a:p>
            <a:pPr marL="0" indent="0">
              <a:buNone/>
            </a:pPr>
            <a:r>
              <a:rPr lang="sv-SE" sz="1600" b="0" baseline="0" dirty="0"/>
              <a:t>Det tar vi på nästa bild!</a:t>
            </a:r>
          </a:p>
        </p:txBody>
      </p:sp>
      <p:sp>
        <p:nvSpPr>
          <p:cNvPr id="4" name="Platshållare för datum 3"/>
          <p:cNvSpPr>
            <a:spLocks noGrp="1"/>
          </p:cNvSpPr>
          <p:nvPr>
            <p:ph type="dt" idx="10"/>
          </p:nvPr>
        </p:nvSpPr>
        <p:spPr/>
        <p:txBody>
          <a:bodyPr/>
          <a:lstStyle/>
          <a:p>
            <a:r>
              <a:rPr lang="sv-SE"/>
              <a:t>2022-01-15</a:t>
            </a:r>
          </a:p>
        </p:txBody>
      </p:sp>
      <p:sp>
        <p:nvSpPr>
          <p:cNvPr id="5" name="Platshållare för bildnummer 4"/>
          <p:cNvSpPr>
            <a:spLocks noGrp="1"/>
          </p:cNvSpPr>
          <p:nvPr>
            <p:ph type="sldNum" sz="quarter" idx="11"/>
          </p:nvPr>
        </p:nvSpPr>
        <p:spPr/>
        <p:txBody>
          <a:bodyPr/>
          <a:lstStyle/>
          <a:p>
            <a:fld id="{FE5C8991-D57F-4F57-99D8-D1041714389F}" type="slidenum">
              <a:rPr lang="sv-SE" smtClean="0"/>
              <a:t>3</a:t>
            </a:fld>
            <a:endParaRPr lang="sv-SE"/>
          </a:p>
        </p:txBody>
      </p:sp>
    </p:spTree>
    <p:extLst>
      <p:ext uri="{BB962C8B-B14F-4D97-AF65-F5344CB8AC3E}">
        <p14:creationId xmlns:p14="http://schemas.microsoft.com/office/powerpoint/2010/main" val="294945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Röstmottagarnas utbildningspaket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Hittills har ni gått igenom webbutbildningen, som innehåller grunden för ert uppdrag. Idag är vi här </a:t>
            </a:r>
            <a:r>
              <a:rPr lang="sv-SE" i="1" dirty="0"/>
              <a:t>[klicka fram i bild]</a:t>
            </a:r>
            <a:r>
              <a:rPr lang="sv-SE" dirty="0"/>
              <a:t> på det andra steget. </a:t>
            </a:r>
          </a:p>
          <a:p>
            <a:r>
              <a:rPr lang="sv-SE" dirty="0"/>
              <a:t>Vi ska repetera det viktigaste från webbutbildningen. Ni kommer som sagt få öva, diskutera, fråga och stämma av. </a:t>
            </a:r>
          </a:p>
          <a:p>
            <a:endParaRPr lang="sv-SE" dirty="0"/>
          </a:p>
          <a:p>
            <a:r>
              <a:rPr lang="sv-SE" i="1" dirty="0"/>
              <a:t>[klicka fram i bild]</a:t>
            </a:r>
            <a:r>
              <a:rPr lang="sv-SE" dirty="0"/>
              <a:t> Några korta repetitionsfilmer skickas ut till er några dagar före valdagen.</a:t>
            </a:r>
          </a:p>
          <a:p>
            <a:endParaRPr lang="sv-SE" dirty="0"/>
          </a:p>
          <a:p>
            <a:r>
              <a:rPr lang="sv-SE" dirty="0"/>
              <a:t>Som ni vet kommer ni även att ha tillgång till instruktioner på papper i vallokalen. </a:t>
            </a:r>
            <a:r>
              <a:rPr lang="sv-SE" i="1" dirty="0"/>
              <a:t>[klicka fram i bild och håll upp häftet med instruktioner]</a:t>
            </a:r>
            <a:br>
              <a:rPr lang="sv-SE" i="1" dirty="0"/>
            </a:br>
            <a:endParaRPr lang="sv-SE" dirty="0"/>
          </a:p>
          <a:p>
            <a:r>
              <a:rPr lang="sv-SE" dirty="0"/>
              <a:t>Några frågor på det här? Då kör vi igång!</a:t>
            </a:r>
          </a:p>
        </p:txBody>
      </p:sp>
      <p:sp>
        <p:nvSpPr>
          <p:cNvPr id="4" name="Platshållare för bildnummer 3"/>
          <p:cNvSpPr>
            <a:spLocks noGrp="1"/>
          </p:cNvSpPr>
          <p:nvPr>
            <p:ph type="sldNum" sz="quarter" idx="5"/>
          </p:nvPr>
        </p:nvSpPr>
        <p:spPr/>
        <p:txBody>
          <a:bodyPr/>
          <a:lstStyle/>
          <a:p>
            <a:fld id="{FE5C8991-D57F-4F57-99D8-D1041714389F}" type="slidenum">
              <a:rPr lang="sv-SE" smtClean="0"/>
              <a:t>4</a:t>
            </a:fld>
            <a:endParaRPr lang="sv-SE"/>
          </a:p>
        </p:txBody>
      </p:sp>
    </p:spTree>
    <p:extLst>
      <p:ext uri="{BB962C8B-B14F-4D97-AF65-F5344CB8AC3E}">
        <p14:creationId xmlns:p14="http://schemas.microsoft.com/office/powerpoint/2010/main" val="160524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Du som röstmottagare är</a:t>
            </a:r>
            <a:r>
              <a:rPr lang="sv-SE" b="1" baseline="0" dirty="0"/>
              <a:t> viktig</a:t>
            </a:r>
            <a:endParaRPr lang="sv-SE" b="1" dirty="0"/>
          </a:p>
          <a:p>
            <a:endParaRPr lang="sv-SE"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1" dirty="0"/>
              <a:t>Ditt bemötande och din korrekta hantering </a:t>
            </a:r>
            <a:r>
              <a:rPr lang="sv-SE" b="0" dirty="0"/>
              <a:t>i röstmottagningen bidrar till att </a:t>
            </a:r>
            <a:r>
              <a:rPr lang="sv-SE" b="1" dirty="0"/>
              <a:t>upprätthålla förtroendet för att valen går rätt till. </a:t>
            </a:r>
            <a:r>
              <a:rPr lang="sv-SE" dirty="0"/>
              <a:t>Det förtroendet</a:t>
            </a:r>
            <a:r>
              <a:rPr lang="sv-SE" baseline="0" dirty="0"/>
              <a:t> är värdefullt.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Vi vill skicka med er att det viktiga inte är att kunna exakt alla detaljer i vissa moment, exempelvis ångerröstning eller granskning av förtidsröster, det viktiga är att ni känner er trygga i er roll och frågar en kollega när ni känner er osäkra. Ordföranden är ert särskilda stöd i vallokalen.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dirty="0"/>
              <a:t>[klicka fram] </a:t>
            </a:r>
            <a:r>
              <a:rPr lang="sv-SE" b="0" i="0" dirty="0"/>
              <a:t>Kom ihåg att </a:t>
            </a:r>
            <a:r>
              <a:rPr lang="sv-SE" b="1" i="0" dirty="0"/>
              <a:t>d</a:t>
            </a:r>
            <a:r>
              <a:rPr lang="sv-SE" b="1" dirty="0"/>
              <a:t>u är en del av en stolt tradition av att arbeta i demokratins tjänst.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r>
              <a:rPr lang="sv-SE"/>
              <a:t>2022-01-15</a:t>
            </a:r>
          </a:p>
        </p:txBody>
      </p:sp>
      <p:sp>
        <p:nvSpPr>
          <p:cNvPr id="5" name="Platshållare för bildnummer 4"/>
          <p:cNvSpPr>
            <a:spLocks noGrp="1"/>
          </p:cNvSpPr>
          <p:nvPr>
            <p:ph type="sldNum" sz="quarter" idx="11"/>
          </p:nvPr>
        </p:nvSpPr>
        <p:spPr/>
        <p:txBody>
          <a:bodyPr/>
          <a:lstStyle/>
          <a:p>
            <a:fld id="{FE5C8991-D57F-4F57-99D8-D1041714389F}" type="slidenum">
              <a:rPr lang="sv-SE" smtClean="0"/>
              <a:t>5</a:t>
            </a:fld>
            <a:endParaRPr lang="sv-SE"/>
          </a:p>
        </p:txBody>
      </p:sp>
    </p:spTree>
    <p:extLst>
      <p:ext uri="{BB962C8B-B14F-4D97-AF65-F5344CB8AC3E}">
        <p14:creationId xmlns:p14="http://schemas.microsoft.com/office/powerpoint/2010/main" val="47596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Väljaren i fokus</a:t>
            </a:r>
          </a:p>
          <a:p>
            <a:endParaRPr lang="sv-SE" dirty="0"/>
          </a:p>
          <a:p>
            <a:r>
              <a:rPr lang="sv-SE" dirty="0"/>
              <a:t>Ni har fått veta det under webbutbildningen och det är så viktigt att vi vill säga det igen: det allra viktigaste för dig som röstmottagare på valdagen är väljaren. </a:t>
            </a:r>
          </a:p>
          <a:p>
            <a:endParaRPr lang="sv-SE" dirty="0"/>
          </a:p>
          <a:p>
            <a:r>
              <a:rPr lang="sv-SE" dirty="0"/>
              <a:t>I webbutbildningen utgick vi från väljarens väg för att rösta och de olika steg som väljaren genomför i vallokalen för att slutligen kunna lämna in sin röst. </a:t>
            </a:r>
          </a:p>
          <a:p>
            <a:r>
              <a:rPr lang="sv-SE" dirty="0"/>
              <a:t>Vi kommer att följa samma logik idag och ska börja med att prata om information till väljarna.</a:t>
            </a:r>
          </a:p>
          <a:p>
            <a:endParaRPr lang="sv-SE" dirty="0"/>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6</a:t>
            </a:fld>
            <a:endParaRPr lang="sv-SE"/>
          </a:p>
        </p:txBody>
      </p:sp>
    </p:spTree>
    <p:extLst>
      <p:ext uri="{BB962C8B-B14F-4D97-AF65-F5344CB8AC3E}">
        <p14:creationId xmlns:p14="http://schemas.microsoft.com/office/powerpoint/2010/main" val="1622037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u="none" baseline="0" dirty="0"/>
              <a:t>[klicka fram]</a:t>
            </a:r>
            <a:r>
              <a:rPr lang="sv-SE" i="0" u="none" dirty="0"/>
              <a:t> Alla röstberättigade får ett </a:t>
            </a:r>
            <a:r>
              <a:rPr lang="sv-SE" b="1" i="0" u="none" dirty="0"/>
              <a:t>röstkort</a:t>
            </a:r>
            <a:r>
              <a:rPr lang="sv-SE" i="0" u="none" dirty="0"/>
              <a:t> skickat till sig där hen får information om sin rösträtt och vilken vallokal hen tillhör och kan rösta i på valdagen. Nytt för valen 2026 är att alla väljare som har en digital brevlåda får sitt röstkort skickad till den istället för med vanlig postgång. Det betyder att färre väljare kommer att ha sitt röstkort med sig i handen till vallokalen. </a:t>
            </a:r>
            <a:br>
              <a:rPr lang="sv-SE" i="0" u="none" dirty="0"/>
            </a:br>
            <a:br>
              <a:rPr lang="sv-SE" i="0" u="none" dirty="0"/>
            </a:br>
            <a:r>
              <a:rPr lang="sv-SE" i="1" u="none" dirty="0"/>
              <a:t>[Fyll på med lokal information om ni har särskilda sätt för att kontrollera att väljaren kommit till rätt vallokal. Exempelvis kan det vara gaturegister som beskriver vilka adresser som hör till respektive vallokal.]</a:t>
            </a:r>
            <a:br>
              <a:rPr lang="sv-SE" i="1" u="none" dirty="0"/>
            </a:br>
            <a:endParaRPr lang="sv-SE" i="1" u="none"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i="1" u="none" dirty="0"/>
              <a:t>[klicka fram] </a:t>
            </a:r>
            <a:r>
              <a:rPr lang="sv-SE" i="0" u="none" dirty="0"/>
              <a:t>På val.se kan väljaren se </a:t>
            </a:r>
            <a:r>
              <a:rPr lang="sv-SE" b="1" i="0" u="none" dirty="0"/>
              <a:t>uppgifter om sin vallokal </a:t>
            </a:r>
            <a:r>
              <a:rPr lang="sv-SE" i="0" u="none" dirty="0"/>
              <a:t>och se om den till exempel är tillgänglig för </a:t>
            </a:r>
            <a:r>
              <a:rPr lang="sv-SE" sz="1200" kern="1200" dirty="0">
                <a:solidFill>
                  <a:schemeClr val="tx1"/>
                </a:solidFill>
                <a:effectLst/>
                <a:latin typeface="+mn-lt"/>
                <a:ea typeface="+mn-ea"/>
                <a:cs typeface="+mn-cs"/>
              </a:rPr>
              <a:t>rullstolsanvändare</a:t>
            </a:r>
            <a:r>
              <a:rPr lang="sv-SE" i="0" u="none" dirty="0"/>
              <a:t>, har extra belysning och om det finns förstoringshjälpmedel att tillgå.</a:t>
            </a:r>
            <a:br>
              <a:rPr lang="sv-SE" i="0" u="none" dirty="0"/>
            </a:br>
            <a:br>
              <a:rPr lang="sv-SE" i="0" u="none" dirty="0"/>
            </a:br>
            <a:r>
              <a:rPr lang="sv-SE" i="1" u="none" dirty="0"/>
              <a:t>[Fyll på information om hur röstmottagarna får veta vad som gäller för just deras lokal.]</a:t>
            </a:r>
            <a:br>
              <a:rPr lang="sv-SE" i="1" u="none" dirty="0"/>
            </a:br>
            <a:endParaRPr lang="sv-SE" i="1" u="none"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i="1" u="none" dirty="0"/>
              <a:t>[klicka fram] </a:t>
            </a:r>
            <a:r>
              <a:rPr lang="sv-SE" b="1" u="none" dirty="0">
                <a:effectLst/>
              </a:rPr>
              <a:t>Valmyndigheten</a:t>
            </a:r>
            <a:r>
              <a:rPr lang="sv-SE" u="none" dirty="0">
                <a:effectLst/>
              </a:rPr>
              <a:t> har tagit fram </a:t>
            </a:r>
            <a:r>
              <a:rPr lang="sv-SE" b="1" u="none" dirty="0">
                <a:effectLst/>
              </a:rPr>
              <a:t>informationsmaterial</a:t>
            </a:r>
            <a:r>
              <a:rPr lang="sv-SE" u="none" dirty="0">
                <a:effectLst/>
              </a:rPr>
              <a:t> som ni kan använda för att förklara hur röstningen går till. Det finns dels affischer att sätta upp och informationsblad som ni kan dela ut i en eventuell kö eller använda som stöd när ni ska förklara för en väljare hur röstningen går till.</a:t>
            </a:r>
            <a:br>
              <a:rPr lang="sv-SE" u="none" dirty="0">
                <a:effectLst/>
              </a:rPr>
            </a:br>
            <a:br>
              <a:rPr lang="sv-SE" u="none" dirty="0">
                <a:effectLst/>
              </a:rPr>
            </a:br>
            <a:r>
              <a:rPr lang="sv-SE" i="1" u="none" dirty="0">
                <a:effectLst/>
              </a:rPr>
              <a:t>[Fyll på vilket informationsmaterial som kommer finnas i lokalen. På bilden syns guiden ”Så här röstar du”. Byt ut bilden om ni inte beställt detta material.]</a:t>
            </a:r>
            <a:endParaRPr lang="sv-SE" u="non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sv-SE" u="none" dirty="0"/>
            </a:br>
            <a:endParaRPr lang="sv-SE" u="non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7</a:t>
            </a:fld>
            <a:endParaRPr lang="sv-SE"/>
          </a:p>
        </p:txBody>
      </p:sp>
    </p:spTree>
    <p:extLst>
      <p:ext uri="{BB962C8B-B14F-4D97-AF65-F5344CB8AC3E}">
        <p14:creationId xmlns:p14="http://schemas.microsoft.com/office/powerpoint/2010/main" val="3798957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r>
              <a:rPr lang="sv-SE" b="1" dirty="0"/>
              <a:t>Ordning i valsedelstället</a:t>
            </a:r>
          </a:p>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endParaRPr lang="sv-SE" b="1" dirty="0"/>
          </a:p>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r>
              <a:rPr lang="sv-SE" b="0" dirty="0"/>
              <a:t>Nu ska vi prata om den station som väljaren går till allra först inne i vallokalen, nämligen avskärmningen med valsedlar.</a:t>
            </a:r>
          </a:p>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endParaRPr lang="sv-SE" sz="1200" b="1" dirty="0">
              <a:effectLst/>
              <a:latin typeface="Garamond" panose="02020404030301010803" pitchFamily="18" charset="0"/>
              <a:ea typeface="Garamond" panose="02020404030301010803" pitchFamily="18" charset="0"/>
              <a:cs typeface="Times New Roman" panose="02020603050405020304" pitchFamily="18" charset="0"/>
            </a:endParaRPr>
          </a:p>
          <a:p>
            <a:pPr marL="171450" indent="-171450">
              <a:buFont typeface="Wingdings" panose="05000000000000000000" pitchFamily="2" charset="2"/>
              <a:buChar char="§"/>
            </a:pPr>
            <a:r>
              <a:rPr lang="sv-SE" b="0" i="1" dirty="0"/>
              <a:t>[klicka fram] </a:t>
            </a:r>
            <a:r>
              <a:rPr lang="sv-SE" sz="1200" b="0" dirty="0"/>
              <a:t>Du som röstmottagare ska </a:t>
            </a:r>
            <a:r>
              <a:rPr lang="sv-SE" sz="1200" b="1" dirty="0"/>
              <a:t>säkerställa att det är ordning och reda i valsedelstället, </a:t>
            </a:r>
            <a:r>
              <a:rPr lang="sv-SE" sz="1200" b="0" dirty="0"/>
              <a:t>till exempel att valsedlarna ligger sorterat, att inga valsedlar saknas eller har gömts, och att det är fritt från propaganda och skräp bakom avskärmningarna.  </a:t>
            </a:r>
            <a:br>
              <a:rPr lang="sv-SE" sz="1200" b="0" dirty="0"/>
            </a:br>
            <a:endParaRPr lang="sv-SE" sz="1200" b="1"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dirty="0"/>
              <a:t>[klicka fram] </a:t>
            </a:r>
            <a:r>
              <a:rPr lang="sv-SE" b="1" dirty="0"/>
              <a:t>Valsedelstället ska alltid vara påfyllt </a:t>
            </a:r>
            <a:r>
              <a:rPr lang="sv-SE" b="0" dirty="0"/>
              <a:t>med de valsedlar som ni har fått till lokalen. Om ett parti levererar valsedlar till lokalen ska ni, om ni är osäkra, kontrollera att partiet anmält deltagande i valet.</a:t>
            </a:r>
            <a:br>
              <a:rPr lang="sv-SE" b="0" dirty="0"/>
            </a:br>
            <a:br>
              <a:rPr lang="sv-SE" b="0" dirty="0"/>
            </a:br>
            <a:r>
              <a:rPr lang="sv-SE" b="0" i="1" dirty="0"/>
              <a:t>[Komplettera med information hur de ska kunna ta reda på om ett parti anmält deltagande, ifall ni tar fram listor eller om röstmottagarna ska kontrollera på val.se.]</a:t>
            </a:r>
            <a:br>
              <a:rPr lang="sv-SE" b="0" i="1" dirty="0"/>
            </a:br>
            <a:endParaRPr lang="sv-SE" b="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dirty="0"/>
              <a:t>[klicka fram]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Endast ni röstmottagare får fylla på </a:t>
            </a:r>
            <a:r>
              <a:rPr lang="sv-SE" sz="1200" b="0" dirty="0">
                <a:effectLst/>
                <a:latin typeface="Garamond" panose="02020404030301010803" pitchFamily="18" charset="0"/>
                <a:ea typeface="Garamond" panose="02020404030301010803" pitchFamily="18" charset="0"/>
                <a:cs typeface="Times New Roman" panose="02020603050405020304" pitchFamily="18" charset="0"/>
              </a:rPr>
              <a:t>med valsedlar i valsedelstället.</a:t>
            </a:r>
            <a:r>
              <a:rPr lang="sv-SE" sz="1200" b="0" u="none" baseline="0" dirty="0">
                <a:effectLst/>
                <a:latin typeface="Garamond" panose="02020404030301010803" pitchFamily="18" charset="0"/>
                <a:ea typeface="Garamond" panose="02020404030301010803" pitchFamily="18" charset="0"/>
                <a:cs typeface="Times New Roman" panose="02020603050405020304" pitchFamily="18" charset="0"/>
              </a:rPr>
              <a:t> </a:t>
            </a:r>
            <a:r>
              <a:rPr lang="sv-SE" sz="1200" i="0" dirty="0">
                <a:effectLst/>
                <a:latin typeface="Garamond" panose="02020404030301010803" pitchFamily="18" charset="0"/>
                <a:ea typeface="Garamond" panose="02020404030301010803" pitchFamily="18" charset="0"/>
                <a:cs typeface="Times New Roman" panose="02020603050405020304" pitchFamily="18" charset="0"/>
              </a:rPr>
              <a:t>Partirepresentanter har rätt att kontrollera ordningen i valsedelställen först efter att ni gjort bedömningen att det inte påverkar väljarflödet.</a:t>
            </a:r>
            <a:br>
              <a:rPr lang="sv-SE" sz="1200" i="0" dirty="0">
                <a:effectLst/>
                <a:latin typeface="Garamond" panose="02020404030301010803" pitchFamily="18" charset="0"/>
                <a:ea typeface="Garamond" panose="02020404030301010803" pitchFamily="18" charset="0"/>
                <a:cs typeface="Times New Roman" panose="02020603050405020304" pitchFamily="18" charset="0"/>
              </a:rPr>
            </a:br>
            <a:endParaRPr lang="sv-SE" sz="1200" i="0" dirty="0">
              <a:effectLst/>
              <a:latin typeface="Garamond" panose="02020404030301010803" pitchFamily="18" charset="0"/>
              <a:ea typeface="Garamond" panose="02020404030301010803"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sz="1200" dirty="0"/>
              <a:t>Det är viktigt att valsedlarna presenteras likformigt och ni ska </a:t>
            </a:r>
            <a:r>
              <a:rPr lang="sv-SE" sz="1200" b="1" dirty="0"/>
              <a:t>placera</a:t>
            </a:r>
            <a:r>
              <a:rPr lang="sv-SE" sz="1200" dirty="0"/>
              <a:t> </a:t>
            </a:r>
            <a:r>
              <a:rPr lang="sv-SE" sz="1200" b="1" dirty="0"/>
              <a:t>alla valsedlar </a:t>
            </a:r>
            <a:r>
              <a:rPr lang="sv-SE" b="1" dirty="0"/>
              <a:t>i den ordning valnämnden beslutat om</a:t>
            </a:r>
            <a:r>
              <a:rPr lang="sv-SE" sz="1200" dirty="0"/>
              <a:t>. </a:t>
            </a:r>
            <a:r>
              <a:rPr lang="sv-SE" sz="1200" b="0" dirty="0"/>
              <a:t>I praktiken betyder det att om en partirepresentant dyker upp med valsedlar som inte redan finns i lokalen, så ska det partiets valsedlar placeras enligt samma princip som resten av partierna. Förutsatt att det är ett parti som anmält deltagande i valet. </a:t>
            </a:r>
            <a:br>
              <a:rPr lang="sv-SE" sz="1200" b="0" dirty="0"/>
            </a:br>
            <a:br>
              <a:rPr lang="sv-SE" sz="1200" b="0" dirty="0"/>
            </a:br>
            <a:r>
              <a:rPr lang="sv-SE" sz="1200" b="0" i="1" dirty="0"/>
              <a:t>[</a:t>
            </a:r>
            <a:r>
              <a:rPr lang="sv-SE" i="1" dirty="0"/>
              <a:t>Tydliggör detta genom att visa vilka valsedlar som ska läggas ut och hur – demonstrera i ett riktigt valsedelställ och uppmuntra röstmottagarna att gå och kika på (och kanske även fota av) valsedelstället efter er dragning.]</a:t>
            </a:r>
            <a:endParaRPr lang="sv-SE" sz="1200" i="0" dirty="0">
              <a:effectLst/>
              <a:latin typeface="Garamond" panose="02020404030301010803" pitchFamily="18" charset="0"/>
              <a:ea typeface="Garamond" panose="02020404030301010803" pitchFamily="18" charset="0"/>
              <a:cs typeface="Times New Roman" panose="02020603050405020304" pitchFamily="18" charset="0"/>
            </a:endParaRPr>
          </a:p>
          <a:p>
            <a:pPr marL="171450" indent="-171450">
              <a:buFont typeface="Wingdings" panose="05000000000000000000" pitchFamily="2" charset="2"/>
              <a:buChar char="§"/>
            </a:pPr>
            <a:endParaRPr lang="sv-SE" b="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dirty="0"/>
              <a:t>[klicka fram] </a:t>
            </a:r>
            <a:r>
              <a:rPr lang="sv-SE" b="1" i="0" dirty="0"/>
              <a:t>K</a:t>
            </a:r>
            <a:r>
              <a:rPr lang="sv-SE" b="1" dirty="0"/>
              <a:t>ontrollera</a:t>
            </a:r>
            <a:r>
              <a:rPr lang="sv-SE" b="0" dirty="0"/>
              <a:t> både ordning och valsedlar</a:t>
            </a:r>
            <a:r>
              <a:rPr lang="sv-SE" b="1" dirty="0"/>
              <a:t> kontinuerligt under dagen, </a:t>
            </a:r>
            <a:r>
              <a:rPr lang="sv-SE" b="0" dirty="0"/>
              <a:t>om möjligt efter att varje väljare varit och tagit valsedlar</a:t>
            </a:r>
            <a:r>
              <a:rPr lang="sv-SE" b="1" dirty="0"/>
              <a:t>.</a:t>
            </a:r>
            <a:r>
              <a:rPr lang="sv-SE" b="1" i="0" dirty="0"/>
              <a:t> </a:t>
            </a:r>
            <a:r>
              <a:rPr lang="sv-SE" sz="1200" b="0" dirty="0"/>
              <a:t>Att valsedlar flyttas, göms eller plockas bort är en av de vanligaste incidenterna vid val. Vi kommer att prata mer om vad en incident är och hur den ska rapporteras senare under utbildningen. </a:t>
            </a:r>
            <a:endParaRPr lang="sv-SE" b="1" dirty="0"/>
          </a:p>
          <a:p>
            <a:pPr marL="0" indent="0">
              <a:buFont typeface="Wingdings" panose="05000000000000000000" pitchFamily="2" charset="2"/>
              <a:buNone/>
            </a:pPr>
            <a:endParaRPr lang="sv-SE" sz="1200" b="1"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sv-SE" sz="1200" b="1" dirty="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sv-SE" sz="1200" i="0" dirty="0">
              <a:effectLst/>
              <a:latin typeface="Garamond" panose="02020404030301010803" pitchFamily="18" charset="0"/>
              <a:ea typeface="Garamond" panose="02020404030301010803" pitchFamily="18" charset="0"/>
              <a:cs typeface="Times New Roman" panose="02020603050405020304" pitchFamily="18" charset="0"/>
            </a:endParaRPr>
          </a:p>
          <a:p>
            <a:pPr marL="171450" indent="-171450">
              <a:buFont typeface="Wingdings" panose="05000000000000000000" pitchFamily="2" charset="2"/>
              <a:buChar char="§"/>
            </a:pPr>
            <a:endParaRPr lang="sv-SE" b="1"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8</a:t>
            </a:fld>
            <a:endParaRPr lang="sv-SE"/>
          </a:p>
        </p:txBody>
      </p:sp>
    </p:spTree>
    <p:extLst>
      <p:ext uri="{BB962C8B-B14F-4D97-AF65-F5344CB8AC3E}">
        <p14:creationId xmlns:p14="http://schemas.microsoft.com/office/powerpoint/2010/main" val="64739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0" dirty="0"/>
              <a:t>Från och med valet 2026 gäller en förändring i vallagen som innebär att en röstmottagare alltid ska närvara när en väljare tar hjälp av en medföljande person för att göra iordning sin röst.</a:t>
            </a:r>
          </a:p>
          <a:p>
            <a:r>
              <a:rPr lang="sv-SE" b="0" dirty="0"/>
              <a:t> </a:t>
            </a:r>
          </a:p>
          <a:p>
            <a:r>
              <a:rPr lang="sv-SE" b="0" u="none" dirty="0"/>
              <a:t>Som röstmottagare är meningen med din </a:t>
            </a:r>
            <a:r>
              <a:rPr lang="sv-SE" u="none" dirty="0"/>
              <a:t>närvaro att säkerställa att den medföljande personen följer väljarens instruktioner när rösten görs i ordning. </a:t>
            </a:r>
          </a:p>
          <a:p>
            <a:r>
              <a:rPr lang="sv-SE" u="none" dirty="0"/>
              <a:t>Syftet med lagändringen är att värna väljarens rätt att rösta i enlighet med sin egen vilja. </a:t>
            </a:r>
          </a:p>
          <a:p>
            <a:pPr marL="0" indent="0">
              <a:buFontTx/>
              <a:buNone/>
            </a:pPr>
            <a:r>
              <a:rPr lang="sv-SE" sz="1200" b="0" dirty="0"/>
              <a:t> </a:t>
            </a:r>
          </a:p>
          <a:p>
            <a:pPr marL="0" indent="0">
              <a:buFont typeface="Wingdings" panose="05000000000000000000" pitchFamily="2" charset="2"/>
              <a:buNone/>
            </a:pPr>
            <a:r>
              <a:rPr lang="sv-SE" sz="1200" b="0" i="0" dirty="0"/>
              <a:t>Vad innebär det här i praktiken för dig som röstmottagare? Det ska vi fördjupa oss i </a:t>
            </a:r>
            <a:r>
              <a:rPr lang="sv-SE" sz="1200" b="0" dirty="0"/>
              <a:t>med hjälp av en övning!</a:t>
            </a: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9</a:t>
            </a:fld>
            <a:endParaRPr lang="sv-SE"/>
          </a:p>
        </p:txBody>
      </p:sp>
    </p:spTree>
    <p:extLst>
      <p:ext uri="{BB962C8B-B14F-4D97-AF65-F5344CB8AC3E}">
        <p14:creationId xmlns:p14="http://schemas.microsoft.com/office/powerpoint/2010/main" val="2269292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4EF9B-6828-432D-B681-00F5AD205606}"/>
              </a:ext>
            </a:extLst>
          </p:cNvPr>
          <p:cNvSpPr>
            <a:spLocks noGrp="1"/>
          </p:cNvSpPr>
          <p:nvPr>
            <p:ph type="ctrTitle"/>
          </p:nvPr>
        </p:nvSpPr>
        <p:spPr>
          <a:xfrm>
            <a:off x="2580816" y="2564904"/>
            <a:ext cx="6370622" cy="720000"/>
          </a:xfrm>
        </p:spPr>
        <p:txBody>
          <a:bodyPr anchor="b">
            <a:noAutofit/>
          </a:bodyPr>
          <a:lstStyle>
            <a:lvl1pPr algn="l">
              <a:defRPr sz="38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533BFFE0-8FAF-4991-9C36-8F71F53337A0}"/>
              </a:ext>
            </a:extLst>
          </p:cNvPr>
          <p:cNvSpPr>
            <a:spLocks noGrp="1"/>
          </p:cNvSpPr>
          <p:nvPr>
            <p:ph type="subTitle" idx="1"/>
          </p:nvPr>
        </p:nvSpPr>
        <p:spPr>
          <a:xfrm>
            <a:off x="2580000" y="3329642"/>
            <a:ext cx="6370622" cy="36023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a:extLst>
              <a:ext uri="{FF2B5EF4-FFF2-40B4-BE49-F238E27FC236}">
                <a16:creationId xmlns:a16="http://schemas.microsoft.com/office/drawing/2014/main" id="{7703E0DD-6A53-448C-8896-6947180EB14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7" name="Platshållare för datum 6">
            <a:extLst>
              <a:ext uri="{FF2B5EF4-FFF2-40B4-BE49-F238E27FC236}">
                <a16:creationId xmlns:a16="http://schemas.microsoft.com/office/drawing/2014/main" id="{A2C3B08F-7813-4431-8192-FF2BDEE659F4}"/>
              </a:ext>
            </a:extLst>
          </p:cNvPr>
          <p:cNvSpPr>
            <a:spLocks noGrp="1"/>
          </p:cNvSpPr>
          <p:nvPr>
            <p:ph type="dt" sz="half" idx="10"/>
          </p:nvPr>
        </p:nvSpPr>
        <p:spPr/>
        <p:txBody>
          <a:bodyPr/>
          <a:lstStyle/>
          <a:p>
            <a:fld id="{C3CAB3A1-2D40-4BA9-A61B-AFD14D1D0A73}" type="datetimeFigureOut">
              <a:rPr lang="sv-SE" smtClean="0"/>
              <a:pPr/>
              <a:t>2026-04-09</a:t>
            </a:fld>
            <a:endParaRPr lang="sv-SE"/>
          </a:p>
        </p:txBody>
      </p:sp>
      <p:sp>
        <p:nvSpPr>
          <p:cNvPr id="9" name="Platshållare för sidfot 8">
            <a:extLst>
              <a:ext uri="{FF2B5EF4-FFF2-40B4-BE49-F238E27FC236}">
                <a16:creationId xmlns:a16="http://schemas.microsoft.com/office/drawing/2014/main" id="{93A27371-4A72-4BC8-AAAC-3093D62CB281}"/>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EE03258-7CFC-49AC-AB3C-B3A5C5BA403A}"/>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3692663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 färg 1">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253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 färg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39972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färg 3">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7955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 färg 4">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0441854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hasCustomPrompt="1"/>
          </p:nvPr>
        </p:nvSpPr>
        <p:spPr>
          <a:xfrm>
            <a:off x="0" y="-1"/>
            <a:ext cx="12192000" cy="5903089"/>
          </a:xfrm>
          <a:solidFill>
            <a:schemeClr val="bg2"/>
          </a:solidFill>
        </p:spPr>
        <p:txBody>
          <a:bodyPr/>
          <a:lstStyle>
            <a:lvl1pPr>
              <a:defRPr/>
            </a:lvl1pPr>
          </a:lstStyle>
          <a:p>
            <a:r>
              <a:rPr lang="sv-SE" dirty="0"/>
              <a:t>Klicka på knappen Infoga bild under fliken Infoga för att infoga en bild.</a:t>
            </a:r>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69806" cy="720000"/>
          </a:xfrm>
        </p:spPr>
        <p:txBody>
          <a:bodyPr anchor="b">
            <a:noAutofit/>
          </a:bodyPr>
          <a:lstStyle>
            <a:lvl1pPr algn="l">
              <a:defRPr sz="3800">
                <a:solidFill>
                  <a:schemeClr val="bg1"/>
                </a:solidFill>
                <a:effectLst>
                  <a:outerShdw blurRad="50800" dist="38100" dir="2700000" algn="tl" rotWithShape="0">
                    <a:prstClr val="black">
                      <a:alpha val="40000"/>
                    </a:prstClr>
                  </a:outerShdw>
                </a:effectLst>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effectLst>
                  <a:outerShdw blurRad="508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63780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 bild 2">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3416300" y="6020544"/>
            <a:ext cx="8591550" cy="720000"/>
          </a:xfrm>
        </p:spPr>
        <p:txBody>
          <a:bodyPr anchor="b">
            <a:noAutofit/>
          </a:bodyPr>
          <a:lstStyle>
            <a:lvl1pPr algn="l">
              <a:defRPr sz="3600">
                <a:solidFill>
                  <a:schemeClr val="tx1"/>
                </a:solidFill>
                <a:effectLst/>
              </a:defRPr>
            </a:lvl1pPr>
          </a:lstStyle>
          <a:p>
            <a:r>
              <a:rPr lang="sv-SE"/>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1"/>
            <a:ext cx="12192000" cy="5903089"/>
          </a:xfrm>
          <a:solidFill>
            <a:schemeClr val="bg2"/>
          </a:solidFill>
        </p:spPr>
        <p:txBody>
          <a:body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Tree>
    <p:extLst>
      <p:ext uri="{BB962C8B-B14F-4D97-AF65-F5344CB8AC3E}">
        <p14:creationId xmlns:p14="http://schemas.microsoft.com/office/powerpoint/2010/main" val="2503213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 bild 3">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4802735" y="272555"/>
            <a:ext cx="7005034" cy="1193359"/>
          </a:xfrm>
        </p:spPr>
        <p:txBody>
          <a:bodyPr anchor="ctr">
            <a:noAutofit/>
          </a:bodyPr>
          <a:lstStyle>
            <a:lvl1pPr algn="l">
              <a:defRPr sz="3600">
                <a:solidFill>
                  <a:schemeClr val="tx1"/>
                </a:solidFill>
                <a:effectLst/>
              </a:defRPr>
            </a:lvl1pPr>
          </a:lstStyle>
          <a:p>
            <a:r>
              <a:rPr lang="sv-SE"/>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1818000"/>
            <a:ext cx="12192000" cy="5040000"/>
          </a:xfrm>
          <a:solidFill>
            <a:schemeClr val="bg2"/>
          </a:solidFill>
        </p:spPr>
        <p:txBody>
          <a:body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pic>
        <p:nvPicPr>
          <p:cNvPr id="8" name="Bildobjekt 7">
            <a:extLst>
              <a:ext uri="{FF2B5EF4-FFF2-40B4-BE49-F238E27FC236}">
                <a16:creationId xmlns:a16="http://schemas.microsoft.com/office/drawing/2014/main" id="{45689AA9-2269-983B-A78A-C44F94BD29E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Tree>
    <p:extLst>
      <p:ext uri="{BB962C8B-B14F-4D97-AF65-F5344CB8AC3E}">
        <p14:creationId xmlns:p14="http://schemas.microsoft.com/office/powerpoint/2010/main" val="9211835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bg2"/>
          </a:solidFill>
        </p:spPr>
        <p:txBody>
          <a:bodyPr/>
          <a:lstStyle/>
          <a:p>
            <a:r>
              <a:rPr lang="sv-SE"/>
              <a:t>Klicka på ikonen för att lägga till en bild</a:t>
            </a:r>
            <a:endParaRPr lang="sv-SE" dirty="0"/>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1008000" y="509388"/>
            <a:ext cx="10176000" cy="720000"/>
          </a:xfrm>
        </p:spPr>
        <p:txBody>
          <a:bodyPr anchor="ctr">
            <a:noAutofit/>
          </a:bodyPr>
          <a:lstStyle>
            <a:lvl1pPr algn="l">
              <a:defRPr sz="3600">
                <a:solidFill>
                  <a:schemeClr val="tx1"/>
                </a:solidFill>
                <a:effectLst/>
              </a:defRPr>
            </a:lvl1pPr>
          </a:lstStyle>
          <a:p>
            <a:r>
              <a:rPr lang="sv-SE"/>
              <a:t>Klicka här för att ändra format</a:t>
            </a:r>
            <a:endParaRPr lang="sv-SE" dirty="0"/>
          </a:p>
        </p:txBody>
      </p:sp>
      <p:sp>
        <p:nvSpPr>
          <p:cNvPr id="5" name="Platshållare för text 4">
            <a:extLst>
              <a:ext uri="{FF2B5EF4-FFF2-40B4-BE49-F238E27FC236}">
                <a16:creationId xmlns:a16="http://schemas.microsoft.com/office/drawing/2014/main" id="{5747169D-F9DA-9DB0-B86B-EF9488178821}"/>
              </a:ext>
            </a:extLst>
          </p:cNvPr>
          <p:cNvSpPr>
            <a:spLocks noGrp="1"/>
          </p:cNvSpPr>
          <p:nvPr>
            <p:ph type="body" sz="quarter" idx="17" hasCustomPrompt="1"/>
          </p:nvPr>
        </p:nvSpPr>
        <p:spPr>
          <a:xfrm>
            <a:off x="1008000" y="1458293"/>
            <a:ext cx="10176000" cy="1325206"/>
          </a:xfrm>
        </p:spPr>
        <p:txBody>
          <a:bodyPr/>
          <a:lstStyle>
            <a:lvl1pPr marL="0" indent="0">
              <a:buNone/>
              <a:defRPr/>
            </a:lvl1pPr>
            <a:lvl2pPr marL="324000" indent="0">
              <a:buNone/>
              <a:defRPr/>
            </a:lvl2pPr>
            <a:lvl3pPr marL="648000" indent="0">
              <a:buNone/>
              <a:defRPr/>
            </a:lvl3pPr>
            <a:lvl4pPr marL="972000" indent="0">
              <a:buNone/>
              <a:defRPr/>
            </a:lvl4pPr>
            <a:lvl5pPr marL="1296000" indent="0">
              <a:buNone/>
              <a:defRPr/>
            </a:lvl5pPr>
          </a:lstStyle>
          <a:p>
            <a:pPr lvl="0"/>
            <a:r>
              <a:rPr lang="sv-SE" dirty="0"/>
              <a:t>Tänk på läsbarheten. Använd svart text mot ljus bild eller vit text mot mörk bild.</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
        <p:nvSpPr>
          <p:cNvPr id="8" name="Platshållare för text 9">
            <a:extLst>
              <a:ext uri="{FF2B5EF4-FFF2-40B4-BE49-F238E27FC236}">
                <a16:creationId xmlns:a16="http://schemas.microsoft.com/office/drawing/2014/main" id="{F52E7896-DCEF-E460-E851-932A3376D996}"/>
              </a:ext>
            </a:extLst>
          </p:cNvPr>
          <p:cNvSpPr>
            <a:spLocks noGrp="1"/>
          </p:cNvSpPr>
          <p:nvPr>
            <p:ph type="body" sz="quarter" idx="14" hasCustomPrompt="1"/>
          </p:nvPr>
        </p:nvSpPr>
        <p:spPr>
          <a:xfrm>
            <a:off x="164119" y="5930451"/>
            <a:ext cx="3093616" cy="92754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4969459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925D998-0057-4F2D-B1FF-E18FADE7D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1861" y="2330393"/>
            <a:ext cx="7328277" cy="2197213"/>
          </a:xfrm>
          <a:prstGeom prst="rect">
            <a:avLst/>
          </a:prstGeom>
        </p:spPr>
      </p:pic>
    </p:spTree>
    <p:extLst>
      <p:ext uri="{BB962C8B-B14F-4D97-AF65-F5344CB8AC3E}">
        <p14:creationId xmlns:p14="http://schemas.microsoft.com/office/powerpoint/2010/main" val="276188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2221481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F10B-3E52-4A01-A074-8FACED82946C}"/>
              </a:ext>
            </a:extLst>
          </p:cNvPr>
          <p:cNvSpPr>
            <a:spLocks noGrp="1"/>
          </p:cNvSpPr>
          <p:nvPr>
            <p:ph type="title"/>
          </p:nvPr>
        </p:nvSpPr>
        <p:spPr>
          <a:xfrm>
            <a:off x="2580816" y="2564904"/>
            <a:ext cx="6370622" cy="720000"/>
          </a:xfrm>
        </p:spPr>
        <p:txBody>
          <a:bodyPr anchor="b">
            <a:noAutofit/>
          </a:bodyPr>
          <a:lstStyle>
            <a:lvl1pPr>
              <a:defRPr sz="32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E837DAB8-FB21-4D42-8249-61209DB20594}"/>
              </a:ext>
            </a:extLst>
          </p:cNvPr>
          <p:cNvSpPr>
            <a:spLocks noGrp="1"/>
          </p:cNvSpPr>
          <p:nvPr>
            <p:ph type="body" idx="1"/>
          </p:nvPr>
        </p:nvSpPr>
        <p:spPr>
          <a:xfrm>
            <a:off x="2580000" y="3329642"/>
            <a:ext cx="6370622" cy="360238"/>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a:extLst>
              <a:ext uri="{FF2B5EF4-FFF2-40B4-BE49-F238E27FC236}">
                <a16:creationId xmlns:a16="http://schemas.microsoft.com/office/drawing/2014/main" id="{026CA621-5FB0-485E-AD29-BCB7AC7366FB}"/>
              </a:ext>
            </a:extLst>
          </p:cNvPr>
          <p:cNvSpPr>
            <a:spLocks noGrp="1"/>
          </p:cNvSpPr>
          <p:nvPr>
            <p:ph type="dt" sz="half" idx="10"/>
          </p:nvPr>
        </p:nvSpPr>
        <p:spPr/>
        <p:txBody>
          <a:bodyPr/>
          <a:lstStyle/>
          <a:p>
            <a:fld id="{C3CAB3A1-2D40-4BA9-A61B-AFD14D1D0A73}" type="datetimeFigureOut">
              <a:rPr lang="sv-SE" smtClean="0"/>
              <a:pPr/>
              <a:t>2026-04-09</a:t>
            </a:fld>
            <a:endParaRPr lang="sv-SE"/>
          </a:p>
        </p:txBody>
      </p:sp>
      <p:sp>
        <p:nvSpPr>
          <p:cNvPr id="8" name="Platshållare för sidfot 7">
            <a:extLst>
              <a:ext uri="{FF2B5EF4-FFF2-40B4-BE49-F238E27FC236}">
                <a16:creationId xmlns:a16="http://schemas.microsoft.com/office/drawing/2014/main" id="{053A79EE-05AC-4963-8B0F-040053E1DD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FEBEACA-5626-42CF-9F84-0462330F2E57}"/>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247009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p:txBody>
          <a:bodyPr>
            <a:noAutofit/>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910192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B6E6C1AE-FB17-4361-B576-BEA64F324FD2}"/>
              </a:ext>
            </a:extLst>
          </p:cNvPr>
          <p:cNvSpPr>
            <a:spLocks noGrp="1"/>
          </p:cNvSpPr>
          <p:nvPr>
            <p:ph type="title"/>
          </p:nvPr>
        </p:nvSpPr>
        <p:spPr/>
        <p:txBody>
          <a:body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BF63D6F9-84B0-4A5C-8E4B-BC68E6C6EF99}"/>
              </a:ext>
            </a:extLst>
          </p:cNvPr>
          <p:cNvSpPr>
            <a:spLocks noGrp="1"/>
          </p:cNvSpPr>
          <p:nvPr>
            <p:ph type="body" idx="1"/>
          </p:nvPr>
        </p:nvSpPr>
        <p:spPr>
          <a:xfrm>
            <a:off x="1007533" y="153511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952354B6-EA03-4633-BF8C-740DFABDCCD7}"/>
              </a:ext>
            </a:extLst>
          </p:cNvPr>
          <p:cNvSpPr>
            <a:spLocks noGrp="1"/>
          </p:cNvSpPr>
          <p:nvPr>
            <p:ph sz="half" idx="2"/>
          </p:nvPr>
        </p:nvSpPr>
        <p:spPr>
          <a:xfrm>
            <a:off x="1007533" y="2226392"/>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F649AF67-0586-4B82-B127-BCF1D142CD35}"/>
              </a:ext>
            </a:extLst>
          </p:cNvPr>
          <p:cNvSpPr>
            <a:spLocks noGrp="1"/>
          </p:cNvSpPr>
          <p:nvPr>
            <p:ph type="body" sz="quarter" idx="3"/>
          </p:nvPr>
        </p:nvSpPr>
        <p:spPr>
          <a:xfrm>
            <a:off x="6195485" y="152988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808B6D22-C9A1-4DC3-9391-6DE49E2DA559}"/>
              </a:ext>
            </a:extLst>
          </p:cNvPr>
          <p:cNvSpPr>
            <a:spLocks noGrp="1"/>
          </p:cNvSpPr>
          <p:nvPr>
            <p:ph sz="quarter" idx="4"/>
          </p:nvPr>
        </p:nvSpPr>
        <p:spPr>
          <a:xfrm>
            <a:off x="6195485" y="2226391"/>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E30EC6AC-22D3-4986-B75B-4A9C4E008D86}"/>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8" name="Platshållare för sidfot 7">
            <a:extLst>
              <a:ext uri="{FF2B5EF4-FFF2-40B4-BE49-F238E27FC236}">
                <a16:creationId xmlns:a16="http://schemas.microsoft.com/office/drawing/2014/main" id="{4CAA757E-6409-4B8A-9DCF-C2B973D9CB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956D3A-FB10-4BC7-B775-EEC3B0F09BB9}"/>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5789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02D4F-0565-4D94-B732-A81A7631CE88}"/>
              </a:ext>
            </a:extLst>
          </p:cNvPr>
          <p:cNvSpPr>
            <a:spLocks noGrp="1"/>
          </p:cNvSpPr>
          <p:nvPr>
            <p:ph type="title"/>
          </p:nvPr>
        </p:nvSpPr>
        <p:spPr/>
        <p:txBody>
          <a:body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29290BF0-624A-4FEB-AD73-4B87CFDED0C5}"/>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4" name="Platshållare för sidfot 3">
            <a:extLst>
              <a:ext uri="{FF2B5EF4-FFF2-40B4-BE49-F238E27FC236}">
                <a16:creationId xmlns:a16="http://schemas.microsoft.com/office/drawing/2014/main" id="{AA57C6F1-0C9D-4071-9328-1490E5D8E72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3DB7D4-08D4-4FBD-BD00-F4ED9229D666}"/>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9548233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196677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vsida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1008000" y="509388"/>
            <a:ext cx="4994400" cy="720000"/>
          </a:xfrm>
        </p:spPr>
        <p:txBody>
          <a:bodyPr>
            <a:noAutofit/>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3">
            <a:extLst>
              <a:ext uri="{FF2B5EF4-FFF2-40B4-BE49-F238E27FC236}">
                <a16:creationId xmlns:a16="http://schemas.microsoft.com/office/drawing/2014/main" id="{27603766-483D-D886-DC1D-5C23F71ECBC6}"/>
              </a:ext>
              <a:ext uri="{C183D7F6-B498-43B3-948B-1728B52AA6E4}">
                <adec:decorative xmlns:adec="http://schemas.microsoft.com/office/drawing/2017/decorative" val="1"/>
              </a:ext>
            </a:extLst>
          </p:cNvPr>
          <p:cNvSpPr>
            <a:spLocks noGrp="1"/>
          </p:cNvSpPr>
          <p:nvPr>
            <p:ph type="pic" sz="quarter" idx="13"/>
          </p:nvPr>
        </p:nvSpPr>
        <p:spPr>
          <a:xfrm>
            <a:off x="7015200" y="0"/>
            <a:ext cx="5176800" cy="6858000"/>
          </a:xfrm>
          <a:solidFill>
            <a:schemeClr val="bg2"/>
          </a:solidFill>
        </p:spPr>
        <p:txBody>
          <a:bodyPr/>
          <a:lstStyle/>
          <a:p>
            <a:r>
              <a:rPr lang="sv-SE"/>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651279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alv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6189598" y="509388"/>
            <a:ext cx="4994402" cy="720000"/>
          </a:xfrm>
        </p:spPr>
        <p:txBody>
          <a:bodyPr>
            <a:noAutofit/>
          </a:bodyPr>
          <a:lstStyle/>
          <a:p>
            <a:r>
              <a:rPr lang="sv-SE"/>
              <a:t>Klicka här för att ändra format</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3">
            <a:extLst>
              <a:ext uri="{FF2B5EF4-FFF2-40B4-BE49-F238E27FC236}">
                <a16:creationId xmlns:a16="http://schemas.microsoft.com/office/drawing/2014/main" id="{78766863-56BF-ED1E-FDF2-2AA72B1B5AEA}"/>
              </a:ext>
              <a:ext uri="{C183D7F6-B498-43B3-948B-1728B52AA6E4}">
                <adec:decorative xmlns:adec="http://schemas.microsoft.com/office/drawing/2017/decorative" val="1"/>
              </a:ext>
            </a:extLst>
          </p:cNvPr>
          <p:cNvSpPr>
            <a:spLocks noGrp="1"/>
          </p:cNvSpPr>
          <p:nvPr>
            <p:ph type="pic" sz="quarter" idx="13"/>
          </p:nvPr>
        </p:nvSpPr>
        <p:spPr>
          <a:xfrm>
            <a:off x="0" y="-8546"/>
            <a:ext cx="5176800" cy="6858000"/>
          </a:xfrm>
          <a:solidFill>
            <a:schemeClr val="bg2"/>
          </a:solidFill>
        </p:spPr>
        <p:txBody>
          <a:bodyPr/>
          <a:lstStyle/>
          <a:p>
            <a:r>
              <a:rPr lang="sv-SE"/>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10" name="Platshållare för text 9">
            <a:extLst>
              <a:ext uri="{FF2B5EF4-FFF2-40B4-BE49-F238E27FC236}">
                <a16:creationId xmlns:a16="http://schemas.microsoft.com/office/drawing/2014/main" id="{ACF927FD-62CA-DC82-9393-851FF4E9A5CC}"/>
              </a:ext>
            </a:extLst>
          </p:cNvPr>
          <p:cNvSpPr>
            <a:spLocks noGrp="1"/>
          </p:cNvSpPr>
          <p:nvPr>
            <p:ph type="body" sz="quarter" idx="14" hasCustomPrompt="1"/>
          </p:nvPr>
        </p:nvSpPr>
        <p:spPr>
          <a:xfrm>
            <a:off x="164119" y="5930451"/>
            <a:ext cx="3093616" cy="92754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2765934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C80472F-745D-4B34-BFEF-90E90E321C6F}"/>
              </a:ext>
              <a:ext uri="{C183D7F6-B498-43B3-948B-1728B52AA6E4}">
                <adec:decorative xmlns:adec="http://schemas.microsoft.com/office/drawing/2017/decorative" val="1"/>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164119" y="5930451"/>
            <a:ext cx="3093616" cy="927549"/>
          </a:xfrm>
          <a:prstGeom prst="rect">
            <a:avLst/>
          </a:prstGeom>
        </p:spPr>
      </p:pic>
      <p:sp>
        <p:nvSpPr>
          <p:cNvPr id="2" name="Platshållare för rubrik 1">
            <a:extLst>
              <a:ext uri="{FF2B5EF4-FFF2-40B4-BE49-F238E27FC236}">
                <a16:creationId xmlns:a16="http://schemas.microsoft.com/office/drawing/2014/main" id="{13407ACE-5946-4E40-AB1D-F335253EF054}"/>
              </a:ext>
            </a:extLst>
          </p:cNvPr>
          <p:cNvSpPr>
            <a:spLocks noGrp="1"/>
          </p:cNvSpPr>
          <p:nvPr>
            <p:ph type="title"/>
          </p:nvPr>
        </p:nvSpPr>
        <p:spPr>
          <a:xfrm>
            <a:off x="1008000" y="509388"/>
            <a:ext cx="10176000" cy="720000"/>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F9D02A5-F05D-4D5E-A212-8B5C16FCE436}"/>
              </a:ext>
            </a:extLst>
          </p:cNvPr>
          <p:cNvSpPr>
            <a:spLocks noGrp="1"/>
          </p:cNvSpPr>
          <p:nvPr>
            <p:ph type="body" idx="1"/>
          </p:nvPr>
        </p:nvSpPr>
        <p:spPr>
          <a:xfrm>
            <a:off x="1007999" y="1535113"/>
            <a:ext cx="10176001"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EFF7142-315F-44E7-A42C-DA2DC5B6F7D1}"/>
              </a:ext>
            </a:extLst>
          </p:cNvPr>
          <p:cNvSpPr>
            <a:spLocks noGrp="1"/>
          </p:cNvSpPr>
          <p:nvPr>
            <p:ph type="dt" sz="half" idx="2"/>
          </p:nvPr>
        </p:nvSpPr>
        <p:spPr>
          <a:xfrm>
            <a:off x="3391691" y="6292692"/>
            <a:ext cx="910953" cy="365125"/>
          </a:xfrm>
          <a:prstGeom prst="rect">
            <a:avLst/>
          </a:prstGeom>
        </p:spPr>
        <p:txBody>
          <a:bodyPr vert="horz" lIns="91440" tIns="45720" rIns="91440" bIns="45720" rtlCol="0" anchor="ctr"/>
          <a:lstStyle>
            <a:lvl1pPr algn="l">
              <a:defRPr sz="1000">
                <a:solidFill>
                  <a:schemeClr val="tx1"/>
                </a:solidFill>
              </a:defRPr>
            </a:lvl1pPr>
          </a:lstStyle>
          <a:p>
            <a:fld id="{C3CAB3A1-2D40-4BA9-A61B-AFD14D1D0A73}" type="datetimeFigureOut">
              <a:rPr lang="sv-SE" smtClean="0"/>
              <a:pPr/>
              <a:t>2026-04-09</a:t>
            </a:fld>
            <a:endParaRPr lang="sv-SE"/>
          </a:p>
        </p:txBody>
      </p:sp>
      <p:sp>
        <p:nvSpPr>
          <p:cNvPr id="5" name="Platshållare för sidfot 4">
            <a:extLst>
              <a:ext uri="{FF2B5EF4-FFF2-40B4-BE49-F238E27FC236}">
                <a16:creationId xmlns:a16="http://schemas.microsoft.com/office/drawing/2014/main" id="{73A13C2D-A1D6-4AA7-8602-B0CA3DAB5195}"/>
              </a:ext>
            </a:extLst>
          </p:cNvPr>
          <p:cNvSpPr>
            <a:spLocks noGrp="1"/>
          </p:cNvSpPr>
          <p:nvPr>
            <p:ph type="ftr" sz="quarter" idx="3"/>
          </p:nvPr>
        </p:nvSpPr>
        <p:spPr>
          <a:xfrm>
            <a:off x="4377355" y="6292692"/>
            <a:ext cx="6336000"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ECA39A5-7F13-41E2-AE5C-779F2887C155}"/>
              </a:ext>
            </a:extLst>
          </p:cNvPr>
          <p:cNvSpPr>
            <a:spLocks noGrp="1"/>
          </p:cNvSpPr>
          <p:nvPr>
            <p:ph type="sldNum" sz="quarter" idx="4"/>
          </p:nvPr>
        </p:nvSpPr>
        <p:spPr>
          <a:xfrm>
            <a:off x="10751258" y="6292691"/>
            <a:ext cx="432742" cy="365125"/>
          </a:xfrm>
          <a:prstGeom prst="rect">
            <a:avLst/>
          </a:prstGeom>
        </p:spPr>
        <p:txBody>
          <a:bodyPr vert="horz" lIns="91440" tIns="45720" rIns="0" bIns="45720" rtlCol="0" anchor="ctr"/>
          <a:lstStyle>
            <a:lvl1pPr algn="r">
              <a:defRPr sz="1000">
                <a:solidFill>
                  <a:schemeClr val="tx1"/>
                </a:solidFill>
              </a:defRPr>
            </a:lvl1p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4173358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1" r:id="rId8"/>
    <p:sldLayoutId id="2147483672" r:id="rId9"/>
    <p:sldLayoutId id="2147483665" r:id="rId10"/>
    <p:sldLayoutId id="2147483666" r:id="rId11"/>
    <p:sldLayoutId id="2147483667" r:id="rId12"/>
    <p:sldLayoutId id="2147483668" r:id="rId13"/>
    <p:sldLayoutId id="2147483669" r:id="rId14"/>
    <p:sldLayoutId id="2147483670" r:id="rId15"/>
    <p:sldLayoutId id="2147483673" r:id="rId16"/>
    <p:sldLayoutId id="2147483674" r:id="rId17"/>
    <p:sldLayoutId id="2147483664" r:id="rId18"/>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Information till dig som utbildar</a:t>
            </a:r>
          </a:p>
        </p:txBody>
      </p:sp>
      <p:pic>
        <p:nvPicPr>
          <p:cNvPr id="5" name="Platshållare för innehåll 4" descr="Kvinna står bakom ett skrivbord och instruerar eller förklarar något för fyra personer på andra sidan skrivborde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9069" y="1973127"/>
            <a:ext cx="5713862" cy="4100783"/>
          </a:xfrm>
        </p:spPr>
      </p:pic>
      <p:sp>
        <p:nvSpPr>
          <p:cNvPr id="4" name="Platshållare för bildnummer 3"/>
          <p:cNvSpPr>
            <a:spLocks noGrp="1"/>
          </p:cNvSpPr>
          <p:nvPr>
            <p:ph type="sldNum" sz="quarter" idx="12"/>
          </p:nvPr>
        </p:nvSpPr>
        <p:spPr/>
        <p:txBody>
          <a:bodyPr/>
          <a:lstStyle/>
          <a:p>
            <a:fld id="{696A28D3-22CF-4FB0-80FD-EC473B325B38}" type="slidenum">
              <a:rPr lang="sv-SE" smtClean="0"/>
              <a:t>1</a:t>
            </a:fld>
            <a:endParaRPr lang="sv-SE"/>
          </a:p>
        </p:txBody>
      </p:sp>
    </p:spTree>
    <p:extLst>
      <p:ext uri="{BB962C8B-B14F-4D97-AF65-F5344CB8AC3E}">
        <p14:creationId xmlns:p14="http://schemas.microsoft.com/office/powerpoint/2010/main" val="270376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34D7-E83D-D106-0DA6-073139C64128}"/>
              </a:ext>
            </a:extLst>
          </p:cNvPr>
          <p:cNvSpPr>
            <a:spLocks noGrp="1"/>
          </p:cNvSpPr>
          <p:nvPr>
            <p:ph type="title"/>
          </p:nvPr>
        </p:nvSpPr>
        <p:spPr>
          <a:xfrm>
            <a:off x="1007998" y="617625"/>
            <a:ext cx="4994402" cy="980604"/>
          </a:xfrm>
        </p:spPr>
        <p:txBody>
          <a:bodyPr/>
          <a:lstStyle/>
          <a:p>
            <a:r>
              <a:rPr lang="sv-SE" dirty="0"/>
              <a:t>När en väljare behöver hjälp</a:t>
            </a:r>
            <a:endParaRPr lang="en-US" dirty="0"/>
          </a:p>
        </p:txBody>
      </p:sp>
      <p:sp>
        <p:nvSpPr>
          <p:cNvPr id="3" name="Content Placeholder 2">
            <a:extLst>
              <a:ext uri="{FF2B5EF4-FFF2-40B4-BE49-F238E27FC236}">
                <a16:creationId xmlns:a16="http://schemas.microsoft.com/office/drawing/2014/main" id="{71041950-D840-9190-4358-A2A045F6DAEF}"/>
              </a:ext>
            </a:extLst>
          </p:cNvPr>
          <p:cNvSpPr>
            <a:spLocks noGrp="1"/>
          </p:cNvSpPr>
          <p:nvPr>
            <p:ph sz="half" idx="1"/>
          </p:nvPr>
        </p:nvSpPr>
        <p:spPr>
          <a:xfrm>
            <a:off x="1007998" y="1768288"/>
            <a:ext cx="4994401" cy="4226616"/>
          </a:xfrm>
        </p:spPr>
        <p:txBody>
          <a:bodyPr>
            <a:normAutofit/>
          </a:bodyPr>
          <a:lstStyle/>
          <a:p>
            <a:pPr marL="0" indent="0">
              <a:buNone/>
            </a:pPr>
            <a:r>
              <a:rPr lang="sv-SE" sz="1800" dirty="0"/>
              <a:t>En väljare kommer in i lokalen tillsammans med en medföljande person. De går tillsammans till valsedelstället för att hämta valsedlar. </a:t>
            </a:r>
          </a:p>
          <a:p>
            <a:pPr lvl="1">
              <a:buClr>
                <a:schemeClr val="accent1"/>
              </a:buClr>
            </a:pPr>
            <a:r>
              <a:rPr lang="sv-SE" i="1" dirty="0"/>
              <a:t>Vad gör du som röstmottagare? </a:t>
            </a:r>
          </a:p>
          <a:p>
            <a:pPr lvl="1">
              <a:buClr>
                <a:schemeClr val="accent1"/>
              </a:buClr>
            </a:pPr>
            <a:r>
              <a:rPr lang="sv-SE" i="1" dirty="0"/>
              <a:t>Finns det något som känns extra utmanande med den här situationen?</a:t>
            </a:r>
          </a:p>
          <a:p>
            <a:pPr lvl="1">
              <a:buClr>
                <a:schemeClr val="accent1"/>
              </a:buClr>
            </a:pPr>
            <a:r>
              <a:rPr lang="sv-SE" i="1" dirty="0"/>
              <a:t>Vilka tips och tankar vill du dela med resten av gruppen?</a:t>
            </a:r>
          </a:p>
          <a:p>
            <a:pPr marL="0" indent="0">
              <a:buNone/>
            </a:pPr>
            <a:endParaRPr lang="sv-SE" sz="1800" b="1" dirty="0"/>
          </a:p>
          <a:p>
            <a:pPr marL="0" indent="0">
              <a:buNone/>
            </a:pPr>
            <a:r>
              <a:rPr lang="sv-SE" sz="1800" b="1" dirty="0"/>
              <a:t>Reflektera två och två</a:t>
            </a:r>
          </a:p>
          <a:p>
            <a:pPr>
              <a:buFontTx/>
              <a:buChar char="-"/>
            </a:pPr>
            <a:endParaRPr lang="sv-SE" sz="1800" i="1" dirty="0"/>
          </a:p>
          <a:p>
            <a:pPr marL="0" indent="0">
              <a:buNone/>
            </a:pPr>
            <a:endParaRPr lang="sv-SE" sz="1800" i="1" dirty="0"/>
          </a:p>
          <a:p>
            <a:pPr marL="0" indent="0">
              <a:buNone/>
            </a:pPr>
            <a:endParaRPr lang="sv-SE" sz="1800" dirty="0"/>
          </a:p>
        </p:txBody>
      </p:sp>
      <p:pic>
        <p:nvPicPr>
          <p:cNvPr id="1028" name="Picture 4" descr="Bild på fötter på personer som köar till en vallokal.">
            <a:extLst>
              <a:ext uri="{C183D7F6-B498-43B3-948B-1728B52AA6E4}">
                <adec:decorative xmlns:adec="http://schemas.microsoft.com/office/drawing/2017/decorative" val="0"/>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4820" r="248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82A060FD-69AE-5FB5-C7D1-C23DB177DAB0}"/>
              </a:ext>
              <a:ext uri="{C183D7F6-B498-43B3-948B-1728B52AA6E4}">
                <adec:decorative xmlns:adec="http://schemas.microsoft.com/office/drawing/2017/decorative" val="1"/>
              </a:ext>
            </a:extLst>
          </p:cNvPr>
          <p:cNvSpPr/>
          <p:nvPr/>
        </p:nvSpPr>
        <p:spPr>
          <a:xfrm>
            <a:off x="6393407" y="774981"/>
            <a:ext cx="1243584" cy="124120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Övning</a:t>
            </a:r>
            <a:endParaRPr lang="en-US" sz="1200" dirty="0"/>
          </a:p>
        </p:txBody>
      </p:sp>
    </p:spTree>
    <p:extLst>
      <p:ext uri="{BB962C8B-B14F-4D97-AF65-F5344CB8AC3E}">
        <p14:creationId xmlns:p14="http://schemas.microsoft.com/office/powerpoint/2010/main" val="308014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07202" y="553295"/>
            <a:ext cx="4994400" cy="720000"/>
          </a:xfrm>
        </p:spPr>
        <p:txBody>
          <a:bodyPr/>
          <a:lstStyle/>
          <a:p>
            <a:r>
              <a:rPr lang="sv-SE" sz="2800" dirty="0"/>
              <a:t>Tips om frågor uppstår</a:t>
            </a:r>
          </a:p>
        </p:txBody>
      </p:sp>
      <p:sp>
        <p:nvSpPr>
          <p:cNvPr id="3" name="Platshållare för innehåll 2"/>
          <p:cNvSpPr>
            <a:spLocks noGrp="1"/>
          </p:cNvSpPr>
          <p:nvPr>
            <p:ph sz="half" idx="1"/>
          </p:nvPr>
        </p:nvSpPr>
        <p:spPr>
          <a:xfrm>
            <a:off x="1328056" y="1670803"/>
            <a:ext cx="4322171" cy="4454195"/>
          </a:xfrm>
        </p:spPr>
        <p:txBody>
          <a:bodyPr/>
          <a:lstStyle/>
          <a:p>
            <a:pPr>
              <a:buClr>
                <a:schemeClr val="accent1"/>
              </a:buClr>
            </a:pPr>
            <a:r>
              <a:rPr lang="sv-SE" sz="1800" dirty="0"/>
              <a:t>Ta kontakt med väljaren och informera om möjligheten att få hjälp med att göra iordning sin röst. Väljaren bestämmer själv om en röstmottagare eller en medföljande hjälper till. </a:t>
            </a:r>
          </a:p>
          <a:p>
            <a:pPr>
              <a:buClr>
                <a:schemeClr val="accent1"/>
              </a:buClr>
            </a:pPr>
            <a:r>
              <a:rPr lang="sv-SE" sz="1800" dirty="0"/>
              <a:t>Om väljaren tar hjälp av den medföljande ska du som röstmottagare närvara bakom valsedelställ och valskärm. </a:t>
            </a:r>
          </a:p>
          <a:p>
            <a:pPr>
              <a:buClr>
                <a:schemeClr val="accent1"/>
              </a:buClr>
            </a:pPr>
            <a:r>
              <a:rPr lang="sv-SE" sz="1800" dirty="0"/>
              <a:t>Ha ett gott bemötande och prata alltid direkt med väljaren, inte med den medföljande personen.</a:t>
            </a:r>
          </a:p>
        </p:txBody>
      </p:sp>
      <p:sp>
        <p:nvSpPr>
          <p:cNvPr id="6" name="Rubrik 1">
            <a:extLst>
              <a:ext uri="{FF2B5EF4-FFF2-40B4-BE49-F238E27FC236}">
                <a16:creationId xmlns:a16="http://schemas.microsoft.com/office/drawing/2014/main" id="{5E5AF30B-2808-EE25-F5D9-6709E5E5EFAC}"/>
              </a:ext>
            </a:extLst>
          </p:cNvPr>
          <p:cNvSpPr txBox="1">
            <a:spLocks/>
          </p:cNvSpPr>
          <p:nvPr/>
        </p:nvSpPr>
        <p:spPr>
          <a:xfrm>
            <a:off x="1101600" y="553295"/>
            <a:ext cx="4994400" cy="72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800" dirty="0"/>
              <a:t>Så här gör vi</a:t>
            </a:r>
          </a:p>
        </p:txBody>
      </p:sp>
      <p:sp>
        <p:nvSpPr>
          <p:cNvPr id="7" name="Platshållare för innehåll 2">
            <a:extLst>
              <a:ext uri="{FF2B5EF4-FFF2-40B4-BE49-F238E27FC236}">
                <a16:creationId xmlns:a16="http://schemas.microsoft.com/office/drawing/2014/main" id="{CA162C10-9F5F-D03D-AA21-773F06EBFD35}"/>
              </a:ext>
            </a:extLst>
          </p:cNvPr>
          <p:cNvSpPr txBox="1">
            <a:spLocks/>
          </p:cNvSpPr>
          <p:nvPr/>
        </p:nvSpPr>
        <p:spPr>
          <a:xfrm>
            <a:off x="6307202" y="1538786"/>
            <a:ext cx="4427604" cy="3780427"/>
          </a:xfrm>
          <a:prstGeom prst="rect">
            <a:avLst/>
          </a:prstGeom>
        </p:spPr>
        <p:txBody>
          <a:bodyPr vert="horz" lIns="91440" tIns="45720" rIns="91440" bIns="45720" rtlCol="0">
            <a:noAutofit/>
          </a:bodyPr>
          <a:lst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sv-SE" sz="1800" dirty="0"/>
              <a:t>”Enligt vallagen ska en röstmottagare alltid vara närvarande om väljaren får hjälp bakom avskärmningen med valsedlar eller valskärmen. Jag har tystnadsplikt.” </a:t>
            </a:r>
          </a:p>
          <a:p>
            <a:pPr>
              <a:buClr>
                <a:schemeClr val="accent1"/>
              </a:buClr>
            </a:pPr>
            <a:r>
              <a:rPr lang="sv-SE" sz="1800" dirty="0"/>
              <a:t>”Samma regel gäller för alla som tar hjälp med att göra iordning sin röst.”</a:t>
            </a:r>
          </a:p>
          <a:p>
            <a:pPr>
              <a:buClr>
                <a:schemeClr val="accent1"/>
              </a:buClr>
            </a:pPr>
            <a:r>
              <a:rPr lang="sv-SE" sz="1800" dirty="0"/>
              <a:t>”Det är en ny regel som gäller från och med valen 2026.”  </a:t>
            </a:r>
          </a:p>
          <a:p>
            <a:pPr>
              <a:buClr>
                <a:schemeClr val="accent1"/>
              </a:buClr>
            </a:pPr>
            <a:r>
              <a:rPr lang="sv-SE" sz="1800" dirty="0"/>
              <a:t>"Jag närvarar för att säkerställa att den som hjälper dig följer dina instruktioner gällande hur du vill rösta och vad du behöver hjälp med." </a:t>
            </a:r>
          </a:p>
          <a:p>
            <a:pPr marL="0" indent="0">
              <a:buClr>
                <a:schemeClr val="accent4"/>
              </a:buClr>
              <a:buNone/>
            </a:pPr>
            <a:endParaRPr lang="sv-SE" sz="1800" dirty="0"/>
          </a:p>
          <a:p>
            <a:pPr>
              <a:buClr>
                <a:schemeClr val="accent1"/>
              </a:buClr>
            </a:pPr>
            <a:endParaRPr lang="sv-SE" sz="1800" dirty="0"/>
          </a:p>
        </p:txBody>
      </p:sp>
    </p:spTree>
    <p:extLst>
      <p:ext uri="{BB962C8B-B14F-4D97-AF65-F5344CB8AC3E}">
        <p14:creationId xmlns:p14="http://schemas.microsoft.com/office/powerpoint/2010/main" val="258717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7999" y="536504"/>
            <a:ext cx="4994400" cy="720000"/>
          </a:xfrm>
        </p:spPr>
        <p:txBody>
          <a:bodyPr/>
          <a:lstStyle/>
          <a:p>
            <a:r>
              <a:rPr lang="sv-SE" dirty="0"/>
              <a:t>Så tar vi emot väljarens röster steg för steg:</a:t>
            </a:r>
          </a:p>
        </p:txBody>
      </p:sp>
      <p:sp>
        <p:nvSpPr>
          <p:cNvPr id="3" name="Platshållare för innehåll 2"/>
          <p:cNvSpPr>
            <a:spLocks noGrp="1"/>
          </p:cNvSpPr>
          <p:nvPr>
            <p:ph sz="half" idx="1"/>
          </p:nvPr>
        </p:nvSpPr>
        <p:spPr>
          <a:xfrm>
            <a:off x="1007999" y="1426625"/>
            <a:ext cx="6088540" cy="4351338"/>
          </a:xfrm>
        </p:spPr>
        <p:txBody>
          <a:bodyPr/>
          <a:lstStyle/>
          <a:p>
            <a:pPr marL="457200" indent="-457200">
              <a:buClr>
                <a:schemeClr val="accent1"/>
              </a:buClr>
              <a:buFont typeface="+mj-lt"/>
              <a:buAutoNum type="arabicPeriod"/>
            </a:pPr>
            <a:r>
              <a:rPr lang="sv-SE" dirty="0"/>
              <a:t>Identifiera väljaren.</a:t>
            </a:r>
          </a:p>
          <a:p>
            <a:pPr lvl="1"/>
            <a:r>
              <a:rPr lang="sv-SE" dirty="0"/>
              <a:t>Id-handling (fysisk eller digital)</a:t>
            </a:r>
          </a:p>
          <a:p>
            <a:pPr lvl="1"/>
            <a:r>
              <a:rPr lang="sv-SE" dirty="0"/>
              <a:t>En medföljande person identifierar väljaren</a:t>
            </a:r>
          </a:p>
          <a:p>
            <a:pPr lvl="1"/>
            <a:r>
              <a:rPr lang="sv-SE" dirty="0"/>
              <a:t>Du som röstmottagare identifierar väljaren</a:t>
            </a:r>
          </a:p>
          <a:p>
            <a:pPr marL="457200" indent="-457200">
              <a:buClr>
                <a:schemeClr val="accent1"/>
              </a:buClr>
              <a:buFont typeface="+mj-lt"/>
              <a:buAutoNum type="arabicPeriod"/>
            </a:pPr>
            <a:r>
              <a:rPr lang="sv-SE" dirty="0"/>
              <a:t>Markera hur väljaren har styrkt sin identitet.</a:t>
            </a:r>
          </a:p>
          <a:p>
            <a:pPr marL="457200" indent="-457200">
              <a:buClr>
                <a:schemeClr val="accent1"/>
              </a:buClr>
              <a:buFont typeface="+mj-lt"/>
              <a:buAutoNum type="arabicPeriod"/>
            </a:pPr>
            <a:r>
              <a:rPr lang="sv-SE" dirty="0"/>
              <a:t>Granska valkuvert.</a:t>
            </a:r>
          </a:p>
          <a:p>
            <a:pPr marL="457200" indent="-457200">
              <a:buClr>
                <a:schemeClr val="accent1"/>
              </a:buClr>
              <a:buFont typeface="+mj-lt"/>
              <a:buAutoNum type="arabicPeriod"/>
            </a:pPr>
            <a:r>
              <a:rPr lang="sv-SE" dirty="0"/>
              <a:t>Markera vilka val väljaren röstar i.</a:t>
            </a:r>
          </a:p>
          <a:p>
            <a:pPr marL="457200" indent="-457200">
              <a:buClr>
                <a:schemeClr val="accent1"/>
              </a:buClr>
              <a:buFont typeface="+mj-lt"/>
              <a:buAutoNum type="arabicPeriod"/>
            </a:pPr>
            <a:r>
              <a:rPr lang="sv-SE" dirty="0"/>
              <a:t>Lägg rösterna i valurnan.</a:t>
            </a:r>
          </a:p>
          <a:p>
            <a:pPr marL="0" indent="0">
              <a:buNone/>
            </a:pPr>
            <a:endParaRPr lang="sv-SE" dirty="0"/>
          </a:p>
        </p:txBody>
      </p:sp>
      <p:pic>
        <p:nvPicPr>
          <p:cNvPr id="19" name="Bildobjekt 18" descr="Två röstmottagare lägger valkuvert i urnan medan väljaren och hennes barn står på andra sidan skrivbordet.">
            <a:extLst>
              <a:ext uri="{FF2B5EF4-FFF2-40B4-BE49-F238E27FC236}">
                <a16:creationId xmlns:a16="http://schemas.microsoft.com/office/drawing/2014/main" id="{109C38AB-E87A-694A-6FAA-7B784A8144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23067" y="1426625"/>
            <a:ext cx="5057541" cy="3630009"/>
          </a:xfrm>
          <a:prstGeom prst="rect">
            <a:avLst/>
          </a:prstGeom>
        </p:spPr>
      </p:pic>
    </p:spTree>
    <p:extLst>
      <p:ext uri="{BB962C8B-B14F-4D97-AF65-F5344CB8AC3E}">
        <p14:creationId xmlns:p14="http://schemas.microsoft.com/office/powerpoint/2010/main" val="21703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FE40-984B-80AE-79A7-4ED722C93280}"/>
              </a:ext>
            </a:extLst>
          </p:cNvPr>
          <p:cNvSpPr>
            <a:spLocks noGrp="1"/>
          </p:cNvSpPr>
          <p:nvPr>
            <p:ph type="ctrTitle"/>
          </p:nvPr>
        </p:nvSpPr>
        <p:spPr>
          <a:xfrm>
            <a:off x="2479073" y="2918207"/>
            <a:ext cx="6370622" cy="720000"/>
          </a:xfrm>
        </p:spPr>
        <p:txBody>
          <a:bodyPr/>
          <a:lstStyle/>
          <a:p>
            <a:r>
              <a:rPr lang="sv-SE" dirty="0"/>
              <a:t>Övning: Granska valkuvert</a:t>
            </a:r>
            <a:endParaRPr lang="en-US" dirty="0"/>
          </a:p>
        </p:txBody>
      </p:sp>
    </p:spTree>
    <p:extLst>
      <p:ext uri="{BB962C8B-B14F-4D97-AF65-F5344CB8AC3E}">
        <p14:creationId xmlns:p14="http://schemas.microsoft.com/office/powerpoint/2010/main" val="3942574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Granska valkuvert - så här gör vi!</a:t>
            </a:r>
          </a:p>
        </p:txBody>
      </p:sp>
      <p:sp>
        <p:nvSpPr>
          <p:cNvPr id="3" name="Platshållare för innehåll 2"/>
          <p:cNvSpPr>
            <a:spLocks noGrp="1"/>
          </p:cNvSpPr>
          <p:nvPr>
            <p:ph idx="1"/>
          </p:nvPr>
        </p:nvSpPr>
        <p:spPr>
          <a:xfrm>
            <a:off x="579774" y="1484217"/>
            <a:ext cx="5646642" cy="4592310"/>
          </a:xfrm>
        </p:spPr>
        <p:txBody>
          <a:bodyPr/>
          <a:lstStyle/>
          <a:p>
            <a:pPr>
              <a:buClr>
                <a:schemeClr val="accent1"/>
              </a:buClr>
              <a:buFont typeface="Wingdings" panose="05000000000000000000" pitchFamily="2" charset="2"/>
              <a:buChar char="ü"/>
            </a:pPr>
            <a:r>
              <a:rPr lang="sv-SE" dirty="0"/>
              <a:t>Endast </a:t>
            </a:r>
            <a:r>
              <a:rPr lang="sv-SE" b="1" dirty="0"/>
              <a:t>en</a:t>
            </a:r>
            <a:r>
              <a:rPr lang="sv-SE" dirty="0"/>
              <a:t> valsedel.</a:t>
            </a:r>
          </a:p>
          <a:p>
            <a:pPr>
              <a:buClr>
                <a:schemeClr val="accent1"/>
              </a:buClr>
              <a:buFont typeface="Wingdings" panose="05000000000000000000" pitchFamily="2" charset="2"/>
              <a:buChar char="ü"/>
            </a:pPr>
            <a:r>
              <a:rPr lang="sv-SE" dirty="0"/>
              <a:t>Förslutet.</a:t>
            </a:r>
          </a:p>
          <a:p>
            <a:pPr>
              <a:buClr>
                <a:schemeClr val="accent1"/>
              </a:buClr>
              <a:buFont typeface="Wingdings" panose="05000000000000000000" pitchFamily="2" charset="2"/>
              <a:buChar char="ü"/>
            </a:pPr>
            <a:r>
              <a:rPr lang="sv-SE" dirty="0"/>
              <a:t>Fritt från markeringar.</a:t>
            </a:r>
          </a:p>
          <a:p>
            <a:pPr>
              <a:buClr>
                <a:schemeClr val="accent1"/>
              </a:buClr>
              <a:buFont typeface="Wingdings" panose="05000000000000000000" pitchFamily="2" charset="2"/>
              <a:buChar char="ü"/>
            </a:pPr>
            <a:endParaRPr lang="sv-SE" dirty="0"/>
          </a:p>
          <a:p>
            <a:pPr marL="0" indent="0">
              <a:buClr>
                <a:schemeClr val="accent1"/>
              </a:buClr>
              <a:buNone/>
            </a:pPr>
            <a:r>
              <a:rPr lang="sv-SE" dirty="0"/>
              <a:t>Vid behov är det väljaren själv som rättar till sin röst. </a:t>
            </a:r>
          </a:p>
          <a:p>
            <a:pPr marL="0" indent="0">
              <a:buClr>
                <a:schemeClr val="accent1"/>
              </a:buClr>
              <a:buNone/>
            </a:pPr>
            <a:endParaRPr lang="sv-SE" dirty="0"/>
          </a:p>
          <a:p>
            <a:pPr>
              <a:buClr>
                <a:schemeClr val="accent1"/>
              </a:buClr>
              <a:buFont typeface="Wingdings" panose="05000000000000000000" pitchFamily="2" charset="2"/>
              <a:buChar char="ü"/>
            </a:pPr>
            <a:endParaRPr lang="sv-SE" dirty="0"/>
          </a:p>
          <a:p>
            <a:pPr>
              <a:buClr>
                <a:schemeClr val="accent1"/>
              </a:buClr>
              <a:buFont typeface="Wingdings" panose="05000000000000000000" pitchFamily="2" charset="2"/>
              <a:buChar char="ü"/>
            </a:pPr>
            <a:endParaRPr lang="sv-SE" dirty="0"/>
          </a:p>
        </p:txBody>
      </p:sp>
      <p:pic>
        <p:nvPicPr>
          <p:cNvPr id="5" name="Bildobjekt 4" descr="Valkuvertets framsida"/>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23065" y="1484217"/>
            <a:ext cx="2562727" cy="2033810"/>
          </a:xfrm>
          <a:prstGeom prst="rect">
            <a:avLst/>
          </a:prstGeom>
          <a:effectLst>
            <a:outerShdw blurRad="50800" dist="38100" dir="2700000" algn="tl" rotWithShape="0">
              <a:prstClr val="black">
                <a:alpha val="40000"/>
              </a:prstClr>
            </a:outerShdw>
          </a:effectLst>
        </p:spPr>
      </p:pic>
      <p:pic>
        <p:nvPicPr>
          <p:cNvPr id="6" name="Bildobjekt 5" descr="Valkuvertets baksid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6364" y="3031293"/>
            <a:ext cx="2563200" cy="2034186"/>
          </a:xfrm>
          <a:prstGeom prst="rect">
            <a:avLst/>
          </a:prstGeom>
          <a:effectLst>
            <a:outerShdw blurRad="50800" dist="38100" dir="2700000" algn="tl" rotWithShape="0">
              <a:prstClr val="black">
                <a:alpha val="40000"/>
              </a:prstClr>
            </a:outerShdw>
          </a:effectLst>
        </p:spPr>
      </p:pic>
      <p:sp>
        <p:nvSpPr>
          <p:cNvPr id="4" name="Platshållare för bildnumm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96A28D3-22CF-4FB0-80FD-EC473B325B38}" type="slidenum">
              <a:rPr lang="sv-SE" smtClean="0"/>
              <a:t>14</a:t>
            </a:fld>
            <a:endParaRPr lang="sv-SE" dirty="0"/>
          </a:p>
        </p:txBody>
      </p:sp>
    </p:spTree>
    <p:extLst>
      <p:ext uri="{BB962C8B-B14F-4D97-AF65-F5344CB8AC3E}">
        <p14:creationId xmlns:p14="http://schemas.microsoft.com/office/powerpoint/2010/main" val="303210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1FFE21-7562-1B81-AC9F-B65E6E57F5E5}"/>
              </a:ext>
            </a:extLst>
          </p:cNvPr>
          <p:cNvSpPr>
            <a:spLocks noGrp="1"/>
          </p:cNvSpPr>
          <p:nvPr>
            <p:ph type="title"/>
          </p:nvPr>
        </p:nvSpPr>
        <p:spPr>
          <a:xfrm>
            <a:off x="1008000" y="-720000"/>
            <a:ext cx="10176000" cy="720000"/>
          </a:xfrm>
        </p:spPr>
        <p:txBody>
          <a:bodyPr vert="horz" lIns="91440" tIns="45720" rIns="91440" bIns="45720" rtlCol="0" anchor="b">
            <a:noAutofit/>
          </a:bodyPr>
          <a:lstStyle/>
          <a:p>
            <a:r>
              <a:rPr lang="sv-SE" dirty="0"/>
              <a:t>Minns ni filmen från webbutbildningen?</a:t>
            </a:r>
          </a:p>
        </p:txBody>
      </p:sp>
      <p:pic>
        <p:nvPicPr>
          <p:cNvPr id="4" name="Platshållare för innehåll 3" descr="Bild på kvinna som tittar in i kamer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7935" y="990473"/>
            <a:ext cx="8537694" cy="4876928"/>
          </a:xfrm>
        </p:spPr>
      </p:pic>
    </p:spTree>
    <p:extLst>
      <p:ext uri="{BB962C8B-B14F-4D97-AF65-F5344CB8AC3E}">
        <p14:creationId xmlns:p14="http://schemas.microsoft.com/office/powerpoint/2010/main" val="321418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FA9930-185A-7170-7FF9-CB879D5244E0}"/>
              </a:ext>
            </a:extLst>
          </p:cNvPr>
          <p:cNvSpPr>
            <a:spLocks noGrp="1"/>
          </p:cNvSpPr>
          <p:nvPr>
            <p:ph type="title"/>
          </p:nvPr>
        </p:nvSpPr>
        <p:spPr>
          <a:xfrm>
            <a:off x="1008000" y="-720000"/>
            <a:ext cx="10176000" cy="720000"/>
          </a:xfrm>
        </p:spPr>
        <p:txBody>
          <a:bodyPr vert="horz" lIns="91440" tIns="45720" rIns="91440" bIns="45720" rtlCol="0" anchor="b">
            <a:noAutofit/>
          </a:bodyPr>
          <a:lstStyle/>
          <a:p>
            <a:r>
              <a:rPr lang="sv-SE" dirty="0"/>
              <a:t>Använd linjal när du markerar i röstlängden</a:t>
            </a:r>
          </a:p>
        </p:txBody>
      </p:sp>
      <p:pic>
        <p:nvPicPr>
          <p:cNvPr id="10" name="Platshållare för innehåll 9" descr="Bild på röstlängdem med en person som markerar med hjälp av en linjal. "/>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2329079" y="378549"/>
            <a:ext cx="7874000" cy="5651501"/>
          </a:xfrm>
        </p:spPr>
      </p:pic>
      <p:sp>
        <p:nvSpPr>
          <p:cNvPr id="6" name="Platshållare för bildnummer 5"/>
          <p:cNvSpPr>
            <a:spLocks noGrp="1"/>
          </p:cNvSpPr>
          <p:nvPr>
            <p:ph type="sldNum" sz="quarter" idx="12"/>
          </p:nvPr>
        </p:nvSpPr>
        <p:spPr/>
        <p:txBody>
          <a:bodyPr/>
          <a:lstStyle/>
          <a:p>
            <a:fld id="{696A28D3-22CF-4FB0-80FD-EC473B325B38}" type="slidenum">
              <a:rPr lang="sv-SE" smtClean="0"/>
              <a:t>16</a:t>
            </a:fld>
            <a:endParaRPr lang="sv-SE"/>
          </a:p>
        </p:txBody>
      </p:sp>
    </p:spTree>
    <p:extLst>
      <p:ext uri="{BB962C8B-B14F-4D97-AF65-F5344CB8AC3E}">
        <p14:creationId xmlns:p14="http://schemas.microsoft.com/office/powerpoint/2010/main" val="3718937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EA62F-9B9E-B886-6F64-8C25869ED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BAFDC-ACA3-CEB7-E1F6-CC32AB1E1459}"/>
              </a:ext>
            </a:extLst>
          </p:cNvPr>
          <p:cNvSpPr>
            <a:spLocks noGrp="1"/>
          </p:cNvSpPr>
          <p:nvPr>
            <p:ph type="ctrTitle"/>
          </p:nvPr>
        </p:nvSpPr>
        <p:spPr>
          <a:xfrm>
            <a:off x="2386082" y="2709000"/>
            <a:ext cx="7452861" cy="720000"/>
          </a:xfrm>
        </p:spPr>
        <p:txBody>
          <a:bodyPr/>
          <a:lstStyle/>
          <a:p>
            <a:r>
              <a:rPr lang="sv-SE" dirty="0"/>
              <a:t>Övning: Markera i röstlängden</a:t>
            </a:r>
            <a:endParaRPr lang="en-US" dirty="0"/>
          </a:p>
        </p:txBody>
      </p:sp>
    </p:spTree>
    <p:extLst>
      <p:ext uri="{BB962C8B-B14F-4D97-AF65-F5344CB8AC3E}">
        <p14:creationId xmlns:p14="http://schemas.microsoft.com/office/powerpoint/2010/main" val="111138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Markera följande i röstlängden:</a:t>
            </a:r>
          </a:p>
        </p:txBody>
      </p:sp>
      <p:sp>
        <p:nvSpPr>
          <p:cNvPr id="7" name="Platshållare för innehåll 6"/>
          <p:cNvSpPr>
            <a:spLocks noGrp="1"/>
          </p:cNvSpPr>
          <p:nvPr>
            <p:ph idx="1"/>
          </p:nvPr>
        </p:nvSpPr>
        <p:spPr/>
        <p:txBody>
          <a:bodyPr/>
          <a:lstStyle/>
          <a:p>
            <a:pPr marL="457200" indent="-457200">
              <a:spcAft>
                <a:spcPts val="600"/>
              </a:spcAft>
              <a:buClr>
                <a:schemeClr val="accent1"/>
              </a:buClr>
              <a:buFont typeface="+mj-lt"/>
              <a:buAutoNum type="arabicPeriod"/>
            </a:pPr>
            <a:r>
              <a:rPr lang="sv-SE" sz="2000" dirty="0"/>
              <a:t>Personnummer 740526-9288 har visat legitimation, och röstar enligt sin rösträtt. Hur markerar du?</a:t>
            </a:r>
          </a:p>
          <a:p>
            <a:pPr marL="457200" indent="-457200">
              <a:spcAft>
                <a:spcPts val="600"/>
              </a:spcAft>
              <a:buClr>
                <a:schemeClr val="accent1"/>
              </a:buClr>
              <a:buFont typeface="+mj-lt"/>
              <a:buAutoNum type="arabicPeriod"/>
            </a:pPr>
            <a:r>
              <a:rPr lang="sv-SE" sz="2000" dirty="0"/>
              <a:t>Personnummer 731031-9293 kommer in i vallokalen och vill rösta men har glömt sin legitimation. Hans fru med personnummer 640731-3607 har med sig sitt körkort och intygar sin mans identitet. Hur markerar du hur väljaren styrkt sin identitet och att han röstat?</a:t>
            </a:r>
          </a:p>
          <a:p>
            <a:pPr marL="457200" indent="-457200">
              <a:spcAft>
                <a:spcPts val="600"/>
              </a:spcAft>
              <a:buClr>
                <a:schemeClr val="accent1"/>
              </a:buClr>
              <a:buFont typeface="+mj-lt"/>
              <a:buAutoNum type="arabicPeriod"/>
            </a:pPr>
            <a:r>
              <a:rPr lang="sv-SE" sz="2000" dirty="0"/>
              <a:t>Väljaren med personnummer 760102-2382 lämnar tre valkuvert och en legitimation. Hur gör du?</a:t>
            </a:r>
          </a:p>
          <a:p>
            <a:pPr marL="457200" indent="-457200">
              <a:spcAft>
                <a:spcPts val="600"/>
              </a:spcAft>
              <a:buClr>
                <a:schemeClr val="accent1"/>
              </a:buClr>
              <a:buFont typeface="+mj-lt"/>
              <a:buAutoNum type="arabicPeriod"/>
            </a:pPr>
            <a:r>
              <a:rPr lang="sv-SE" sz="2000" dirty="0"/>
              <a:t>Väljaren med personnummer 760102-2390 har förtidsröstat i alla tre val och de är granskade och ska markeras i röstlängden. Hur markerar du? </a:t>
            </a:r>
          </a:p>
          <a:p>
            <a:pPr marL="457200" indent="-457200">
              <a:spcAft>
                <a:spcPts val="600"/>
              </a:spcAft>
              <a:buClr>
                <a:schemeClr val="accent1"/>
              </a:buClr>
              <a:buFont typeface="+mj-lt"/>
              <a:buAutoNum type="arabicPeriod"/>
            </a:pPr>
            <a:r>
              <a:rPr lang="sv-SE" sz="2000" dirty="0"/>
              <a:t>Samma väljare som i fråga 4 kommer in i vallokalen och lämnar över legitimation och tre valkuvert. Hur markerar du? Gör du något utöver detta?</a:t>
            </a:r>
          </a:p>
          <a:p>
            <a:pPr marL="457200" indent="-457200">
              <a:buClr>
                <a:schemeClr val="accent1"/>
              </a:buClr>
              <a:buFont typeface="+mj-lt"/>
              <a:buAutoNum type="arabicPeriod"/>
            </a:pPr>
            <a:endParaRPr lang="sv-SE" dirty="0"/>
          </a:p>
          <a:p>
            <a:pPr marL="457200" indent="-457200">
              <a:buClr>
                <a:schemeClr val="accent1"/>
              </a:buClr>
              <a:buFont typeface="+mj-lt"/>
              <a:buAutoNum type="arabicPeriod"/>
            </a:pPr>
            <a:endParaRPr lang="sv-SE" dirty="0"/>
          </a:p>
        </p:txBody>
      </p:sp>
      <p:sp>
        <p:nvSpPr>
          <p:cNvPr id="5" name="Platshållare för bildnummer 4"/>
          <p:cNvSpPr>
            <a:spLocks noGrp="1"/>
          </p:cNvSpPr>
          <p:nvPr>
            <p:ph type="sldNum" sz="quarter" idx="12"/>
          </p:nvPr>
        </p:nvSpPr>
        <p:spPr/>
        <p:txBody>
          <a:bodyPr/>
          <a:lstStyle/>
          <a:p>
            <a:fld id="{696A28D3-22CF-4FB0-80FD-EC473B325B38}" type="slidenum">
              <a:rPr lang="sv-SE" smtClean="0"/>
              <a:t>18</a:t>
            </a:fld>
            <a:endParaRPr lang="sv-SE" dirty="0"/>
          </a:p>
        </p:txBody>
      </p:sp>
    </p:spTree>
    <p:extLst>
      <p:ext uri="{BB962C8B-B14F-4D97-AF65-F5344CB8AC3E}">
        <p14:creationId xmlns:p14="http://schemas.microsoft.com/office/powerpoint/2010/main" val="82957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B8BFAA-8B3E-47FB-9302-1C42CD0018E8}"/>
              </a:ext>
            </a:extLst>
          </p:cNvPr>
          <p:cNvSpPr>
            <a:spLocks noGrp="1"/>
          </p:cNvSpPr>
          <p:nvPr>
            <p:ph type="title"/>
          </p:nvPr>
        </p:nvSpPr>
        <p:spPr>
          <a:xfrm>
            <a:off x="2098601" y="391319"/>
            <a:ext cx="7911031" cy="493200"/>
          </a:xfrm>
        </p:spPr>
        <p:txBody>
          <a:bodyPr>
            <a:normAutofit fontScale="90000"/>
          </a:bodyPr>
          <a:lstStyle/>
          <a:p>
            <a:pPr algn="ctr"/>
            <a:r>
              <a:rPr lang="sv-SE" dirty="0"/>
              <a:t>Facit - ser din röstlängd ut så här? </a:t>
            </a:r>
          </a:p>
        </p:txBody>
      </p:sp>
      <p:pic>
        <p:nvPicPr>
          <p:cNvPr id="5" name="Platshållare för innehåll 4" descr="Bild på en ifylld röstlängd där vissa väljare har förtidsröstat och röstat i lokal. Väljarna har identifierat sig på olika sätt."/>
          <p:cNvPicPr>
            <a:picLocks noGrp="1" noChangeAspect="1"/>
          </p:cNvPicPr>
          <p:nvPr>
            <p:ph idx="1"/>
          </p:nvPr>
        </p:nvPicPr>
        <p:blipFill>
          <a:blip r:embed="rId3">
            <a:extLst>
              <a:ext uri="{28A0092B-C50C-407E-A947-70E740481C1C}">
                <a14:useLocalDpi xmlns:a14="http://schemas.microsoft.com/office/drawing/2010/main" val="0"/>
              </a:ext>
            </a:extLst>
          </a:blip>
          <a:srcRect t="1841" b="1841"/>
          <a:stretch/>
        </p:blipFill>
        <p:spPr>
          <a:xfrm>
            <a:off x="1272295" y="941595"/>
            <a:ext cx="9647410" cy="5128591"/>
          </a:xfrm>
        </p:spPr>
      </p:pic>
      <p:sp>
        <p:nvSpPr>
          <p:cNvPr id="3" name="Platshållare för bildnumm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696A28D3-22CF-4FB0-80FD-EC473B325B38}" type="slidenum">
              <a:rPr lang="sv-SE" smtClean="0"/>
              <a:t>19</a:t>
            </a:fld>
            <a:endParaRPr lang="sv-SE" dirty="0"/>
          </a:p>
        </p:txBody>
      </p:sp>
    </p:spTree>
    <p:extLst>
      <p:ext uri="{BB962C8B-B14F-4D97-AF65-F5344CB8AC3E}">
        <p14:creationId xmlns:p14="http://schemas.microsoft.com/office/powerpoint/2010/main" val="395679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pPr algn="ctr"/>
            <a:r>
              <a:rPr lang="sv-SE" dirty="0"/>
              <a:t>Utbildningsträff för röstmottagare i vallokal</a:t>
            </a:r>
          </a:p>
        </p:txBody>
      </p:sp>
      <p:sp>
        <p:nvSpPr>
          <p:cNvPr id="3" name="Underrubrik 2"/>
          <p:cNvSpPr>
            <a:spLocks noGrp="1"/>
          </p:cNvSpPr>
          <p:nvPr>
            <p:ph type="subTitle" idx="1"/>
          </p:nvPr>
        </p:nvSpPr>
        <p:spPr/>
        <p:txBody>
          <a:bodyPr/>
          <a:lstStyle/>
          <a:p>
            <a:pPr algn="ctr"/>
            <a:r>
              <a:rPr lang="sv-SE" dirty="0"/>
              <a:t>Valen 2026</a:t>
            </a:r>
          </a:p>
          <a:p>
            <a:endParaRPr lang="sv-SE" dirty="0"/>
          </a:p>
        </p:txBody>
      </p:sp>
      <p:sp>
        <p:nvSpPr>
          <p:cNvPr id="4" name="textruta 3">
            <a:extLst>
              <a:ext uri="{FF2B5EF4-FFF2-40B4-BE49-F238E27FC236}">
                <a16:creationId xmlns:a16="http://schemas.microsoft.com/office/drawing/2014/main" id="{DFE97AA0-BDDD-CB96-F6EA-D3D959504FF4}"/>
              </a:ext>
            </a:extLst>
          </p:cNvPr>
          <p:cNvSpPr txBox="1"/>
          <p:nvPr/>
        </p:nvSpPr>
        <p:spPr>
          <a:xfrm>
            <a:off x="9904396" y="5539785"/>
            <a:ext cx="2287604" cy="230832"/>
          </a:xfrm>
          <a:prstGeom prst="rect">
            <a:avLst/>
          </a:prstGeom>
          <a:noFill/>
        </p:spPr>
        <p:txBody>
          <a:bodyPr wrap="square">
            <a:spAutoFit/>
          </a:bodyPr>
          <a:lstStyle/>
          <a:p>
            <a:pPr algn="ctr"/>
            <a:r>
              <a:rPr lang="sv-SE" sz="900" dirty="0">
                <a:solidFill>
                  <a:schemeClr val="bg1"/>
                </a:solidFill>
              </a:rPr>
              <a:t> Produktnummer VAL V0780 04</a:t>
            </a:r>
          </a:p>
        </p:txBody>
      </p:sp>
    </p:spTree>
    <p:extLst>
      <p:ext uri="{BB962C8B-B14F-4D97-AF65-F5344CB8AC3E}">
        <p14:creationId xmlns:p14="http://schemas.microsoft.com/office/powerpoint/2010/main" val="2944293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6A3653-CD53-CDF3-30B9-7CC28818AC7D}"/>
              </a:ext>
            </a:extLst>
          </p:cNvPr>
          <p:cNvSpPr>
            <a:spLocks noGrp="1"/>
          </p:cNvSpPr>
          <p:nvPr>
            <p:ph type="title"/>
          </p:nvPr>
        </p:nvSpPr>
        <p:spPr/>
        <p:txBody>
          <a:bodyPr/>
          <a:lstStyle/>
          <a:p>
            <a:r>
              <a:rPr lang="sv-SE" dirty="0"/>
              <a:t>Valsäkerhet</a:t>
            </a:r>
          </a:p>
        </p:txBody>
      </p:sp>
      <p:sp>
        <p:nvSpPr>
          <p:cNvPr id="3" name="Platshållare för innehåll 2">
            <a:extLst>
              <a:ext uri="{FF2B5EF4-FFF2-40B4-BE49-F238E27FC236}">
                <a16:creationId xmlns:a16="http://schemas.microsoft.com/office/drawing/2014/main" id="{EBD2D28F-746A-F775-7383-25F51B1D4BBA}"/>
              </a:ext>
            </a:extLst>
          </p:cNvPr>
          <p:cNvSpPr>
            <a:spLocks noGrp="1"/>
          </p:cNvSpPr>
          <p:nvPr>
            <p:ph idx="1"/>
          </p:nvPr>
        </p:nvSpPr>
        <p:spPr>
          <a:xfrm>
            <a:off x="1007999" y="1408988"/>
            <a:ext cx="6354497" cy="4597673"/>
          </a:xfrm>
        </p:spPr>
        <p:txBody>
          <a:bodyPr/>
          <a:lstStyle/>
          <a:p>
            <a:pPr>
              <a:buClr>
                <a:schemeClr val="accent1"/>
              </a:buClr>
            </a:pPr>
            <a:r>
              <a:rPr lang="sv-SE" dirty="0"/>
              <a:t>Sveriges valsystem är robust och har högt förtroende.</a:t>
            </a:r>
          </a:p>
          <a:p>
            <a:pPr>
              <a:buClr>
                <a:schemeClr val="accent1"/>
              </a:buClr>
            </a:pPr>
            <a:r>
              <a:rPr lang="sv-SE" dirty="0"/>
              <a:t>I de allra flesta vallokaler sker röstmottagningen lugnt.</a:t>
            </a:r>
          </a:p>
          <a:p>
            <a:pPr>
              <a:buClr>
                <a:schemeClr val="accent1"/>
              </a:buClr>
            </a:pPr>
            <a:r>
              <a:rPr lang="sv-SE" dirty="0">
                <a:latin typeface="Arial" panose="020B0604020202020204" pitchFamily="34" charset="0"/>
                <a:cs typeface="Arial" panose="020B0604020202020204" pitchFamily="34" charset="0"/>
              </a:rPr>
              <a:t>Du behöver ändå ha kännedom och kunskap ifall något trots allt skulle inträffa.</a:t>
            </a:r>
          </a:p>
          <a:p>
            <a:pPr>
              <a:buClr>
                <a:schemeClr val="accent1"/>
              </a:buClr>
            </a:pPr>
            <a:endParaRPr lang="sv-SE" dirty="0"/>
          </a:p>
        </p:txBody>
      </p:sp>
    </p:spTree>
    <p:extLst>
      <p:ext uri="{BB962C8B-B14F-4D97-AF65-F5344CB8AC3E}">
        <p14:creationId xmlns:p14="http://schemas.microsoft.com/office/powerpoint/2010/main" val="26399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409B47-6263-11BD-C64F-1A98B1EDA579}"/>
              </a:ext>
            </a:extLst>
          </p:cNvPr>
          <p:cNvSpPr>
            <a:spLocks noGrp="1"/>
          </p:cNvSpPr>
          <p:nvPr>
            <p:ph type="title"/>
          </p:nvPr>
        </p:nvSpPr>
        <p:spPr>
          <a:xfrm>
            <a:off x="1007533" y="395771"/>
            <a:ext cx="10176000" cy="720000"/>
          </a:xfrm>
        </p:spPr>
        <p:txBody>
          <a:bodyPr/>
          <a:lstStyle/>
          <a:p>
            <a:r>
              <a:rPr lang="sv-SE" dirty="0"/>
              <a:t>Vad kan hända? </a:t>
            </a:r>
          </a:p>
        </p:txBody>
      </p:sp>
      <p:sp>
        <p:nvSpPr>
          <p:cNvPr id="5" name="Platshållare för text 4">
            <a:extLst>
              <a:ext uri="{FF2B5EF4-FFF2-40B4-BE49-F238E27FC236}">
                <a16:creationId xmlns:a16="http://schemas.microsoft.com/office/drawing/2014/main" id="{7329627C-3434-8BC0-D3C8-81F60D194F82}"/>
              </a:ext>
            </a:extLst>
          </p:cNvPr>
          <p:cNvSpPr>
            <a:spLocks noGrp="1"/>
          </p:cNvSpPr>
          <p:nvPr>
            <p:ph type="body" idx="1"/>
          </p:nvPr>
        </p:nvSpPr>
        <p:spPr>
          <a:xfrm>
            <a:off x="1007066" y="1008903"/>
            <a:ext cx="4988984" cy="639762"/>
          </a:xfrm>
        </p:spPr>
        <p:txBody>
          <a:bodyPr/>
          <a:lstStyle/>
          <a:p>
            <a:r>
              <a:rPr lang="sv-SE" dirty="0"/>
              <a:t>Det här är en incident</a:t>
            </a:r>
          </a:p>
        </p:txBody>
      </p:sp>
      <p:sp>
        <p:nvSpPr>
          <p:cNvPr id="6" name="Platshållare för innehåll 5">
            <a:extLst>
              <a:ext uri="{FF2B5EF4-FFF2-40B4-BE49-F238E27FC236}">
                <a16:creationId xmlns:a16="http://schemas.microsoft.com/office/drawing/2014/main" id="{9435DC0F-CC09-7B00-6CED-B38EA501B658}"/>
              </a:ext>
            </a:extLst>
          </p:cNvPr>
          <p:cNvSpPr>
            <a:spLocks noGrp="1"/>
          </p:cNvSpPr>
          <p:nvPr>
            <p:ph sz="half" idx="2"/>
          </p:nvPr>
        </p:nvSpPr>
        <p:spPr>
          <a:xfrm>
            <a:off x="1106549" y="1791727"/>
            <a:ext cx="4988984" cy="3774405"/>
          </a:xfrm>
        </p:spPr>
        <p:txBody>
          <a:bodyPr/>
          <a:lstStyle/>
          <a:p>
            <a:pPr lvl="0">
              <a:buClr>
                <a:schemeClr val="accent1"/>
              </a:buClr>
            </a:pPr>
            <a:r>
              <a:rPr lang="sv-SE" dirty="0"/>
              <a:t>en händelse som avviker från regler och rutiner. </a:t>
            </a:r>
          </a:p>
          <a:p>
            <a:pPr lvl="0">
              <a:buClr>
                <a:schemeClr val="accent1"/>
              </a:buClr>
            </a:pPr>
            <a:r>
              <a:rPr lang="sv-SE" dirty="0"/>
              <a:t>en händelse där det finns misstanke om att någon gjort något brottsligt. </a:t>
            </a:r>
          </a:p>
          <a:p>
            <a:pPr lvl="0">
              <a:buClr>
                <a:schemeClr val="accent1"/>
              </a:buClr>
            </a:pPr>
            <a:r>
              <a:rPr lang="sv-SE" dirty="0"/>
              <a:t>annat som påverkat valens genomförande.</a:t>
            </a:r>
          </a:p>
          <a:p>
            <a:endParaRPr lang="sv-SE" dirty="0"/>
          </a:p>
        </p:txBody>
      </p:sp>
      <p:sp>
        <p:nvSpPr>
          <p:cNvPr id="7" name="Platshållare för text 6">
            <a:extLst>
              <a:ext uri="{FF2B5EF4-FFF2-40B4-BE49-F238E27FC236}">
                <a16:creationId xmlns:a16="http://schemas.microsoft.com/office/drawing/2014/main" id="{C44A0AD5-D13D-1BC0-E26D-2238E2556353}"/>
              </a:ext>
            </a:extLst>
          </p:cNvPr>
          <p:cNvSpPr>
            <a:spLocks noGrp="1"/>
          </p:cNvSpPr>
          <p:nvPr>
            <p:ph type="body" sz="quarter" idx="3"/>
          </p:nvPr>
        </p:nvSpPr>
        <p:spPr>
          <a:xfrm>
            <a:off x="6385516" y="945524"/>
            <a:ext cx="4988984" cy="639762"/>
          </a:xfrm>
        </p:spPr>
        <p:txBody>
          <a:bodyPr/>
          <a:lstStyle/>
          <a:p>
            <a:r>
              <a:rPr lang="sv-SE" dirty="0"/>
              <a:t>Exempel på sådant som inträffat</a:t>
            </a:r>
          </a:p>
        </p:txBody>
      </p:sp>
      <p:sp>
        <p:nvSpPr>
          <p:cNvPr id="8" name="Platshållare för innehåll 7">
            <a:extLst>
              <a:ext uri="{FF2B5EF4-FFF2-40B4-BE49-F238E27FC236}">
                <a16:creationId xmlns:a16="http://schemas.microsoft.com/office/drawing/2014/main" id="{83BE852C-77D3-AB27-CC67-421764AEFA2D}"/>
              </a:ext>
            </a:extLst>
          </p:cNvPr>
          <p:cNvSpPr>
            <a:spLocks noGrp="1"/>
          </p:cNvSpPr>
          <p:nvPr>
            <p:ph sz="quarter" idx="4"/>
          </p:nvPr>
        </p:nvSpPr>
        <p:spPr>
          <a:xfrm>
            <a:off x="6194548" y="1665524"/>
            <a:ext cx="5654551" cy="3774405"/>
          </a:xfrm>
        </p:spPr>
        <p:txBody>
          <a:bodyPr/>
          <a:lstStyle/>
          <a:p>
            <a:pPr lvl="0">
              <a:buClr>
                <a:schemeClr val="accent1"/>
              </a:buClr>
            </a:pPr>
            <a:r>
              <a:rPr lang="sv-SE" dirty="0"/>
              <a:t>gömda eller stulna valsedlar</a:t>
            </a:r>
          </a:p>
          <a:p>
            <a:pPr lvl="0">
              <a:buClr>
                <a:schemeClr val="accent1"/>
              </a:buClr>
            </a:pPr>
            <a:r>
              <a:rPr lang="sv-SE" dirty="0"/>
              <a:t>person som genom olämpligt beteende påverkar ordningen</a:t>
            </a:r>
          </a:p>
          <a:p>
            <a:pPr lvl="0">
              <a:buClr>
                <a:schemeClr val="accent1"/>
              </a:buClr>
            </a:pPr>
            <a:r>
              <a:rPr lang="sv-SE" dirty="0"/>
              <a:t>diskriminering mot röstmottagare</a:t>
            </a:r>
          </a:p>
          <a:p>
            <a:pPr lvl="0">
              <a:buClr>
                <a:schemeClr val="accent1"/>
              </a:buClr>
            </a:pPr>
            <a:r>
              <a:rPr lang="sv-SE" dirty="0"/>
              <a:t>propaganda i lokalen</a:t>
            </a:r>
          </a:p>
          <a:p>
            <a:pPr lvl="0">
              <a:buClr>
                <a:schemeClr val="accent1"/>
              </a:buClr>
            </a:pPr>
            <a:r>
              <a:rPr lang="sv-SE" dirty="0"/>
              <a:t>brandlarm</a:t>
            </a:r>
          </a:p>
          <a:p>
            <a:pPr lvl="0">
              <a:buClr>
                <a:schemeClr val="accent1"/>
              </a:buClr>
            </a:pPr>
            <a:r>
              <a:rPr lang="sv-SE" dirty="0"/>
              <a:t>bristande tillgänglighet </a:t>
            </a:r>
          </a:p>
          <a:p>
            <a:pPr lvl="0">
              <a:buClr>
                <a:schemeClr val="accent1"/>
              </a:buClr>
            </a:pPr>
            <a:r>
              <a:rPr lang="sv-SE" dirty="0"/>
              <a:t>väljare som påverkats av annan väljare att rösta på ett visst sätt</a:t>
            </a:r>
          </a:p>
          <a:p>
            <a:pPr>
              <a:buClr>
                <a:schemeClr val="accent4"/>
              </a:buClr>
            </a:pPr>
            <a:endParaRPr lang="sv-SE" dirty="0"/>
          </a:p>
        </p:txBody>
      </p:sp>
    </p:spTree>
    <p:extLst>
      <p:ext uri="{BB962C8B-B14F-4D97-AF65-F5344CB8AC3E}">
        <p14:creationId xmlns:p14="http://schemas.microsoft.com/office/powerpoint/2010/main" val="272011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7" grpId="0" build="p"/>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BBB7CF-AF35-06CC-410B-BFADC3DEFD8B}"/>
              </a:ext>
            </a:extLst>
          </p:cNvPr>
          <p:cNvSpPr>
            <a:spLocks noGrp="1"/>
          </p:cNvSpPr>
          <p:nvPr>
            <p:ph type="title"/>
          </p:nvPr>
        </p:nvSpPr>
        <p:spPr/>
        <p:txBody>
          <a:bodyPr/>
          <a:lstStyle/>
          <a:p>
            <a:r>
              <a:rPr lang="sv-SE" dirty="0"/>
              <a:t>Vad kan du göra?</a:t>
            </a:r>
          </a:p>
        </p:txBody>
      </p:sp>
      <p:sp>
        <p:nvSpPr>
          <p:cNvPr id="3" name="Platshållare för innehåll 2">
            <a:extLst>
              <a:ext uri="{FF2B5EF4-FFF2-40B4-BE49-F238E27FC236}">
                <a16:creationId xmlns:a16="http://schemas.microsoft.com/office/drawing/2014/main" id="{81433F44-B8A3-DF80-1EE8-2CCC8DEAAC56}"/>
              </a:ext>
            </a:extLst>
          </p:cNvPr>
          <p:cNvSpPr>
            <a:spLocks noGrp="1"/>
          </p:cNvSpPr>
          <p:nvPr>
            <p:ph idx="1"/>
          </p:nvPr>
        </p:nvSpPr>
        <p:spPr>
          <a:xfrm>
            <a:off x="1008000" y="1377457"/>
            <a:ext cx="8435545" cy="4351338"/>
          </a:xfrm>
        </p:spPr>
        <p:txBody>
          <a:bodyPr/>
          <a:lstStyle/>
          <a:p>
            <a:pPr>
              <a:buClr>
                <a:schemeClr val="accent1"/>
              </a:buClr>
            </a:pPr>
            <a:r>
              <a:rPr lang="sv-SE" dirty="0"/>
              <a:t>Var uppmärksam på din omgivning. </a:t>
            </a:r>
          </a:p>
          <a:p>
            <a:pPr>
              <a:buClr>
                <a:schemeClr val="accent1"/>
              </a:buClr>
            </a:pPr>
            <a:r>
              <a:rPr lang="sv-SE" dirty="0"/>
              <a:t>Ha ett lugnt bemötande.</a:t>
            </a:r>
          </a:p>
          <a:p>
            <a:pPr>
              <a:buClr>
                <a:schemeClr val="accent1"/>
              </a:buClr>
            </a:pPr>
            <a:r>
              <a:rPr lang="sv-SE" dirty="0"/>
              <a:t>Informera ordförande.</a:t>
            </a:r>
          </a:p>
          <a:p>
            <a:pPr marL="0" indent="0">
              <a:buNone/>
            </a:pPr>
            <a:r>
              <a:rPr lang="sv-SE" dirty="0"/>
              <a:t>Om något inträffar som gör att röstmottagningen behöver avbrytas för en stund så är det ordföranden som tar beslutet.</a:t>
            </a:r>
          </a:p>
        </p:txBody>
      </p:sp>
    </p:spTree>
    <p:extLst>
      <p:ext uri="{BB962C8B-B14F-4D97-AF65-F5344CB8AC3E}">
        <p14:creationId xmlns:p14="http://schemas.microsoft.com/office/powerpoint/2010/main" val="104986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311F60-E66B-DFBC-A14B-E858840C5879}"/>
              </a:ext>
            </a:extLst>
          </p:cNvPr>
          <p:cNvSpPr>
            <a:spLocks noGrp="1"/>
          </p:cNvSpPr>
          <p:nvPr>
            <p:ph type="title"/>
          </p:nvPr>
        </p:nvSpPr>
        <p:spPr/>
        <p:txBody>
          <a:bodyPr/>
          <a:lstStyle/>
          <a:p>
            <a:r>
              <a:rPr lang="sv-SE" dirty="0"/>
              <a:t>Vid akuta situationer</a:t>
            </a:r>
          </a:p>
        </p:txBody>
      </p:sp>
      <p:sp>
        <p:nvSpPr>
          <p:cNvPr id="3" name="Platshållare för innehåll 2">
            <a:extLst>
              <a:ext uri="{FF2B5EF4-FFF2-40B4-BE49-F238E27FC236}">
                <a16:creationId xmlns:a16="http://schemas.microsoft.com/office/drawing/2014/main" id="{276303A8-0296-91AA-A639-29DA2F0BC4EF}"/>
              </a:ext>
            </a:extLst>
          </p:cNvPr>
          <p:cNvSpPr>
            <a:spLocks noGrp="1"/>
          </p:cNvSpPr>
          <p:nvPr>
            <p:ph idx="1"/>
          </p:nvPr>
        </p:nvSpPr>
        <p:spPr>
          <a:xfrm>
            <a:off x="1007999" y="1550879"/>
            <a:ext cx="5771173" cy="4351338"/>
          </a:xfrm>
        </p:spPr>
        <p:txBody>
          <a:bodyPr/>
          <a:lstStyle/>
          <a:p>
            <a:pPr>
              <a:buClr>
                <a:schemeClr val="accent1"/>
              </a:buClr>
              <a:defRPr/>
            </a:pPr>
            <a:r>
              <a:rPr lang="sv-SE" dirty="0"/>
              <a:t>Att du har god kännedom om de lokala förutsättningarna förebygger svåra situationer.</a:t>
            </a:r>
          </a:p>
          <a:p>
            <a:pPr lvl="0">
              <a:buClr>
                <a:schemeClr val="accent1"/>
              </a:buClr>
              <a:defRPr/>
            </a:pPr>
            <a:r>
              <a:rPr lang="sv-SE" b="1" dirty="0">
                <a:solidFill>
                  <a:prstClr val="black"/>
                </a:solidFill>
              </a:rPr>
              <a:t>Rädda</a:t>
            </a:r>
            <a:r>
              <a:rPr lang="sv-SE" dirty="0">
                <a:solidFill>
                  <a:prstClr val="black"/>
                </a:solidFill>
              </a:rPr>
              <a:t>, </a:t>
            </a:r>
            <a:r>
              <a:rPr lang="sv-SE" b="1" dirty="0">
                <a:solidFill>
                  <a:prstClr val="black"/>
                </a:solidFill>
              </a:rPr>
              <a:t>larma</a:t>
            </a:r>
            <a:r>
              <a:rPr lang="sv-SE" dirty="0">
                <a:solidFill>
                  <a:prstClr val="black"/>
                </a:solidFill>
              </a:rPr>
              <a:t>, </a:t>
            </a:r>
            <a:r>
              <a:rPr lang="sv-SE" b="1" dirty="0">
                <a:solidFill>
                  <a:prstClr val="black"/>
                </a:solidFill>
              </a:rPr>
              <a:t>släck</a:t>
            </a:r>
            <a:r>
              <a:rPr lang="sv-SE" dirty="0">
                <a:solidFill>
                  <a:prstClr val="black"/>
                </a:solidFill>
              </a:rPr>
              <a:t>. Om ett nödläge uppstår ska du alltid prioritera människors säkerhet.</a:t>
            </a:r>
            <a:endParaRPr lang="sv-SE" dirty="0"/>
          </a:p>
        </p:txBody>
      </p:sp>
    </p:spTree>
    <p:extLst>
      <p:ext uri="{BB962C8B-B14F-4D97-AF65-F5344CB8AC3E}">
        <p14:creationId xmlns:p14="http://schemas.microsoft.com/office/powerpoint/2010/main" val="163416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2D7F20-6DF1-7FEF-8C18-EB7D60A1FE8F}"/>
              </a:ext>
            </a:extLst>
          </p:cNvPr>
          <p:cNvSpPr>
            <a:spLocks noGrp="1"/>
          </p:cNvSpPr>
          <p:nvPr>
            <p:ph type="title"/>
          </p:nvPr>
        </p:nvSpPr>
        <p:spPr/>
        <p:txBody>
          <a:bodyPr/>
          <a:lstStyle/>
          <a:p>
            <a:r>
              <a:rPr lang="sv-SE" dirty="0"/>
              <a:t>Röstmottagningens avslut + rösträkning</a:t>
            </a:r>
          </a:p>
        </p:txBody>
      </p:sp>
      <p:sp>
        <p:nvSpPr>
          <p:cNvPr id="3" name="Platshållare för innehåll 2">
            <a:extLst>
              <a:ext uri="{FF2B5EF4-FFF2-40B4-BE49-F238E27FC236}">
                <a16:creationId xmlns:a16="http://schemas.microsoft.com/office/drawing/2014/main" id="{F512929D-0A44-D0B4-954F-47A3DBEAA638}"/>
              </a:ext>
            </a:extLst>
          </p:cNvPr>
          <p:cNvSpPr>
            <a:spLocks noGrp="1"/>
          </p:cNvSpPr>
          <p:nvPr>
            <p:ph sz="half" idx="1"/>
          </p:nvPr>
        </p:nvSpPr>
        <p:spPr/>
        <p:txBody>
          <a:bodyPr/>
          <a:lstStyle/>
          <a:p>
            <a:pPr>
              <a:buClr>
                <a:schemeClr val="accent1"/>
              </a:buClr>
            </a:pPr>
            <a:r>
              <a:rPr lang="sv-SE" dirty="0"/>
              <a:t>Alla som står i kö kl. 20.00 ska få rösta.</a:t>
            </a:r>
          </a:p>
          <a:p>
            <a:pPr>
              <a:buClr>
                <a:schemeClr val="accent1"/>
              </a:buClr>
            </a:pPr>
            <a:r>
              <a:rPr lang="sv-SE" dirty="0"/>
              <a:t>Ordföranden guidar er genom rösträkningen och förberedelserna inför den.</a:t>
            </a:r>
          </a:p>
          <a:p>
            <a:pPr>
              <a:buClr>
                <a:schemeClr val="accent1"/>
              </a:buClr>
            </a:pPr>
            <a:r>
              <a:rPr lang="sv-SE" dirty="0"/>
              <a:t>Rösträkningen är öppen för besökare och valobservatörer.</a:t>
            </a:r>
          </a:p>
        </p:txBody>
      </p:sp>
      <p:pic>
        <p:nvPicPr>
          <p:cNvPr id="7" name="Platshållare för innehåll 6" descr="Fyra röstmottagare räknar valkuvert runt ett bord.">
            <a:extLst>
              <a:ext uri="{FF2B5EF4-FFF2-40B4-BE49-F238E27FC236}">
                <a16:creationId xmlns:a16="http://schemas.microsoft.com/office/drawing/2014/main" id="{07236BFB-F57E-2193-BB62-980D8D54B89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6130" y="2078383"/>
            <a:ext cx="4561341" cy="3255271"/>
          </a:xfrm>
        </p:spPr>
      </p:pic>
    </p:spTree>
    <p:extLst>
      <p:ext uri="{BB962C8B-B14F-4D97-AF65-F5344CB8AC3E}">
        <p14:creationId xmlns:p14="http://schemas.microsoft.com/office/powerpoint/2010/main" val="150875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6F2966-3415-561E-9D8C-3936C04F8E73}"/>
              </a:ext>
            </a:extLst>
          </p:cNvPr>
          <p:cNvSpPr>
            <a:spLocks noGrp="1"/>
          </p:cNvSpPr>
          <p:nvPr>
            <p:ph type="title"/>
          </p:nvPr>
        </p:nvSpPr>
        <p:spPr>
          <a:xfrm>
            <a:off x="1007998" y="815113"/>
            <a:ext cx="7045331" cy="720000"/>
          </a:xfrm>
        </p:spPr>
        <p:txBody>
          <a:bodyPr/>
          <a:lstStyle/>
          <a:p>
            <a:r>
              <a:rPr lang="sv-SE" dirty="0"/>
              <a:t>Nästa steg</a:t>
            </a:r>
          </a:p>
        </p:txBody>
      </p:sp>
      <p:pic>
        <p:nvPicPr>
          <p:cNvPr id="10" name="Platshållare för innehåll 9" descr="Cirkel med laptop och kaffekopp.">
            <a:extLst>
              <a:ext uri="{FF2B5EF4-FFF2-40B4-BE49-F238E27FC236}">
                <a16:creationId xmlns:a16="http://schemas.microsoft.com/office/drawing/2014/main" id="{6D12C189-2147-7FD2-004E-0C42E8B63D4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80657" y="2217117"/>
            <a:ext cx="2545848" cy="2545848"/>
          </a:xfrm>
        </p:spPr>
      </p:pic>
      <p:sp>
        <p:nvSpPr>
          <p:cNvPr id="3" name="textruta 2">
            <a:extLst>
              <a:ext uri="{FF2B5EF4-FFF2-40B4-BE49-F238E27FC236}">
                <a16:creationId xmlns:a16="http://schemas.microsoft.com/office/drawing/2014/main" id="{64052A8E-1371-9F02-86AD-71784E3CEBDA}"/>
              </a:ext>
            </a:extLst>
          </p:cNvPr>
          <p:cNvSpPr txBox="1"/>
          <p:nvPr/>
        </p:nvSpPr>
        <p:spPr>
          <a:xfrm>
            <a:off x="1002286" y="4937760"/>
            <a:ext cx="2112879" cy="369332"/>
          </a:xfrm>
          <a:prstGeom prst="rect">
            <a:avLst/>
          </a:prstGeom>
          <a:noFill/>
        </p:spPr>
        <p:txBody>
          <a:bodyPr wrap="square" rtlCol="0">
            <a:spAutoFit/>
          </a:bodyPr>
          <a:lstStyle/>
          <a:p>
            <a:r>
              <a:rPr lang="sv-SE" b="1" dirty="0"/>
              <a:t>Webbutbildning</a:t>
            </a:r>
          </a:p>
        </p:txBody>
      </p:sp>
      <p:pic>
        <p:nvPicPr>
          <p:cNvPr id="11" name="Bildobjekt 10" descr="Kvinna föreläser med en presentation i bakgrunden.">
            <a:extLst>
              <a:ext uri="{FF2B5EF4-FFF2-40B4-BE49-F238E27FC236}">
                <a16:creationId xmlns:a16="http://schemas.microsoft.com/office/drawing/2014/main" id="{80E62147-BEAA-59A6-5C5E-7629D464E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7468" y="2217117"/>
            <a:ext cx="2685219" cy="2685219"/>
          </a:xfrm>
          <a:prstGeom prst="rect">
            <a:avLst/>
          </a:prstGeom>
        </p:spPr>
      </p:pic>
      <p:sp>
        <p:nvSpPr>
          <p:cNvPr id="4" name="textruta 3">
            <a:extLst>
              <a:ext uri="{FF2B5EF4-FFF2-40B4-BE49-F238E27FC236}">
                <a16:creationId xmlns:a16="http://schemas.microsoft.com/office/drawing/2014/main" id="{5CD29F54-9CA7-5BF8-2E5D-C3B12DB622FD}"/>
              </a:ext>
            </a:extLst>
          </p:cNvPr>
          <p:cNvSpPr txBox="1"/>
          <p:nvPr/>
        </p:nvSpPr>
        <p:spPr>
          <a:xfrm>
            <a:off x="3884093" y="4937760"/>
            <a:ext cx="1990927" cy="369332"/>
          </a:xfrm>
          <a:prstGeom prst="rect">
            <a:avLst/>
          </a:prstGeom>
          <a:noFill/>
        </p:spPr>
        <p:txBody>
          <a:bodyPr wrap="square" rtlCol="0">
            <a:spAutoFit/>
          </a:bodyPr>
          <a:lstStyle/>
          <a:p>
            <a:r>
              <a:rPr lang="sv-SE" b="1" dirty="0"/>
              <a:t>Utbildningsträff</a:t>
            </a:r>
          </a:p>
        </p:txBody>
      </p:sp>
      <p:pic>
        <p:nvPicPr>
          <p:cNvPr id="7" name="Bildobjekt 6" descr="Cirkel med mobil som har en stor playknapp.">
            <a:extLst>
              <a:ext uri="{FF2B5EF4-FFF2-40B4-BE49-F238E27FC236}">
                <a16:creationId xmlns:a16="http://schemas.microsoft.com/office/drawing/2014/main" id="{8C0DC22F-FACE-4EBB-B520-5705F39372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4676" y="2236464"/>
            <a:ext cx="2685219" cy="2685219"/>
          </a:xfrm>
          <a:prstGeom prst="rect">
            <a:avLst/>
          </a:prstGeom>
        </p:spPr>
      </p:pic>
      <p:sp>
        <p:nvSpPr>
          <p:cNvPr id="5" name="textruta 4">
            <a:extLst>
              <a:ext uri="{FF2B5EF4-FFF2-40B4-BE49-F238E27FC236}">
                <a16:creationId xmlns:a16="http://schemas.microsoft.com/office/drawing/2014/main" id="{B6D13675-9FB8-C3FF-F10E-A87F5B33CEA5}"/>
              </a:ext>
            </a:extLst>
          </p:cNvPr>
          <p:cNvSpPr txBox="1"/>
          <p:nvPr/>
        </p:nvSpPr>
        <p:spPr>
          <a:xfrm>
            <a:off x="6889545" y="4937760"/>
            <a:ext cx="1322802" cy="369332"/>
          </a:xfrm>
          <a:prstGeom prst="rect">
            <a:avLst/>
          </a:prstGeom>
          <a:noFill/>
        </p:spPr>
        <p:txBody>
          <a:bodyPr wrap="square" rtlCol="0">
            <a:spAutoFit/>
          </a:bodyPr>
          <a:lstStyle/>
          <a:p>
            <a:r>
              <a:rPr lang="sv-SE" b="1" dirty="0"/>
              <a:t>Repetition</a:t>
            </a:r>
          </a:p>
        </p:txBody>
      </p:sp>
      <p:pic>
        <p:nvPicPr>
          <p:cNvPr id="8" name="Bildobjekt 7" descr="Cirkel med ett finger som följer en instruktion på ett papper.">
            <a:extLst>
              <a:ext uri="{FF2B5EF4-FFF2-40B4-BE49-F238E27FC236}">
                <a16:creationId xmlns:a16="http://schemas.microsoft.com/office/drawing/2014/main" id="{49417EEC-A70C-0C13-E145-07B55B3AD46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14593" y="2217117"/>
            <a:ext cx="2601564" cy="2601564"/>
          </a:xfrm>
          <a:prstGeom prst="rect">
            <a:avLst/>
          </a:prstGeom>
        </p:spPr>
      </p:pic>
      <p:sp>
        <p:nvSpPr>
          <p:cNvPr id="6" name="textruta 5">
            <a:extLst>
              <a:ext uri="{FF2B5EF4-FFF2-40B4-BE49-F238E27FC236}">
                <a16:creationId xmlns:a16="http://schemas.microsoft.com/office/drawing/2014/main" id="{C6DE9D82-A516-40E0-14EA-ABCBD77BD790}"/>
              </a:ext>
            </a:extLst>
          </p:cNvPr>
          <p:cNvSpPr txBox="1"/>
          <p:nvPr/>
        </p:nvSpPr>
        <p:spPr>
          <a:xfrm>
            <a:off x="9229450" y="4937760"/>
            <a:ext cx="1794452" cy="369332"/>
          </a:xfrm>
          <a:prstGeom prst="rect">
            <a:avLst/>
          </a:prstGeom>
          <a:noFill/>
        </p:spPr>
        <p:txBody>
          <a:bodyPr wrap="square" rtlCol="0">
            <a:spAutoFit/>
          </a:bodyPr>
          <a:lstStyle/>
          <a:p>
            <a:r>
              <a:rPr lang="sv-SE" b="1" dirty="0"/>
              <a:t>Instruktioner</a:t>
            </a:r>
          </a:p>
        </p:txBody>
      </p:sp>
    </p:spTree>
    <p:extLst>
      <p:ext uri="{BB962C8B-B14F-4D97-AF65-F5344CB8AC3E}">
        <p14:creationId xmlns:p14="http://schemas.microsoft.com/office/powerpoint/2010/main" val="1409859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descr="Fem personer i röstmottagarväst som håller varandra om ryggen."/>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b="2766"/>
          <a:stretch>
            <a:fillRect/>
          </a:stretch>
        </p:blipFill>
        <p:spPr>
          <a:xfrm>
            <a:off x="0" y="828049"/>
            <a:ext cx="7670716" cy="5490359"/>
          </a:xfrm>
        </p:spPr>
      </p:pic>
      <p:sp>
        <p:nvSpPr>
          <p:cNvPr id="2" name="Rubrik 1"/>
          <p:cNvSpPr>
            <a:spLocks noGrp="1"/>
          </p:cNvSpPr>
          <p:nvPr>
            <p:ph type="title"/>
          </p:nvPr>
        </p:nvSpPr>
        <p:spPr/>
        <p:txBody>
          <a:bodyPr>
            <a:normAutofit/>
          </a:bodyPr>
          <a:lstStyle/>
          <a:p>
            <a:r>
              <a:rPr lang="sv-SE" dirty="0"/>
              <a:t>Tack för att du deltagit idag!</a:t>
            </a:r>
          </a:p>
        </p:txBody>
      </p:sp>
      <p:pic>
        <p:nvPicPr>
          <p:cNvPr id="7" name="Platshållare för innehåll 6" descr="Formgivet &quot;Tack&quot;"/>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419084" y="2078383"/>
            <a:ext cx="4535433" cy="3255271"/>
          </a:xfrm>
        </p:spPr>
      </p:pic>
      <p:sp>
        <p:nvSpPr>
          <p:cNvPr id="4" name="Platshållare för bildnummer 3"/>
          <p:cNvSpPr>
            <a:spLocks noGrp="1"/>
          </p:cNvSpPr>
          <p:nvPr>
            <p:ph type="sldNum" sz="quarter" idx="12"/>
          </p:nvPr>
        </p:nvSpPr>
        <p:spPr/>
        <p:txBody>
          <a:bodyPr/>
          <a:lstStyle/>
          <a:p>
            <a:fld id="{696A28D3-22CF-4FB0-80FD-EC473B325B38}" type="slidenum">
              <a:rPr lang="sv-SE" smtClean="0"/>
              <a:pPr/>
              <a:t>26</a:t>
            </a:fld>
            <a:endParaRPr lang="sv-SE" dirty="0"/>
          </a:p>
        </p:txBody>
      </p:sp>
    </p:spTree>
    <p:extLst>
      <p:ext uri="{BB962C8B-B14F-4D97-AF65-F5344CB8AC3E}">
        <p14:creationId xmlns:p14="http://schemas.microsoft.com/office/powerpoint/2010/main" val="326771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       VÄLKOMMEN!                </a:t>
            </a:r>
          </a:p>
        </p:txBody>
      </p:sp>
      <p:pic>
        <p:nvPicPr>
          <p:cNvPr id="6" name="Platshållare för innehåll 5" descr="Ung kvinna i röstmottagarväst"/>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725714" y="1669144"/>
            <a:ext cx="5167086" cy="3669274"/>
          </a:xfrm>
        </p:spPr>
      </p:pic>
      <p:sp>
        <p:nvSpPr>
          <p:cNvPr id="4" name="Platshållare för innehåll 3"/>
          <p:cNvSpPr>
            <a:spLocks noGrp="1"/>
          </p:cNvSpPr>
          <p:nvPr>
            <p:ph sz="half" idx="2"/>
          </p:nvPr>
        </p:nvSpPr>
        <p:spPr>
          <a:xfrm>
            <a:off x="6667204" y="1536700"/>
            <a:ext cx="4799082" cy="2420259"/>
          </a:xfrm>
        </p:spPr>
        <p:txBody>
          <a:bodyPr>
            <a:normAutofit/>
          </a:bodyPr>
          <a:lstStyle/>
          <a:p>
            <a:pPr>
              <a:buClr>
                <a:schemeClr val="accent1"/>
              </a:buClr>
            </a:pPr>
            <a:r>
              <a:rPr lang="sv-SE" sz="2600" dirty="0"/>
              <a:t>Varför ses vi idag?</a:t>
            </a:r>
            <a:endParaRPr lang="sv-SE" sz="2000" dirty="0"/>
          </a:p>
          <a:p>
            <a:pPr>
              <a:buClr>
                <a:schemeClr val="accent1"/>
              </a:buClr>
            </a:pPr>
            <a:r>
              <a:rPr lang="sv-SE" sz="2600" dirty="0"/>
              <a:t>Vad ska ni kunna när vi går härifrån?</a:t>
            </a:r>
          </a:p>
          <a:p>
            <a:pPr>
              <a:buClr>
                <a:schemeClr val="accent1"/>
              </a:buClr>
            </a:pPr>
            <a:r>
              <a:rPr lang="sv-SE" sz="2600" dirty="0"/>
              <a:t>Vad kommer sen?</a:t>
            </a:r>
          </a:p>
        </p:txBody>
      </p:sp>
      <p:sp>
        <p:nvSpPr>
          <p:cNvPr id="2" name="Platshållare för bildnummer 1">
            <a:extLst>
              <a:ext uri="{C183D7F6-B498-43B3-948B-1728B52AA6E4}">
                <adec:decorative xmlns:adec="http://schemas.microsoft.com/office/drawing/2017/decorative" val="1"/>
              </a:ext>
            </a:extLst>
          </p:cNvPr>
          <p:cNvSpPr>
            <a:spLocks noGrp="1"/>
          </p:cNvSpPr>
          <p:nvPr>
            <p:ph type="sldNum" sz="quarter" idx="12"/>
          </p:nvPr>
        </p:nvSpPr>
        <p:spPr/>
        <p:txBody>
          <a:bodyPr/>
          <a:lstStyle/>
          <a:p>
            <a:fld id="{696A28D3-22CF-4FB0-80FD-EC473B325B38}" type="slidenum">
              <a:rPr lang="sv-SE" smtClean="0"/>
              <a:t>3</a:t>
            </a:fld>
            <a:endParaRPr lang="sv-SE"/>
          </a:p>
        </p:txBody>
      </p:sp>
    </p:spTree>
    <p:extLst>
      <p:ext uri="{BB962C8B-B14F-4D97-AF65-F5344CB8AC3E}">
        <p14:creationId xmlns:p14="http://schemas.microsoft.com/office/powerpoint/2010/main" val="163354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6F2966-3415-561E-9D8C-3936C04F8E73}"/>
              </a:ext>
            </a:extLst>
          </p:cNvPr>
          <p:cNvSpPr>
            <a:spLocks noGrp="1"/>
          </p:cNvSpPr>
          <p:nvPr>
            <p:ph type="title"/>
          </p:nvPr>
        </p:nvSpPr>
        <p:spPr>
          <a:xfrm>
            <a:off x="1007998" y="815113"/>
            <a:ext cx="7045331" cy="720000"/>
          </a:xfrm>
        </p:spPr>
        <p:txBody>
          <a:bodyPr/>
          <a:lstStyle/>
          <a:p>
            <a:r>
              <a:rPr lang="sv-SE" dirty="0"/>
              <a:t>Röstmottagarnas utbildningspaket</a:t>
            </a:r>
          </a:p>
        </p:txBody>
      </p:sp>
      <p:pic>
        <p:nvPicPr>
          <p:cNvPr id="18" name="Bildobjekt 17" descr="Kvinna föreläser med bilder på en presentation i bakgrunden.">
            <a:extLst>
              <a:ext uri="{FF2B5EF4-FFF2-40B4-BE49-F238E27FC236}">
                <a16:creationId xmlns:a16="http://schemas.microsoft.com/office/drawing/2014/main" id="{853EBD06-9115-D443-E069-CD838C304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428" y="2231625"/>
            <a:ext cx="2531339" cy="2531339"/>
          </a:xfrm>
          <a:prstGeom prst="rect">
            <a:avLst/>
          </a:prstGeom>
        </p:spPr>
      </p:pic>
      <p:sp>
        <p:nvSpPr>
          <p:cNvPr id="3" name="textruta 2">
            <a:extLst>
              <a:ext uri="{FF2B5EF4-FFF2-40B4-BE49-F238E27FC236}">
                <a16:creationId xmlns:a16="http://schemas.microsoft.com/office/drawing/2014/main" id="{64052A8E-1371-9F02-86AD-71784E3CEBDA}"/>
              </a:ext>
            </a:extLst>
          </p:cNvPr>
          <p:cNvSpPr txBox="1"/>
          <p:nvPr/>
        </p:nvSpPr>
        <p:spPr>
          <a:xfrm>
            <a:off x="1002286" y="4937760"/>
            <a:ext cx="2112879" cy="369332"/>
          </a:xfrm>
          <a:prstGeom prst="rect">
            <a:avLst/>
          </a:prstGeom>
          <a:noFill/>
        </p:spPr>
        <p:txBody>
          <a:bodyPr wrap="square" rtlCol="0">
            <a:spAutoFit/>
          </a:bodyPr>
          <a:lstStyle/>
          <a:p>
            <a:r>
              <a:rPr lang="sv-SE" b="1" dirty="0"/>
              <a:t>Webbutbildning</a:t>
            </a:r>
          </a:p>
        </p:txBody>
      </p:sp>
      <p:sp>
        <p:nvSpPr>
          <p:cNvPr id="4" name="textruta 3">
            <a:extLst>
              <a:ext uri="{FF2B5EF4-FFF2-40B4-BE49-F238E27FC236}">
                <a16:creationId xmlns:a16="http://schemas.microsoft.com/office/drawing/2014/main" id="{5CD29F54-9CA7-5BF8-2E5D-C3B12DB622FD}"/>
              </a:ext>
            </a:extLst>
          </p:cNvPr>
          <p:cNvSpPr txBox="1"/>
          <p:nvPr/>
        </p:nvSpPr>
        <p:spPr>
          <a:xfrm>
            <a:off x="3884093" y="4937760"/>
            <a:ext cx="1990927" cy="369332"/>
          </a:xfrm>
          <a:prstGeom prst="rect">
            <a:avLst/>
          </a:prstGeom>
          <a:noFill/>
        </p:spPr>
        <p:txBody>
          <a:bodyPr wrap="square" rtlCol="0">
            <a:spAutoFit/>
          </a:bodyPr>
          <a:lstStyle/>
          <a:p>
            <a:r>
              <a:rPr lang="sv-SE" b="1" dirty="0"/>
              <a:t>Utbildningsträff</a:t>
            </a:r>
          </a:p>
        </p:txBody>
      </p:sp>
      <p:sp>
        <p:nvSpPr>
          <p:cNvPr id="5" name="textruta 4">
            <a:extLst>
              <a:ext uri="{FF2B5EF4-FFF2-40B4-BE49-F238E27FC236}">
                <a16:creationId xmlns:a16="http://schemas.microsoft.com/office/drawing/2014/main" id="{B6D13675-9FB8-C3FF-F10E-A87F5B33CEA5}"/>
              </a:ext>
            </a:extLst>
          </p:cNvPr>
          <p:cNvSpPr txBox="1"/>
          <p:nvPr/>
        </p:nvSpPr>
        <p:spPr>
          <a:xfrm>
            <a:off x="6824281" y="4937760"/>
            <a:ext cx="1332665" cy="369332"/>
          </a:xfrm>
          <a:prstGeom prst="rect">
            <a:avLst/>
          </a:prstGeom>
          <a:noFill/>
        </p:spPr>
        <p:txBody>
          <a:bodyPr wrap="square" rtlCol="0">
            <a:spAutoFit/>
          </a:bodyPr>
          <a:lstStyle/>
          <a:p>
            <a:r>
              <a:rPr lang="sv-SE" b="1" dirty="0"/>
              <a:t>Repetition</a:t>
            </a:r>
          </a:p>
        </p:txBody>
      </p:sp>
      <p:sp>
        <p:nvSpPr>
          <p:cNvPr id="6" name="textruta 5">
            <a:extLst>
              <a:ext uri="{FF2B5EF4-FFF2-40B4-BE49-F238E27FC236}">
                <a16:creationId xmlns:a16="http://schemas.microsoft.com/office/drawing/2014/main" id="{C6DE9D82-A516-40E0-14EA-ABCBD77BD790}"/>
              </a:ext>
            </a:extLst>
          </p:cNvPr>
          <p:cNvSpPr txBox="1"/>
          <p:nvPr/>
        </p:nvSpPr>
        <p:spPr>
          <a:xfrm>
            <a:off x="9229450" y="4937760"/>
            <a:ext cx="1794452" cy="369332"/>
          </a:xfrm>
          <a:prstGeom prst="rect">
            <a:avLst/>
          </a:prstGeom>
          <a:noFill/>
        </p:spPr>
        <p:txBody>
          <a:bodyPr wrap="square" rtlCol="0">
            <a:spAutoFit/>
          </a:bodyPr>
          <a:lstStyle/>
          <a:p>
            <a:r>
              <a:rPr lang="sv-SE" b="1" dirty="0"/>
              <a:t>Instruktioner</a:t>
            </a:r>
          </a:p>
        </p:txBody>
      </p:sp>
      <p:pic>
        <p:nvPicPr>
          <p:cNvPr id="10" name="Platshållare för innehåll 9" descr="Cirkel med en laptop och en kaffekopp.">
            <a:extLst>
              <a:ext uri="{FF2B5EF4-FFF2-40B4-BE49-F238E27FC236}">
                <a16:creationId xmlns:a16="http://schemas.microsoft.com/office/drawing/2014/main" id="{6D12C189-2147-7FD2-004E-0C42E8B63D47}"/>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80657" y="2217117"/>
            <a:ext cx="2545848" cy="2545848"/>
          </a:xfrm>
        </p:spPr>
      </p:pic>
      <p:pic>
        <p:nvPicPr>
          <p:cNvPr id="12" name="Bildobjekt 11" descr="Cirkel med en mobil där det syns en stor playknapp.">
            <a:extLst>
              <a:ext uri="{FF2B5EF4-FFF2-40B4-BE49-F238E27FC236}">
                <a16:creationId xmlns:a16="http://schemas.microsoft.com/office/drawing/2014/main" id="{67E17718-6B00-C2D8-39A6-FF98C5FCF5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690" y="2231625"/>
            <a:ext cx="2545848" cy="2545848"/>
          </a:xfrm>
          <a:prstGeom prst="rect">
            <a:avLst/>
          </a:prstGeom>
        </p:spPr>
      </p:pic>
      <p:pic>
        <p:nvPicPr>
          <p:cNvPr id="14" name="Bildobjekt 13" descr="Finger som följer en instruktion på ett papper.">
            <a:extLst>
              <a:ext uri="{FF2B5EF4-FFF2-40B4-BE49-F238E27FC236}">
                <a16:creationId xmlns:a16="http://schemas.microsoft.com/office/drawing/2014/main" id="{017AC745-966F-0132-ECFC-6292CA34C1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995" y="2231625"/>
            <a:ext cx="2449362" cy="2449362"/>
          </a:xfrm>
          <a:prstGeom prst="rect">
            <a:avLst/>
          </a:prstGeom>
        </p:spPr>
      </p:pic>
    </p:spTree>
    <p:extLst>
      <p:ext uri="{BB962C8B-B14F-4D97-AF65-F5344CB8AC3E}">
        <p14:creationId xmlns:p14="http://schemas.microsoft.com/office/powerpoint/2010/main" val="378728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Du som röstmottagare är viktig</a:t>
            </a:r>
          </a:p>
        </p:txBody>
      </p:sp>
      <p:sp>
        <p:nvSpPr>
          <p:cNvPr id="3" name="Platshållare för innehåll 2"/>
          <p:cNvSpPr>
            <a:spLocks noGrp="1"/>
          </p:cNvSpPr>
          <p:nvPr>
            <p:ph sz="half" idx="1"/>
          </p:nvPr>
        </p:nvSpPr>
        <p:spPr>
          <a:xfrm>
            <a:off x="1007999" y="1535113"/>
            <a:ext cx="5372923" cy="4351338"/>
          </a:xfrm>
        </p:spPr>
        <p:txBody>
          <a:bodyPr/>
          <a:lstStyle/>
          <a:p>
            <a:pPr>
              <a:buClr>
                <a:schemeClr val="accent1"/>
              </a:buClr>
            </a:pPr>
            <a:r>
              <a:rPr lang="sv-SE" dirty="0"/>
              <a:t>Ditt bemötande och din korrekta hantering bidrar till att upprätthålla förtroendet för att valen går rätt till. </a:t>
            </a:r>
          </a:p>
          <a:p>
            <a:pPr>
              <a:buClr>
                <a:schemeClr val="accent1"/>
              </a:buClr>
            </a:pPr>
            <a:endParaRPr lang="sv-SE" dirty="0"/>
          </a:p>
          <a:p>
            <a:pPr>
              <a:buClr>
                <a:schemeClr val="accent1"/>
              </a:buClr>
            </a:pPr>
            <a:r>
              <a:rPr lang="sv-SE" dirty="0"/>
              <a:t>Du är nu en del av en stolt tradition av att arbeta i demokratins tjänst.</a:t>
            </a:r>
          </a:p>
        </p:txBody>
      </p:sp>
      <p:pic>
        <p:nvPicPr>
          <p:cNvPr id="8" name="Platshållare för innehåll 7" descr="En man bygger stora pusselbitar på varandra."/>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05588" y="1535113"/>
            <a:ext cx="6062537" cy="4351338"/>
          </a:xfrm>
        </p:spPr>
      </p:pic>
      <p:sp>
        <p:nvSpPr>
          <p:cNvPr id="5" name="Platshållare för bildnumm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696A28D3-22CF-4FB0-80FD-EC473B325B38}" type="slidenum">
              <a:rPr lang="sv-SE" smtClean="0"/>
              <a:t>5</a:t>
            </a:fld>
            <a:endParaRPr lang="sv-SE"/>
          </a:p>
        </p:txBody>
      </p:sp>
    </p:spTree>
    <p:extLst>
      <p:ext uri="{BB962C8B-B14F-4D97-AF65-F5344CB8AC3E}">
        <p14:creationId xmlns:p14="http://schemas.microsoft.com/office/powerpoint/2010/main" val="247014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CD54C1-12E1-C8B8-C85B-F8E7DF9C87D8}"/>
              </a:ext>
            </a:extLst>
          </p:cNvPr>
          <p:cNvSpPr>
            <a:spLocks noGrp="1"/>
          </p:cNvSpPr>
          <p:nvPr>
            <p:ph type="title"/>
          </p:nvPr>
        </p:nvSpPr>
        <p:spPr/>
        <p:txBody>
          <a:bodyPr/>
          <a:lstStyle/>
          <a:p>
            <a:r>
              <a:rPr lang="sv-SE" dirty="0"/>
              <a:t>Väljaren i fokus</a:t>
            </a:r>
          </a:p>
        </p:txBody>
      </p:sp>
      <p:pic>
        <p:nvPicPr>
          <p:cNvPr id="8" name="Platshållare för innehåll 7" descr="Översikt över vallokalen.">
            <a:extLst>
              <a:ext uri="{FF2B5EF4-FFF2-40B4-BE49-F238E27FC236}">
                <a16:creationId xmlns:a16="http://schemas.microsoft.com/office/drawing/2014/main" id="{EF38E157-3783-7B78-D377-1DE8463058E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2846024" y="1098955"/>
            <a:ext cx="6826786" cy="4899871"/>
          </a:xfrm>
        </p:spPr>
      </p:pic>
    </p:spTree>
    <p:extLst>
      <p:ext uri="{BB962C8B-B14F-4D97-AF65-F5344CB8AC3E}">
        <p14:creationId xmlns:p14="http://schemas.microsoft.com/office/powerpoint/2010/main" val="297696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787F79-8528-C91B-6739-42B29413DD4D}"/>
              </a:ext>
            </a:extLst>
          </p:cNvPr>
          <p:cNvSpPr>
            <a:spLocks noGrp="1"/>
          </p:cNvSpPr>
          <p:nvPr>
            <p:ph type="title"/>
          </p:nvPr>
        </p:nvSpPr>
        <p:spPr/>
        <p:txBody>
          <a:bodyPr anchor="b">
            <a:normAutofit/>
          </a:bodyPr>
          <a:lstStyle/>
          <a:p>
            <a:r>
              <a:rPr lang="sv-SE" dirty="0"/>
              <a:t>Information till väljarna</a:t>
            </a:r>
          </a:p>
        </p:txBody>
      </p:sp>
      <p:sp>
        <p:nvSpPr>
          <p:cNvPr id="3" name="Platshållare för innehåll 2">
            <a:extLst>
              <a:ext uri="{FF2B5EF4-FFF2-40B4-BE49-F238E27FC236}">
                <a16:creationId xmlns:a16="http://schemas.microsoft.com/office/drawing/2014/main" id="{B850F5F9-D2D8-C8C7-ACE4-85C31F1D3620}"/>
              </a:ext>
            </a:extLst>
          </p:cNvPr>
          <p:cNvSpPr>
            <a:spLocks noGrp="1"/>
          </p:cNvSpPr>
          <p:nvPr>
            <p:ph sz="half" idx="1"/>
          </p:nvPr>
        </p:nvSpPr>
        <p:spPr/>
        <p:txBody>
          <a:bodyPr>
            <a:normAutofit/>
          </a:bodyPr>
          <a:lstStyle/>
          <a:p>
            <a:pPr>
              <a:buClr>
                <a:schemeClr val="accent1"/>
              </a:buClr>
            </a:pPr>
            <a:r>
              <a:rPr lang="sv-SE" dirty="0"/>
              <a:t>Röstkort</a:t>
            </a:r>
          </a:p>
          <a:p>
            <a:pPr>
              <a:buClr>
                <a:schemeClr val="accent1"/>
              </a:buClr>
            </a:pPr>
            <a:r>
              <a:rPr lang="sv-SE" dirty="0"/>
              <a:t>Uppgifter om lokalens tillgänglighet</a:t>
            </a:r>
          </a:p>
          <a:p>
            <a:pPr>
              <a:buClr>
                <a:schemeClr val="accent1"/>
              </a:buClr>
            </a:pPr>
            <a:r>
              <a:rPr lang="sv-SE" dirty="0"/>
              <a:t>Valmyndighetens informationsmaterial i lokalen</a:t>
            </a:r>
          </a:p>
          <a:p>
            <a:pPr marL="0" indent="0">
              <a:buNone/>
            </a:pPr>
            <a:endParaRPr lang="sv-SE" dirty="0"/>
          </a:p>
        </p:txBody>
      </p:sp>
      <p:pic>
        <p:nvPicPr>
          <p:cNvPr id="6" name="Platshållare för innehåll 5" descr="Bild på guiden &quot;Så här röstar du&quot; som kan delas ut till väljare innan de röstar.">
            <a:extLst>
              <a:ext uri="{FF2B5EF4-FFF2-40B4-BE49-F238E27FC236}">
                <a16:creationId xmlns:a16="http://schemas.microsoft.com/office/drawing/2014/main" id="{61BC1292-24C7-BD5D-D792-76039B370F9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259" b="3259"/>
          <a:stretch/>
        </p:blipFill>
        <p:spPr>
          <a:prstGeom prst="rect">
            <a:avLst/>
          </a:prstGeom>
          <a:noFill/>
          <a:ln>
            <a:solidFill>
              <a:schemeClr val="bg2"/>
            </a:solidFill>
          </a:ln>
        </p:spPr>
      </p:pic>
    </p:spTree>
    <p:extLst>
      <p:ext uri="{BB962C8B-B14F-4D97-AF65-F5344CB8AC3E}">
        <p14:creationId xmlns:p14="http://schemas.microsoft.com/office/powerpoint/2010/main" val="157157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Ordning i valsedelstället</a:t>
            </a:r>
          </a:p>
        </p:txBody>
      </p:sp>
      <p:sp>
        <p:nvSpPr>
          <p:cNvPr id="3" name="Platshållare för innehåll 2"/>
          <p:cNvSpPr>
            <a:spLocks noGrp="1"/>
          </p:cNvSpPr>
          <p:nvPr>
            <p:ph sz="half" idx="1"/>
          </p:nvPr>
        </p:nvSpPr>
        <p:spPr>
          <a:xfrm>
            <a:off x="1008000" y="1415752"/>
            <a:ext cx="5865766" cy="4633918"/>
          </a:xfrm>
        </p:spPr>
        <p:txBody>
          <a:bodyPr/>
          <a:lstStyle/>
          <a:p>
            <a:pPr>
              <a:buClr>
                <a:schemeClr val="accent1"/>
              </a:buClr>
            </a:pPr>
            <a:r>
              <a:rPr lang="sv-SE" dirty="0"/>
              <a:t>Säkerställ att det är ordning och reda i valsedelstället.</a:t>
            </a:r>
          </a:p>
          <a:p>
            <a:pPr>
              <a:buClr>
                <a:schemeClr val="accent1"/>
              </a:buClr>
            </a:pPr>
            <a:r>
              <a:rPr lang="sv-SE" dirty="0"/>
              <a:t>Valsedelstället ska alltid vara påfyllt.</a:t>
            </a:r>
          </a:p>
          <a:p>
            <a:pPr>
              <a:buClr>
                <a:schemeClr val="accent1"/>
              </a:buClr>
            </a:pPr>
            <a:r>
              <a:rPr lang="sv-SE" dirty="0"/>
              <a:t>Endast ni röstmottagare får fylla på</a:t>
            </a:r>
            <a:r>
              <a:rPr lang="sv-SE" dirty="0">
                <a:latin typeface="Garamond" panose="02020404030301010803" pitchFamily="18" charset="0"/>
                <a:cs typeface="Times New Roman" panose="02020603050405020304" pitchFamily="18" charset="0"/>
              </a:rPr>
              <a:t>.</a:t>
            </a:r>
            <a:endParaRPr lang="sv-SE" dirty="0"/>
          </a:p>
          <a:p>
            <a:pPr>
              <a:buClr>
                <a:schemeClr val="accent1"/>
              </a:buClr>
            </a:pPr>
            <a:r>
              <a:rPr lang="sv-SE" dirty="0"/>
              <a:t>Placera valsedlar i den ordning valnämnden beslutat om. </a:t>
            </a:r>
          </a:p>
          <a:p>
            <a:pPr>
              <a:buClr>
                <a:schemeClr val="accent1"/>
              </a:buClr>
            </a:pPr>
            <a:r>
              <a:rPr lang="sv-SE" dirty="0"/>
              <a:t>Kontrollera kontinuerligt under dagen.</a:t>
            </a:r>
          </a:p>
          <a:p>
            <a:pPr marL="0" indent="0">
              <a:buClr>
                <a:schemeClr val="accent1"/>
              </a:buClr>
              <a:buNone/>
            </a:pPr>
            <a:endParaRPr lang="sv-SE" dirty="0"/>
          </a:p>
          <a:p>
            <a:pPr>
              <a:buClr>
                <a:schemeClr val="accent1"/>
              </a:buClr>
            </a:pPr>
            <a:endParaRPr lang="sv-SE" dirty="0"/>
          </a:p>
        </p:txBody>
      </p:sp>
      <p:pic>
        <p:nvPicPr>
          <p:cNvPr id="15" name="Platshållare för innehåll 14" descr="En person väljer valsedlar ur ett valsedelställ.">
            <a:extLst>
              <a:ext uri="{FF2B5EF4-FFF2-40B4-BE49-F238E27FC236}">
                <a16:creationId xmlns:a16="http://schemas.microsoft.com/office/drawing/2014/main" id="{F20BE43A-D0AC-D777-0DAF-05BACFC2521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91763" y="3429000"/>
            <a:ext cx="3930197" cy="2620670"/>
          </a:xfrm>
        </p:spPr>
      </p:pic>
    </p:spTree>
    <p:extLst>
      <p:ext uri="{BB962C8B-B14F-4D97-AF65-F5344CB8AC3E}">
        <p14:creationId xmlns:p14="http://schemas.microsoft.com/office/powerpoint/2010/main" val="264403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FE40-984B-80AE-79A7-4ED722C93280}"/>
              </a:ext>
            </a:extLst>
          </p:cNvPr>
          <p:cNvSpPr>
            <a:spLocks noGrp="1"/>
          </p:cNvSpPr>
          <p:nvPr>
            <p:ph type="ctrTitle"/>
          </p:nvPr>
        </p:nvSpPr>
        <p:spPr/>
        <p:txBody>
          <a:bodyPr/>
          <a:lstStyle/>
          <a:p>
            <a:r>
              <a:rPr lang="sv-SE" dirty="0"/>
              <a:t>Övning: När en väljare behöver hjälp</a:t>
            </a:r>
            <a:endParaRPr lang="en-US" dirty="0"/>
          </a:p>
        </p:txBody>
      </p:sp>
      <p:sp>
        <p:nvSpPr>
          <p:cNvPr id="3" name="Underrubrik 2">
            <a:extLst>
              <a:ext uri="{FF2B5EF4-FFF2-40B4-BE49-F238E27FC236}">
                <a16:creationId xmlns:a16="http://schemas.microsoft.com/office/drawing/2014/main" id="{2A8A8938-346E-1028-48FA-C6F29F2D05AE}"/>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894767333"/>
      </p:ext>
    </p:extLst>
  </p:cSld>
  <p:clrMapOvr>
    <a:masterClrMapping/>
  </p:clrMapOvr>
</p:sld>
</file>

<file path=ppt/theme/theme1.xml><?xml version="1.0" encoding="utf-8"?>
<a:theme xmlns:a="http://schemas.openxmlformats.org/drawingml/2006/main" name="Office-tema">
  <a:themeElements>
    <a:clrScheme name="Valmyndigheten">
      <a:dk1>
        <a:sysClr val="windowText" lastClr="000000"/>
      </a:dk1>
      <a:lt1>
        <a:sysClr val="window" lastClr="FFFFFF"/>
      </a:lt1>
      <a:dk2>
        <a:srgbClr val="5F6F7E"/>
      </a:dk2>
      <a:lt2>
        <a:srgbClr val="DDDEE1"/>
      </a:lt2>
      <a:accent1>
        <a:srgbClr val="A71979"/>
      </a:accent1>
      <a:accent2>
        <a:srgbClr val="008BD2"/>
      </a:accent2>
      <a:accent3>
        <a:srgbClr val="F39325"/>
      </a:accent3>
      <a:accent4>
        <a:srgbClr val="00918E"/>
      </a:accent4>
      <a:accent5>
        <a:srgbClr val="E83278"/>
      </a:accent5>
      <a:accent6>
        <a:srgbClr val="164194"/>
      </a:accent6>
      <a:hlink>
        <a:srgbClr val="3069A1"/>
      </a:hlink>
      <a:folHlink>
        <a:srgbClr val="800080"/>
      </a:folHlink>
    </a:clrScheme>
    <a:fontScheme name="Skatteverket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myndigheten.potx" id="{57E29F23-1F54-49DF-A27B-0BE8DB93E924}" vid="{0A014BE8-3C31-479E-9472-6970E12617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0F8BF452063CB4AB0C5020EBD369EE4" ma:contentTypeVersion="16" ma:contentTypeDescription="Skapa ett nytt dokument." ma:contentTypeScope="" ma:versionID="2cf7b49ca537402bc81cca583e7dd802">
  <xsd:schema xmlns:xsd="http://www.w3.org/2001/XMLSchema" xmlns:xs="http://www.w3.org/2001/XMLSchema" xmlns:p="http://schemas.microsoft.com/office/2006/metadata/properties" xmlns:ns2="b1e91f8d-c5ed-4820-a837-916e436c4938" xmlns:ns3="b72620a0-a132-4d24-afd4-031d088dc980" xmlns:ns4="0793eec1-1300-40e6-9b36-cbf03880d731" targetNamespace="http://schemas.microsoft.com/office/2006/metadata/properties" ma:root="true" ma:fieldsID="8acd0951342246f641cee9a71d43cd96" ns2:_="" ns3:_="" ns4:_="">
    <xsd:import namespace="b1e91f8d-c5ed-4820-a837-916e436c4938"/>
    <xsd:import namespace="b72620a0-a132-4d24-afd4-031d088dc980"/>
    <xsd:import namespace="0793eec1-1300-40e6-9b36-cbf03880d731"/>
    <xsd:element name="properties">
      <xsd:complexType>
        <xsd:sequence>
          <xsd:element name="documentManagement">
            <xsd:complexType>
              <xsd:all>
                <xsd:element ref="ns2:Kolumn_x0020_1"/>
                <xsd:element ref="ns2:Kolumn_x0020_2"/>
                <xsd:element ref="ns2:Nyckelord"/>
                <xsd:element ref="ns2:Beskrivning" minOccurs="0"/>
                <xsd:element ref="ns2:Samverkan" minOccurs="0"/>
                <xsd:element ref="ns2:Diarienummer" minOccurs="0"/>
                <xsd:element ref="ns2:Status"/>
                <xsd:element ref="ns3:SharedWithUsers" minOccurs="0"/>
                <xsd:element ref="ns4:Ansvarig"/>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e91f8d-c5ed-4820-a837-916e436c4938" elementFormDefault="qualified">
    <xsd:import namespace="http://schemas.microsoft.com/office/2006/documentManagement/types"/>
    <xsd:import namespace="http://schemas.microsoft.com/office/infopath/2007/PartnerControls"/>
    <xsd:element name="Kolumn_x0020_1" ma:index="2" ma:displayName="Område" ma:format="Dropdown" ma:internalName="Kolumn_x0020_1">
      <xsd:simpleType>
        <xsd:restriction base="dms:Choice">
          <xsd:enumeration value="Kommun"/>
          <xsd:enumeration value="Länsstyrelse"/>
          <xsd:enumeration value="Utland"/>
          <xsd:enumeration value="Övrigt"/>
        </xsd:restriction>
      </xsd:simpleType>
    </xsd:element>
    <xsd:element name="Kolumn_x0020_2" ma:index="3" ma:displayName="Aktivitet" ma:format="Dropdown" ma:internalName="Kolumn_x0020_2">
      <xsd:simpleType>
        <xsd:restriction base="dms:Choice">
          <xsd:enumeration value="Kommun - Digital röstlängd"/>
          <xsd:enumeration value="Kommun - Förtidsröstning"/>
          <xsd:enumeration value="Kommun - Kommunal folkomröstning"/>
          <xsd:enumeration value="Kommun - Kommunens roll"/>
          <xsd:enumeration value="Kommun - Lokaler"/>
          <xsd:enumeration value="Kommun - Mottagning valkväll"/>
          <xsd:enumeration value="Kommun - Omval och extra val"/>
          <xsd:enumeration value="Kommun - Rekrytering och utbildning av röstmottagare"/>
          <xsd:enumeration value="Kommun - Röstkort och röstlängd"/>
          <xsd:enumeration value="Kommun - Röstning i vallokal"/>
          <xsd:enumeration value="Kommun - Rösträkning – valkväll"/>
          <xsd:enumeration value="Kommun - Rösträkning – valnämndens preliminära"/>
          <xsd:enumeration value="Kommun - Uppföljning"/>
          <xsd:enumeration value="Kommun - Valgeografi"/>
          <xsd:enumeration value="Kommun - Valid och behörigheter"/>
          <xsd:enumeration value="Kommun - Valmaterial"/>
          <xsd:enumeration value="Kommun - Valsäkerhet"/>
          <xsd:enumeration value="Kommun - Vägledande ställningstaganden"/>
          <xsd:enumeration value="Länsstyrelse - Efterträdarval"/>
          <xsd:enumeration value="Länsstyrelse - Länsstyrelsens roll"/>
          <xsd:enumeration value="Länsstyrelse - Mottagning från valnämnd"/>
          <xsd:enumeration value="Länsstyrelse - Omval och extra val"/>
          <xsd:enumeration value="Länsstyrelse - Partier, kandidater och valsedlar"/>
          <xsd:enumeration value="Länsstyrelse - Röstkort och röstlängd"/>
          <xsd:enumeration value="Länsstyrelse - Slutlig rösträkning"/>
          <xsd:enumeration value="Länsstyrelse - Uppföljning"/>
          <xsd:enumeration value="Länsstyrelse - Utbildning av valnämnder"/>
          <xsd:enumeration value="Länsstyrelse - Valgeografi"/>
          <xsd:enumeration value="Länsstyrelse - Valid och behörigheter"/>
          <xsd:enumeration value="Länsstyrelse - Valsäkerhet"/>
          <xsd:enumeration value="Länsstyrelse - Vägledande ställningstaganden"/>
          <xsd:enumeration value="Utland - Incidentrapportering"/>
          <xsd:enumeration value="Utland - Röstmottagning"/>
          <xsd:enumeration value="Utland - Röstningslokaler"/>
          <xsd:enumeration value="Utland - Rösträtt"/>
          <xsd:enumeration value="Utland - Skicka röster till Sverige"/>
          <xsd:enumeration value="Utland - Uppföljning"/>
          <xsd:enumeration value="Utland - Utlandsmyndighetens roll"/>
          <xsd:enumeration value="Utland - Valid och behörigheter"/>
          <xsd:enumeration value="Utland - Valmaterial"/>
          <xsd:enumeration value="Övrigt - Inget passar"/>
          <xsd:enumeration value="Övrigt - Planering"/>
          <xsd:enumeration value="Övrigt - Utbildningsmaterial"/>
        </xsd:restriction>
      </xsd:simpleType>
    </xsd:element>
    <xsd:element name="Nyckelord" ma:index="4" ma:displayName="Dokumenttyp" ma:format="Dropdown" ma:internalName="Nyckelord">
      <xsd:simpleType>
        <xsd:union memberTypes="dms:Text">
          <xsd:simpleType>
            <xsd:restriction base="dms:Choice">
              <xsd:enumeration value="Webbtext"/>
              <xsd:enumeration value="Bildspel"/>
              <xsd:enumeration value="Övningsmaterial"/>
              <xsd:enumeration value="Tryckunderlag"/>
              <xsd:enumeration value="Arbetsmaterial"/>
              <xsd:enumeration value="Övrigt"/>
            </xsd:restriction>
          </xsd:simpleType>
        </xsd:union>
      </xsd:simpleType>
    </xsd:element>
    <xsd:element name="Beskrivning" ma:index="5" nillable="true" ma:displayName="Beskrivning" ma:internalName="Beskrivning">
      <xsd:simpleType>
        <xsd:restriction base="dms:Text">
          <xsd:maxLength value="255"/>
        </xsd:restriction>
      </xsd:simpleType>
    </xsd:element>
    <xsd:element name="Samverkan" ma:index="6" nillable="true" ma:displayName="Samverkan" ma:format="Dropdown" ma:internalName="Samverkan">
      <xsd:simpleType>
        <xsd:restriction base="dms:Choice">
          <xsd:enumeration value="LST"/>
          <xsd:enumeration value="VND"/>
          <xsd:enumeration value="UD"/>
          <xsd:enumeration value="KOM"/>
          <xsd:enumeration value="IT"/>
          <xsd:enumeration value="SÄK"/>
          <xsd:enumeration value="Leverantör"/>
          <xsd:enumeration value="SKR"/>
          <xsd:enumeration value="Departement"/>
          <xsd:enumeration value="UM"/>
          <xsd:enumeration value="UD/UM"/>
          <xsd:enumeration value="Sametinget"/>
          <xsd:enumeration value="SKV (Inköp)"/>
        </xsd:restriction>
      </xsd:simpleType>
    </xsd:element>
    <xsd:element name="Diarienummer" ma:index="7" nillable="true" ma:displayName="Diarienummer" ma:internalName="Diarienummer">
      <xsd:simpleType>
        <xsd:restriction base="dms:Text">
          <xsd:maxLength value="255"/>
        </xsd:restriction>
      </xsd:simpleType>
    </xsd:element>
    <xsd:element name="Status" ma:index="8" ma:displayName="Status" ma:format="RadioButtons" ma:internalName="Status">
      <xsd:simpleType>
        <xsd:restriction base="dms:Choice">
          <xsd:enumeration value="---Inget passar---"/>
          <xsd:enumeration value="Arbetsmaterial"/>
          <xsd:enumeration value="Utkast"/>
          <xsd:enumeration value="Slutversion"/>
        </xsd:restriction>
      </xsd:simpleType>
    </xsd:element>
  </xsd:schema>
  <xsd:schema xmlns:xsd="http://www.w3.org/2001/XMLSchema" xmlns:xs="http://www.w3.org/2001/XMLSchema" xmlns:dms="http://schemas.microsoft.com/office/2006/documentManagement/types" xmlns:pc="http://schemas.microsoft.com/office/infopath/2007/PartnerControls" targetNamespace="b72620a0-a132-4d24-afd4-031d088dc980" elementFormDefault="qualified">
    <xsd:import namespace="http://schemas.microsoft.com/office/2006/documentManagement/types"/>
    <xsd:import namespace="http://schemas.microsoft.com/office/infopath/2007/PartnerControls"/>
    <xsd:element name="SharedWithUsers" ma:index="11"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93eec1-1300-40e6-9b36-cbf03880d731" elementFormDefault="qualified">
    <xsd:import namespace="http://schemas.microsoft.com/office/2006/documentManagement/types"/>
    <xsd:import namespace="http://schemas.microsoft.com/office/infopath/2007/PartnerControls"/>
    <xsd:element name="Ansvarig" ma:index="16" ma:displayName="Ansvarig" ma:list="UserInfo" ma:SharePointGroup="0" ma:internalName="Ansvarig"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eskrivning xmlns="b1e91f8d-c5ed-4820-a837-916e436c4938" xsi:nil="true"/>
    <Samverkan xmlns="b1e91f8d-c5ed-4820-a837-916e436c4938" xsi:nil="true"/>
    <Kolumn_x0020_1 xmlns="b1e91f8d-c5ed-4820-a837-916e436c4938">Kommun</Kolumn_x0020_1>
    <Diarienummer xmlns="b1e91f8d-c5ed-4820-a837-916e436c4938" xsi:nil="true"/>
    <Ansvarig xmlns="0793eec1-1300-40e6-9b36-cbf03880d731">
      <UserInfo>
        <DisplayName>David Hellkvist Hirasawa</DisplayName>
        <AccountId>127</AccountId>
        <AccountType/>
      </UserInfo>
    </Ansvarig>
    <Nyckelord xmlns="b1e91f8d-c5ed-4820-a837-916e436c4938">Bildspel</Nyckelord>
    <Kolumn_x0020_2 xmlns="b1e91f8d-c5ed-4820-a837-916e436c4938">Kommun - Rekrytering och utbildning av röstmottagare</Kolumn_x0020_2>
    <Status xmlns="b1e91f8d-c5ed-4820-a837-916e436c4938">Arbetsmaterial</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E52186-FA88-4BFD-B7BE-E82E17C670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e91f8d-c5ed-4820-a837-916e436c4938"/>
    <ds:schemaRef ds:uri="b72620a0-a132-4d24-afd4-031d088dc980"/>
    <ds:schemaRef ds:uri="0793eec1-1300-40e6-9b36-cbf03880d7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AE118D-2263-4063-929B-777A685A56AD}">
  <ds:schemaRefs>
    <ds:schemaRef ds:uri="b1e91f8d-c5ed-4820-a837-916e436c4938"/>
    <ds:schemaRef ds:uri="http://schemas.microsoft.com/office/2006/documentManagement/types"/>
    <ds:schemaRef ds:uri="http://purl.org/dc/terms/"/>
    <ds:schemaRef ds:uri="http://schemas.openxmlformats.org/package/2006/metadata/core-properties"/>
    <ds:schemaRef ds:uri="http://purl.org/dc/elements/1.1/"/>
    <ds:schemaRef ds:uri="0793eec1-1300-40e6-9b36-cbf03880d731"/>
    <ds:schemaRef ds:uri="http://schemas.microsoft.com/office/infopath/2007/PartnerControls"/>
    <ds:schemaRef ds:uri="http://www.w3.org/XML/1998/namespace"/>
    <ds:schemaRef ds:uri="b72620a0-a132-4d24-afd4-031d088dc980"/>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DCA041E-1AA7-4362-AFBB-C0A03C3EF1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Valmyndigheten</Template>
  <TotalTime>7087</TotalTime>
  <Words>5192</Words>
  <Application>Microsoft Office PowerPoint</Application>
  <PresentationFormat>Bredbild</PresentationFormat>
  <Paragraphs>392</Paragraphs>
  <Slides>26</Slides>
  <Notes>26</Notes>
  <HiddenSlides>2</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26</vt:i4>
      </vt:variant>
    </vt:vector>
  </HeadingPairs>
  <TitlesOfParts>
    <vt:vector size="32" baseType="lpstr">
      <vt:lpstr>Arial</vt:lpstr>
      <vt:lpstr>Calibri</vt:lpstr>
      <vt:lpstr>Garamond</vt:lpstr>
      <vt:lpstr>OCRBStd</vt:lpstr>
      <vt:lpstr>Wingdings</vt:lpstr>
      <vt:lpstr>Office-tema</vt:lpstr>
      <vt:lpstr>Information till dig som utbildar</vt:lpstr>
      <vt:lpstr>Utbildningsträff för röstmottagare i vallokal</vt:lpstr>
      <vt:lpstr>       VÄLKOMMEN!                </vt:lpstr>
      <vt:lpstr>Röstmottagarnas utbildningspaket</vt:lpstr>
      <vt:lpstr>Du som röstmottagare är viktig</vt:lpstr>
      <vt:lpstr>Väljaren i fokus</vt:lpstr>
      <vt:lpstr>Information till väljarna</vt:lpstr>
      <vt:lpstr>Ordning i valsedelstället</vt:lpstr>
      <vt:lpstr>Övning: När en väljare behöver hjälp</vt:lpstr>
      <vt:lpstr>När en väljare behöver hjälp</vt:lpstr>
      <vt:lpstr>Tips om frågor uppstår</vt:lpstr>
      <vt:lpstr>Så tar vi emot väljarens röster steg för steg:</vt:lpstr>
      <vt:lpstr>Övning: Granska valkuvert</vt:lpstr>
      <vt:lpstr>Granska valkuvert - så här gör vi!</vt:lpstr>
      <vt:lpstr>Minns ni filmen från webbutbildningen?</vt:lpstr>
      <vt:lpstr>Använd linjal när du markerar i röstlängden</vt:lpstr>
      <vt:lpstr>Övning: Markera i röstlängden</vt:lpstr>
      <vt:lpstr>Markera följande i röstlängden:</vt:lpstr>
      <vt:lpstr>Facit - ser din röstlängd ut så här? </vt:lpstr>
      <vt:lpstr>Valsäkerhet</vt:lpstr>
      <vt:lpstr>Vad kan hända? </vt:lpstr>
      <vt:lpstr>Vad kan du göra?</vt:lpstr>
      <vt:lpstr>Vid akuta situationer</vt:lpstr>
      <vt:lpstr>Röstmottagningens avslut + rösträkning</vt:lpstr>
      <vt:lpstr>Nästa steg</vt:lpstr>
      <vt:lpstr>Tack för att du deltagit idag!</vt:lpstr>
    </vt:vector>
  </TitlesOfParts>
  <Company>Skatteverket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till dig som utbildar</dc:title>
  <dc:creator>David Hellkvist Hirasawa</dc:creator>
  <cp:lastModifiedBy>Ida Ånevall Lind</cp:lastModifiedBy>
  <cp:revision>44</cp:revision>
  <dcterms:created xsi:type="dcterms:W3CDTF">2025-09-24T07:16:58Z</dcterms:created>
  <dcterms:modified xsi:type="dcterms:W3CDTF">2026-04-09T08:48:07Z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0x01010060F8BF452063CB4AB0C5020EBD369EE4</vt:lpwstr>
  </property>
  <property fmtid="{D5CDD505-2E9C-101B-9397-08002B2CF9AE}" pid="3" name="MSIP_Label_6566ba6f-c495-4a43-a4f5-e0933c01b096_Enabled">
    <vt:lpwstr>true</vt:lpwstr>
  </property>
  <property fmtid="{D5CDD505-2E9C-101B-9397-08002B2CF9AE}" pid="4" name="MSIP_Label_6566ba6f-c495-4a43-a4f5-e0933c01b096_SetDate">
    <vt:lpwstr>2026-01-20T16:03:38Z</vt:lpwstr>
  </property>
  <property fmtid="{D5CDD505-2E9C-101B-9397-08002B2CF9AE}" pid="5" name="MSIP_Label_6566ba6f-c495-4a43-a4f5-e0933c01b096_Method">
    <vt:lpwstr>Standard</vt:lpwstr>
  </property>
  <property fmtid="{D5CDD505-2E9C-101B-9397-08002B2CF9AE}" pid="6" name="MSIP_Label_6566ba6f-c495-4a43-a4f5-e0933c01b096_Name">
    <vt:lpwstr>SKV-Intern Etikett</vt:lpwstr>
  </property>
  <property fmtid="{D5CDD505-2E9C-101B-9397-08002B2CF9AE}" pid="7" name="MSIP_Label_6566ba6f-c495-4a43-a4f5-e0933c01b096_SiteId">
    <vt:lpwstr>7c7e1611-acc1-45fb-8e14-0b6a62416b87</vt:lpwstr>
  </property>
  <property fmtid="{D5CDD505-2E9C-101B-9397-08002B2CF9AE}" pid="8" name="MSIP_Label_6566ba6f-c495-4a43-a4f5-e0933c01b096_ActionId">
    <vt:lpwstr>191df7ad-5d7c-4c00-a70a-5522e1008168</vt:lpwstr>
  </property>
  <property fmtid="{D5CDD505-2E9C-101B-9397-08002B2CF9AE}" pid="9" name="MSIP_Label_6566ba6f-c495-4a43-a4f5-e0933c01b096_ContentBits">
    <vt:lpwstr>0</vt:lpwstr>
  </property>
  <property fmtid="{D5CDD505-2E9C-101B-9397-08002B2CF9AE}" pid="10" name="MSIP_Label_6566ba6f-c495-4a43-a4f5-e0933c01b096_Tag">
    <vt:lpwstr>10, 3, 0, 1</vt:lpwstr>
  </property>
</Properties>
</file>