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5" r:id="rId5"/>
  </p:sldMasterIdLst>
  <p:notesMasterIdLst>
    <p:notesMasterId r:id="rId24"/>
  </p:notesMasterIdLst>
  <p:sldIdLst>
    <p:sldId id="313" r:id="rId6"/>
    <p:sldId id="268" r:id="rId7"/>
    <p:sldId id="273" r:id="rId8"/>
    <p:sldId id="316" r:id="rId9"/>
    <p:sldId id="267" r:id="rId10"/>
    <p:sldId id="277" r:id="rId11"/>
    <p:sldId id="499" r:id="rId12"/>
    <p:sldId id="500" r:id="rId13"/>
    <p:sldId id="501" r:id="rId14"/>
    <p:sldId id="315" r:id="rId15"/>
    <p:sldId id="266" r:id="rId16"/>
    <p:sldId id="272" r:id="rId17"/>
    <p:sldId id="314" r:id="rId18"/>
    <p:sldId id="265" r:id="rId19"/>
    <p:sldId id="271" r:id="rId20"/>
    <p:sldId id="490" r:id="rId21"/>
    <p:sldId id="493" r:id="rId22"/>
    <p:sldId id="492" r:id="rId2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8619688-7889-B83C-0079-8D16241A83F9}" name="Carolin Törnqvist" initials="CT" userId="S-1-5-21-842925246-220523388-839522115-779571" providerId="AD"/>
  <p188:author id="{D51A22C1-A99C-2A85-D0FC-83F9338A4647}" name="Carolin Törnqvist" initials="CT" userId="S::carolin.tornqvist@val.se::1be4880d-dd66-403a-ad8b-1a2f8a93c7a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C12"/>
    <a:srgbClr val="81CFF4"/>
    <a:srgbClr val="003366"/>
    <a:srgbClr val="E6E6E6"/>
    <a:srgbClr val="FFCC00"/>
    <a:srgbClr val="A1C2E3"/>
    <a:srgbClr val="8A7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05" autoAdjust="0"/>
  </p:normalViewPr>
  <p:slideViewPr>
    <p:cSldViewPr snapToGrid="0">
      <p:cViewPr varScale="1">
        <p:scale>
          <a:sx n="68" d="100"/>
          <a:sy n="68" d="100"/>
        </p:scale>
        <p:origin x="61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56A9A-9813-47B1-8379-9F2450990F09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5C8991-D57F-4F57-99D8-D1041714389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7980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601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827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855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1BB1A-90B0-CCA4-E05E-14B51E25F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73228DF7-920C-B737-91E3-72715206FB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34F4199C-57A0-1786-7559-C046576B5B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AC995C22-25DE-399A-086A-40ECEC075D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7684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15221-9C78-D000-D393-F524A7C36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1DA2FD1C-21DE-E5AF-A93B-CE9A7784C7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C19D8EDD-3022-F59F-C4AD-83C5F0E886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AC75B387-0A40-9EC3-51EE-D471B68E0A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186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349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3795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385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423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214EF9B-6828-432D-B681-00F5AD205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533BFFE0-8FAF-4991-9C36-8F71F53337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7703E0DD-6A53-448C-8896-6947180EB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31" y="272555"/>
            <a:ext cx="3980166" cy="1193360"/>
          </a:xfrm>
          <a:prstGeom prst="rect">
            <a:avLst/>
          </a:prstGeom>
        </p:spPr>
      </p:pic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A2C3B08F-7813-4431-8192-FF2BDEE65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93A27371-4A72-4BC8-AAAC-3093D62CB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8EE03258-7CFC-49AC-AB3C-B3A5C5BA4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92663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355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9972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79559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44185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12192000" cy="590308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på knappen Infoga bild under fliken Infoga för att infoga en bild.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69806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3780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bil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6300" y="6020544"/>
            <a:ext cx="8591550" cy="720000"/>
          </a:xfrm>
        </p:spPr>
        <p:txBody>
          <a:bodyPr anchor="b">
            <a:noAutofit/>
          </a:bodyPr>
          <a:lstStyle>
            <a:lvl1pPr algn="l"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12192000" cy="5903089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1"/>
            <a:ext cx="910953" cy="45719"/>
          </a:xfrm>
        </p:spPr>
        <p:txBody>
          <a:bodyPr/>
          <a:lstStyle>
            <a:lvl1pPr>
              <a:defRPr sz="100"/>
            </a:lvl1pPr>
          </a:lstStyle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5664" y="6858001"/>
            <a:ext cx="6336000" cy="45719"/>
          </a:xfrm>
        </p:spPr>
        <p:txBody>
          <a:bodyPr/>
          <a:lstStyle>
            <a:lvl1pPr>
              <a:defRPr sz="100"/>
            </a:lvl1pPr>
          </a:lstStyle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9567" y="6858000"/>
            <a:ext cx="432742" cy="45719"/>
          </a:xfrm>
        </p:spPr>
        <p:txBody>
          <a:bodyPr/>
          <a:lstStyle>
            <a:lvl1pPr>
              <a:defRPr sz="100"/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0321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bil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2735" y="272555"/>
            <a:ext cx="7005034" cy="1193359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818000"/>
            <a:ext cx="12192000" cy="5040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1"/>
            <a:ext cx="910953" cy="45719"/>
          </a:xfrm>
        </p:spPr>
        <p:txBody>
          <a:bodyPr/>
          <a:lstStyle>
            <a:lvl1pPr>
              <a:defRPr sz="100"/>
            </a:lvl1pPr>
          </a:lstStyle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5664" y="6858001"/>
            <a:ext cx="6336000" cy="45719"/>
          </a:xfrm>
        </p:spPr>
        <p:txBody>
          <a:bodyPr/>
          <a:lstStyle>
            <a:lvl1pPr>
              <a:defRPr sz="100"/>
            </a:lvl1pPr>
          </a:lstStyle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9567" y="6858000"/>
            <a:ext cx="432742" cy="45719"/>
          </a:xfrm>
        </p:spPr>
        <p:txBody>
          <a:bodyPr/>
          <a:lstStyle>
            <a:lvl1pPr>
              <a:defRPr sz="100"/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45689AA9-2269-983B-A78A-C44F94BD29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31" y="272555"/>
            <a:ext cx="3980166" cy="119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83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8000" y="509388"/>
            <a:ext cx="10176000" cy="72000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5747169D-F9DA-9DB0-B86B-EF94881788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08000" y="1458293"/>
            <a:ext cx="10176000" cy="1325206"/>
          </a:xfrm>
        </p:spPr>
        <p:txBody>
          <a:bodyPr/>
          <a:lstStyle>
            <a:lvl1pPr marL="0" indent="0">
              <a:buNone/>
              <a:defRPr/>
            </a:lvl1pPr>
            <a:lvl2pPr marL="324000" indent="0">
              <a:buNone/>
              <a:defRPr/>
            </a:lvl2pPr>
            <a:lvl3pPr marL="648000" indent="0">
              <a:buNone/>
              <a:defRPr/>
            </a:lvl3pPr>
            <a:lvl4pPr marL="972000" indent="0">
              <a:buNone/>
              <a:defRPr/>
            </a:lvl4pPr>
            <a:lvl5pPr marL="1296000" indent="0">
              <a:buNone/>
              <a:defRPr/>
            </a:lvl5pPr>
          </a:lstStyle>
          <a:p>
            <a:pPr lvl="0"/>
            <a:r>
              <a:rPr lang="sv-SE" dirty="0"/>
              <a:t>Tänk på läsbarheten. Använd svart text mot ljus bild eller vit text mot mörk bild.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1"/>
            <a:ext cx="910953" cy="45719"/>
          </a:xfrm>
        </p:spPr>
        <p:txBody>
          <a:bodyPr/>
          <a:lstStyle>
            <a:lvl1pPr>
              <a:defRPr sz="100"/>
            </a:lvl1pPr>
          </a:lstStyle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5664" y="6858001"/>
            <a:ext cx="6336000" cy="45719"/>
          </a:xfrm>
        </p:spPr>
        <p:txBody>
          <a:bodyPr/>
          <a:lstStyle>
            <a:lvl1pPr>
              <a:defRPr sz="100"/>
            </a:lvl1pPr>
          </a:lstStyle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9567" y="6858000"/>
            <a:ext cx="432742" cy="45719"/>
          </a:xfrm>
        </p:spPr>
        <p:txBody>
          <a:bodyPr/>
          <a:lstStyle>
            <a:lvl1pPr>
              <a:defRPr sz="100"/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text 9">
            <a:extLst>
              <a:ext uri="{FF2B5EF4-FFF2-40B4-BE49-F238E27FC236}">
                <a16:creationId xmlns:a16="http://schemas.microsoft.com/office/drawing/2014/main" id="{F52E7896-DCEF-E460-E851-932A3376D9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119" y="5930451"/>
            <a:ext cx="3093616" cy="927549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6945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4925D998-0057-4F2D-B1FF-E18FADE7D2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861" y="2330393"/>
            <a:ext cx="7328277" cy="219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80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214EF9B-6828-432D-B681-00F5AD205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533BFFE0-8FAF-4991-9C36-8F71F53337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om du vill redigera mall för underrubrikformat</a:t>
            </a:r>
            <a:endParaRPr lang="sv-SE" dirty="0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7703E0DD-6A53-448C-8896-6947180EB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31" y="272555"/>
            <a:ext cx="3980166" cy="1193360"/>
          </a:xfrm>
          <a:prstGeom prst="rect">
            <a:avLst/>
          </a:prstGeom>
        </p:spPr>
      </p:pic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A2C3B08F-7813-4431-8192-FF2BDEE65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93A27371-4A72-4BC8-AAAC-3093D62CB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8EE03258-7CFC-49AC-AB3C-B3A5C5BA4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96524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4FDB03D-A6D7-4606-9BE4-CE04FBE44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BC6A3DC-AD5D-45E7-A458-75DD5D545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AD2FB97-0F6D-4CFC-9A04-6D63132E7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9EF2DC-A044-4F97-B0CD-431ABA535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07E2176-57E5-4456-A5A4-651722E60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2148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4FDB03D-A6D7-4606-9BE4-CE04FBE44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BC6A3DC-AD5D-45E7-A458-75DD5D545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AD2FB97-0F6D-4CFC-9A04-6D63132E7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9EF2DC-A044-4F97-B0CD-431ABA535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07E2176-57E5-4456-A5A4-651722E60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5247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A15F10B-3E52-4A01-A074-8FACED829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837DAB8-FB21-4D42-8249-61209DB20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026CA621-5FB0-485E-AD29-BCB7AC736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53A79EE-05AC-4963-8B0F-040053E1D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FEBEACA-5626-42CF-9F84-0462330F2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753319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D5745-D09E-40AF-B411-41D97075C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0F38C46-6AF1-4B68-BC01-6E950AA58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3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7D4F25B-617D-4324-9D7D-CA844B9FB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9598" y="1530217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C4419C6-376D-4C6E-BE3D-B274817B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3E5173-5D2E-4D30-9FFA-AA056111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588ACC9-BF94-484B-9A2B-454F065F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94353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ubrik 10">
            <a:extLst>
              <a:ext uri="{FF2B5EF4-FFF2-40B4-BE49-F238E27FC236}">
                <a16:creationId xmlns:a16="http://schemas.microsoft.com/office/drawing/2014/main" id="{B6E6C1AE-FB17-4361-B576-BEA64F324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F63D6F9-84B0-4A5C-8E4B-BC68E6C6E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7533" y="1535113"/>
            <a:ext cx="4988984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52354B6-EA03-4633-BF8C-740DFABDCC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7533" y="2226392"/>
            <a:ext cx="4988984" cy="377440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F649AF67-0586-4B82-B127-BCF1D142C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5485" y="1529883"/>
            <a:ext cx="4988984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808B6D22-C9A1-4DC3-9391-6DE49E2DA5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5485" y="2226391"/>
            <a:ext cx="4988984" cy="377440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E30EC6AC-22D3-4986-B75B-4A9C4E008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4CAA757E-6409-4B8A-9DCF-C2B973D9C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F956D3A-FB10-4BC7-B775-EEC3B0F09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05926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2002D4F-0565-4D94-B732-A81A7631C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29290BF0-624A-4FEB-AD73-4B87CFDED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AA57C6F1-0C9D-4071-9328-1490E5D8E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D3DB7D4-08D4-4FBD-BD00-F4ED9229D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0577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14722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vsida bild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D5745-D09E-40AF-B411-41D97075C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00" y="509388"/>
            <a:ext cx="4994400" cy="720000"/>
          </a:xfrm>
        </p:spPr>
        <p:txBody>
          <a:bodyPr>
            <a:noAutofit/>
          </a:bodyPr>
          <a:lstStyle/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0F38C46-6AF1-4B68-BC01-6E950AA58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3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8" name="Platshållare för bild 3">
            <a:extLst>
              <a:ext uri="{FF2B5EF4-FFF2-40B4-BE49-F238E27FC236}">
                <a16:creationId xmlns:a16="http://schemas.microsoft.com/office/drawing/2014/main" id="{27603766-483D-D886-DC1D-5C23F71EC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15200" y="0"/>
            <a:ext cx="5176800" cy="6858000"/>
          </a:xfrm>
        </p:spPr>
        <p:txBody>
          <a:bodyPr/>
          <a:lstStyle/>
          <a:p>
            <a:r>
              <a:rPr lang="sv-SE"/>
              <a:t>Klicka på ikonen för att lägga till en bild</a:t>
            </a:r>
            <a:endParaRPr lang="en-GB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C4419C6-376D-4C6E-BE3D-B274817B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3E5173-5D2E-4D30-9FFA-AA056111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588ACC9-BF94-484B-9A2B-454F065F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81842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vsida bild vä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D5745-D09E-40AF-B411-41D97075C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598" y="509388"/>
            <a:ext cx="4994402" cy="720000"/>
          </a:xfrm>
        </p:spPr>
        <p:txBody>
          <a:bodyPr>
            <a:noAutofit/>
          </a:bodyPr>
          <a:lstStyle/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7D4F25B-617D-4324-9D7D-CA844B9FB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9598" y="1530217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8" name="Platshållare för bild 3">
            <a:extLst>
              <a:ext uri="{FF2B5EF4-FFF2-40B4-BE49-F238E27FC236}">
                <a16:creationId xmlns:a16="http://schemas.microsoft.com/office/drawing/2014/main" id="{78766863-56BF-ED1E-FDF2-2AA72B1B5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8546"/>
            <a:ext cx="5176800" cy="6858000"/>
          </a:xfrm>
        </p:spPr>
        <p:txBody>
          <a:bodyPr/>
          <a:lstStyle/>
          <a:p>
            <a:r>
              <a:rPr lang="sv-SE"/>
              <a:t>Klicka på ikonen för att lägga till en bild</a:t>
            </a:r>
            <a:endParaRPr lang="en-GB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C4419C6-376D-4C6E-BE3D-B274817B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3E5173-5D2E-4D30-9FFA-AA056111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588ACC9-BF94-484B-9A2B-454F065F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Platshållare för text 9">
            <a:extLst>
              <a:ext uri="{FF2B5EF4-FFF2-40B4-BE49-F238E27FC236}">
                <a16:creationId xmlns:a16="http://schemas.microsoft.com/office/drawing/2014/main" id="{ACF927FD-62CA-DC82-9393-851FF4E9A5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119" y="5930451"/>
            <a:ext cx="3093616" cy="927549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03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om du vill redigera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47996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om du vill redigera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9840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A15F10B-3E52-4A01-A074-8FACED829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837DAB8-FB21-4D42-8249-61209DB20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026CA621-5FB0-485E-AD29-BCB7AC736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53A79EE-05AC-4963-8B0F-040053E1D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FEBEACA-5626-42CF-9F84-0462330F2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700946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om du vill redigera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63394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om du vill redigera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0346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12192000" cy="590308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på knappen Infoga bild under fliken Infoga för att infoga en bild.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69806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om du vill redigera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52318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bil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6300" y="6020544"/>
            <a:ext cx="8591550" cy="720000"/>
          </a:xfrm>
        </p:spPr>
        <p:txBody>
          <a:bodyPr anchor="b">
            <a:noAutofit/>
          </a:bodyPr>
          <a:lstStyle>
            <a:lvl1pPr algn="l"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12192000" cy="5903089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1"/>
            <a:ext cx="910953" cy="45719"/>
          </a:xfrm>
        </p:spPr>
        <p:txBody>
          <a:bodyPr/>
          <a:lstStyle>
            <a:lvl1pPr>
              <a:defRPr sz="100"/>
            </a:lvl1pPr>
          </a:lstStyle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5664" y="6858001"/>
            <a:ext cx="6336000" cy="45719"/>
          </a:xfrm>
        </p:spPr>
        <p:txBody>
          <a:bodyPr/>
          <a:lstStyle>
            <a:lvl1pPr>
              <a:defRPr sz="100"/>
            </a:lvl1pPr>
          </a:lstStyle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9567" y="6858000"/>
            <a:ext cx="432742" cy="45719"/>
          </a:xfrm>
        </p:spPr>
        <p:txBody>
          <a:bodyPr/>
          <a:lstStyle>
            <a:lvl1pPr>
              <a:defRPr sz="100"/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23219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bil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2735" y="272555"/>
            <a:ext cx="7005034" cy="1193359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818000"/>
            <a:ext cx="12192000" cy="5040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1"/>
            <a:ext cx="910953" cy="45719"/>
          </a:xfrm>
        </p:spPr>
        <p:txBody>
          <a:bodyPr/>
          <a:lstStyle>
            <a:lvl1pPr>
              <a:defRPr sz="100"/>
            </a:lvl1pPr>
          </a:lstStyle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5664" y="6858001"/>
            <a:ext cx="6336000" cy="45719"/>
          </a:xfrm>
        </p:spPr>
        <p:txBody>
          <a:bodyPr/>
          <a:lstStyle>
            <a:lvl1pPr>
              <a:defRPr sz="100"/>
            </a:lvl1pPr>
          </a:lstStyle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9567" y="6858000"/>
            <a:ext cx="432742" cy="45719"/>
          </a:xfrm>
        </p:spPr>
        <p:txBody>
          <a:bodyPr/>
          <a:lstStyle>
            <a:lvl1pPr>
              <a:defRPr sz="100"/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45689AA9-2269-983B-A78A-C44F94BD29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31" y="272555"/>
            <a:ext cx="3980166" cy="119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8847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8000" y="509388"/>
            <a:ext cx="10176000" cy="72000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5747169D-F9DA-9DB0-B86B-EF94881788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08000" y="1458293"/>
            <a:ext cx="10176000" cy="1325206"/>
          </a:xfrm>
        </p:spPr>
        <p:txBody>
          <a:bodyPr/>
          <a:lstStyle>
            <a:lvl1pPr marL="0" indent="0">
              <a:buNone/>
              <a:defRPr/>
            </a:lvl1pPr>
            <a:lvl2pPr marL="324000" indent="0">
              <a:buNone/>
              <a:defRPr/>
            </a:lvl2pPr>
            <a:lvl3pPr marL="648000" indent="0">
              <a:buNone/>
              <a:defRPr/>
            </a:lvl3pPr>
            <a:lvl4pPr marL="972000" indent="0">
              <a:buNone/>
              <a:defRPr/>
            </a:lvl4pPr>
            <a:lvl5pPr marL="1296000" indent="0">
              <a:buNone/>
              <a:defRPr/>
            </a:lvl5pPr>
          </a:lstStyle>
          <a:p>
            <a:pPr lvl="0"/>
            <a:r>
              <a:rPr lang="sv-SE" dirty="0"/>
              <a:t>Tänk på läsbarheten. Använd svart text mot ljus bild eller vit text mot mörk bild.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1"/>
            <a:ext cx="910953" cy="45719"/>
          </a:xfrm>
        </p:spPr>
        <p:txBody>
          <a:bodyPr/>
          <a:lstStyle>
            <a:lvl1pPr>
              <a:defRPr sz="100"/>
            </a:lvl1pPr>
          </a:lstStyle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5664" y="6858001"/>
            <a:ext cx="6336000" cy="45719"/>
          </a:xfrm>
        </p:spPr>
        <p:txBody>
          <a:bodyPr/>
          <a:lstStyle>
            <a:lvl1pPr>
              <a:defRPr sz="100"/>
            </a:lvl1pPr>
          </a:lstStyle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9567" y="6858000"/>
            <a:ext cx="432742" cy="45719"/>
          </a:xfrm>
        </p:spPr>
        <p:txBody>
          <a:bodyPr/>
          <a:lstStyle>
            <a:lvl1pPr>
              <a:defRPr sz="100"/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7" name="Platshållare för text 9">
            <a:extLst>
              <a:ext uri="{FF2B5EF4-FFF2-40B4-BE49-F238E27FC236}">
                <a16:creationId xmlns:a16="http://schemas.microsoft.com/office/drawing/2014/main" id="{CA9C2E4F-DC08-63C9-3B19-0F65D0148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119" y="5930451"/>
            <a:ext cx="3093616" cy="927549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8261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4925D998-0057-4F2D-B1FF-E18FADE7D2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861" y="2330393"/>
            <a:ext cx="7328277" cy="219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38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D5745-D09E-40AF-B411-41D97075C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0F38C46-6AF1-4B68-BC01-6E950AA58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3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7D4F25B-617D-4324-9D7D-CA844B9FB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9598" y="1530217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C4419C6-376D-4C6E-BE3D-B274817B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3E5173-5D2E-4D30-9FFA-AA056111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588ACC9-BF94-484B-9A2B-454F065F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10192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ubrik 10">
            <a:extLst>
              <a:ext uri="{FF2B5EF4-FFF2-40B4-BE49-F238E27FC236}">
                <a16:creationId xmlns:a16="http://schemas.microsoft.com/office/drawing/2014/main" id="{B6E6C1AE-FB17-4361-B576-BEA64F324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F63D6F9-84B0-4A5C-8E4B-BC68E6C6E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7533" y="1535113"/>
            <a:ext cx="4988984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52354B6-EA03-4633-BF8C-740DFABDCC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7533" y="2226392"/>
            <a:ext cx="4988984" cy="377440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F649AF67-0586-4B82-B127-BCF1D142C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5485" y="1529883"/>
            <a:ext cx="4988984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808B6D22-C9A1-4DC3-9391-6DE49E2DA5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5485" y="2226391"/>
            <a:ext cx="4988984" cy="377440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E30EC6AC-22D3-4986-B75B-4A9C4E008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4CAA757E-6409-4B8A-9DCF-C2B973D9C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F956D3A-FB10-4BC7-B775-EEC3B0F09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7892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2002D4F-0565-4D94-B732-A81A7631C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29290BF0-624A-4FEB-AD73-4B87CFDED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AA57C6F1-0C9D-4071-9328-1490E5D8E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D3DB7D4-08D4-4FBD-BD00-F4ED9229D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548233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96677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vsida bild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D5745-D09E-40AF-B411-41D97075C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00" y="509388"/>
            <a:ext cx="4994400" cy="720000"/>
          </a:xfrm>
        </p:spPr>
        <p:txBody>
          <a:bodyPr>
            <a:noAutofit/>
          </a:bodyPr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0F38C46-6AF1-4B68-BC01-6E950AA58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3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8" name="Platshållare för bild 3">
            <a:extLst>
              <a:ext uri="{FF2B5EF4-FFF2-40B4-BE49-F238E27FC236}">
                <a16:creationId xmlns:a16="http://schemas.microsoft.com/office/drawing/2014/main" id="{27603766-483D-D886-DC1D-5C23F71EC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15200" y="0"/>
            <a:ext cx="5176800" cy="6858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en-GB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C4419C6-376D-4C6E-BE3D-B274817B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3E5173-5D2E-4D30-9FFA-AA056111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588ACC9-BF94-484B-9A2B-454F065F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1279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vsida bild vä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D5745-D09E-40AF-B411-41D97075C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598" y="509388"/>
            <a:ext cx="4994402" cy="720000"/>
          </a:xfrm>
        </p:spPr>
        <p:txBody>
          <a:bodyPr>
            <a:noAutofit/>
          </a:bodyPr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7D4F25B-617D-4324-9D7D-CA844B9FB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9598" y="1530217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8" name="Platshållare för bild 3">
            <a:extLst>
              <a:ext uri="{FF2B5EF4-FFF2-40B4-BE49-F238E27FC236}">
                <a16:creationId xmlns:a16="http://schemas.microsoft.com/office/drawing/2014/main" id="{78766863-56BF-ED1E-FDF2-2AA72B1B5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8546"/>
            <a:ext cx="5176800" cy="6858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en-GB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C4419C6-376D-4C6E-BE3D-B274817B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2026-04-02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3E5173-5D2E-4D30-9FFA-AA056111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588ACC9-BF94-484B-9A2B-454F065F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Platshållare för text 9">
            <a:extLst>
              <a:ext uri="{FF2B5EF4-FFF2-40B4-BE49-F238E27FC236}">
                <a16:creationId xmlns:a16="http://schemas.microsoft.com/office/drawing/2014/main" id="{ACF927FD-62CA-DC82-9393-851FF4E9A5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119" y="5930451"/>
            <a:ext cx="3093616" cy="927549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5934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10">
            <a:extLst>
              <a:ext uri="{FF2B5EF4-FFF2-40B4-BE49-F238E27FC236}">
                <a16:creationId xmlns:a16="http://schemas.microsoft.com/office/drawing/2014/main" id="{2C80472F-745D-4B34-BFEF-90E90E321C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19" y="5930451"/>
            <a:ext cx="3093616" cy="927549"/>
          </a:xfrm>
          <a:prstGeom prst="rect">
            <a:avLst/>
          </a:prstGeom>
        </p:spPr>
      </p:pic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13407ACE-5946-4E40-AB1D-F335253E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00" y="509388"/>
            <a:ext cx="10176000" cy="72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F9D02A5-F05D-4D5E-A212-8B5C16FCE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7999" y="1535113"/>
            <a:ext cx="10176001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EFF7142-315F-44E7-A42C-DA2DC5B6F7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91691" y="6292692"/>
            <a:ext cx="9109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3A13C2D-A1D6-4AA7-8602-B0CA3DAB5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7355" y="6292692"/>
            <a:ext cx="633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ECA39A5-7F13-41E2-AE5C-779F2887C1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51258" y="6292691"/>
            <a:ext cx="432742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73358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71" r:id="rId8"/>
    <p:sldLayoutId id="2147483672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3" r:id="rId16"/>
    <p:sldLayoutId id="2147483674" r:id="rId17"/>
    <p:sldLayoutId id="214748366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5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8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2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10">
            <a:extLst>
              <a:ext uri="{FF2B5EF4-FFF2-40B4-BE49-F238E27FC236}">
                <a16:creationId xmlns:a16="http://schemas.microsoft.com/office/drawing/2014/main" id="{2C80472F-745D-4B34-BFEF-90E90E321C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19" y="5930451"/>
            <a:ext cx="3093616" cy="927549"/>
          </a:xfrm>
          <a:prstGeom prst="rect">
            <a:avLst/>
          </a:prstGeom>
        </p:spPr>
      </p:pic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13407ACE-5946-4E40-AB1D-F335253E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00" y="509388"/>
            <a:ext cx="10176000" cy="72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F9D02A5-F05D-4D5E-A212-8B5C16FCE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7999" y="1535113"/>
            <a:ext cx="10176001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EFF7142-315F-44E7-A42C-DA2DC5B6F7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91691" y="6292692"/>
            <a:ext cx="9109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C3CAB3A1-2D40-4BA9-A61B-AFD14D1D0A73}" type="datetimeFigureOut">
              <a:rPr lang="sv-SE" smtClean="0"/>
              <a:pPr/>
              <a:t>2026-04-02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3A13C2D-A1D6-4AA7-8602-B0CA3DAB5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7355" y="6292692"/>
            <a:ext cx="633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ECA39A5-7F13-41E2-AE5C-779F2887C1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51258" y="6292691"/>
            <a:ext cx="432742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92035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5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8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2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6A79A-E037-ED89-1E07-38490C40A6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Scenario 1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500035-5939-C1E8-B22A-9E8AB51831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59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3E270-7798-3F30-35CF-0DDF69494F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Scenario 4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16C346-3202-BF5A-9908-A59807A64A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76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134D7-E83D-D106-0DA6-073139C64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Scenario 4 – film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41950-D840-9190-4358-A2A045F6DA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8000" y="1354639"/>
            <a:ext cx="5176232" cy="4613024"/>
          </a:xfrm>
        </p:spPr>
        <p:txBody>
          <a:bodyPr>
            <a:noAutofit/>
          </a:bodyPr>
          <a:lstStyle/>
          <a:p>
            <a:r>
              <a:rPr lang="sv-SE" dirty="0"/>
              <a:t>Under förtidsröstningen blir en röstmottagare trakasserad av en väljare. Röstmottagaren blir upprörd och skriker åt väljaren. Röstmottagarens utbrott filmas av en annan person i lokalen. </a:t>
            </a:r>
          </a:p>
          <a:p>
            <a:r>
              <a:rPr lang="sv-SE" dirty="0"/>
              <a:t>Filmen läggs senare under dagen ut på sociala medier och får snabbt en väldigt stor spridning och har även snappats upp av utländska medier. </a:t>
            </a:r>
          </a:p>
        </p:txBody>
      </p:sp>
      <p:pic>
        <p:nvPicPr>
          <p:cNvPr id="5" name="Bildobjekt 4" descr="Man i rullstol köar till röstmottagningsbordet.">
            <a:extLst>
              <a:ext uri="{FF2B5EF4-FFF2-40B4-BE49-F238E27FC236}">
                <a16:creationId xmlns:a16="http://schemas.microsoft.com/office/drawing/2014/main" id="{8246E06E-3B36-825A-5960-8B32AD5FD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6495" y="0"/>
            <a:ext cx="5175505" cy="68580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27F6996-F346-6E12-8DE2-411160B3B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94703" y="248784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117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434EA-7B1A-9BC1-287E-476A47121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00" y="509388"/>
            <a:ext cx="4994400" cy="720000"/>
          </a:xfrm>
        </p:spPr>
        <p:txBody>
          <a:bodyPr anchor="b">
            <a:normAutofit/>
          </a:bodyPr>
          <a:lstStyle/>
          <a:p>
            <a:r>
              <a:rPr lang="sv-SE" dirty="0"/>
              <a:t>Frågor till scenario 4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F9920AB-7DD9-312F-7D35-ACD6389559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3"/>
            <a:ext cx="5385409" cy="4351338"/>
          </a:xfrm>
        </p:spPr>
        <p:txBody>
          <a:bodyPr/>
          <a:lstStyle/>
          <a:p>
            <a:r>
              <a:rPr lang="sv-SE" dirty="0"/>
              <a:t>Vad gör ni för antaganden kring hur situationen kan utvecklas?</a:t>
            </a:r>
          </a:p>
          <a:p>
            <a:r>
              <a:rPr lang="sv-SE" dirty="0"/>
              <a:t>Vad behöver ni göra för att hantera situationen?</a:t>
            </a:r>
          </a:p>
          <a:p>
            <a:r>
              <a:rPr lang="sv-SE" dirty="0"/>
              <a:t>Behöver ni samverka med någon/några andra aktörer? Vilka?</a:t>
            </a:r>
          </a:p>
          <a:p>
            <a:r>
              <a:rPr lang="sv-SE" dirty="0"/>
              <a:t>Hur och vad väljer ni att kommunicera, och till vem?</a:t>
            </a:r>
          </a:p>
          <a:p>
            <a:r>
              <a:rPr lang="sv-SE" dirty="0"/>
              <a:t>Rapporterar ni en incident? Till vem?</a:t>
            </a:r>
          </a:p>
          <a:p>
            <a:endParaRPr lang="sv-SE" dirty="0"/>
          </a:p>
          <a:p>
            <a:endParaRPr lang="en-US" dirty="0"/>
          </a:p>
        </p:txBody>
      </p:sp>
      <p:pic>
        <p:nvPicPr>
          <p:cNvPr id="5" name="Platshållare för bild 4" descr="Rösträknare räknar valsedlar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967" r="196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F063877D-EC2E-FB61-B664-E521AB7FDF84}"/>
              </a:ext>
            </a:extLst>
          </p:cNvPr>
          <p:cNvSpPr/>
          <p:nvPr/>
        </p:nvSpPr>
        <p:spPr>
          <a:xfrm>
            <a:off x="6393408" y="248784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404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4C7E-D7D4-E3A8-A0BB-19740C376E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Scenario 5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390529-2DD1-5637-617E-8F2B272EAB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05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134D7-E83D-D106-0DA6-073139C64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Scenario 5 – magsjuka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41950-D840-9190-4358-A2A045F6DAE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sv-SE" sz="2000" dirty="0"/>
              <a:t>Två personer har åkt för att lämna kommunens röster till länsstyrelsen på måndagen efter valdagen. </a:t>
            </a:r>
          </a:p>
          <a:p>
            <a:r>
              <a:rPr lang="sv-SE" sz="2000" dirty="0"/>
              <a:t>En av dem ringer till valkansliet och berättar att personen som körde bilen har blivit akut magsjuk. De har stannat vid en bensinmack för att han ska kunna uppsöka toaletten. </a:t>
            </a:r>
          </a:p>
          <a:p>
            <a:r>
              <a:rPr lang="sv-SE" sz="2000" dirty="0"/>
              <a:t>Nu undrar personen som inte är sjuk om han ska fortsätta sista biten själv till länsstyrelsen för att inte missa den tid ni fått för inlämning. </a:t>
            </a:r>
          </a:p>
        </p:txBody>
      </p:sp>
      <p:pic>
        <p:nvPicPr>
          <p:cNvPr id="7" name="Platshållare för bild 6" descr="Rösmottagare delar ut valkuvert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3" b="1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C7B759F-0AF3-86B0-4560-4F79DF58592E}"/>
              </a:ext>
            </a:extLst>
          </p:cNvPr>
          <p:cNvSpPr/>
          <p:nvPr/>
        </p:nvSpPr>
        <p:spPr>
          <a:xfrm>
            <a:off x="6393408" y="94593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2382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434EA-7B1A-9BC1-287E-476A47121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v-SE" dirty="0"/>
              <a:t>Frågor till scenario 5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E2B6584-B997-6E19-2DF8-F4C03C623B6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Vad väljer ni att svara personen som ringer?</a:t>
            </a:r>
          </a:p>
          <a:p>
            <a:r>
              <a:rPr lang="sv-SE" dirty="0"/>
              <a:t>Behöver ni samverka med någon/några andra aktörer? Vilka?</a:t>
            </a:r>
          </a:p>
          <a:p>
            <a:r>
              <a:rPr lang="sv-SE" dirty="0"/>
              <a:t>Hur och vad väljer ni att kommunicera, och till vem?</a:t>
            </a:r>
          </a:p>
          <a:p>
            <a:r>
              <a:rPr lang="sv-SE" dirty="0"/>
              <a:t>Rapporterar ni en incident? Till vem?</a:t>
            </a:r>
          </a:p>
          <a:p>
            <a:endParaRPr lang="sv-SE" dirty="0"/>
          </a:p>
          <a:p>
            <a:endParaRPr lang="en-US" dirty="0"/>
          </a:p>
        </p:txBody>
      </p:sp>
      <p:pic>
        <p:nvPicPr>
          <p:cNvPr id="5" name="Platshållare för bild 4" descr="Rösträknare räknar valsedlar.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967" r="196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F65CDAFB-D406-352D-C1CF-7889B3066185}"/>
              </a:ext>
            </a:extLst>
          </p:cNvPr>
          <p:cNvSpPr/>
          <p:nvPr/>
        </p:nvSpPr>
        <p:spPr>
          <a:xfrm>
            <a:off x="6393408" y="248784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0060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F2736-C8CA-A28D-17E7-5A59B0DCFE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Scenario 6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AF987E-4C23-DF4D-7F96-900869E6BB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134D7-E83D-D106-0DA6-073139C64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999" y="509388"/>
            <a:ext cx="5534315" cy="720000"/>
          </a:xfrm>
        </p:spPr>
        <p:txBody>
          <a:bodyPr/>
          <a:lstStyle/>
          <a:p>
            <a:r>
              <a:rPr lang="sv-SE" dirty="0"/>
              <a:t>Scenario 6 – demonstration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41950-D840-9190-4358-A2A045F6DA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8000" y="1354639"/>
            <a:ext cx="4994401" cy="4351338"/>
          </a:xfrm>
        </p:spPr>
        <p:txBody>
          <a:bodyPr>
            <a:noAutofit/>
          </a:bodyPr>
          <a:lstStyle/>
          <a:p>
            <a:r>
              <a:rPr lang="sv-SE" sz="1800" dirty="0"/>
              <a:t>Ni har fått veta att det kommer ske en  demonstration vid torget nära en förtidsröstningslokal där ni förutspår att det kommer att vara en del köer under dagen. </a:t>
            </a:r>
          </a:p>
          <a:p>
            <a:r>
              <a:rPr lang="sv-SE" sz="1800" dirty="0"/>
              <a:t>Gruppen är känd för att vara högljudd och att demonstrationerna förflyttar sig. Vandalisering har även skett vid tidigare demonstrationer.</a:t>
            </a:r>
          </a:p>
          <a:p>
            <a:r>
              <a:rPr lang="sv-SE" sz="1800"/>
              <a:t>Flera </a:t>
            </a:r>
            <a:r>
              <a:rPr lang="sv-SE" sz="1800" dirty="0"/>
              <a:t>röstmottagare har hört av sig och är oroliga för sin säkerhet och att gå ut på lunchen.</a:t>
            </a:r>
          </a:p>
          <a:p>
            <a:r>
              <a:rPr lang="sv-SE" sz="1800" dirty="0"/>
              <a:t>Väljare har i sociala medier skrivit att de inte känner sig trygga att gå och rösta idag. </a:t>
            </a:r>
          </a:p>
        </p:txBody>
      </p:sp>
      <p:pic>
        <p:nvPicPr>
          <p:cNvPr id="7" name="Platshållare för bild 6" descr="Väljare tar hjälp av röstmottagare bakom avskärmningen för valsedlar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3" b="1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CA7EB0E9-7ED1-7EEB-AEE6-11C11F9A6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93407" y="113431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13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bild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A434EA-7B1A-9BC1-287E-476A47121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v-SE" dirty="0"/>
              <a:t>Frågor till scenario 6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F9920AB-7DD9-312F-7D35-ACD6389559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2"/>
            <a:ext cx="4994401" cy="4502005"/>
          </a:xfrm>
        </p:spPr>
        <p:txBody>
          <a:bodyPr/>
          <a:lstStyle/>
          <a:p>
            <a:r>
              <a:rPr lang="sv-SE" dirty="0"/>
              <a:t>Vad gör ni för antaganden kring hur situationen kan utvecklas?</a:t>
            </a:r>
          </a:p>
          <a:p>
            <a:r>
              <a:rPr lang="sv-SE" dirty="0"/>
              <a:t>Hur bedömer ni risken för att denna demonstration kan spilla över på röstmottagningen och röstmottagarnas säkerhet?</a:t>
            </a:r>
          </a:p>
          <a:p>
            <a:r>
              <a:rPr lang="sv-SE" dirty="0"/>
              <a:t>Behöver ni samverka med någon/några andra aktörer? Vilka?</a:t>
            </a:r>
          </a:p>
          <a:p>
            <a:r>
              <a:rPr lang="sv-SE" sz="2400" dirty="0"/>
              <a:t>Hur och vad väljer ni att kommunicera, och till vem?</a:t>
            </a:r>
          </a:p>
          <a:p>
            <a:endParaRPr lang="en-US" dirty="0"/>
          </a:p>
        </p:txBody>
      </p:sp>
      <p:pic>
        <p:nvPicPr>
          <p:cNvPr id="4" name="Bildobjekt 3" descr="Rösträknare räknar valsedlar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5200" y="0"/>
            <a:ext cx="5389331" cy="685859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C7413E45-01A4-65F4-1E6A-F19027D5A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93408" y="136635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88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134D7-E83D-D106-0DA6-073139C64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Scenario 1 – inbrott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41950-D840-9190-4358-A2A045F6DA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2"/>
            <a:ext cx="4994401" cy="4545647"/>
          </a:xfrm>
        </p:spPr>
        <p:txBody>
          <a:bodyPr>
            <a:normAutofit/>
          </a:bodyPr>
          <a:lstStyle/>
          <a:p>
            <a:r>
              <a:rPr lang="sv-SE" sz="2000" dirty="0"/>
              <a:t>Klockan 01:45 på natten till valdagen får kommunens TiB information om att inbrottslarmet gått i en byggnad som ni planerat att använda som vallokal. </a:t>
            </a:r>
          </a:p>
          <a:p>
            <a:r>
              <a:rPr lang="sv-SE" sz="2000" dirty="0"/>
              <a:t>Polisen konstaterar snabbt att lokalen blivit vandaliserad och är helt nedsprejad med politiska budskap. </a:t>
            </a:r>
          </a:p>
          <a:p>
            <a:r>
              <a:rPr lang="sv-SE" sz="2000" dirty="0"/>
              <a:t>Ni konstaterar att ni inte kommer kunna använda denna byggnad som vallokal under valdagen. </a:t>
            </a:r>
          </a:p>
        </p:txBody>
      </p:sp>
      <p:pic>
        <p:nvPicPr>
          <p:cNvPr id="8" name="Picture Placeholder 7" descr="A blue chair with a sign on it&#10;&#10;Description automatically generated">
            <a:extLst>
              <a:ext uri="{FF2B5EF4-FFF2-40B4-BE49-F238E27FC236}">
                <a16:creationId xmlns:a16="http://schemas.microsoft.com/office/drawing/2014/main" id="{E0BEED88-83BE-E26D-32FE-53FCF96A3A0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8" b="5838"/>
          <a:stretch>
            <a:fillRect/>
          </a:stretch>
        </p:blipFill>
        <p:spPr/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AE9211D-815E-78B6-2504-6E0A42B0C366}"/>
              </a:ext>
            </a:extLst>
          </p:cNvPr>
          <p:cNvSpPr/>
          <p:nvPr/>
        </p:nvSpPr>
        <p:spPr>
          <a:xfrm>
            <a:off x="6393408" y="136634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4417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434EA-7B1A-9BC1-287E-476A47121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v-SE" dirty="0"/>
              <a:t>Frågor till scenario 1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6396CF2-B980-0E62-07AA-C8A5B1BCBC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3"/>
            <a:ext cx="5385409" cy="4351338"/>
          </a:xfrm>
        </p:spPr>
        <p:txBody>
          <a:bodyPr/>
          <a:lstStyle/>
          <a:p>
            <a:r>
              <a:rPr lang="sv-SE" dirty="0"/>
              <a:t>Vad gör ni för antaganden om hur situationen kan tänkas utvecklas?</a:t>
            </a:r>
          </a:p>
          <a:p>
            <a:r>
              <a:rPr lang="sv-SE" dirty="0"/>
              <a:t>Vad behöver ni göra för att hantera situationen? </a:t>
            </a:r>
          </a:p>
          <a:p>
            <a:r>
              <a:rPr lang="sv-SE" dirty="0"/>
              <a:t>Behöver ni samverka med någon/några andra aktörer? Vilka?</a:t>
            </a:r>
          </a:p>
          <a:p>
            <a:r>
              <a:rPr lang="sv-SE" dirty="0"/>
              <a:t>Hur och vad väljer ni att kommunicera, och till vem?</a:t>
            </a:r>
          </a:p>
          <a:p>
            <a:r>
              <a:rPr lang="sv-SE" dirty="0"/>
              <a:t>Rapporterar ni en incident? Till vem?</a:t>
            </a:r>
          </a:p>
          <a:p>
            <a:pPr marL="0" indent="0">
              <a:buNone/>
            </a:pPr>
            <a:endParaRPr lang="sv-SE" dirty="0">
              <a:solidFill>
                <a:srgbClr val="FF0000"/>
              </a:solidFill>
            </a:endParaRPr>
          </a:p>
          <a:p>
            <a:endParaRPr lang="sv-SE" dirty="0"/>
          </a:p>
          <a:p>
            <a:endParaRPr lang="en-US" dirty="0"/>
          </a:p>
        </p:txBody>
      </p:sp>
      <p:pic>
        <p:nvPicPr>
          <p:cNvPr id="5" name="Platshållare för bild 4" descr="Flera par händer som räknar valsedlar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967" r="196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43AFF64-0F2A-E7A4-6588-DAD92027F297}"/>
              </a:ext>
            </a:extLst>
          </p:cNvPr>
          <p:cNvSpPr/>
          <p:nvPr/>
        </p:nvSpPr>
        <p:spPr>
          <a:xfrm>
            <a:off x="6393408" y="248784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1542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F2736-C8CA-A28D-17E7-5A59B0DCFE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Scenario 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AF987E-4C23-DF4D-7F96-900869E6BB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657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134D7-E83D-D106-0DA6-073139C64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Scenario 2 – sjukdom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41950-D840-9190-4358-A2A045F6DA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8000" y="1354639"/>
            <a:ext cx="4994401" cy="4351338"/>
          </a:xfrm>
        </p:spPr>
        <p:txBody>
          <a:bodyPr>
            <a:noAutofit/>
          </a:bodyPr>
          <a:lstStyle/>
          <a:p>
            <a:r>
              <a:rPr lang="sv-SE" dirty="0"/>
              <a:t>Förtidsröstningen pågår sedan en vecka tillbaka och plötsligt blir er mest erfarna valsamordnare allvarligt sjuk. </a:t>
            </a:r>
          </a:p>
          <a:p>
            <a:r>
              <a:rPr lang="sv-SE" dirty="0"/>
              <a:t>Ni får veta att hen kommer vara okontaktbar tills efter valdagen. </a:t>
            </a:r>
          </a:p>
          <a:p>
            <a:r>
              <a:rPr lang="sv-SE" dirty="0"/>
              <a:t>Samtidigt ringer lokaltidningen och vill ha kommentarer kring ett påstått handhavandefel i en röstningslokal. </a:t>
            </a:r>
          </a:p>
          <a:p>
            <a:endParaRPr lang="sv-SE" dirty="0"/>
          </a:p>
        </p:txBody>
      </p:sp>
      <p:pic>
        <p:nvPicPr>
          <p:cNvPr id="6" name="Platshållare för bild 5" descr="Röstmottagare sitter med ett pass och kontrollerar väljarens identitet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3" b="1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CA7EB0E9-7ED1-7EEB-AEE6-11C11F9A6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93407" y="113431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868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434EA-7B1A-9BC1-287E-476A47121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v-SE" dirty="0"/>
              <a:t>Frågor till scenario 2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F9920AB-7DD9-312F-7D35-ACD63895590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Vad behöver ni göra för att hantera situationen?</a:t>
            </a:r>
          </a:p>
          <a:p>
            <a:r>
              <a:rPr lang="sv-SE" dirty="0"/>
              <a:t>Med vem/vilka behöver ni samverka?</a:t>
            </a:r>
          </a:p>
          <a:p>
            <a:r>
              <a:rPr lang="sv-SE" sz="2400" dirty="0"/>
              <a:t>Vem kommunicerar vad, hur och när? </a:t>
            </a:r>
          </a:p>
          <a:p>
            <a:endParaRPr lang="en-US" dirty="0"/>
          </a:p>
        </p:txBody>
      </p:sp>
      <p:pic>
        <p:nvPicPr>
          <p:cNvPr id="4" name="Bildobjekt 3" descr="Rösträknare räknar valsedlar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5200" y="0"/>
            <a:ext cx="5389331" cy="685859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C7413E45-01A4-65F4-1E6A-F19027D5AF7C}"/>
              </a:ext>
            </a:extLst>
          </p:cNvPr>
          <p:cNvSpPr/>
          <p:nvPr/>
        </p:nvSpPr>
        <p:spPr>
          <a:xfrm>
            <a:off x="6393408" y="136635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621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31C1059-B25D-9176-765A-84148209D8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Scenario 3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FB2B6F78-486A-D231-9BDB-400FF3865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7261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45A32-F441-4770-A465-F371C2365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0EB2B-92AB-9D13-EE99-119027219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Scenario 3 – sms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AE9D16-6683-2C0C-79C7-DFBB26109A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En invånare i er kommun ringer och berättar att han fått ett sms från Valmyndigheten. </a:t>
            </a:r>
          </a:p>
          <a:p>
            <a:r>
              <a:rPr lang="sv-SE" dirty="0"/>
              <a:t>Meddelandet innehåller en länk till en sida där man enligt informationen kan logga in med Bank-id och rösta hemifrån.</a:t>
            </a:r>
          </a:p>
          <a:p>
            <a:r>
              <a:rPr lang="sv-SE" dirty="0"/>
              <a:t>Personen undrar om det är säkert att rösta på det här sättet. </a:t>
            </a:r>
          </a:p>
        </p:txBody>
      </p:sp>
      <p:pic>
        <p:nvPicPr>
          <p:cNvPr id="6" name="Picture Placeholder 5" descr="A wooden box with a lock&#10;&#10;Description automatically generated">
            <a:extLst>
              <a:ext uri="{FF2B5EF4-FFF2-40B4-BE49-F238E27FC236}">
                <a16:creationId xmlns:a16="http://schemas.microsoft.com/office/drawing/2014/main" id="{586C27F6-BADD-B1C8-0F0D-33AAD11A93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3" r="24833"/>
          <a:stretch>
            <a:fillRect/>
          </a:stretch>
        </p:blipFill>
        <p:spPr/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0773C35-981F-AE3C-A81F-CF87DAD9B14E}"/>
              </a:ext>
            </a:extLst>
          </p:cNvPr>
          <p:cNvSpPr/>
          <p:nvPr/>
        </p:nvSpPr>
        <p:spPr>
          <a:xfrm>
            <a:off x="6393408" y="180975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2452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F35D1-5977-993F-759E-CA6A85999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EAE57-D048-836F-28E7-A011548DB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00" y="509388"/>
            <a:ext cx="4994400" cy="720000"/>
          </a:xfrm>
        </p:spPr>
        <p:txBody>
          <a:bodyPr anchor="b">
            <a:normAutofit/>
          </a:bodyPr>
          <a:lstStyle/>
          <a:p>
            <a:r>
              <a:rPr lang="sv-SE" dirty="0"/>
              <a:t>Frågor till scenario 3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EB431AB-7FE9-EF52-558A-71A411C29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3"/>
            <a:ext cx="4994401" cy="4680630"/>
          </a:xfrm>
        </p:spPr>
        <p:txBody>
          <a:bodyPr/>
          <a:lstStyle/>
          <a:p>
            <a:r>
              <a:rPr lang="sv-SE" dirty="0"/>
              <a:t>Saknar ni någon information? Vem kan tänkas ha den i så fall? </a:t>
            </a:r>
          </a:p>
          <a:p>
            <a:r>
              <a:rPr lang="sv-SE" dirty="0"/>
              <a:t>Vad behöver ni göra för att hantera situationen?</a:t>
            </a:r>
          </a:p>
          <a:p>
            <a:r>
              <a:rPr lang="sv-SE" dirty="0"/>
              <a:t>Behöver ni samverka med någon/några andra aktörer? Vilka?</a:t>
            </a:r>
          </a:p>
          <a:p>
            <a:r>
              <a:rPr lang="sv-SE" dirty="0"/>
              <a:t>Hur och vad väljer ni att kommunicera, och till vem?</a:t>
            </a:r>
          </a:p>
          <a:p>
            <a:r>
              <a:rPr lang="sv-SE" dirty="0"/>
              <a:t>Rapporterar ni en incident? Till vem?</a:t>
            </a:r>
          </a:p>
          <a:p>
            <a:endParaRPr lang="sv-SE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latshållare för bild 4" descr="Rösträknare räknar valsedlar.">
            <a:extLst>
              <a:ext uri="{FF2B5EF4-FFF2-40B4-BE49-F238E27FC236}">
                <a16:creationId xmlns:a16="http://schemas.microsoft.com/office/drawing/2014/main" id="{FFBE2833-3B84-608F-029A-A66B69FB53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967" r="196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83583B50-61A9-7EE3-0DCE-20FD88C38AE8}"/>
              </a:ext>
            </a:extLst>
          </p:cNvPr>
          <p:cNvSpPr/>
          <p:nvPr/>
        </p:nvSpPr>
        <p:spPr>
          <a:xfrm>
            <a:off x="6393408" y="248784"/>
            <a:ext cx="1243584" cy="124120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Övnings-material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457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Valmyndigheten">
      <a:dk1>
        <a:sysClr val="windowText" lastClr="000000"/>
      </a:dk1>
      <a:lt1>
        <a:sysClr val="window" lastClr="FFFFFF"/>
      </a:lt1>
      <a:dk2>
        <a:srgbClr val="5F6F7E"/>
      </a:dk2>
      <a:lt2>
        <a:srgbClr val="DDDEE1"/>
      </a:lt2>
      <a:accent1>
        <a:srgbClr val="A71979"/>
      </a:accent1>
      <a:accent2>
        <a:srgbClr val="008BD2"/>
      </a:accent2>
      <a:accent3>
        <a:srgbClr val="F39325"/>
      </a:accent3>
      <a:accent4>
        <a:srgbClr val="00918E"/>
      </a:accent4>
      <a:accent5>
        <a:srgbClr val="E83278"/>
      </a:accent5>
      <a:accent6>
        <a:srgbClr val="164194"/>
      </a:accent6>
      <a:hlink>
        <a:srgbClr val="3069A1"/>
      </a:hlink>
      <a:folHlink>
        <a:srgbClr val="800080"/>
      </a:folHlink>
    </a:clrScheme>
    <a:fontScheme name="Skatteverket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lmyndigheten.potx" id="{57E29F23-1F54-49DF-A27B-0BE8DB93E924}" vid="{0A014BE8-3C31-479E-9472-6970E1261728}"/>
    </a:ext>
  </a:extLst>
</a:theme>
</file>

<file path=ppt/theme/theme2.xml><?xml version="1.0" encoding="utf-8"?>
<a:theme xmlns:a="http://schemas.openxmlformats.org/drawingml/2006/main" name="1_Office-tema">
  <a:themeElements>
    <a:clrScheme name="Valmyndigheten">
      <a:dk1>
        <a:sysClr val="windowText" lastClr="000000"/>
      </a:dk1>
      <a:lt1>
        <a:sysClr val="window" lastClr="FFFFFF"/>
      </a:lt1>
      <a:dk2>
        <a:srgbClr val="5F6F7E"/>
      </a:dk2>
      <a:lt2>
        <a:srgbClr val="DDDEE1"/>
      </a:lt2>
      <a:accent1>
        <a:srgbClr val="A71979"/>
      </a:accent1>
      <a:accent2>
        <a:srgbClr val="008BD2"/>
      </a:accent2>
      <a:accent3>
        <a:srgbClr val="F39325"/>
      </a:accent3>
      <a:accent4>
        <a:srgbClr val="00918E"/>
      </a:accent4>
      <a:accent5>
        <a:srgbClr val="E83278"/>
      </a:accent5>
      <a:accent6>
        <a:srgbClr val="164194"/>
      </a:accent6>
      <a:hlink>
        <a:srgbClr val="3069A1"/>
      </a:hlink>
      <a:folHlink>
        <a:srgbClr val="800080"/>
      </a:folHlink>
    </a:clrScheme>
    <a:fontScheme name="Skatteverket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lmyndigheten.potx" id="{225511A2-C623-485A-AE24-635B34C570F7}" vid="{2F06A8F7-A356-4C1D-A7E9-FAF0152E1DB9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eskrivning xmlns="6f5c0b28-b534-45d8-8356-b4df8dce810b" xsi:nil="true"/>
    <Status xmlns="6f5c0b28-b534-45d8-8356-b4df8dce810b">Arbetsmaterial</Status>
    <Ansvarig xmlns="a2138bab-c180-4e18-86b6-e4cdb46ea8da">
      <UserInfo>
        <DisplayName>Emma Sjöblom</DisplayName>
        <AccountId>24</AccountId>
        <AccountType/>
      </UserInfo>
    </Ansvarig>
    <Aktivitet xmlns="6f5c0b28-b534-45d8-8356-b4df8dce810b">Pågående arbete - Valsäkerhet</Aktivitet>
    <Omr_x00e5_de xmlns="6f5c0b28-b534-45d8-8356-b4df8dce810b">Valsäkerhet</Omr_x00e5_de>
    <Dokumenttyp xmlns="6f5c0b28-b534-45d8-8356-b4df8dce810b">Utbildningsmaterial</Dokumenttyp>
    <Samverkan xmlns="6f5c0b28-b534-45d8-8356-b4df8dce810b" xsi:nil="true"/>
    <Diarienummer xmlns="6f5c0b28-b534-45d8-8356-b4df8dce810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105246A753F0545B4ED3DEB59751C91" ma:contentTypeVersion="10" ma:contentTypeDescription="Skapa ett nytt dokument." ma:contentTypeScope="" ma:versionID="db4c0b32bda3c7c4a4697005b3e82e2b">
  <xsd:schema xmlns:xsd="http://www.w3.org/2001/XMLSchema" xmlns:xs="http://www.w3.org/2001/XMLSchema" xmlns:p="http://schemas.microsoft.com/office/2006/metadata/properties" xmlns:ns2="6f5c0b28-b534-45d8-8356-b4df8dce810b" xmlns:ns3="a2138bab-c180-4e18-86b6-e4cdb46ea8da" xmlns:ns4="b72620a0-a132-4d24-afd4-031d088dc980" targetNamespace="http://schemas.microsoft.com/office/2006/metadata/properties" ma:root="true" ma:fieldsID="7bd5a85f8984475b9a3cf186fa0bbad6" ns2:_="" ns3:_="" ns4:_="">
    <xsd:import namespace="6f5c0b28-b534-45d8-8356-b4df8dce810b"/>
    <xsd:import namespace="a2138bab-c180-4e18-86b6-e4cdb46ea8da"/>
    <xsd:import namespace="b72620a0-a132-4d24-afd4-031d088dc980"/>
    <xsd:element name="properties">
      <xsd:complexType>
        <xsd:sequence>
          <xsd:element name="documentManagement">
            <xsd:complexType>
              <xsd:all>
                <xsd:element ref="ns2:Omr_x00e5_de"/>
                <xsd:element ref="ns2:Aktivitet"/>
                <xsd:element ref="ns2:Dokumenttyp"/>
                <xsd:element ref="ns2:Beskrivning" minOccurs="0"/>
                <xsd:element ref="ns2:Samverkan" minOccurs="0"/>
                <xsd:element ref="ns2:Diarienummer" minOccurs="0"/>
                <xsd:element ref="ns2:Status"/>
                <xsd:element ref="ns3:Ansvarig"/>
                <xsd:element ref="ns4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5c0b28-b534-45d8-8356-b4df8dce810b" elementFormDefault="qualified">
    <xsd:import namespace="http://schemas.microsoft.com/office/2006/documentManagement/types"/>
    <xsd:import namespace="http://schemas.microsoft.com/office/infopath/2007/PartnerControls"/>
    <xsd:element name="Omr_x00e5_de" ma:index="8" ma:displayName="Område" ma:format="RadioButtons" ma:internalName="Omr_x00e5_de">
      <xsd:simpleType>
        <xsd:restriction base="dms:Choice">
          <xsd:enumeration value="Tillgänglighet"/>
          <xsd:enumeration value="Valsäkerhet"/>
          <xsd:enumeration value="Incidentrapportering"/>
          <xsd:enumeration value="Pågående arbete"/>
          <xsd:enumeration value="Övergripande planering"/>
        </xsd:restriction>
      </xsd:simpleType>
    </xsd:element>
    <xsd:element name="Aktivitet" ma:index="9" ma:displayName="Aktivitet" ma:format="Dropdown" ma:internalName="Aktivitet">
      <xsd:simpleType>
        <xsd:restriction base="dms:Choice">
          <xsd:enumeration value="Incidentrapportering - Valadministrationens incidentrapportering"/>
          <xsd:enumeration value="Incidentrapportering - Allmänhetens incidentrapportering"/>
          <xsd:enumeration value="Tillgänglighet - Tillgänglighet"/>
          <xsd:enumeration value="Valsäkerhet - Valsäkerhet"/>
          <xsd:enumeration value="Pågående arbete - Tillgänglighet"/>
          <xsd:enumeration value="Pågående arbete - Valsäkerhet"/>
          <xsd:enumeration value="Övergripande planering - Planering"/>
          <xsd:enumeration value="Övergripande planering - Övrigt"/>
          <xsd:enumeration value="- Inget passar -"/>
        </xsd:restriction>
      </xsd:simpleType>
    </xsd:element>
    <xsd:element name="Dokumenttyp" ma:index="10" ma:displayName="Dokumenttyp" ma:format="Dropdown" ma:internalName="Dokumenttyp">
      <xsd:simpleType>
        <xsd:restriction base="dms:Choice">
          <xsd:enumeration value="Bevis"/>
          <xsd:enumeration value="Bildunderlag"/>
          <xsd:enumeration value="Blankett"/>
          <xsd:enumeration value="Brev"/>
          <xsd:enumeration value="FAQ"/>
          <xsd:enumeration value="Handbok"/>
          <xsd:enumeration value="Handledning"/>
          <xsd:enumeration value="Instruktion"/>
          <xsd:enumeration value="Intyg"/>
          <xsd:enumeration value="kontaktlista"/>
          <xsd:enumeration value="Kungörelse"/>
          <xsd:enumeration value="Lista"/>
          <xsd:enumeration value="Manual"/>
          <xsd:enumeration value="Minnesanteckningar"/>
          <xsd:enumeration value="Plan"/>
          <xsd:enumeration value="Planering"/>
          <xsd:enumeration value="PM"/>
          <xsd:enumeration value="Presentation"/>
          <xsd:enumeration value="Processplan"/>
          <xsd:enumeration value="Protokoll"/>
          <xsd:enumeration value="Rapport"/>
          <xsd:enumeration value="Riktlinjer"/>
          <xsd:enumeration value="Rutinbeskrivning"/>
          <xsd:enumeration value="Sammanställning"/>
          <xsd:enumeration value="Statistik"/>
          <xsd:enumeration value="Tidplan"/>
          <xsd:enumeration value="Tjänsteanteckning"/>
          <xsd:enumeration value="Utbildningsmaterial"/>
          <xsd:enumeration value="Yttrande"/>
        </xsd:restriction>
      </xsd:simpleType>
    </xsd:element>
    <xsd:element name="Beskrivning" ma:index="11" nillable="true" ma:displayName="Beskrivning" ma:internalName="Beskrivning">
      <xsd:simpleType>
        <xsd:restriction base="dms:Note">
          <xsd:maxLength value="255"/>
        </xsd:restriction>
      </xsd:simpleType>
    </xsd:element>
    <xsd:element name="Samverkan" ma:index="12" nillable="true" ma:displayName="Samverkan" ma:format="Dropdown" ma:internalName="Samverkan">
      <xsd:simpleType>
        <xsd:restriction base="dms:Choice">
          <xsd:enumeration value="Departement"/>
          <xsd:enumeration value="ESV"/>
          <xsd:enumeration value="Leverantörer"/>
          <xsd:enumeration value="LST"/>
          <xsd:enumeration value="Partier"/>
          <xsd:enumeration value="Sametinget"/>
          <xsd:enumeration value="SKR"/>
          <xsd:enumeration value="SKV blanketter"/>
          <xsd:enumeration value="SKV IT"/>
          <xsd:enumeration value="SKV KOM"/>
          <xsd:enumeration value="SKV Press"/>
          <xsd:enumeration value="SKV Rättsavdelning"/>
          <xsd:enumeration value="SKV upphandling/inköp"/>
          <xsd:enumeration value="SÄK"/>
          <xsd:enumeration value="Tryckeri"/>
          <xsd:enumeration value="UD"/>
          <xsd:enumeration value="VMs Nämnd"/>
          <xsd:enumeration value="VND"/>
          <xsd:enumeration value="VPN"/>
        </xsd:restriction>
      </xsd:simpleType>
    </xsd:element>
    <xsd:element name="Diarienummer" ma:index="13" nillable="true" ma:displayName="Diarienummer" ma:internalName="Diarienummer">
      <xsd:simpleType>
        <xsd:restriction base="dms:Text">
          <xsd:maxLength value="255"/>
        </xsd:restriction>
      </xsd:simpleType>
    </xsd:element>
    <xsd:element name="Status" ma:index="14" ma:displayName="Status" ma:format="RadioButtons" ma:internalName="Status">
      <xsd:simpleType>
        <xsd:restriction base="dms:Choice">
          <xsd:enumeration value="Arbetsmaterial"/>
          <xsd:enumeration value="Utkast"/>
          <xsd:enumeration value="Slutversion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138bab-c180-4e18-86b6-e4cdb46ea8da" elementFormDefault="qualified">
    <xsd:import namespace="http://schemas.microsoft.com/office/2006/documentManagement/types"/>
    <xsd:import namespace="http://schemas.microsoft.com/office/infopath/2007/PartnerControls"/>
    <xsd:element name="Ansvarig" ma:index="15" ma:displayName="Ansvarig" ma:list="UserInfo" ma:SharePointGroup="0" ma:internalName="Ansvarig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2620a0-a132-4d24-afd4-031d088dc98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CA041E-1AA7-4362-AFBB-C0A03C3EF1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AE118D-2263-4063-929B-777A685A56AD}">
  <ds:schemaRefs>
    <ds:schemaRef ds:uri="http://schemas.microsoft.com/office/2006/documentManagement/types"/>
    <ds:schemaRef ds:uri="6f5c0b28-b534-45d8-8356-b4df8dce810b"/>
    <ds:schemaRef ds:uri="http://www.w3.org/XML/1998/namespace"/>
    <ds:schemaRef ds:uri="http://purl.org/dc/elements/1.1/"/>
    <ds:schemaRef ds:uri="http://schemas.openxmlformats.org/package/2006/metadata/core-properties"/>
    <ds:schemaRef ds:uri="a2138bab-c180-4e18-86b6-e4cdb46ea8da"/>
    <ds:schemaRef ds:uri="http://purl.org/dc/dcmitype/"/>
    <ds:schemaRef ds:uri="http://schemas.microsoft.com/office/2006/metadata/properties"/>
    <ds:schemaRef ds:uri="http://schemas.microsoft.com/office/infopath/2007/PartnerControls"/>
    <ds:schemaRef ds:uri="b72620a0-a132-4d24-afd4-031d088dc980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53C99D5-2B68-4D4D-8D6F-4171714054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5c0b28-b534-45d8-8356-b4df8dce810b"/>
    <ds:schemaRef ds:uri="a2138bab-c180-4e18-86b6-e4cdb46ea8da"/>
    <ds:schemaRef ds:uri="b72620a0-a132-4d24-afd4-031d088dc98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Valmyndigheten</Template>
  <TotalTime>95</TotalTime>
  <Words>721</Words>
  <Application>Microsoft Office PowerPoint</Application>
  <PresentationFormat>Bredbild</PresentationFormat>
  <Paragraphs>84</Paragraphs>
  <Slides>18</Slides>
  <Notes>9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2</vt:i4>
      </vt:variant>
      <vt:variant>
        <vt:lpstr>Bildrubriker</vt:lpstr>
      </vt:variant>
      <vt:variant>
        <vt:i4>18</vt:i4>
      </vt:variant>
    </vt:vector>
  </HeadingPairs>
  <TitlesOfParts>
    <vt:vector size="23" baseType="lpstr">
      <vt:lpstr>Arial</vt:lpstr>
      <vt:lpstr>Calibri</vt:lpstr>
      <vt:lpstr>Wingdings</vt:lpstr>
      <vt:lpstr>Office-tema</vt:lpstr>
      <vt:lpstr>1_Office-tema</vt:lpstr>
      <vt:lpstr>Scenario 1</vt:lpstr>
      <vt:lpstr>Scenario 1 – inbrott  </vt:lpstr>
      <vt:lpstr>Frågor till scenario 1</vt:lpstr>
      <vt:lpstr>Scenario 2</vt:lpstr>
      <vt:lpstr>Scenario 2 – sjukdom </vt:lpstr>
      <vt:lpstr>Frågor till scenario 2</vt:lpstr>
      <vt:lpstr>Scenario 3</vt:lpstr>
      <vt:lpstr>Scenario 3 – sms </vt:lpstr>
      <vt:lpstr>Frågor till scenario 3</vt:lpstr>
      <vt:lpstr>Scenario 4</vt:lpstr>
      <vt:lpstr>Scenario 4 – film </vt:lpstr>
      <vt:lpstr>Frågor till scenario 4</vt:lpstr>
      <vt:lpstr>Scenario 5</vt:lpstr>
      <vt:lpstr>Scenario 5 – magsjuka  </vt:lpstr>
      <vt:lpstr>Frågor till scenario 5</vt:lpstr>
      <vt:lpstr>Scenario 6</vt:lpstr>
      <vt:lpstr>Scenario 6 – demonstration </vt:lpstr>
      <vt:lpstr>Frågor till scenario 6</vt:lpstr>
    </vt:vector>
  </TitlesOfParts>
  <Company>Skatteverket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Emma Sjöblom</dc:creator>
  <cp:lastModifiedBy>Anna Whitcombe</cp:lastModifiedBy>
  <cp:revision>2</cp:revision>
  <dcterms:created xsi:type="dcterms:W3CDTF">2026-03-12T19:29:22Z</dcterms:created>
  <dcterms:modified xsi:type="dcterms:W3CDTF">2026-04-02T06:32:30Z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0x0101009105246A753F0545B4ED3DEB59751C91</vt:lpwstr>
  </property>
  <property fmtid="{D5CDD505-2E9C-101B-9397-08002B2CF9AE}" pid="3" name="MSIP_Label_6566ba6f-c495-4a43-a4f5-e0933c01b096_Enabled">
    <vt:lpwstr>true</vt:lpwstr>
  </property>
  <property fmtid="{D5CDD505-2E9C-101B-9397-08002B2CF9AE}" pid="4" name="MSIP_Label_6566ba6f-c495-4a43-a4f5-e0933c01b096_SetDate">
    <vt:lpwstr>2026-04-01T11:30:08Z</vt:lpwstr>
  </property>
  <property fmtid="{D5CDD505-2E9C-101B-9397-08002B2CF9AE}" pid="5" name="MSIP_Label_6566ba6f-c495-4a43-a4f5-e0933c01b096_Method">
    <vt:lpwstr>Standard</vt:lpwstr>
  </property>
  <property fmtid="{D5CDD505-2E9C-101B-9397-08002B2CF9AE}" pid="6" name="MSIP_Label_6566ba6f-c495-4a43-a4f5-e0933c01b096_Name">
    <vt:lpwstr>SKV-Intern Etikett</vt:lpwstr>
  </property>
  <property fmtid="{D5CDD505-2E9C-101B-9397-08002B2CF9AE}" pid="7" name="MSIP_Label_6566ba6f-c495-4a43-a4f5-e0933c01b096_SiteId">
    <vt:lpwstr>7c7e1611-acc1-45fb-8e14-0b6a62416b87</vt:lpwstr>
  </property>
  <property fmtid="{D5CDD505-2E9C-101B-9397-08002B2CF9AE}" pid="8" name="MSIP_Label_6566ba6f-c495-4a43-a4f5-e0933c01b096_ActionId">
    <vt:lpwstr>37464e9a-dfc2-4028-969c-06e6d6b1518f</vt:lpwstr>
  </property>
  <property fmtid="{D5CDD505-2E9C-101B-9397-08002B2CF9AE}" pid="9" name="MSIP_Label_6566ba6f-c495-4a43-a4f5-e0933c01b096_ContentBits">
    <vt:lpwstr>0</vt:lpwstr>
  </property>
  <property fmtid="{D5CDD505-2E9C-101B-9397-08002B2CF9AE}" pid="10" name="MSIP_Label_6566ba6f-c495-4a43-a4f5-e0933c01b096_Tag">
    <vt:lpwstr>10, 3, 0, 1</vt:lpwstr>
  </property>
</Properties>
</file>