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278" r:id="rId5"/>
    <p:sldId id="287" r:id="rId6"/>
    <p:sldId id="488" r:id="rId7"/>
    <p:sldId id="637" r:id="rId8"/>
    <p:sldId id="500" r:id="rId9"/>
    <p:sldId id="275" r:id="rId10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8619688-7889-B83C-0079-8D16241A83F9}" name="Carolin Törnqvist" initials="CT" userId="S-1-5-21-842925246-220523388-839522115-77957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C12"/>
    <a:srgbClr val="81CFF4"/>
    <a:srgbClr val="003366"/>
    <a:srgbClr val="E6E6E6"/>
    <a:srgbClr val="FFCC00"/>
    <a:srgbClr val="A1C2E3"/>
    <a:srgbClr val="8A71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7098" autoAdjust="0"/>
  </p:normalViewPr>
  <p:slideViewPr>
    <p:cSldViewPr snapToGrid="0">
      <p:cViewPr varScale="1">
        <p:scale>
          <a:sx n="49" d="100"/>
          <a:sy n="49" d="100"/>
        </p:scale>
        <p:origin x="1336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7D85B8-C22B-4833-8F40-F78625489362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v-SE"/>
        </a:p>
      </dgm:t>
    </dgm:pt>
    <dgm:pt modelId="{CBC4AEEC-5AF7-4EB0-A5FE-C9C23CD219EB}">
      <dgm:prSet phldrT="[Text]"/>
      <dgm:spPr>
        <a:solidFill>
          <a:schemeClr val="accent4"/>
        </a:solidFill>
      </dgm:spPr>
      <dgm:t>
        <a:bodyPr/>
        <a:lstStyle/>
        <a:p>
          <a:r>
            <a:rPr lang="sv-SE" dirty="0"/>
            <a:t>Valens genomförande och korrekta valresultat</a:t>
          </a:r>
        </a:p>
      </dgm:t>
    </dgm:pt>
    <dgm:pt modelId="{AC9D691F-EB64-4BAD-9B52-0E3731746B5A}" type="parTrans" cxnId="{2E96A6F7-CFBE-47DD-8D68-03E8740E790F}">
      <dgm:prSet/>
      <dgm:spPr/>
      <dgm:t>
        <a:bodyPr/>
        <a:lstStyle/>
        <a:p>
          <a:endParaRPr lang="sv-SE"/>
        </a:p>
      </dgm:t>
    </dgm:pt>
    <dgm:pt modelId="{B98989C5-7041-4389-9CF6-B887A3C336BF}" type="sibTrans" cxnId="{2E96A6F7-CFBE-47DD-8D68-03E8740E790F}">
      <dgm:prSet/>
      <dgm:spPr/>
      <dgm:t>
        <a:bodyPr/>
        <a:lstStyle/>
        <a:p>
          <a:endParaRPr lang="sv-SE"/>
        </a:p>
      </dgm:t>
    </dgm:pt>
    <dgm:pt modelId="{2A8C9A17-20CE-4F25-9FA6-3B71AD9B574A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sv-SE" dirty="0"/>
            <a:t>Förtroendet för valgenomförandet</a:t>
          </a:r>
        </a:p>
      </dgm:t>
    </dgm:pt>
    <dgm:pt modelId="{2B061FEF-0749-4DF6-9CC6-A69812499F99}" type="parTrans" cxnId="{0259E1E7-CA15-42A2-B3AA-FFB38BB3BF8F}">
      <dgm:prSet/>
      <dgm:spPr/>
      <dgm:t>
        <a:bodyPr/>
        <a:lstStyle/>
        <a:p>
          <a:endParaRPr lang="sv-SE"/>
        </a:p>
      </dgm:t>
    </dgm:pt>
    <dgm:pt modelId="{59F91A8E-AD5E-40F7-B502-7715A2CB43F3}" type="sibTrans" cxnId="{0259E1E7-CA15-42A2-B3AA-FFB38BB3BF8F}">
      <dgm:prSet/>
      <dgm:spPr/>
      <dgm:t>
        <a:bodyPr/>
        <a:lstStyle/>
        <a:p>
          <a:endParaRPr lang="sv-SE"/>
        </a:p>
      </dgm:t>
    </dgm:pt>
    <dgm:pt modelId="{76573DB6-79E3-4805-8920-651BBEDC58AF}">
      <dgm:prSet phldrT="[Text]" custT="1"/>
      <dgm:spPr/>
      <dgm:t>
        <a:bodyPr/>
        <a:lstStyle/>
        <a:p>
          <a:r>
            <a:rPr lang="sv-SE" sz="2000" b="0" dirty="0">
              <a:solidFill>
                <a:schemeClr val="bg1"/>
              </a:solidFill>
            </a:rPr>
            <a:t>Viljan och förmågan att rösta</a:t>
          </a:r>
        </a:p>
      </dgm:t>
    </dgm:pt>
    <dgm:pt modelId="{60937DDD-7E79-42C1-AAD1-8E72D82F800C}" type="parTrans" cxnId="{B09E4521-B344-47C2-A6A4-A213F610054D}">
      <dgm:prSet/>
      <dgm:spPr/>
      <dgm:t>
        <a:bodyPr/>
        <a:lstStyle/>
        <a:p>
          <a:endParaRPr lang="sv-SE"/>
        </a:p>
      </dgm:t>
    </dgm:pt>
    <dgm:pt modelId="{1BCAA6B6-9403-4CCC-B7DF-EA677303C863}" type="sibTrans" cxnId="{B09E4521-B344-47C2-A6A4-A213F610054D}">
      <dgm:prSet/>
      <dgm:spPr/>
      <dgm:t>
        <a:bodyPr/>
        <a:lstStyle/>
        <a:p>
          <a:endParaRPr lang="sv-SE"/>
        </a:p>
      </dgm:t>
    </dgm:pt>
    <dgm:pt modelId="{132029F7-13C5-4E42-82E3-4FA44E8A1EDC}" type="pres">
      <dgm:prSet presAssocID="{577D85B8-C22B-4833-8F40-F78625489362}" presName="compositeShape" presStyleCnt="0">
        <dgm:presLayoutVars>
          <dgm:chMax val="7"/>
          <dgm:dir/>
          <dgm:resizeHandles val="exact"/>
        </dgm:presLayoutVars>
      </dgm:prSet>
      <dgm:spPr/>
    </dgm:pt>
    <dgm:pt modelId="{F7DD9433-CDBB-4892-AEBA-CC6E1FBBD85D}" type="pres">
      <dgm:prSet presAssocID="{577D85B8-C22B-4833-8F40-F78625489362}" presName="wedge1" presStyleLbl="node1" presStyleIdx="0" presStyleCnt="3"/>
      <dgm:spPr/>
    </dgm:pt>
    <dgm:pt modelId="{8FFD3B64-A5CD-4445-A208-5A6D856C8E6A}" type="pres">
      <dgm:prSet presAssocID="{577D85B8-C22B-4833-8F40-F78625489362}" presName="dummy1a" presStyleCnt="0"/>
      <dgm:spPr/>
    </dgm:pt>
    <dgm:pt modelId="{79E38C40-FBE8-4B02-AE0C-E506C943E9A4}" type="pres">
      <dgm:prSet presAssocID="{577D85B8-C22B-4833-8F40-F78625489362}" presName="dummy1b" presStyleCnt="0"/>
      <dgm:spPr/>
    </dgm:pt>
    <dgm:pt modelId="{D8010860-43DB-4194-8A60-801D6C3431DF}" type="pres">
      <dgm:prSet presAssocID="{577D85B8-C22B-4833-8F40-F78625489362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4BCC63A6-1DBF-458F-86A9-983384E0715D}" type="pres">
      <dgm:prSet presAssocID="{577D85B8-C22B-4833-8F40-F78625489362}" presName="wedge2" presStyleLbl="node1" presStyleIdx="1" presStyleCnt="3"/>
      <dgm:spPr/>
    </dgm:pt>
    <dgm:pt modelId="{02EA1C40-8DBA-424C-BE56-1926F4CD073A}" type="pres">
      <dgm:prSet presAssocID="{577D85B8-C22B-4833-8F40-F78625489362}" presName="dummy2a" presStyleCnt="0"/>
      <dgm:spPr/>
    </dgm:pt>
    <dgm:pt modelId="{848EDCE2-6413-431A-9C1B-306FEB392192}" type="pres">
      <dgm:prSet presAssocID="{577D85B8-C22B-4833-8F40-F78625489362}" presName="dummy2b" presStyleCnt="0"/>
      <dgm:spPr/>
    </dgm:pt>
    <dgm:pt modelId="{E35FD6C9-C208-471C-8D67-FE3BF173E00F}" type="pres">
      <dgm:prSet presAssocID="{577D85B8-C22B-4833-8F40-F78625489362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DF4126A-3F72-49EA-930D-880E20EE89EE}" type="pres">
      <dgm:prSet presAssocID="{577D85B8-C22B-4833-8F40-F78625489362}" presName="wedge3" presStyleLbl="node1" presStyleIdx="2" presStyleCnt="3"/>
      <dgm:spPr/>
    </dgm:pt>
    <dgm:pt modelId="{7566A881-EE30-4070-B3DE-68699C95E1E2}" type="pres">
      <dgm:prSet presAssocID="{577D85B8-C22B-4833-8F40-F78625489362}" presName="dummy3a" presStyleCnt="0"/>
      <dgm:spPr/>
    </dgm:pt>
    <dgm:pt modelId="{7FD98241-0EDA-4AB9-AA06-75DDB5100F79}" type="pres">
      <dgm:prSet presAssocID="{577D85B8-C22B-4833-8F40-F78625489362}" presName="dummy3b" presStyleCnt="0"/>
      <dgm:spPr/>
    </dgm:pt>
    <dgm:pt modelId="{59FE0314-F6FE-4D66-9A61-BE3C7904A92F}" type="pres">
      <dgm:prSet presAssocID="{577D85B8-C22B-4833-8F40-F78625489362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9F72ACEE-97A6-46FA-957C-1C3D01F42D90}" type="pres">
      <dgm:prSet presAssocID="{B98989C5-7041-4389-9CF6-B887A3C336BF}" presName="arrowWedge1" presStyleLbl="fgSibTrans2D1" presStyleIdx="0" presStyleCnt="3"/>
      <dgm:spPr/>
    </dgm:pt>
    <dgm:pt modelId="{35A77523-C7DC-4933-B886-EA8367081B21}" type="pres">
      <dgm:prSet presAssocID="{59F91A8E-AD5E-40F7-B502-7715A2CB43F3}" presName="arrowWedge2" presStyleLbl="fgSibTrans2D1" presStyleIdx="1" presStyleCnt="3"/>
      <dgm:spPr/>
    </dgm:pt>
    <dgm:pt modelId="{48585FE7-5A2C-4269-BC68-2B64C77CC78A}" type="pres">
      <dgm:prSet presAssocID="{1BCAA6B6-9403-4CCC-B7DF-EA677303C863}" presName="arrowWedge3" presStyleLbl="fgSibTrans2D1" presStyleIdx="2" presStyleCnt="3"/>
      <dgm:spPr/>
    </dgm:pt>
  </dgm:ptLst>
  <dgm:cxnLst>
    <dgm:cxn modelId="{B09E4521-B344-47C2-A6A4-A213F610054D}" srcId="{577D85B8-C22B-4833-8F40-F78625489362}" destId="{76573DB6-79E3-4805-8920-651BBEDC58AF}" srcOrd="2" destOrd="0" parTransId="{60937DDD-7E79-42C1-AAD1-8E72D82F800C}" sibTransId="{1BCAA6B6-9403-4CCC-B7DF-EA677303C863}"/>
    <dgm:cxn modelId="{289AFC36-FD3E-4EFB-B1A8-D210CD272A22}" type="presOf" srcId="{2A8C9A17-20CE-4F25-9FA6-3B71AD9B574A}" destId="{E35FD6C9-C208-471C-8D67-FE3BF173E00F}" srcOrd="1" destOrd="0" presId="urn:microsoft.com/office/officeart/2005/8/layout/cycle8"/>
    <dgm:cxn modelId="{51EB4A53-F564-4600-B3B9-3CAD66C40A92}" type="presOf" srcId="{CBC4AEEC-5AF7-4EB0-A5FE-C9C23CD219EB}" destId="{F7DD9433-CDBB-4892-AEBA-CC6E1FBBD85D}" srcOrd="0" destOrd="0" presId="urn:microsoft.com/office/officeart/2005/8/layout/cycle8"/>
    <dgm:cxn modelId="{5EC89855-4469-459A-ACED-DF46525B2ABE}" type="presOf" srcId="{CBC4AEEC-5AF7-4EB0-A5FE-C9C23CD219EB}" destId="{D8010860-43DB-4194-8A60-801D6C3431DF}" srcOrd="1" destOrd="0" presId="urn:microsoft.com/office/officeart/2005/8/layout/cycle8"/>
    <dgm:cxn modelId="{56C9E09E-79A5-4C13-A54C-1362C9095841}" type="presOf" srcId="{577D85B8-C22B-4833-8F40-F78625489362}" destId="{132029F7-13C5-4E42-82E3-4FA44E8A1EDC}" srcOrd="0" destOrd="0" presId="urn:microsoft.com/office/officeart/2005/8/layout/cycle8"/>
    <dgm:cxn modelId="{34600DB4-B074-49A5-BA5C-505FA6087165}" type="presOf" srcId="{76573DB6-79E3-4805-8920-651BBEDC58AF}" destId="{59FE0314-F6FE-4D66-9A61-BE3C7904A92F}" srcOrd="1" destOrd="0" presId="urn:microsoft.com/office/officeart/2005/8/layout/cycle8"/>
    <dgm:cxn modelId="{6BB826D7-7BF2-4B0B-BCE7-7DD6629C2532}" type="presOf" srcId="{2A8C9A17-20CE-4F25-9FA6-3B71AD9B574A}" destId="{4BCC63A6-1DBF-458F-86A9-983384E0715D}" srcOrd="0" destOrd="0" presId="urn:microsoft.com/office/officeart/2005/8/layout/cycle8"/>
    <dgm:cxn modelId="{E3B72FE0-A601-49F0-B721-7DC090BD9DE1}" type="presOf" srcId="{76573DB6-79E3-4805-8920-651BBEDC58AF}" destId="{ADF4126A-3F72-49EA-930D-880E20EE89EE}" srcOrd="0" destOrd="0" presId="urn:microsoft.com/office/officeart/2005/8/layout/cycle8"/>
    <dgm:cxn modelId="{0259E1E7-CA15-42A2-B3AA-FFB38BB3BF8F}" srcId="{577D85B8-C22B-4833-8F40-F78625489362}" destId="{2A8C9A17-20CE-4F25-9FA6-3B71AD9B574A}" srcOrd="1" destOrd="0" parTransId="{2B061FEF-0749-4DF6-9CC6-A69812499F99}" sibTransId="{59F91A8E-AD5E-40F7-B502-7715A2CB43F3}"/>
    <dgm:cxn modelId="{2E96A6F7-CFBE-47DD-8D68-03E8740E790F}" srcId="{577D85B8-C22B-4833-8F40-F78625489362}" destId="{CBC4AEEC-5AF7-4EB0-A5FE-C9C23CD219EB}" srcOrd="0" destOrd="0" parTransId="{AC9D691F-EB64-4BAD-9B52-0E3731746B5A}" sibTransId="{B98989C5-7041-4389-9CF6-B887A3C336BF}"/>
    <dgm:cxn modelId="{91DEE43F-4C21-4A69-828C-403373807443}" type="presParOf" srcId="{132029F7-13C5-4E42-82E3-4FA44E8A1EDC}" destId="{F7DD9433-CDBB-4892-AEBA-CC6E1FBBD85D}" srcOrd="0" destOrd="0" presId="urn:microsoft.com/office/officeart/2005/8/layout/cycle8"/>
    <dgm:cxn modelId="{B9FACBA1-DA5E-43BB-81B8-2161A9BFC6BA}" type="presParOf" srcId="{132029F7-13C5-4E42-82E3-4FA44E8A1EDC}" destId="{8FFD3B64-A5CD-4445-A208-5A6D856C8E6A}" srcOrd="1" destOrd="0" presId="urn:microsoft.com/office/officeart/2005/8/layout/cycle8"/>
    <dgm:cxn modelId="{C858CCC9-EEC6-4F14-9C72-9AA3A47FEDC5}" type="presParOf" srcId="{132029F7-13C5-4E42-82E3-4FA44E8A1EDC}" destId="{79E38C40-FBE8-4B02-AE0C-E506C943E9A4}" srcOrd="2" destOrd="0" presId="urn:microsoft.com/office/officeart/2005/8/layout/cycle8"/>
    <dgm:cxn modelId="{2292FD2F-772C-4320-A681-7A06922E867E}" type="presParOf" srcId="{132029F7-13C5-4E42-82E3-4FA44E8A1EDC}" destId="{D8010860-43DB-4194-8A60-801D6C3431DF}" srcOrd="3" destOrd="0" presId="urn:microsoft.com/office/officeart/2005/8/layout/cycle8"/>
    <dgm:cxn modelId="{179007CE-8C7B-44A4-9DD4-0E1A91C18F64}" type="presParOf" srcId="{132029F7-13C5-4E42-82E3-4FA44E8A1EDC}" destId="{4BCC63A6-1DBF-458F-86A9-983384E0715D}" srcOrd="4" destOrd="0" presId="urn:microsoft.com/office/officeart/2005/8/layout/cycle8"/>
    <dgm:cxn modelId="{F62DEC95-DBE5-4D9C-A996-FDFA78B53B80}" type="presParOf" srcId="{132029F7-13C5-4E42-82E3-4FA44E8A1EDC}" destId="{02EA1C40-8DBA-424C-BE56-1926F4CD073A}" srcOrd="5" destOrd="0" presId="urn:microsoft.com/office/officeart/2005/8/layout/cycle8"/>
    <dgm:cxn modelId="{89C29764-FE18-47BA-B8D6-D01856B526FF}" type="presParOf" srcId="{132029F7-13C5-4E42-82E3-4FA44E8A1EDC}" destId="{848EDCE2-6413-431A-9C1B-306FEB392192}" srcOrd="6" destOrd="0" presId="urn:microsoft.com/office/officeart/2005/8/layout/cycle8"/>
    <dgm:cxn modelId="{8FC2FF33-1B48-47F9-982E-FDAB6F50206F}" type="presParOf" srcId="{132029F7-13C5-4E42-82E3-4FA44E8A1EDC}" destId="{E35FD6C9-C208-471C-8D67-FE3BF173E00F}" srcOrd="7" destOrd="0" presId="urn:microsoft.com/office/officeart/2005/8/layout/cycle8"/>
    <dgm:cxn modelId="{9788F631-3921-442F-9006-1D3B6815D4CE}" type="presParOf" srcId="{132029F7-13C5-4E42-82E3-4FA44E8A1EDC}" destId="{ADF4126A-3F72-49EA-930D-880E20EE89EE}" srcOrd="8" destOrd="0" presId="urn:microsoft.com/office/officeart/2005/8/layout/cycle8"/>
    <dgm:cxn modelId="{52E258C9-A129-4CD8-A058-FF87C7A9B306}" type="presParOf" srcId="{132029F7-13C5-4E42-82E3-4FA44E8A1EDC}" destId="{7566A881-EE30-4070-B3DE-68699C95E1E2}" srcOrd="9" destOrd="0" presId="urn:microsoft.com/office/officeart/2005/8/layout/cycle8"/>
    <dgm:cxn modelId="{0FC7B980-946B-4D68-B247-8121B3CE4DBB}" type="presParOf" srcId="{132029F7-13C5-4E42-82E3-4FA44E8A1EDC}" destId="{7FD98241-0EDA-4AB9-AA06-75DDB5100F79}" srcOrd="10" destOrd="0" presId="urn:microsoft.com/office/officeart/2005/8/layout/cycle8"/>
    <dgm:cxn modelId="{574DA101-40A0-447B-B72A-C36A10F437A5}" type="presParOf" srcId="{132029F7-13C5-4E42-82E3-4FA44E8A1EDC}" destId="{59FE0314-F6FE-4D66-9A61-BE3C7904A92F}" srcOrd="11" destOrd="0" presId="urn:microsoft.com/office/officeart/2005/8/layout/cycle8"/>
    <dgm:cxn modelId="{2E242C0A-3088-4263-A97C-E084011EC047}" type="presParOf" srcId="{132029F7-13C5-4E42-82E3-4FA44E8A1EDC}" destId="{9F72ACEE-97A6-46FA-957C-1C3D01F42D90}" srcOrd="12" destOrd="0" presId="urn:microsoft.com/office/officeart/2005/8/layout/cycle8"/>
    <dgm:cxn modelId="{B762CD42-B009-4612-8BCA-8342A405C926}" type="presParOf" srcId="{132029F7-13C5-4E42-82E3-4FA44E8A1EDC}" destId="{35A77523-C7DC-4933-B886-EA8367081B21}" srcOrd="13" destOrd="0" presId="urn:microsoft.com/office/officeart/2005/8/layout/cycle8"/>
    <dgm:cxn modelId="{8E808F8D-FF9C-4927-A5F9-8406A3E05B4D}" type="presParOf" srcId="{132029F7-13C5-4E42-82E3-4FA44E8A1EDC}" destId="{48585FE7-5A2C-4269-BC68-2B64C77CC78A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DD9433-CDBB-4892-AEBA-CC6E1FBBD85D}">
      <dsp:nvSpPr>
        <dsp:cNvPr id="0" name=""/>
        <dsp:cNvSpPr/>
      </dsp:nvSpPr>
      <dsp:spPr>
        <a:xfrm>
          <a:off x="1881902" y="352213"/>
          <a:ext cx="4551680" cy="4551680"/>
        </a:xfrm>
        <a:prstGeom prst="pie">
          <a:avLst>
            <a:gd name="adj1" fmla="val 16200000"/>
            <a:gd name="adj2" fmla="val 180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900" kern="1200" dirty="0"/>
            <a:t>Valens genomförande och korrekta valresultat</a:t>
          </a:r>
        </a:p>
      </dsp:txBody>
      <dsp:txXfrm>
        <a:off x="4280746" y="1316736"/>
        <a:ext cx="1625600" cy="1354666"/>
      </dsp:txXfrm>
    </dsp:sp>
    <dsp:sp modelId="{4BCC63A6-1DBF-458F-86A9-983384E0715D}">
      <dsp:nvSpPr>
        <dsp:cNvPr id="0" name=""/>
        <dsp:cNvSpPr/>
      </dsp:nvSpPr>
      <dsp:spPr>
        <a:xfrm>
          <a:off x="1788159" y="514773"/>
          <a:ext cx="4551680" cy="4551680"/>
        </a:xfrm>
        <a:prstGeom prst="pie">
          <a:avLst>
            <a:gd name="adj1" fmla="val 1800000"/>
            <a:gd name="adj2" fmla="val 9000000"/>
          </a:avLst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900" kern="1200" dirty="0"/>
            <a:t>Förtroendet för valgenomförandet</a:t>
          </a:r>
        </a:p>
      </dsp:txBody>
      <dsp:txXfrm>
        <a:off x="2871893" y="3467946"/>
        <a:ext cx="2438400" cy="1192106"/>
      </dsp:txXfrm>
    </dsp:sp>
    <dsp:sp modelId="{ADF4126A-3F72-49EA-930D-880E20EE89EE}">
      <dsp:nvSpPr>
        <dsp:cNvPr id="0" name=""/>
        <dsp:cNvSpPr/>
      </dsp:nvSpPr>
      <dsp:spPr>
        <a:xfrm>
          <a:off x="1694416" y="352213"/>
          <a:ext cx="4551680" cy="4551680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2000" b="0" kern="1200" dirty="0">
              <a:solidFill>
                <a:schemeClr val="bg1"/>
              </a:solidFill>
            </a:rPr>
            <a:t>Viljan och förmågan att rösta</a:t>
          </a:r>
        </a:p>
      </dsp:txBody>
      <dsp:txXfrm>
        <a:off x="2221653" y="1316736"/>
        <a:ext cx="1625600" cy="1354666"/>
      </dsp:txXfrm>
    </dsp:sp>
    <dsp:sp modelId="{9F72ACEE-97A6-46FA-957C-1C3D01F42D90}">
      <dsp:nvSpPr>
        <dsp:cNvPr id="0" name=""/>
        <dsp:cNvSpPr/>
      </dsp:nvSpPr>
      <dsp:spPr>
        <a:xfrm>
          <a:off x="1600507" y="70442"/>
          <a:ext cx="5115221" cy="5115221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A77523-C7DC-4933-B886-EA8367081B21}">
      <dsp:nvSpPr>
        <dsp:cNvPr id="0" name=""/>
        <dsp:cNvSpPr/>
      </dsp:nvSpPr>
      <dsp:spPr>
        <a:xfrm>
          <a:off x="1506389" y="232714"/>
          <a:ext cx="5115221" cy="5115221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585FE7-5A2C-4269-BC68-2B64C77CC78A}">
      <dsp:nvSpPr>
        <dsp:cNvPr id="0" name=""/>
        <dsp:cNvSpPr/>
      </dsp:nvSpPr>
      <dsp:spPr>
        <a:xfrm>
          <a:off x="1412270" y="70442"/>
          <a:ext cx="5115221" cy="5115221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156A9A-9813-47B1-8379-9F2450990F09}" type="datetimeFigureOut">
              <a:rPr lang="sv-SE" smtClean="0"/>
              <a:t>2026-04-01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5C8991-D57F-4F57-99D8-D1041714389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79809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5C8991-D57F-4F57-99D8-D1041714389F}" type="slidenum">
              <a:rPr lang="sv-SE" smtClean="0"/>
              <a:t>1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92748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C8991-D57F-4F57-99D8-D1041714389F}" type="slidenum">
              <a:rPr lang="sv-SE" smtClean="0"/>
              <a:t>2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212710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b="1" dirty="0"/>
              <a:t>Förslag på vad som kan sägas till bilden:</a:t>
            </a:r>
          </a:p>
          <a:p>
            <a:endParaRPr lang="sv-SE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dirty="0"/>
              <a:t>Valsäkerhet är ett samlat begrepp för valadministrationens systematiska säkerhetsarbete i samband med val.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v-SE" b="0" dirty="0"/>
          </a:p>
          <a:p>
            <a:r>
              <a:rPr lang="sv-SE" b="0" dirty="0"/>
              <a:t>Valadministrationens ordinarie säkerhetsarbete består av flera olika beståndsdelar och ansvaret för att genomföra, och även skydda allmänna val, faller inom samtliga områden. </a:t>
            </a:r>
          </a:p>
          <a:p>
            <a:endParaRPr lang="sv-SE" b="1" dirty="0"/>
          </a:p>
          <a:p>
            <a:pPr algn="l"/>
            <a:r>
              <a:rPr lang="sv-SE" b="1" i="0" dirty="0">
                <a:solidFill>
                  <a:srgbClr val="495058"/>
                </a:solidFill>
                <a:effectLst/>
                <a:latin typeface="Open Sans" panose="020B0606030504020204" pitchFamily="34" charset="0"/>
              </a:rPr>
              <a:t>Verksamhetsskydd</a:t>
            </a:r>
          </a:p>
          <a:p>
            <a:pPr algn="l"/>
            <a:r>
              <a:rPr lang="sv-SE" b="0" i="0" dirty="0">
                <a:solidFill>
                  <a:srgbClr val="495058"/>
                </a:solidFill>
                <a:effectLst/>
                <a:latin typeface="Open Sans" panose="020B0606030504020204" pitchFamily="34" charset="0"/>
              </a:rPr>
              <a:t>Verksamhet för att identifiera och skydda verksamhet som kan få negativa konsekvenser för genomförandet av, och förtroendet för, allmänna val om det påverkas negativt.  </a:t>
            </a:r>
          </a:p>
          <a:p>
            <a:pPr algn="l"/>
            <a:r>
              <a:rPr lang="sv-SE" b="1" i="0" dirty="0">
                <a:solidFill>
                  <a:srgbClr val="495058"/>
                </a:solidFill>
                <a:effectLst/>
                <a:latin typeface="Open Sans" panose="020B0606030504020204" pitchFamily="34" charset="0"/>
              </a:rPr>
              <a:t>Säkerhetsskydd:</a:t>
            </a:r>
          </a:p>
          <a:p>
            <a:pPr algn="l"/>
            <a:r>
              <a:rPr lang="sv-SE" b="0" i="0" dirty="0">
                <a:solidFill>
                  <a:srgbClr val="495058"/>
                </a:solidFill>
                <a:effectLst/>
                <a:latin typeface="Open Sans" panose="020B0606030504020204" pitchFamily="34" charset="0"/>
              </a:rPr>
              <a:t>Arbete för att identifiera och skydda skyddsvärd verksamhet som kan ge negativa konsekvenser för Sveriges säkerhet. Läs mer på www.sakerhetspolisen.se</a:t>
            </a:r>
          </a:p>
          <a:p>
            <a:pPr algn="l"/>
            <a:r>
              <a:rPr lang="sv-SE" b="1" i="0" dirty="0">
                <a:solidFill>
                  <a:srgbClr val="495058"/>
                </a:solidFill>
                <a:effectLst/>
                <a:latin typeface="Open Sans" panose="020B0606030504020204" pitchFamily="34" charset="0"/>
              </a:rPr>
              <a:t>Informationssäkerhet:</a:t>
            </a:r>
          </a:p>
          <a:p>
            <a:pPr algn="l"/>
            <a:r>
              <a:rPr lang="sv-SE" b="0" i="0" dirty="0">
                <a:solidFill>
                  <a:srgbClr val="495058"/>
                </a:solidFill>
                <a:effectLst/>
                <a:latin typeface="Open Sans" panose="020B0606030504020204" pitchFamily="34" charset="0"/>
              </a:rPr>
              <a:t>Verksamhet för att säkerställa en tillräcklig nivå av informationssäkerhet inom ramen för genomförande av val.</a:t>
            </a:r>
          </a:p>
          <a:p>
            <a:pPr algn="l"/>
            <a:r>
              <a:rPr lang="sv-SE" b="1" i="0" dirty="0">
                <a:solidFill>
                  <a:srgbClr val="495058"/>
                </a:solidFill>
                <a:effectLst/>
                <a:latin typeface="Open Sans" panose="020B0606030504020204" pitchFamily="34" charset="0"/>
              </a:rPr>
              <a:t>Skydd mot olyckor:</a:t>
            </a:r>
          </a:p>
          <a:p>
            <a:pPr algn="l"/>
            <a:r>
              <a:rPr lang="sv-SE" b="0" i="0" dirty="0">
                <a:solidFill>
                  <a:srgbClr val="495058"/>
                </a:solidFill>
                <a:effectLst/>
                <a:latin typeface="Open Sans" panose="020B0606030504020204" pitchFamily="34" charset="0"/>
              </a:rPr>
              <a:t>Verksamhet för att skydda människors liv, hälsa, egendom och miljö mot olyckor inom ramen för genomförande av val. Läs mer på www.msb.se</a:t>
            </a:r>
          </a:p>
          <a:p>
            <a:pPr algn="l"/>
            <a:r>
              <a:rPr lang="sv-SE" b="1" i="0" dirty="0">
                <a:solidFill>
                  <a:srgbClr val="495058"/>
                </a:solidFill>
                <a:effectLst/>
                <a:latin typeface="Open Sans" panose="020B0606030504020204" pitchFamily="34" charset="0"/>
              </a:rPr>
              <a:t>Krisberedskap:</a:t>
            </a:r>
          </a:p>
          <a:p>
            <a:pPr algn="l"/>
            <a:r>
              <a:rPr lang="sv-SE" b="0" i="0" dirty="0">
                <a:solidFill>
                  <a:srgbClr val="495058"/>
                </a:solidFill>
                <a:effectLst/>
                <a:latin typeface="Open Sans" panose="020B0606030504020204" pitchFamily="34" charset="0"/>
              </a:rPr>
              <a:t>Verksamhet för att förebygga, motstå och hantera krissituationer i samband med val.</a:t>
            </a:r>
          </a:p>
          <a:p>
            <a:pPr algn="l"/>
            <a:r>
              <a:rPr lang="sv-SE" b="0" i="0" dirty="0">
                <a:solidFill>
                  <a:srgbClr val="495058"/>
                </a:solidFill>
                <a:effectLst/>
                <a:latin typeface="Open Sans" panose="020B0606030504020204" pitchFamily="34" charset="0"/>
              </a:rPr>
              <a:t>Läs mer på www.msb.se</a:t>
            </a:r>
          </a:p>
          <a:p>
            <a:pPr algn="l"/>
            <a:r>
              <a:rPr lang="sv-SE" b="1" i="0" dirty="0">
                <a:solidFill>
                  <a:srgbClr val="495058"/>
                </a:solidFill>
                <a:effectLst/>
                <a:latin typeface="Open Sans" panose="020B0606030504020204" pitchFamily="34" charset="0"/>
              </a:rPr>
              <a:t>Kontinuitetshantering:</a:t>
            </a:r>
          </a:p>
          <a:p>
            <a:pPr algn="l"/>
            <a:r>
              <a:rPr lang="sv-SE" b="0" i="0" dirty="0">
                <a:solidFill>
                  <a:srgbClr val="495058"/>
                </a:solidFill>
                <a:effectLst/>
                <a:latin typeface="Open Sans" panose="020B0606030504020204" pitchFamily="34" charset="0"/>
              </a:rPr>
              <a:t>Verksamhet för att kunna genomföra allmänna val oavsett vilken störning organisationen utsätts för. Läs mer på www.msb.se</a:t>
            </a:r>
          </a:p>
          <a:p>
            <a:pPr algn="l"/>
            <a:endParaRPr lang="sv-SE" b="0" i="0" dirty="0">
              <a:solidFill>
                <a:srgbClr val="495058"/>
              </a:solidFill>
              <a:effectLst/>
              <a:latin typeface="Open Sans" panose="020B0606030504020204" pitchFamily="34" charset="0"/>
            </a:endParaRP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5C8991-D57F-4F57-99D8-D1041714389F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sv-S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3537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b="1" dirty="0"/>
              <a:t>Förslag på vad som kan sägas till bilden: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</a:rPr>
              <a:t>I </a:t>
            </a:r>
            <a:r>
              <a:rPr lang="en-US" dirty="0" err="1">
                <a:solidFill>
                  <a:srgbClr val="000000"/>
                </a:solidFill>
              </a:rPr>
              <a:t>samband</a:t>
            </a:r>
            <a:r>
              <a:rPr lang="en-US" baseline="0" dirty="0">
                <a:solidFill>
                  <a:srgbClr val="000000"/>
                </a:solidFill>
              </a:rPr>
              <a:t> med </a:t>
            </a:r>
            <a:r>
              <a:rPr lang="en-US" baseline="0" dirty="0" err="1">
                <a:solidFill>
                  <a:srgbClr val="000000"/>
                </a:solidFill>
              </a:rPr>
              <a:t>val</a:t>
            </a:r>
            <a:r>
              <a:rPr lang="en-US" baseline="0" dirty="0">
                <a:solidFill>
                  <a:srgbClr val="000000"/>
                </a:solidFill>
              </a:rPr>
              <a:t> </a:t>
            </a:r>
            <a:r>
              <a:rPr lang="en-US" baseline="0" dirty="0" err="1">
                <a:solidFill>
                  <a:srgbClr val="000000"/>
                </a:solidFill>
              </a:rPr>
              <a:t>behöver</a:t>
            </a:r>
            <a:r>
              <a:rPr lang="en-US" baseline="0" dirty="0">
                <a:solidFill>
                  <a:srgbClr val="000000"/>
                </a:solidFill>
              </a:rPr>
              <a:t> </a:t>
            </a:r>
            <a:r>
              <a:rPr lang="en-US" baseline="0" dirty="0" err="1">
                <a:solidFill>
                  <a:srgbClr val="000000"/>
                </a:solidFill>
              </a:rPr>
              <a:t>viljan</a:t>
            </a:r>
            <a:r>
              <a:rPr lang="en-US" baseline="0" dirty="0">
                <a:solidFill>
                  <a:srgbClr val="000000"/>
                </a:solidFill>
              </a:rPr>
              <a:t> och </a:t>
            </a:r>
            <a:r>
              <a:rPr lang="en-US" baseline="0" dirty="0" err="1">
                <a:solidFill>
                  <a:srgbClr val="000000"/>
                </a:solidFill>
              </a:rPr>
              <a:t>förmågan</a:t>
            </a:r>
            <a:r>
              <a:rPr lang="en-US" baseline="0" dirty="0">
                <a:solidFill>
                  <a:srgbClr val="000000"/>
                </a:solidFill>
              </a:rPr>
              <a:t> </a:t>
            </a:r>
            <a:r>
              <a:rPr lang="en-US" baseline="0" dirty="0" err="1">
                <a:solidFill>
                  <a:srgbClr val="000000"/>
                </a:solidFill>
              </a:rPr>
              <a:t>att</a:t>
            </a:r>
            <a:r>
              <a:rPr lang="en-US" baseline="0" dirty="0">
                <a:solidFill>
                  <a:srgbClr val="000000"/>
                </a:solidFill>
              </a:rPr>
              <a:t> </a:t>
            </a:r>
            <a:r>
              <a:rPr lang="en-US" baseline="0" dirty="0" err="1">
                <a:solidFill>
                  <a:srgbClr val="000000"/>
                </a:solidFill>
              </a:rPr>
              <a:t>rösta</a:t>
            </a:r>
            <a:r>
              <a:rPr lang="en-US" baseline="0" dirty="0">
                <a:solidFill>
                  <a:srgbClr val="000000"/>
                </a:solidFill>
              </a:rPr>
              <a:t>, </a:t>
            </a:r>
            <a:r>
              <a:rPr lang="en-US" baseline="0" dirty="0" err="1">
                <a:solidFill>
                  <a:srgbClr val="000000"/>
                </a:solidFill>
              </a:rPr>
              <a:t>valens</a:t>
            </a:r>
            <a:r>
              <a:rPr lang="en-US" baseline="0" dirty="0">
                <a:solidFill>
                  <a:srgbClr val="000000"/>
                </a:solidFill>
              </a:rPr>
              <a:t> </a:t>
            </a:r>
            <a:r>
              <a:rPr lang="en-US" baseline="0" dirty="0" err="1">
                <a:solidFill>
                  <a:srgbClr val="000000"/>
                </a:solidFill>
              </a:rPr>
              <a:t>genomförande</a:t>
            </a:r>
            <a:r>
              <a:rPr lang="en-US" baseline="0" dirty="0">
                <a:solidFill>
                  <a:srgbClr val="000000"/>
                </a:solidFill>
              </a:rPr>
              <a:t> och </a:t>
            </a:r>
            <a:r>
              <a:rPr lang="en-US" baseline="0" dirty="0" err="1">
                <a:solidFill>
                  <a:srgbClr val="000000"/>
                </a:solidFill>
              </a:rPr>
              <a:t>valresultatet</a:t>
            </a:r>
            <a:r>
              <a:rPr lang="en-US" baseline="0" dirty="0">
                <a:solidFill>
                  <a:srgbClr val="000000"/>
                </a:solidFill>
              </a:rPr>
              <a:t> </a:t>
            </a:r>
            <a:r>
              <a:rPr lang="en-US" baseline="0" dirty="0" err="1">
                <a:solidFill>
                  <a:srgbClr val="000000"/>
                </a:solidFill>
              </a:rPr>
              <a:t>samt</a:t>
            </a:r>
            <a:r>
              <a:rPr lang="en-US" baseline="0" dirty="0">
                <a:solidFill>
                  <a:srgbClr val="000000"/>
                </a:solidFill>
              </a:rPr>
              <a:t> </a:t>
            </a:r>
            <a:r>
              <a:rPr lang="en-US" baseline="0" dirty="0" err="1">
                <a:solidFill>
                  <a:srgbClr val="000000"/>
                </a:solidFill>
              </a:rPr>
              <a:t>förtroendet</a:t>
            </a:r>
            <a:r>
              <a:rPr lang="en-US" baseline="0" dirty="0">
                <a:solidFill>
                  <a:srgbClr val="000000"/>
                </a:solidFill>
              </a:rPr>
              <a:t> för </a:t>
            </a:r>
            <a:r>
              <a:rPr lang="en-US" baseline="0" dirty="0" err="1">
                <a:solidFill>
                  <a:srgbClr val="000000"/>
                </a:solidFill>
              </a:rPr>
              <a:t>valgenomförandet</a:t>
            </a:r>
            <a:r>
              <a:rPr lang="en-US" baseline="0" dirty="0">
                <a:solidFill>
                  <a:srgbClr val="000000"/>
                </a:solidFill>
              </a:rPr>
              <a:t> </a:t>
            </a:r>
            <a:r>
              <a:rPr lang="en-US" baseline="0" dirty="0" err="1">
                <a:solidFill>
                  <a:srgbClr val="000000"/>
                </a:solidFill>
              </a:rPr>
              <a:t>skyddas</a:t>
            </a:r>
            <a:r>
              <a:rPr lang="en-US" baseline="0" dirty="0">
                <a:solidFill>
                  <a:srgbClr val="000000"/>
                </a:solidFill>
              </a:rPr>
              <a:t>. Dessa </a:t>
            </a:r>
            <a:r>
              <a:rPr lang="en-US" baseline="0" dirty="0" err="1">
                <a:solidFill>
                  <a:srgbClr val="000000"/>
                </a:solidFill>
              </a:rPr>
              <a:t>tre</a:t>
            </a:r>
            <a:r>
              <a:rPr lang="en-US" baseline="0" dirty="0">
                <a:solidFill>
                  <a:srgbClr val="000000"/>
                </a:solidFill>
              </a:rPr>
              <a:t> </a:t>
            </a:r>
            <a:r>
              <a:rPr lang="en-US" baseline="0" dirty="0" err="1">
                <a:solidFill>
                  <a:srgbClr val="000000"/>
                </a:solidFill>
              </a:rPr>
              <a:t>aspekter</a:t>
            </a:r>
            <a:r>
              <a:rPr lang="en-US" baseline="0" dirty="0">
                <a:solidFill>
                  <a:srgbClr val="000000"/>
                </a:solidFill>
              </a:rPr>
              <a:t> </a:t>
            </a:r>
            <a:r>
              <a:rPr lang="en-US" baseline="0" dirty="0" err="1">
                <a:solidFill>
                  <a:srgbClr val="000000"/>
                </a:solidFill>
              </a:rPr>
              <a:t>hänger</a:t>
            </a:r>
            <a:r>
              <a:rPr lang="en-US" baseline="0" dirty="0">
                <a:solidFill>
                  <a:srgbClr val="000000"/>
                </a:solidFill>
              </a:rPr>
              <a:t> </a:t>
            </a:r>
            <a:r>
              <a:rPr lang="en-US" baseline="0" dirty="0" err="1">
                <a:solidFill>
                  <a:srgbClr val="000000"/>
                </a:solidFill>
              </a:rPr>
              <a:t>nära</a:t>
            </a:r>
            <a:r>
              <a:rPr lang="en-US" baseline="0" dirty="0">
                <a:solidFill>
                  <a:srgbClr val="000000"/>
                </a:solidFill>
              </a:rPr>
              <a:t> </a:t>
            </a:r>
            <a:r>
              <a:rPr lang="en-US" baseline="0" dirty="0" err="1">
                <a:solidFill>
                  <a:srgbClr val="000000"/>
                </a:solidFill>
              </a:rPr>
              <a:t>ihop</a:t>
            </a:r>
            <a:r>
              <a:rPr lang="en-US" baseline="0" dirty="0">
                <a:solidFill>
                  <a:srgbClr val="000000"/>
                </a:solidFill>
              </a:rPr>
              <a:t> och </a:t>
            </a:r>
            <a:r>
              <a:rPr lang="en-US" baseline="0" dirty="0" err="1">
                <a:solidFill>
                  <a:srgbClr val="000000"/>
                </a:solidFill>
              </a:rPr>
              <a:t>påverkas</a:t>
            </a:r>
            <a:r>
              <a:rPr lang="en-US" baseline="0" dirty="0">
                <a:solidFill>
                  <a:srgbClr val="000000"/>
                </a:solidFill>
              </a:rPr>
              <a:t> </a:t>
            </a:r>
            <a:r>
              <a:rPr lang="en-US" baseline="0" dirty="0" err="1">
                <a:solidFill>
                  <a:srgbClr val="000000"/>
                </a:solidFill>
              </a:rPr>
              <a:t>en</a:t>
            </a:r>
            <a:r>
              <a:rPr lang="en-US" baseline="0" dirty="0">
                <a:solidFill>
                  <a:srgbClr val="000000"/>
                </a:solidFill>
              </a:rPr>
              <a:t> av dem, </a:t>
            </a:r>
            <a:r>
              <a:rPr lang="en-US" baseline="0" dirty="0" err="1">
                <a:solidFill>
                  <a:srgbClr val="000000"/>
                </a:solidFill>
              </a:rPr>
              <a:t>så</a:t>
            </a:r>
            <a:r>
              <a:rPr lang="en-US" baseline="0" dirty="0">
                <a:solidFill>
                  <a:srgbClr val="000000"/>
                </a:solidFill>
              </a:rPr>
              <a:t> </a:t>
            </a:r>
            <a:r>
              <a:rPr lang="en-US" baseline="0" dirty="0" err="1">
                <a:solidFill>
                  <a:srgbClr val="000000"/>
                </a:solidFill>
              </a:rPr>
              <a:t>påverkas</a:t>
            </a:r>
            <a:r>
              <a:rPr lang="en-US" baseline="0" dirty="0">
                <a:solidFill>
                  <a:srgbClr val="000000"/>
                </a:solidFill>
              </a:rPr>
              <a:t> </a:t>
            </a:r>
            <a:r>
              <a:rPr lang="en-US" baseline="0" dirty="0" err="1">
                <a:solidFill>
                  <a:srgbClr val="000000"/>
                </a:solidFill>
              </a:rPr>
              <a:t>även</a:t>
            </a:r>
            <a:r>
              <a:rPr lang="en-US" baseline="0" dirty="0">
                <a:solidFill>
                  <a:srgbClr val="000000"/>
                </a:solidFill>
              </a:rPr>
              <a:t> de </a:t>
            </a:r>
            <a:r>
              <a:rPr lang="en-US" baseline="0" dirty="0" err="1">
                <a:solidFill>
                  <a:srgbClr val="000000"/>
                </a:solidFill>
              </a:rPr>
              <a:t>andra</a:t>
            </a:r>
            <a:r>
              <a:rPr lang="en-US" baseline="0" dirty="0">
                <a:solidFill>
                  <a:srgbClr val="000000"/>
                </a:solidFill>
              </a:rPr>
              <a:t>. </a:t>
            </a:r>
            <a:endParaRPr lang="en-US" dirty="0">
              <a:solidFill>
                <a:srgbClr val="000000"/>
              </a:solidFill>
            </a:endParaRPr>
          </a:p>
          <a:p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Viljan och förmågan att rösta skyddas exempelvis genom korrekt och tydlig information om när, var och hur väljaren kan rösta och hur valsystemet fungerar. </a:t>
            </a:r>
          </a:p>
          <a:p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Valens genomförande och ett korrekt valresultat skyddas genom ett tillräckligt skydd av lokaler, personal, transporter, valmaterial, röster, </a:t>
            </a:r>
            <a:r>
              <a:rPr lang="sv-S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it-stöd</a:t>
            </a:r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och annan kritisk infrastruktur. </a:t>
            </a:r>
          </a:p>
          <a:p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Förtroendet för valgenomförandet och valresultatet skyddas genom ett tillförlitligt genomförande och transparent kommunikation i händelse av en avvikelse.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srgbClr val="000000"/>
              </a:solidFill>
            </a:endParaRPr>
          </a:p>
          <a:p>
            <a:endParaRPr lang="sv-SE" dirty="0"/>
          </a:p>
          <a:p>
            <a:endParaRPr lang="sv-SE" dirty="0"/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C8991-D57F-4F57-99D8-D1041714389F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865645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b="1" dirty="0"/>
              <a:t>Förslag på vad som kan sägas till bilden:</a:t>
            </a:r>
          </a:p>
          <a:p>
            <a:r>
              <a:rPr lang="sv-SE" dirty="0"/>
              <a:t>I Sverige finns något som kallas för de tre grundprinciperna, att ha i åtanke</a:t>
            </a:r>
            <a:r>
              <a:rPr lang="sv-SE" baseline="0" dirty="0"/>
              <a:t> när man pratar om kriser. Dessa är ansvarsprincipen, närhetsprincipen och likhetsprincipen. Utöver dessa tre är det centralt att agera i händelse av en kris (inte avvakta i tron på att någon annan ska agera) och att samverka med andra aktörer. </a:t>
            </a:r>
            <a:endParaRPr lang="sv-SE" dirty="0"/>
          </a:p>
          <a:p>
            <a:endParaRPr lang="sv-SE" dirty="0"/>
          </a:p>
          <a:p>
            <a:r>
              <a:rPr lang="sv-SE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Ansvarsprincipen</a:t>
            </a:r>
          </a:p>
          <a:p>
            <a:r>
              <a:rPr lang="sv-S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Den som har ansvar för en verksamhet under normala förhållanden ska ha det också under en krissituation. </a:t>
            </a:r>
          </a:p>
          <a:p>
            <a:r>
              <a:rPr lang="sv-SE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Likhetsprincipen</a:t>
            </a:r>
          </a:p>
          <a:p>
            <a:r>
              <a:rPr lang="sv-S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en kris ska verksamheten fungera på liknande sätt som vid normala förhållanden – så långt det är möjligt. Verksamheten ska också, om det är möjligt, skötas på samma plats som under normala förhållanden.</a:t>
            </a:r>
          </a:p>
          <a:p>
            <a:r>
              <a:rPr lang="sv-SE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Närhetsprincipen</a:t>
            </a:r>
          </a:p>
          <a:p>
            <a:r>
              <a:rPr lang="sv-S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 kris ska hanteras där den inträffar och av dem som är närmast berörda och ansvariga. Det är alltså i första hand den drabbade kommunen och den aktuella regionen som leder och arbetar med insatsen. Först om de lokala resurserna inte räcker till blir det aktuellt med statliga insatser.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dirty="0"/>
              <a:t>(Källa: krisinformation.se)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C8991-D57F-4F57-99D8-D1041714389F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625802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i="1" dirty="0"/>
              <a:t>Läs upp det som står på bilden. 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C8991-D57F-4F57-99D8-D1041714389F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87282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214EF9B-6828-432D-B681-00F5AD205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0816" y="2564904"/>
            <a:ext cx="6370622" cy="720000"/>
          </a:xfrm>
        </p:spPr>
        <p:txBody>
          <a:bodyPr anchor="b">
            <a:noAutofit/>
          </a:bodyPr>
          <a:lstStyle>
            <a:lvl1pPr algn="l">
              <a:defRPr sz="3800"/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533BFFE0-8FAF-4991-9C36-8F71F53337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0000" y="3329642"/>
            <a:ext cx="6370622" cy="360238"/>
          </a:xfrm>
        </p:spPr>
        <p:txBody>
          <a:bodyPr>
            <a:noAutofit/>
          </a:bodyPr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sv-SE" dirty="0"/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7703E0DD-6A53-448C-8896-6947180EB1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31" y="272555"/>
            <a:ext cx="3980166" cy="1193360"/>
          </a:xfrm>
          <a:prstGeom prst="rect">
            <a:avLst/>
          </a:prstGeom>
        </p:spPr>
      </p:pic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A2C3B08F-7813-4431-8192-FF2BDEE65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pPr/>
              <a:t>2026-04-01</a:t>
            </a:fld>
            <a:endParaRPr lang="sv-SE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93A27371-4A72-4BC8-AAAC-3093D62CB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8EE03258-7CFC-49AC-AB3C-B3A5C5BA4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6926639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färg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333E3BA1-AF99-464F-9B8A-EF75FF7D7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"/>
            <a:ext cx="12192000" cy="59030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0816" y="2564904"/>
            <a:ext cx="6370622" cy="720000"/>
          </a:xfrm>
        </p:spPr>
        <p:txBody>
          <a:bodyPr anchor="b">
            <a:no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7" name="Underrubrik 2">
            <a:extLst>
              <a:ext uri="{FF2B5EF4-FFF2-40B4-BE49-F238E27FC236}">
                <a16:creationId xmlns:a16="http://schemas.microsoft.com/office/drawing/2014/main" id="{B6B96024-3FE2-4288-8D23-15D0E62715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0000" y="3329642"/>
            <a:ext cx="6370622" cy="360238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sv-SE" dirty="0"/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2026-04-01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5355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fär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333E3BA1-AF99-464F-9B8A-EF75FF7D7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"/>
            <a:ext cx="12192000" cy="59030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0816" y="2564904"/>
            <a:ext cx="6370622" cy="720000"/>
          </a:xfrm>
        </p:spPr>
        <p:txBody>
          <a:bodyPr anchor="b">
            <a:no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7" name="Underrubrik 2">
            <a:extLst>
              <a:ext uri="{FF2B5EF4-FFF2-40B4-BE49-F238E27FC236}">
                <a16:creationId xmlns:a16="http://schemas.microsoft.com/office/drawing/2014/main" id="{B6B96024-3FE2-4288-8D23-15D0E62715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0000" y="3329642"/>
            <a:ext cx="6370622" cy="360238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sv-SE" dirty="0"/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2026-04-01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399729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färg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333E3BA1-AF99-464F-9B8A-EF75FF7D7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"/>
            <a:ext cx="12192000" cy="59030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0816" y="2564904"/>
            <a:ext cx="6370622" cy="720000"/>
          </a:xfrm>
        </p:spPr>
        <p:txBody>
          <a:bodyPr anchor="b">
            <a:no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7" name="Underrubrik 2">
            <a:extLst>
              <a:ext uri="{FF2B5EF4-FFF2-40B4-BE49-F238E27FC236}">
                <a16:creationId xmlns:a16="http://schemas.microsoft.com/office/drawing/2014/main" id="{B6B96024-3FE2-4288-8D23-15D0E62715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0000" y="3329642"/>
            <a:ext cx="6370622" cy="360238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sv-SE" dirty="0"/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2026-04-01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79559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färg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333E3BA1-AF99-464F-9B8A-EF75FF7D7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"/>
            <a:ext cx="12192000" cy="590308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0816" y="2564904"/>
            <a:ext cx="6370622" cy="720000"/>
          </a:xfrm>
        </p:spPr>
        <p:txBody>
          <a:bodyPr anchor="b">
            <a:no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7" name="Underrubrik 2">
            <a:extLst>
              <a:ext uri="{FF2B5EF4-FFF2-40B4-BE49-F238E27FC236}">
                <a16:creationId xmlns:a16="http://schemas.microsoft.com/office/drawing/2014/main" id="{B6B96024-3FE2-4288-8D23-15D0E62715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0000" y="3329642"/>
            <a:ext cx="6370622" cy="360238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sv-SE" dirty="0"/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2026-04-01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441854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tshållare för bild 8">
            <a:extLst>
              <a:ext uri="{FF2B5EF4-FFF2-40B4-BE49-F238E27FC236}">
                <a16:creationId xmlns:a16="http://schemas.microsoft.com/office/drawing/2014/main" id="{8F310E5E-DA70-46AA-86F8-264D190A4B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-1"/>
            <a:ext cx="12192000" cy="590308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sv-SE" dirty="0"/>
              <a:t>Klicka på knappen Infoga bild under fliken Infoga för att infoga en bild.</a:t>
            </a:r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0816" y="2564904"/>
            <a:ext cx="6369806" cy="720000"/>
          </a:xfrm>
        </p:spPr>
        <p:txBody>
          <a:bodyPr anchor="b">
            <a:noAutofit/>
          </a:bodyPr>
          <a:lstStyle>
            <a:lvl1pPr algn="l">
              <a:defRPr sz="38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7" name="Underrubrik 2">
            <a:extLst>
              <a:ext uri="{FF2B5EF4-FFF2-40B4-BE49-F238E27FC236}">
                <a16:creationId xmlns:a16="http://schemas.microsoft.com/office/drawing/2014/main" id="{B6B96024-3FE2-4288-8D23-15D0E62715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0000" y="3329642"/>
            <a:ext cx="6370622" cy="360238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sv-SE" dirty="0"/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2026-04-01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637807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bil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6300" y="6020544"/>
            <a:ext cx="8591550" cy="720000"/>
          </a:xfrm>
        </p:spPr>
        <p:txBody>
          <a:bodyPr anchor="b">
            <a:noAutofit/>
          </a:bodyPr>
          <a:lstStyle>
            <a:lvl1pPr algn="l">
              <a:defRPr sz="3600">
                <a:solidFill>
                  <a:schemeClr val="tx1"/>
                </a:solidFill>
                <a:effectLst/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9" name="Platshållare för bild 8">
            <a:extLst>
              <a:ext uri="{FF2B5EF4-FFF2-40B4-BE49-F238E27FC236}">
                <a16:creationId xmlns:a16="http://schemas.microsoft.com/office/drawing/2014/main" id="{8F310E5E-DA70-46AA-86F8-264D190A4B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1"/>
            <a:ext cx="12192000" cy="5903089"/>
          </a:xfrm>
          <a:solidFill>
            <a:schemeClr val="bg2"/>
          </a:solidFill>
        </p:spPr>
        <p:txBody>
          <a:bodyPr/>
          <a:lstStyle/>
          <a:p>
            <a:r>
              <a:rPr lang="sv-SE"/>
              <a:t>Klicka på ikonen för att lägga till en bild</a:t>
            </a:r>
            <a:endParaRPr lang="sv-SE" dirty="0"/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858001"/>
            <a:ext cx="910953" cy="45719"/>
          </a:xfrm>
        </p:spPr>
        <p:txBody>
          <a:bodyPr/>
          <a:lstStyle>
            <a:lvl1pPr>
              <a:defRPr sz="100"/>
            </a:lvl1pPr>
          </a:lstStyle>
          <a:p>
            <a:fld id="{C3CAB3A1-2D40-4BA9-A61B-AFD14D1D0A73}" type="datetimeFigureOut">
              <a:rPr lang="sv-SE" smtClean="0"/>
              <a:pPr/>
              <a:t>2026-04-01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85664" y="6858001"/>
            <a:ext cx="6336000" cy="45719"/>
          </a:xfrm>
        </p:spPr>
        <p:txBody>
          <a:bodyPr/>
          <a:lstStyle>
            <a:lvl1pPr>
              <a:defRPr sz="100"/>
            </a:lvl1pPr>
          </a:lstStyle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59567" y="6858000"/>
            <a:ext cx="432742" cy="45719"/>
          </a:xfrm>
        </p:spPr>
        <p:txBody>
          <a:bodyPr/>
          <a:lstStyle>
            <a:lvl1pPr>
              <a:defRPr sz="100"/>
            </a:lvl1pPr>
          </a:lstStyle>
          <a:p>
            <a:fld id="{696A28D3-22CF-4FB0-80FD-EC473B325B38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03213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 bil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02735" y="272555"/>
            <a:ext cx="7005034" cy="1193359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tx1"/>
                </a:solidFill>
                <a:effectLst/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9" name="Platshållare för bild 8">
            <a:extLst>
              <a:ext uri="{FF2B5EF4-FFF2-40B4-BE49-F238E27FC236}">
                <a16:creationId xmlns:a16="http://schemas.microsoft.com/office/drawing/2014/main" id="{8F310E5E-DA70-46AA-86F8-264D190A4B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818000"/>
            <a:ext cx="12192000" cy="5040000"/>
          </a:xfrm>
          <a:solidFill>
            <a:schemeClr val="bg2"/>
          </a:solidFill>
        </p:spPr>
        <p:txBody>
          <a:bodyPr/>
          <a:lstStyle/>
          <a:p>
            <a:r>
              <a:rPr lang="sv-SE"/>
              <a:t>Klicka på ikonen för att lägga till en bild</a:t>
            </a:r>
            <a:endParaRPr lang="sv-SE" dirty="0"/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858001"/>
            <a:ext cx="910953" cy="45719"/>
          </a:xfrm>
        </p:spPr>
        <p:txBody>
          <a:bodyPr/>
          <a:lstStyle>
            <a:lvl1pPr>
              <a:defRPr sz="100"/>
            </a:lvl1pPr>
          </a:lstStyle>
          <a:p>
            <a:fld id="{C3CAB3A1-2D40-4BA9-A61B-AFD14D1D0A73}" type="datetimeFigureOut">
              <a:rPr lang="sv-SE" smtClean="0"/>
              <a:pPr/>
              <a:t>2026-04-01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85664" y="6858001"/>
            <a:ext cx="6336000" cy="45719"/>
          </a:xfrm>
        </p:spPr>
        <p:txBody>
          <a:bodyPr/>
          <a:lstStyle>
            <a:lvl1pPr>
              <a:defRPr sz="100"/>
            </a:lvl1pPr>
          </a:lstStyle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59567" y="6858000"/>
            <a:ext cx="432742" cy="45719"/>
          </a:xfrm>
        </p:spPr>
        <p:txBody>
          <a:bodyPr/>
          <a:lstStyle>
            <a:lvl1pPr>
              <a:defRPr sz="100"/>
            </a:lvl1pPr>
          </a:lstStyle>
          <a:p>
            <a:fld id="{696A28D3-22CF-4FB0-80FD-EC473B325B38}" type="slidenum">
              <a:rPr lang="sv-SE" smtClean="0"/>
              <a:pPr/>
              <a:t>‹#›</a:t>
            </a:fld>
            <a:endParaRPr lang="sv-SE"/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45689AA9-2269-983B-A78A-C44F94BD29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31" y="272555"/>
            <a:ext cx="3980166" cy="119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1835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l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tshållare för bild 8">
            <a:extLst>
              <a:ext uri="{FF2B5EF4-FFF2-40B4-BE49-F238E27FC236}">
                <a16:creationId xmlns:a16="http://schemas.microsoft.com/office/drawing/2014/main" id="{8F310E5E-DA70-46AA-86F8-264D190A4B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2"/>
          </a:solidFill>
        </p:spPr>
        <p:txBody>
          <a:bodyPr/>
          <a:lstStyle/>
          <a:p>
            <a:r>
              <a:rPr lang="sv-SE"/>
              <a:t>Klicka på ikonen för att lägga till en bild</a:t>
            </a:r>
            <a:endParaRPr lang="sv-SE" dirty="0"/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3F419D1A-10E9-4872-87AB-2004BB0F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08000" y="509388"/>
            <a:ext cx="10176000" cy="72000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tx1"/>
                </a:solidFill>
                <a:effectLst/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5747169D-F9DA-9DB0-B86B-EF948817882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08000" y="1458293"/>
            <a:ext cx="10176000" cy="1325206"/>
          </a:xfrm>
        </p:spPr>
        <p:txBody>
          <a:bodyPr/>
          <a:lstStyle>
            <a:lvl1pPr marL="0" indent="0">
              <a:buNone/>
              <a:defRPr/>
            </a:lvl1pPr>
            <a:lvl2pPr marL="324000" indent="0">
              <a:buNone/>
              <a:defRPr/>
            </a:lvl2pPr>
            <a:lvl3pPr marL="648000" indent="0">
              <a:buNone/>
              <a:defRPr/>
            </a:lvl3pPr>
            <a:lvl4pPr marL="972000" indent="0">
              <a:buNone/>
              <a:defRPr/>
            </a:lvl4pPr>
            <a:lvl5pPr marL="1296000" indent="0">
              <a:buNone/>
              <a:defRPr/>
            </a:lvl5pPr>
          </a:lstStyle>
          <a:p>
            <a:pPr lvl="0"/>
            <a:r>
              <a:rPr lang="sv-SE" dirty="0"/>
              <a:t>Tänk på läsbarheten. Använd svart text mot ljus bild eller vit text mot mörk bild.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858001"/>
            <a:ext cx="910953" cy="45719"/>
          </a:xfrm>
        </p:spPr>
        <p:txBody>
          <a:bodyPr/>
          <a:lstStyle>
            <a:lvl1pPr>
              <a:defRPr sz="100"/>
            </a:lvl1pPr>
          </a:lstStyle>
          <a:p>
            <a:fld id="{C3CAB3A1-2D40-4BA9-A61B-AFD14D1D0A73}" type="datetimeFigureOut">
              <a:rPr lang="sv-SE" smtClean="0"/>
              <a:pPr/>
              <a:t>2026-04-01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85664" y="6858001"/>
            <a:ext cx="6336000" cy="45719"/>
          </a:xfrm>
        </p:spPr>
        <p:txBody>
          <a:bodyPr/>
          <a:lstStyle>
            <a:lvl1pPr>
              <a:defRPr sz="100"/>
            </a:lvl1pPr>
          </a:lstStyle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59567" y="6858000"/>
            <a:ext cx="432742" cy="45719"/>
          </a:xfrm>
        </p:spPr>
        <p:txBody>
          <a:bodyPr/>
          <a:lstStyle>
            <a:lvl1pPr>
              <a:defRPr sz="100"/>
            </a:lvl1pPr>
          </a:lstStyle>
          <a:p>
            <a:fld id="{696A28D3-22CF-4FB0-80FD-EC473B325B38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8" name="Platshållare för text 9">
            <a:extLst>
              <a:ext uri="{FF2B5EF4-FFF2-40B4-BE49-F238E27FC236}">
                <a16:creationId xmlns:a16="http://schemas.microsoft.com/office/drawing/2014/main" id="{F52E7896-DCEF-E460-E851-932A3376D9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4119" y="5930451"/>
            <a:ext cx="3093616" cy="927549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sv-SE" dirty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69459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vsl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4925D998-0057-4F2D-B1FF-E18FADE7D2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861" y="2330393"/>
            <a:ext cx="7328277" cy="2197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880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4FDB03D-A6D7-4606-9BE4-CE04FBE44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BC6A3DC-AD5D-45E7-A458-75DD5D545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AD2FB97-0F6D-4CFC-9A04-6D63132E7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2026-04-01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69EF2DC-A044-4F97-B0CD-431ABA535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607E2176-57E5-4456-A5A4-651722E60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221481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A15F10B-3E52-4A01-A074-8FACED829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0816" y="2564904"/>
            <a:ext cx="6370622" cy="720000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E837DAB8-FB21-4D42-8249-61209DB205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80000" y="3329642"/>
            <a:ext cx="6370622" cy="360238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026CA621-5FB0-485E-AD29-BCB7AC736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pPr/>
              <a:t>2026-04-01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053A79EE-05AC-4963-8B0F-040053E1D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5FEBEACA-5626-42CF-9F84-0462330F2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470094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EBD5745-D09E-40AF-B411-41D97075C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0F38C46-6AF1-4B68-BC01-6E950AA58B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7999" y="1535113"/>
            <a:ext cx="4994401" cy="4351338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57D4F25B-617D-4324-9D7D-CA844B9FB7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9598" y="1530217"/>
            <a:ext cx="4994401" cy="4351338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4C4419C6-376D-4C6E-BE3D-B274817B4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2026-04-01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813E5173-5D2E-4D30-9FFA-AA056111F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5588ACC9-BF94-484B-9A2B-454F065F7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101923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ubrik 10">
            <a:extLst>
              <a:ext uri="{FF2B5EF4-FFF2-40B4-BE49-F238E27FC236}">
                <a16:creationId xmlns:a16="http://schemas.microsoft.com/office/drawing/2014/main" id="{B6E6C1AE-FB17-4361-B576-BEA64F324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BF63D6F9-84B0-4A5C-8E4B-BC68E6C6EF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7533" y="1535113"/>
            <a:ext cx="4988984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952354B6-EA03-4633-BF8C-740DFABDCC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07533" y="2226392"/>
            <a:ext cx="4988984" cy="3774405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F649AF67-0586-4B82-B127-BCF1D142CD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5485" y="1529883"/>
            <a:ext cx="4988984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808B6D22-C9A1-4DC3-9391-6DE49E2DA5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95485" y="2226391"/>
            <a:ext cx="4988984" cy="3774405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E30EC6AC-22D3-4986-B75B-4A9C4E008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2026-04-01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4CAA757E-6409-4B8A-9DCF-C2B973D9C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5F956D3A-FB10-4BC7-B775-EEC3B0F09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57892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2002D4F-0565-4D94-B732-A81A7631C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29290BF0-624A-4FEB-AD73-4B87CFDED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2026-04-01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AA57C6F1-0C9D-4071-9328-1490E5D8E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1D3DB7D4-08D4-4FBD-BD00-F4ED9229D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548233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BA94A45A-C174-4054-A20D-27B4CD00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2026-04-01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EE4D111-992E-4CFB-BAE2-CC3CDB8A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83D67C0-CF9F-42BB-8C18-2A414B41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966777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vsida bild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EBD5745-D09E-40AF-B411-41D97075C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000" y="509388"/>
            <a:ext cx="4994400" cy="720000"/>
          </a:xfrm>
        </p:spPr>
        <p:txBody>
          <a:bodyPr>
            <a:noAutofit/>
          </a:bodyPr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0F38C46-6AF1-4B68-BC01-6E950AA58B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7999" y="1535113"/>
            <a:ext cx="4994401" cy="4351338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8" name="Platshållare för bild 3">
            <a:extLst>
              <a:ext uri="{FF2B5EF4-FFF2-40B4-BE49-F238E27FC236}">
                <a16:creationId xmlns:a16="http://schemas.microsoft.com/office/drawing/2014/main" id="{27603766-483D-D886-DC1D-5C23F71EC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15200" y="0"/>
            <a:ext cx="5176800" cy="6858000"/>
          </a:xfrm>
          <a:solidFill>
            <a:schemeClr val="bg2"/>
          </a:solidFill>
        </p:spPr>
        <p:txBody>
          <a:bodyPr/>
          <a:lstStyle/>
          <a:p>
            <a:r>
              <a:rPr lang="sv-SE"/>
              <a:t>Klicka på ikonen för att lägga till en bild</a:t>
            </a:r>
            <a:endParaRPr lang="en-GB"/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4C4419C6-376D-4C6E-BE3D-B274817B4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2026-04-01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813E5173-5D2E-4D30-9FFA-AA056111F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5588ACC9-BF94-484B-9A2B-454F065F7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512797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alvsida bild vän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EBD5745-D09E-40AF-B411-41D97075C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598" y="509388"/>
            <a:ext cx="4994402" cy="720000"/>
          </a:xfrm>
        </p:spPr>
        <p:txBody>
          <a:bodyPr>
            <a:noAutofit/>
          </a:bodyPr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57D4F25B-617D-4324-9D7D-CA844B9FB7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9598" y="1530217"/>
            <a:ext cx="4994401" cy="4351338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8" name="Platshållare för bild 3">
            <a:extLst>
              <a:ext uri="{FF2B5EF4-FFF2-40B4-BE49-F238E27FC236}">
                <a16:creationId xmlns:a16="http://schemas.microsoft.com/office/drawing/2014/main" id="{78766863-56BF-ED1E-FDF2-2AA72B1B5A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8546"/>
            <a:ext cx="5176800" cy="6858000"/>
          </a:xfrm>
          <a:solidFill>
            <a:schemeClr val="bg2"/>
          </a:solidFill>
        </p:spPr>
        <p:txBody>
          <a:bodyPr/>
          <a:lstStyle/>
          <a:p>
            <a:r>
              <a:rPr lang="sv-SE"/>
              <a:t>Klicka på ikonen för att lägga till en bild</a:t>
            </a:r>
            <a:endParaRPr lang="en-GB"/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4C4419C6-376D-4C6E-BE3D-B274817B4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AB3A1-2D40-4BA9-A61B-AFD14D1D0A73}" type="datetimeFigureOut">
              <a:rPr lang="sv-SE" smtClean="0"/>
              <a:t>2026-04-01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813E5173-5D2E-4D30-9FFA-AA056111F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5588ACC9-BF94-484B-9A2B-454F065F7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A28D3-22CF-4FB0-80FD-EC473B325B38}" type="slidenum">
              <a:rPr lang="sv-SE" smtClean="0"/>
              <a:t>‹#›</a:t>
            </a:fld>
            <a:endParaRPr lang="sv-SE"/>
          </a:p>
        </p:txBody>
      </p:sp>
      <p:sp>
        <p:nvSpPr>
          <p:cNvPr id="10" name="Platshållare för text 9">
            <a:extLst>
              <a:ext uri="{FF2B5EF4-FFF2-40B4-BE49-F238E27FC236}">
                <a16:creationId xmlns:a16="http://schemas.microsoft.com/office/drawing/2014/main" id="{ACF927FD-62CA-DC82-9393-851FF4E9A5C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4119" y="5930451"/>
            <a:ext cx="3093616" cy="927549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sv-SE" dirty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59341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objekt 10">
            <a:extLst>
              <a:ext uri="{FF2B5EF4-FFF2-40B4-BE49-F238E27FC236}">
                <a16:creationId xmlns:a16="http://schemas.microsoft.com/office/drawing/2014/main" id="{2C80472F-745D-4B34-BFEF-90E90E321C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19" y="5930451"/>
            <a:ext cx="3093616" cy="927549"/>
          </a:xfrm>
          <a:prstGeom prst="rect">
            <a:avLst/>
          </a:prstGeom>
        </p:spPr>
      </p:pic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13407ACE-5946-4E40-AB1D-F335253EF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000" y="509388"/>
            <a:ext cx="10176000" cy="72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sv-SE" dirty="0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8F9D02A5-F05D-4D5E-A212-8B5C16FCE4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7999" y="1535113"/>
            <a:ext cx="10176001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EFF7142-315F-44E7-A42C-DA2DC5B6F7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91691" y="6292692"/>
            <a:ext cx="9109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C3CAB3A1-2D40-4BA9-A61B-AFD14D1D0A73}" type="datetimeFigureOut">
              <a:rPr lang="sv-SE" smtClean="0"/>
              <a:pPr/>
              <a:t>2026-04-01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73A13C2D-A1D6-4AA7-8602-B0CA3DAB51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77355" y="6292692"/>
            <a:ext cx="633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DECA39A5-7F13-41E2-AE5C-779F2887C1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51258" y="6292691"/>
            <a:ext cx="432742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96A28D3-22CF-4FB0-80FD-EC473B325B38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173358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71" r:id="rId8"/>
    <p:sldLayoutId id="2147483672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3" r:id="rId16"/>
    <p:sldLayoutId id="2147483674" r:id="rId17"/>
    <p:sldLayoutId id="2147483664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00" indent="-3240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5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8000" indent="-3240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‒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2000" indent="-3240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‒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000" indent="-3240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0000" indent="-3240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Bild på väljare som köar för att rösta">
            <a:extLst>
              <a:ext uri="{FF2B5EF4-FFF2-40B4-BE49-F238E27FC236}">
                <a16:creationId xmlns:a16="http://schemas.microsoft.com/office/drawing/2014/main" id="{17851FAE-D558-4BC9-3801-98C12D09DA3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3" r="24833"/>
          <a:stretch>
            <a:fillRect/>
          </a:stretch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487164-E520-C080-E9C2-51694AE9D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Agenda	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1272F2-BA54-620D-2507-2C701D511AE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sv-SE" dirty="0"/>
              <a:t>Syfte</a:t>
            </a:r>
          </a:p>
          <a:p>
            <a:r>
              <a:rPr lang="sv-SE" dirty="0"/>
              <a:t>Kort om skydd av val</a:t>
            </a:r>
          </a:p>
          <a:p>
            <a:r>
              <a:rPr lang="sv-SE" dirty="0"/>
              <a:t>Principer för krishantering</a:t>
            </a:r>
          </a:p>
          <a:p>
            <a:r>
              <a:rPr lang="sv-SE" dirty="0"/>
              <a:t>Förhållningssätt</a:t>
            </a:r>
          </a:p>
          <a:p>
            <a:r>
              <a:rPr lang="sv-SE" dirty="0"/>
              <a:t>Scenariodiskussioner</a:t>
            </a:r>
          </a:p>
          <a:p>
            <a:r>
              <a:rPr lang="sv-SE" dirty="0"/>
              <a:t>Avslutning</a:t>
            </a:r>
            <a:endParaRPr lang="en-US" dirty="0"/>
          </a:p>
        </p:txBody>
      </p:sp>
      <p:sp>
        <p:nvSpPr>
          <p:cNvPr id="5" name="Text Placeholder 4" descr="Valmyndighetens logotyp">
            <a:extLst>
              <a:ext uri="{FF2B5EF4-FFF2-40B4-BE49-F238E27FC236}">
                <a16:creationId xmlns:a16="http://schemas.microsoft.com/office/drawing/2014/main" id="{6712BF3A-CD34-8D96-0251-3DC3CC215E3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851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910C9A8-FE55-146B-9F8E-9813C5894F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195483" y="1798649"/>
            <a:ext cx="5094462" cy="2352937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3E84DCF-B15D-2811-8109-1A0209A03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07531" y="1783744"/>
            <a:ext cx="5081542" cy="4014383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0E283F-A671-A3E1-28B4-DA78A6977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7533" y="401104"/>
            <a:ext cx="10176000" cy="720000"/>
          </a:xfrm>
        </p:spPr>
        <p:txBody>
          <a:bodyPr/>
          <a:lstStyle/>
          <a:p>
            <a:r>
              <a:rPr lang="sv-SE" dirty="0"/>
              <a:t>Syfte med detta tillfälle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237915-2EE8-173B-D275-0ED55E4DDA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7533" y="1714979"/>
            <a:ext cx="4988984" cy="639762"/>
          </a:xfrm>
        </p:spPr>
        <p:txBody>
          <a:bodyPr/>
          <a:lstStyle/>
          <a:p>
            <a:pPr algn="ctr"/>
            <a:r>
              <a:rPr lang="sv-SE" sz="2400" dirty="0">
                <a:solidFill>
                  <a:schemeClr val="bg1"/>
                </a:solidFill>
              </a:rPr>
              <a:t>För er organisation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0FD7FF-33B6-DEB1-8D9C-82DA8C0FA9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07533" y="2466640"/>
            <a:ext cx="4988984" cy="3774405"/>
          </a:xfrm>
        </p:spPr>
        <p:txBody>
          <a:bodyPr/>
          <a:lstStyle/>
          <a:p>
            <a:r>
              <a:rPr lang="sv-SE" sz="2000" dirty="0">
                <a:solidFill>
                  <a:schemeClr val="bg1"/>
                </a:solidFill>
              </a:rPr>
              <a:t>Tydliggöra roller och ansvar – fokusera på den egna organisationen.</a:t>
            </a:r>
          </a:p>
          <a:p>
            <a:r>
              <a:rPr lang="sv-SE" sz="2000" dirty="0">
                <a:solidFill>
                  <a:schemeClr val="bg1"/>
                </a:solidFill>
              </a:rPr>
              <a:t>Identifiera behov av samverkan med interna och externa aktörer. </a:t>
            </a:r>
          </a:p>
          <a:p>
            <a:r>
              <a:rPr lang="sv-SE" sz="2000" dirty="0">
                <a:solidFill>
                  <a:schemeClr val="bg1"/>
                </a:solidFill>
              </a:rPr>
              <a:t>Identifiera ytterligare åtgärder för att stärka skyddet av valgenomförandet. </a:t>
            </a:r>
          </a:p>
          <a:p>
            <a:r>
              <a:rPr lang="sv-SE" sz="2000" dirty="0">
                <a:solidFill>
                  <a:schemeClr val="bg1"/>
                </a:solidFill>
              </a:rPr>
              <a:t>Incidenter kan komma att inträffa, därför är det viktigt att förbereda sig för att hantera dem.</a:t>
            </a:r>
          </a:p>
          <a:p>
            <a:endParaRPr lang="sv-SE" sz="2000" dirty="0">
              <a:solidFill>
                <a:schemeClr val="bg1"/>
              </a:solidFill>
            </a:endParaRPr>
          </a:p>
          <a:p>
            <a:endParaRPr lang="sv-SE" sz="2000" dirty="0">
              <a:solidFill>
                <a:schemeClr val="bg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0C2A0B-4C5E-71B3-9DB6-3090C1FB2B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5017" y="1756024"/>
            <a:ext cx="4988984" cy="639762"/>
          </a:xfrm>
        </p:spPr>
        <p:txBody>
          <a:bodyPr/>
          <a:lstStyle/>
          <a:p>
            <a:pPr algn="ctr"/>
            <a:r>
              <a:rPr lang="sv-SE" sz="2400" dirty="0">
                <a:solidFill>
                  <a:schemeClr val="bg1"/>
                </a:solidFill>
              </a:rPr>
              <a:t>För individen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573F78-27F2-F8BA-9E23-757FBA5A9B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95485" y="2466640"/>
            <a:ext cx="4988984" cy="3774405"/>
          </a:xfrm>
        </p:spPr>
        <p:txBody>
          <a:bodyPr/>
          <a:lstStyle/>
          <a:p>
            <a:r>
              <a:rPr lang="sv-SE" sz="2000" dirty="0">
                <a:solidFill>
                  <a:schemeClr val="bg1"/>
                </a:solidFill>
              </a:rPr>
              <a:t>Ger personlig utveckling och kunskap.</a:t>
            </a:r>
          </a:p>
          <a:p>
            <a:r>
              <a:rPr lang="sv-SE" sz="2000" dirty="0">
                <a:solidFill>
                  <a:schemeClr val="bg1"/>
                </a:solidFill>
              </a:rPr>
              <a:t>Ger trygghet och skapar flexibilitet.</a:t>
            </a:r>
          </a:p>
          <a:p>
            <a:r>
              <a:rPr lang="sv-SE" sz="2000" dirty="0">
                <a:solidFill>
                  <a:schemeClr val="bg1"/>
                </a:solidFill>
              </a:rPr>
              <a:t>Bästa inlärningsformen - att lyssna, diskutera och öva är roligt!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Rectangle: Rounded Corners 7">
            <a:extLst>
              <a:ext uri="{FF2B5EF4-FFF2-40B4-BE49-F238E27FC236}">
                <a16:creationId xmlns:a16="http://schemas.microsoft.com/office/drawing/2014/main" id="{1910C9A8-FE55-146B-9F8E-9813C5894F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195483" y="4353842"/>
            <a:ext cx="5094462" cy="1444285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 b="1" dirty="0">
              <a:solidFill>
                <a:schemeClr val="bg1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sv-SE" sz="2000" dirty="0">
              <a:solidFill>
                <a:schemeClr val="bg1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EB0FD7FF-33B6-DEB1-8D9C-82DA8C0FA933}"/>
              </a:ext>
            </a:extLst>
          </p:cNvPr>
          <p:cNvSpPr txBox="1">
            <a:spLocks/>
          </p:cNvSpPr>
          <p:nvPr/>
        </p:nvSpPr>
        <p:spPr>
          <a:xfrm>
            <a:off x="6194549" y="4540845"/>
            <a:ext cx="4988984" cy="5574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24000" indent="-3240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5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8000" indent="-3240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‒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72000" indent="-3240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96000" indent="-3240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20000" indent="-3240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v-SE" b="1" dirty="0">
                <a:solidFill>
                  <a:schemeClr val="bg1"/>
                </a:solidFill>
              </a:rPr>
              <a:t>För Sverige</a:t>
            </a:r>
          </a:p>
          <a:p>
            <a:r>
              <a:rPr lang="sv-SE" sz="2000" dirty="0">
                <a:solidFill>
                  <a:schemeClr val="bg1"/>
                </a:solidFill>
              </a:rPr>
              <a:t>Stärkt skydd av valgenomförandet.</a:t>
            </a:r>
          </a:p>
          <a:p>
            <a:endParaRPr lang="sv-SE" sz="2000" dirty="0">
              <a:solidFill>
                <a:schemeClr val="bg1"/>
              </a:solidFill>
            </a:endParaRPr>
          </a:p>
          <a:p>
            <a:endParaRPr lang="sv-SE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474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CF6EC2D-CCE9-45CD-A4E1-A052EA8AFF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Valsäkerhet och dess beståndsdelar</a:t>
            </a:r>
          </a:p>
        </p:txBody>
      </p:sp>
      <p:pic>
        <p:nvPicPr>
          <p:cNvPr id="3" name="Bildobjekt 2" descr="Valurna där en röstmottagare lägger ner ett valkuvert samt sex cirklar med orden: verksamhetsskydd, säkerhetsskydd, informationssäkerhet, skydd mot olyckor, krisberedskap och kontinuitetsplanering.">
            <a:extLst>
              <a:ext uri="{FF2B5EF4-FFF2-40B4-BE49-F238E27FC236}">
                <a16:creationId xmlns:a16="http://schemas.microsoft.com/office/drawing/2014/main" id="{FB59040A-0B17-F08C-3432-573B406CE1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126" y="1229388"/>
            <a:ext cx="8368920" cy="5841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250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Vad är det som behöver skyddas vid val? </a:t>
            </a:r>
          </a:p>
        </p:txBody>
      </p:sp>
      <p:graphicFrame>
        <p:nvGraphicFramePr>
          <p:cNvPr id="7" name="Diagram 6" descr="En cirkel i tre delar med texterna: Viljan och förmågan att rösta, Valens genomförande och korrekta valresultat samt Förtroendet för valgenomförandet."/>
          <p:cNvGraphicFramePr/>
          <p:nvPr>
            <p:extLst>
              <p:ext uri="{D42A27DB-BD31-4B8C-83A1-F6EECF244321}">
                <p14:modId xmlns:p14="http://schemas.microsoft.com/office/powerpoint/2010/main" val="2249264417"/>
              </p:ext>
            </p:extLst>
          </p:nvPr>
        </p:nvGraphicFramePr>
        <p:xfrm>
          <a:off x="2032000" y="1128739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3545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FB07F-E883-E66C-2F05-23D6C303B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Principer för krishantering i Sverige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74AF8E9-FE23-5B8A-1DAF-3570EA2B32F5}"/>
              </a:ext>
            </a:extLst>
          </p:cNvPr>
          <p:cNvSpPr/>
          <p:nvPr/>
        </p:nvSpPr>
        <p:spPr>
          <a:xfrm>
            <a:off x="990686" y="2592634"/>
            <a:ext cx="3293918" cy="2213264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 dirty="0"/>
              <a:t>Ansvarsprincipen</a:t>
            </a:r>
            <a:endParaRPr lang="en-US" sz="2800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B608ACB-B6A7-D891-FCCB-48B324C92ABC}"/>
              </a:ext>
            </a:extLst>
          </p:cNvPr>
          <p:cNvSpPr/>
          <p:nvPr/>
        </p:nvSpPr>
        <p:spPr>
          <a:xfrm>
            <a:off x="4440384" y="2592634"/>
            <a:ext cx="3293918" cy="2213264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 dirty="0"/>
              <a:t>Närhetsprincipen</a:t>
            </a:r>
            <a:endParaRPr lang="en-US" sz="2800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13A24B2-890E-3B40-CF98-AED7457D85B1}"/>
              </a:ext>
            </a:extLst>
          </p:cNvPr>
          <p:cNvSpPr/>
          <p:nvPr/>
        </p:nvSpPr>
        <p:spPr>
          <a:xfrm>
            <a:off x="7890082" y="2592634"/>
            <a:ext cx="3293918" cy="221326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 dirty="0"/>
              <a:t>Likhetsprincipen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04085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4EA1A4D-718A-0E3D-FC6A-9738A25AEF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93343" y="3775383"/>
            <a:ext cx="4640359" cy="1466266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C4DDBF7-3108-FA79-3368-7B094CD19A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67870" y="2161653"/>
            <a:ext cx="4640360" cy="146626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0FAA5E0-3BF5-A99B-940B-3D39A533A2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67869" y="3775383"/>
            <a:ext cx="4640359" cy="146626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78258F8-AD06-4224-14B4-31C6A2B89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93343" y="2161653"/>
            <a:ext cx="4640359" cy="1466266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BF433E-A005-112C-FD3F-EADE350BA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Förhållningssätt</a:t>
            </a:r>
            <a:endParaRPr lang="en-US" dirty="0"/>
          </a:p>
        </p:txBody>
      </p:sp>
      <p:pic>
        <p:nvPicPr>
          <p:cNvPr id="7" name="Bildobjekt 246" descr="Tumme upp.">
            <a:extLst>
              <a:ext uri="{FF2B5EF4-FFF2-40B4-BE49-F238E27FC236}">
                <a16:creationId xmlns:a16="http://schemas.microsoft.com/office/drawing/2014/main" id="{CEA46C77-A121-B4E2-C473-6F27B08FEA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343" y="2353295"/>
            <a:ext cx="1082982" cy="1082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Bildobjekt 226" descr="Symbol för ett certfikat eller diplom.">
            <a:extLst>
              <a:ext uri="{FF2B5EF4-FFF2-40B4-BE49-F238E27FC236}">
                <a16:creationId xmlns:a16="http://schemas.microsoft.com/office/drawing/2014/main" id="{446CBB15-0F0E-6025-04A3-254EA03B2D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476" y="2285186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Bildobjekt 258" descr="Trianget med utropstecken, en varningssignal.">
            <a:extLst>
              <a:ext uri="{FF2B5EF4-FFF2-40B4-BE49-F238E27FC236}">
                <a16:creationId xmlns:a16="http://schemas.microsoft.com/office/drawing/2014/main" id="{71C46033-9E6B-A1AF-CCB0-AC5222813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343" y="3888770"/>
            <a:ext cx="1082982" cy="1082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ildobjekt 206" descr="Piktogram med tre människor.">
            <a:extLst>
              <a:ext uri="{FF2B5EF4-FFF2-40B4-BE49-F238E27FC236}">
                <a16:creationId xmlns:a16="http://schemas.microsoft.com/office/drawing/2014/main" id="{FDDF9972-DDFF-833A-05BF-78583BA4BD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456" y="4075896"/>
            <a:ext cx="865239" cy="865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" name="Table 3">
            <a:extLst>
              <a:ext uri="{FF2B5EF4-FFF2-40B4-BE49-F238E27FC236}">
                <a16:creationId xmlns:a16="http://schemas.microsoft.com/office/drawing/2014/main" id="{3139E677-159D-86A7-1CE6-7A2D53673C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98188"/>
              </p:ext>
            </p:extLst>
          </p:nvPr>
        </p:nvGraphicFramePr>
        <p:xfrm>
          <a:off x="1256846" y="2223371"/>
          <a:ext cx="9596286" cy="3169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98143">
                  <a:extLst>
                    <a:ext uri="{9D8B030D-6E8A-4147-A177-3AD203B41FA5}">
                      <a16:colId xmlns:a16="http://schemas.microsoft.com/office/drawing/2014/main" val="2160828857"/>
                    </a:ext>
                  </a:extLst>
                </a:gridCol>
                <a:gridCol w="4798143">
                  <a:extLst>
                    <a:ext uri="{9D8B030D-6E8A-4147-A177-3AD203B41FA5}">
                      <a16:colId xmlns:a16="http://schemas.microsoft.com/office/drawing/2014/main" val="4228376433"/>
                    </a:ext>
                  </a:extLst>
                </a:gridCol>
              </a:tblGrid>
              <a:tr h="1173687">
                <a:tc>
                  <a:txBody>
                    <a:bodyPr/>
                    <a:lstStyle/>
                    <a:p>
                      <a:pPr marL="1258888" indent="0" algn="l"/>
                      <a:r>
                        <a:rPr lang="sv-SE" sz="1400" b="1" dirty="0">
                          <a:solidFill>
                            <a:schemeClr val="bg1"/>
                          </a:solidFill>
                        </a:rPr>
                        <a:t>Detta är inte ett test</a:t>
                      </a:r>
                      <a:endParaRPr lang="sv-SE" sz="1400" b="1" baseline="0" dirty="0">
                        <a:solidFill>
                          <a:schemeClr val="bg1"/>
                        </a:solidFill>
                      </a:endParaRPr>
                    </a:p>
                    <a:p>
                      <a:pPr marL="1258888" indent="0" algn="l"/>
                      <a:r>
                        <a:rPr lang="sv-SE" sz="1400" b="0" baseline="0" dirty="0">
                          <a:solidFill>
                            <a:schemeClr val="bg1"/>
                          </a:solidFill>
                        </a:rPr>
                        <a:t>Scenarierna är fiktiva men inspirerade av verkliga händelser. De ska ses som en motor för gruppen att öva sitt tänkande och beslutsfattande i en miljö där det är tillåtet att inte ha alla svar på plats.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25888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Dina erfarenheter</a:t>
                      </a:r>
                    </a:p>
                    <a:p>
                      <a:pPr marL="125888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Genom att agera utifrån era roller och använda era gemensamma kunskaper och erfarenheter kan ni fylla i de luckor som eventuellt finns.</a:t>
                      </a:r>
                    </a:p>
                    <a:p>
                      <a:pPr marL="1258888" indent="0" algn="l"/>
                      <a:endParaRPr lang="sv-SE" sz="14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4346187"/>
                  </a:ext>
                </a:extLst>
              </a:tr>
              <a:tr h="1052220">
                <a:tc>
                  <a:txBody>
                    <a:bodyPr/>
                    <a:lstStyle/>
                    <a:p>
                      <a:pPr marL="1258888" indent="0"/>
                      <a:endParaRPr lang="sv-SE" sz="1400" b="1" dirty="0">
                        <a:solidFill>
                          <a:schemeClr val="bg1"/>
                        </a:solidFill>
                      </a:endParaRPr>
                    </a:p>
                    <a:p>
                      <a:pPr marL="1258888" indent="0"/>
                      <a:r>
                        <a:rPr lang="sv-SE" sz="1400" b="1" dirty="0">
                          <a:solidFill>
                            <a:schemeClr val="bg1"/>
                          </a:solidFill>
                        </a:rPr>
                        <a:t>Behandla scenariot som riktigt</a:t>
                      </a:r>
                      <a:endParaRPr lang="sv-SE" sz="1400" b="1" baseline="0" dirty="0">
                        <a:solidFill>
                          <a:schemeClr val="bg1"/>
                        </a:solidFill>
                      </a:endParaRPr>
                    </a:p>
                    <a:p>
                      <a:pPr marL="1258888" indent="0"/>
                      <a:r>
                        <a:rPr lang="sv-SE" sz="1400" dirty="0">
                          <a:solidFill>
                            <a:schemeClr val="bg1"/>
                          </a:solidFill>
                        </a:rPr>
                        <a:t>Omfamna scenariot och ha överseende med eventuella brister och kunskapsluckor.</a:t>
                      </a:r>
                      <a:endParaRPr lang="sv-SE" sz="1400" baseline="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258888" indent="0"/>
                      <a:endParaRPr lang="sv-SE" sz="1400" b="1" dirty="0">
                        <a:solidFill>
                          <a:schemeClr val="bg1"/>
                        </a:solidFill>
                      </a:endParaRPr>
                    </a:p>
                    <a:p>
                      <a:pPr marL="1258888" indent="0"/>
                      <a:endParaRPr lang="sv-SE" sz="1400" b="1" dirty="0">
                        <a:solidFill>
                          <a:schemeClr val="bg1"/>
                        </a:solidFill>
                      </a:endParaRPr>
                    </a:p>
                    <a:p>
                      <a:pPr marL="1258888" indent="0"/>
                      <a:r>
                        <a:rPr lang="sv-SE" sz="1400" b="1" dirty="0">
                          <a:solidFill>
                            <a:schemeClr val="bg1"/>
                          </a:solidFill>
                        </a:rPr>
                        <a:t>Intressenter i fokus</a:t>
                      </a:r>
                    </a:p>
                    <a:p>
                      <a:pPr marL="1258888" indent="0"/>
                      <a:r>
                        <a:rPr lang="sv-SE" sz="1400" b="0" dirty="0">
                          <a:solidFill>
                            <a:schemeClr val="bg1"/>
                          </a:solidFill>
                        </a:rPr>
                        <a:t>Frå</a:t>
                      </a:r>
                      <a:r>
                        <a:rPr lang="sv-SE" sz="1400" dirty="0">
                          <a:solidFill>
                            <a:schemeClr val="bg1"/>
                          </a:solidFill>
                        </a:rPr>
                        <a:t>ga dig själv hur denna situation skulle te sig för medarbetare, väljare, röstmottagare/rösträknare eller externa aktörer.</a:t>
                      </a:r>
                      <a:endParaRPr lang="sv-SE" sz="1400" baseline="0" dirty="0">
                        <a:solidFill>
                          <a:schemeClr val="bg1"/>
                        </a:solidFill>
                      </a:endParaRPr>
                    </a:p>
                    <a:p>
                      <a:pPr marL="1258888" indent="0"/>
                      <a:endParaRPr lang="sv-SE" sz="1400" baseline="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3341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07541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Valmyndigheten">
      <a:dk1>
        <a:sysClr val="windowText" lastClr="000000"/>
      </a:dk1>
      <a:lt1>
        <a:sysClr val="window" lastClr="FFFFFF"/>
      </a:lt1>
      <a:dk2>
        <a:srgbClr val="5F6F7E"/>
      </a:dk2>
      <a:lt2>
        <a:srgbClr val="DDDEE1"/>
      </a:lt2>
      <a:accent1>
        <a:srgbClr val="A71979"/>
      </a:accent1>
      <a:accent2>
        <a:srgbClr val="008BD2"/>
      </a:accent2>
      <a:accent3>
        <a:srgbClr val="F39325"/>
      </a:accent3>
      <a:accent4>
        <a:srgbClr val="00918E"/>
      </a:accent4>
      <a:accent5>
        <a:srgbClr val="E83278"/>
      </a:accent5>
      <a:accent6>
        <a:srgbClr val="164194"/>
      </a:accent6>
      <a:hlink>
        <a:srgbClr val="3069A1"/>
      </a:hlink>
      <a:folHlink>
        <a:srgbClr val="800080"/>
      </a:folHlink>
    </a:clrScheme>
    <a:fontScheme name="Skatteverket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lmyndigheten.potx" id="{57E29F23-1F54-49DF-A27B-0BE8DB93E924}" vid="{0A014BE8-3C31-479E-9472-6970E1261728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eskrivning xmlns="6f5c0b28-b534-45d8-8356-b4df8dce810b" xsi:nil="true"/>
    <Status xmlns="6f5c0b28-b534-45d8-8356-b4df8dce810b">Arbetsmaterial</Status>
    <Ansvarig xmlns="a2138bab-c180-4e18-86b6-e4cdb46ea8da">
      <UserInfo>
        <DisplayName>Emma Sjöblom</DisplayName>
        <AccountId>24</AccountId>
        <AccountType/>
      </UserInfo>
    </Ansvarig>
    <Aktivitet xmlns="6f5c0b28-b534-45d8-8356-b4df8dce810b">Pågående arbete - Valsäkerhet</Aktivitet>
    <Omr_x00e5_de xmlns="6f5c0b28-b534-45d8-8356-b4df8dce810b">Valsäkerhet</Omr_x00e5_de>
    <Dokumenttyp xmlns="6f5c0b28-b534-45d8-8356-b4df8dce810b">Utbildningsmaterial</Dokumenttyp>
    <Samverkan xmlns="6f5c0b28-b534-45d8-8356-b4df8dce810b" xsi:nil="true"/>
    <Diarienummer xmlns="6f5c0b28-b534-45d8-8356-b4df8dce810b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105246A753F0545B4ED3DEB59751C91" ma:contentTypeVersion="10" ma:contentTypeDescription="Skapa ett nytt dokument." ma:contentTypeScope="" ma:versionID="5d4e8b186496a9672460cf1874f60dc3">
  <xsd:schema xmlns:xsd="http://www.w3.org/2001/XMLSchema" xmlns:xs="http://www.w3.org/2001/XMLSchema" xmlns:p="http://schemas.microsoft.com/office/2006/metadata/properties" xmlns:ns2="6f5c0b28-b534-45d8-8356-b4df8dce810b" xmlns:ns3="a2138bab-c180-4e18-86b6-e4cdb46ea8da" xmlns:ns4="b72620a0-a132-4d24-afd4-031d088dc980" targetNamespace="http://schemas.microsoft.com/office/2006/metadata/properties" ma:root="true" ma:fieldsID="5bd6c30cad074d8bd86192446d50c4af" ns2:_="" ns3:_="" ns4:_="">
    <xsd:import namespace="6f5c0b28-b534-45d8-8356-b4df8dce810b"/>
    <xsd:import namespace="a2138bab-c180-4e18-86b6-e4cdb46ea8da"/>
    <xsd:import namespace="b72620a0-a132-4d24-afd4-031d088dc980"/>
    <xsd:element name="properties">
      <xsd:complexType>
        <xsd:sequence>
          <xsd:element name="documentManagement">
            <xsd:complexType>
              <xsd:all>
                <xsd:element ref="ns2:Omr_x00e5_de"/>
                <xsd:element ref="ns2:Aktivitet"/>
                <xsd:element ref="ns2:Dokumenttyp"/>
                <xsd:element ref="ns2:Beskrivning" minOccurs="0"/>
                <xsd:element ref="ns2:Samverkan" minOccurs="0"/>
                <xsd:element ref="ns2:Diarienummer" minOccurs="0"/>
                <xsd:element ref="ns2:Status"/>
                <xsd:element ref="ns3:Ansvarig"/>
                <xsd:element ref="ns4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5c0b28-b534-45d8-8356-b4df8dce810b" elementFormDefault="qualified">
    <xsd:import namespace="http://schemas.microsoft.com/office/2006/documentManagement/types"/>
    <xsd:import namespace="http://schemas.microsoft.com/office/infopath/2007/PartnerControls"/>
    <xsd:element name="Omr_x00e5_de" ma:index="8" ma:displayName="Område" ma:format="RadioButtons" ma:internalName="Omr_x00e5_de">
      <xsd:simpleType>
        <xsd:restriction base="dms:Choice">
          <xsd:enumeration value="Tillgänglighet"/>
          <xsd:enumeration value="Valsäkerhet"/>
          <xsd:enumeration value="Incidentrapportering"/>
          <xsd:enumeration value="Pågående arbete"/>
          <xsd:enumeration value="Övergripande planering"/>
        </xsd:restriction>
      </xsd:simpleType>
    </xsd:element>
    <xsd:element name="Aktivitet" ma:index="9" ma:displayName="Aktivitet" ma:format="Dropdown" ma:internalName="Aktivitet">
      <xsd:simpleType>
        <xsd:restriction base="dms:Choice">
          <xsd:enumeration value="Incidentrapportering - Myndighetens incidentrapportering"/>
          <xsd:enumeration value="Incidentrapportering - Allmänhetens incidentrapportering"/>
          <xsd:enumeration value="Tillgänglighet - Tillgänglighet"/>
          <xsd:enumeration value="Valsäkerhet - Valsäkerhet"/>
          <xsd:enumeration value="Pågående arbete - Tillgänglighet"/>
          <xsd:enumeration value="Pågående arbete - Valsäkerhet"/>
          <xsd:enumeration value="Övergripande planering - Planering"/>
          <xsd:enumeration value="Övergripande planering - Övrigt"/>
          <xsd:enumeration value="- Inget passar -"/>
        </xsd:restriction>
      </xsd:simpleType>
    </xsd:element>
    <xsd:element name="Dokumenttyp" ma:index="10" ma:displayName="Dokumenttyp" ma:format="Dropdown" ma:internalName="Dokumenttyp">
      <xsd:simpleType>
        <xsd:restriction base="dms:Choice">
          <xsd:enumeration value="Bevis"/>
          <xsd:enumeration value="Bildunderlag"/>
          <xsd:enumeration value="Blankett"/>
          <xsd:enumeration value="Brev"/>
          <xsd:enumeration value="FAQ"/>
          <xsd:enumeration value="Handbok"/>
          <xsd:enumeration value="Handledning"/>
          <xsd:enumeration value="Instruktion"/>
          <xsd:enumeration value="Intyg"/>
          <xsd:enumeration value="kontaktlista"/>
          <xsd:enumeration value="Kungörelse"/>
          <xsd:enumeration value="Lista"/>
          <xsd:enumeration value="Manual"/>
          <xsd:enumeration value="Minnesanteckningar"/>
          <xsd:enumeration value="Plan"/>
          <xsd:enumeration value="Planering"/>
          <xsd:enumeration value="PM"/>
          <xsd:enumeration value="Presentation"/>
          <xsd:enumeration value="Processplan"/>
          <xsd:enumeration value="Protokoll"/>
          <xsd:enumeration value="Rapport"/>
          <xsd:enumeration value="Riktlinjer"/>
          <xsd:enumeration value="Rutinbeskrivning"/>
          <xsd:enumeration value="Sammanställning"/>
          <xsd:enumeration value="Statistik"/>
          <xsd:enumeration value="Tidplan"/>
          <xsd:enumeration value="Tjänsteanteckning"/>
          <xsd:enumeration value="Utbildningsmaterial"/>
          <xsd:enumeration value="Yttrande"/>
        </xsd:restriction>
      </xsd:simpleType>
    </xsd:element>
    <xsd:element name="Beskrivning" ma:index="11" nillable="true" ma:displayName="Beskrivning" ma:internalName="Beskrivning">
      <xsd:simpleType>
        <xsd:restriction base="dms:Note">
          <xsd:maxLength value="255"/>
        </xsd:restriction>
      </xsd:simpleType>
    </xsd:element>
    <xsd:element name="Samverkan" ma:index="12" nillable="true" ma:displayName="Samverkan" ma:format="Dropdown" ma:internalName="Samverkan">
      <xsd:simpleType>
        <xsd:restriction base="dms:Choice">
          <xsd:enumeration value="Departement"/>
          <xsd:enumeration value="ESV"/>
          <xsd:enumeration value="Leverantörer"/>
          <xsd:enumeration value="LST"/>
          <xsd:enumeration value="Partier"/>
          <xsd:enumeration value="Sametinget"/>
          <xsd:enumeration value="SKR"/>
          <xsd:enumeration value="SKV blanketter"/>
          <xsd:enumeration value="SKV IT"/>
          <xsd:enumeration value="SKV KOM"/>
          <xsd:enumeration value="SKV Press"/>
          <xsd:enumeration value="SKV Rättsavdelning"/>
          <xsd:enumeration value="SKV upphandling/inköp"/>
          <xsd:enumeration value="SÄK"/>
          <xsd:enumeration value="Tryckeri"/>
          <xsd:enumeration value="UD"/>
          <xsd:enumeration value="VMs Nämnd"/>
          <xsd:enumeration value="VND"/>
          <xsd:enumeration value="VPN"/>
        </xsd:restriction>
      </xsd:simpleType>
    </xsd:element>
    <xsd:element name="Diarienummer" ma:index="13" nillable="true" ma:displayName="Diarienummer" ma:internalName="Diarienummer">
      <xsd:simpleType>
        <xsd:restriction base="dms:Text">
          <xsd:maxLength value="255"/>
        </xsd:restriction>
      </xsd:simpleType>
    </xsd:element>
    <xsd:element name="Status" ma:index="14" ma:displayName="Status" ma:format="RadioButtons" ma:internalName="Status">
      <xsd:simpleType>
        <xsd:restriction base="dms:Choice">
          <xsd:enumeration value="Arbetsmaterial"/>
          <xsd:enumeration value="Utkast"/>
          <xsd:enumeration value="Slutversion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138bab-c180-4e18-86b6-e4cdb46ea8da" elementFormDefault="qualified">
    <xsd:import namespace="http://schemas.microsoft.com/office/2006/documentManagement/types"/>
    <xsd:import namespace="http://schemas.microsoft.com/office/infopath/2007/PartnerControls"/>
    <xsd:element name="Ansvarig" ma:index="15" ma:displayName="Ansvarig" ma:list="UserInfo" ma:SharePointGroup="0" ma:internalName="Ansvarig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2620a0-a132-4d24-afd4-031d088dc980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EAE118D-2263-4063-929B-777A685A56AD}">
  <ds:schemaRefs>
    <ds:schemaRef ds:uri="http://purl.org/dc/terms/"/>
    <ds:schemaRef ds:uri="http://schemas.microsoft.com/office/infopath/2007/PartnerControls"/>
    <ds:schemaRef ds:uri="http://schemas.microsoft.com/office/2006/metadata/properties"/>
    <ds:schemaRef ds:uri="6f5c0b28-b534-45d8-8356-b4df8dce810b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purl.org/dc/dcmitype/"/>
    <ds:schemaRef ds:uri="b72620a0-a132-4d24-afd4-031d088dc980"/>
    <ds:schemaRef ds:uri="a2138bab-c180-4e18-86b6-e4cdb46ea8da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E973C82-2C72-4ED5-856D-36BB89A134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5c0b28-b534-45d8-8356-b4df8dce810b"/>
    <ds:schemaRef ds:uri="a2138bab-c180-4e18-86b6-e4cdb46ea8da"/>
    <ds:schemaRef ds:uri="b72620a0-a132-4d24-afd4-031d088dc98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DCA041E-1AA7-4362-AFBB-C0A03C3EF10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Valmyndigheten</Template>
  <TotalTime>48</TotalTime>
  <Words>773</Words>
  <Application>Microsoft Office PowerPoint</Application>
  <PresentationFormat>Bredbild</PresentationFormat>
  <Paragraphs>86</Paragraphs>
  <Slides>6</Slides>
  <Notes>6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11" baseType="lpstr">
      <vt:lpstr>Arial</vt:lpstr>
      <vt:lpstr>Calibri</vt:lpstr>
      <vt:lpstr>Open Sans</vt:lpstr>
      <vt:lpstr>Wingdings</vt:lpstr>
      <vt:lpstr>Office-tema</vt:lpstr>
      <vt:lpstr>Agenda </vt:lpstr>
      <vt:lpstr>Syfte med detta tillfälle</vt:lpstr>
      <vt:lpstr>Valsäkerhet och dess beståndsdelar</vt:lpstr>
      <vt:lpstr>Vad är det som behöver skyddas vid val? </vt:lpstr>
      <vt:lpstr>Principer för krishantering i Sverige</vt:lpstr>
      <vt:lpstr>Förhållningssätt</vt:lpstr>
    </vt:vector>
  </TitlesOfParts>
  <Company>Skatteverket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Emma Sjöblom</dc:creator>
  <cp:lastModifiedBy>Anna Whitcombe</cp:lastModifiedBy>
  <cp:revision>3</cp:revision>
  <dcterms:created xsi:type="dcterms:W3CDTF">2026-03-12T16:01:53Z</dcterms:created>
  <dcterms:modified xsi:type="dcterms:W3CDTF">2026-04-01T09:25:14Z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0x0101009105246A753F0545B4ED3DEB59751C91</vt:lpwstr>
  </property>
  <property fmtid="{D5CDD505-2E9C-101B-9397-08002B2CF9AE}" pid="3" name="MSIP_Label_6566ba6f-c495-4a43-a4f5-e0933c01b096_Enabled">
    <vt:lpwstr>true</vt:lpwstr>
  </property>
  <property fmtid="{D5CDD505-2E9C-101B-9397-08002B2CF9AE}" pid="4" name="MSIP_Label_6566ba6f-c495-4a43-a4f5-e0933c01b096_SetDate">
    <vt:lpwstr>2026-03-31T14:38:39Z</vt:lpwstr>
  </property>
  <property fmtid="{D5CDD505-2E9C-101B-9397-08002B2CF9AE}" pid="5" name="MSIP_Label_6566ba6f-c495-4a43-a4f5-e0933c01b096_Method">
    <vt:lpwstr>Standard</vt:lpwstr>
  </property>
  <property fmtid="{D5CDD505-2E9C-101B-9397-08002B2CF9AE}" pid="6" name="MSIP_Label_6566ba6f-c495-4a43-a4f5-e0933c01b096_Name">
    <vt:lpwstr>SKV-Intern Etikett</vt:lpwstr>
  </property>
  <property fmtid="{D5CDD505-2E9C-101B-9397-08002B2CF9AE}" pid="7" name="MSIP_Label_6566ba6f-c495-4a43-a4f5-e0933c01b096_SiteId">
    <vt:lpwstr>7c7e1611-acc1-45fb-8e14-0b6a62416b87</vt:lpwstr>
  </property>
  <property fmtid="{D5CDD505-2E9C-101B-9397-08002B2CF9AE}" pid="8" name="MSIP_Label_6566ba6f-c495-4a43-a4f5-e0933c01b096_ActionId">
    <vt:lpwstr>99ea5b25-9b7b-4f9d-87b2-59c78ef67246</vt:lpwstr>
  </property>
  <property fmtid="{D5CDD505-2E9C-101B-9397-08002B2CF9AE}" pid="9" name="MSIP_Label_6566ba6f-c495-4a43-a4f5-e0933c01b096_ContentBits">
    <vt:lpwstr>0</vt:lpwstr>
  </property>
  <property fmtid="{D5CDD505-2E9C-101B-9397-08002B2CF9AE}" pid="10" name="MSIP_Label_6566ba6f-c495-4a43-a4f5-e0933c01b096_Tag">
    <vt:lpwstr>10, 3, 0, 1</vt:lpwstr>
  </property>
</Properties>
</file>