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5" r:id="rId5"/>
  </p:sldMasterIdLst>
  <p:notesMasterIdLst>
    <p:notesMasterId r:id="rId77"/>
  </p:notesMasterIdLst>
  <p:sldIdLst>
    <p:sldId id="259" r:id="rId6"/>
    <p:sldId id="377" r:id="rId7"/>
    <p:sldId id="260" r:id="rId8"/>
    <p:sldId id="261" r:id="rId9"/>
    <p:sldId id="265" r:id="rId10"/>
    <p:sldId id="388" r:id="rId11"/>
    <p:sldId id="389" r:id="rId12"/>
    <p:sldId id="352" r:id="rId13"/>
    <p:sldId id="390" r:id="rId14"/>
    <p:sldId id="391" r:id="rId15"/>
    <p:sldId id="270" r:id="rId16"/>
    <p:sldId id="392" r:id="rId17"/>
    <p:sldId id="339" r:id="rId18"/>
    <p:sldId id="393" r:id="rId19"/>
    <p:sldId id="349" r:id="rId20"/>
    <p:sldId id="263" r:id="rId21"/>
    <p:sldId id="372" r:id="rId22"/>
    <p:sldId id="394" r:id="rId23"/>
    <p:sldId id="355" r:id="rId24"/>
    <p:sldId id="362" r:id="rId25"/>
    <p:sldId id="356" r:id="rId26"/>
    <p:sldId id="378" r:id="rId27"/>
    <p:sldId id="357" r:id="rId28"/>
    <p:sldId id="395" r:id="rId29"/>
    <p:sldId id="359" r:id="rId30"/>
    <p:sldId id="396" r:id="rId31"/>
    <p:sldId id="379" r:id="rId32"/>
    <p:sldId id="361" r:id="rId33"/>
    <p:sldId id="380" r:id="rId34"/>
    <p:sldId id="363" r:id="rId35"/>
    <p:sldId id="364" r:id="rId36"/>
    <p:sldId id="365" r:id="rId37"/>
    <p:sldId id="387" r:id="rId38"/>
    <p:sldId id="386" r:id="rId39"/>
    <p:sldId id="368" r:id="rId40"/>
    <p:sldId id="337" r:id="rId41"/>
    <p:sldId id="369" r:id="rId42"/>
    <p:sldId id="338" r:id="rId43"/>
    <p:sldId id="294" r:id="rId44"/>
    <p:sldId id="382" r:id="rId45"/>
    <p:sldId id="273" r:id="rId46"/>
    <p:sldId id="350" r:id="rId47"/>
    <p:sldId id="274" r:id="rId48"/>
    <p:sldId id="275" r:id="rId49"/>
    <p:sldId id="276" r:id="rId50"/>
    <p:sldId id="277" r:id="rId51"/>
    <p:sldId id="290" r:id="rId52"/>
    <p:sldId id="374" r:id="rId53"/>
    <p:sldId id="375" r:id="rId54"/>
    <p:sldId id="376" r:id="rId55"/>
    <p:sldId id="384" r:id="rId56"/>
    <p:sldId id="291" r:id="rId57"/>
    <p:sldId id="381" r:id="rId58"/>
    <p:sldId id="310" r:id="rId59"/>
    <p:sldId id="315" r:id="rId60"/>
    <p:sldId id="316" r:id="rId61"/>
    <p:sldId id="317" r:id="rId62"/>
    <p:sldId id="318" r:id="rId63"/>
    <p:sldId id="319" r:id="rId64"/>
    <p:sldId id="320" r:id="rId65"/>
    <p:sldId id="383" r:id="rId66"/>
    <p:sldId id="397" r:id="rId67"/>
    <p:sldId id="328" r:id="rId68"/>
    <p:sldId id="329" r:id="rId69"/>
    <p:sldId id="331" r:id="rId70"/>
    <p:sldId id="353" r:id="rId71"/>
    <p:sldId id="354" r:id="rId72"/>
    <p:sldId id="332" r:id="rId73"/>
    <p:sldId id="333" r:id="rId74"/>
    <p:sldId id="334" r:id="rId75"/>
    <p:sldId id="335" r:id="rId7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Blomberg" initials="AB" lastIdx="22" clrIdx="7"/>
  <p:cmAuthor id="1" name="Corinne Johnson" initials="CJ" lastIdx="64" clrIdx="0"/>
  <p:cmAuthor id="2" name="Emma Sjöblom" initials="ES" lastIdx="4" clrIdx="1"/>
  <p:cmAuthor id="3" name="Marina Fagermoen" initials="MF" lastIdx="21" clrIdx="2"/>
  <p:cmAuthor id="4" name="Maja Wixenius" initials="MW" lastIdx="62" clrIdx="3"/>
  <p:cmAuthor id="5" name="Ida Ånevall Lind" initials="IÅL" lastIdx="33" clrIdx="4"/>
  <p:cmAuthor id="6" name="Helena Ihrstedt Harling" initials="HIH" lastIdx="15"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C12"/>
    <a:srgbClr val="81CFF4"/>
    <a:srgbClr val="003366"/>
    <a:srgbClr val="E6E6E6"/>
    <a:srgbClr val="FFCC00"/>
    <a:srgbClr val="A1C2E3"/>
    <a:srgbClr val="8A71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19" autoAdjust="0"/>
    <p:restoredTop sz="78571" autoAdjust="0"/>
  </p:normalViewPr>
  <p:slideViewPr>
    <p:cSldViewPr snapToGrid="0">
      <p:cViewPr varScale="1">
        <p:scale>
          <a:sx n="41" d="100"/>
          <a:sy n="41" d="100"/>
        </p:scale>
        <p:origin x="1800" y="2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148FAB-6DD6-44DB-9624-E47D3990BFE1}" type="doc">
      <dgm:prSet loTypeId="urn:microsoft.com/office/officeart/2005/8/layout/venn1" loCatId="relationship" qsTypeId="urn:microsoft.com/office/officeart/2005/8/quickstyle/simple1" qsCatId="simple" csTypeId="urn:microsoft.com/office/officeart/2005/8/colors/accent4_3" csCatId="accent4" phldr="1"/>
      <dgm:spPr/>
    </dgm:pt>
    <dgm:pt modelId="{42952EF2-C39E-4CEA-AECB-48D1A125A91A}">
      <dgm:prSet phldrT="[Text]"/>
      <dgm:spPr/>
      <dgm:t>
        <a:bodyPr/>
        <a:lstStyle/>
        <a:p>
          <a:r>
            <a:rPr lang="sv-SE" dirty="0"/>
            <a:t>Valmyndigheten</a:t>
          </a:r>
        </a:p>
      </dgm:t>
    </dgm:pt>
    <dgm:pt modelId="{029EEFB8-A4E2-4397-81C0-3789AD9C9297}" type="parTrans" cxnId="{6CD1846D-ACDD-4F5A-945B-B5EF76C97586}">
      <dgm:prSet/>
      <dgm:spPr/>
      <dgm:t>
        <a:bodyPr/>
        <a:lstStyle/>
        <a:p>
          <a:endParaRPr lang="sv-SE"/>
        </a:p>
      </dgm:t>
    </dgm:pt>
    <dgm:pt modelId="{7613DD49-C133-4A33-8175-321534476E62}" type="sibTrans" cxnId="{6CD1846D-ACDD-4F5A-945B-B5EF76C97586}">
      <dgm:prSet/>
      <dgm:spPr/>
      <dgm:t>
        <a:bodyPr/>
        <a:lstStyle/>
        <a:p>
          <a:endParaRPr lang="sv-SE"/>
        </a:p>
      </dgm:t>
    </dgm:pt>
    <dgm:pt modelId="{40FCF7EE-61CE-4C64-B19D-2BEF2DC49D98}">
      <dgm:prSet phldrT="[Text]"/>
      <dgm:spPr/>
      <dgm:t>
        <a:bodyPr/>
        <a:lstStyle/>
        <a:p>
          <a:r>
            <a:rPr lang="sv-SE" dirty="0"/>
            <a:t>Länsstyrelser</a:t>
          </a:r>
        </a:p>
      </dgm:t>
    </dgm:pt>
    <dgm:pt modelId="{E2AA0CD1-104D-4F52-B982-22A812F0FAF4}" type="parTrans" cxnId="{DB4D3D6B-FA5C-4463-B05F-A843E7809AE9}">
      <dgm:prSet/>
      <dgm:spPr/>
      <dgm:t>
        <a:bodyPr/>
        <a:lstStyle/>
        <a:p>
          <a:endParaRPr lang="sv-SE"/>
        </a:p>
      </dgm:t>
    </dgm:pt>
    <dgm:pt modelId="{1E7AAE77-F73A-4A68-99D0-931D9401693D}" type="sibTrans" cxnId="{DB4D3D6B-FA5C-4463-B05F-A843E7809AE9}">
      <dgm:prSet/>
      <dgm:spPr/>
      <dgm:t>
        <a:bodyPr/>
        <a:lstStyle/>
        <a:p>
          <a:endParaRPr lang="sv-SE"/>
        </a:p>
      </dgm:t>
    </dgm:pt>
    <dgm:pt modelId="{C7D1A39D-0B09-44DA-B8D6-D4DA3288D49C}">
      <dgm:prSet phldrT="[Text]"/>
      <dgm:spPr/>
      <dgm:t>
        <a:bodyPr/>
        <a:lstStyle/>
        <a:p>
          <a:r>
            <a:rPr lang="sv-SE" dirty="0"/>
            <a:t>Kommuner</a:t>
          </a:r>
        </a:p>
      </dgm:t>
    </dgm:pt>
    <dgm:pt modelId="{601ADA8A-83B1-42C7-8303-236F505C3B6F}" type="parTrans" cxnId="{1FA3C3A4-651B-4EE8-9B77-6F8530D4A05A}">
      <dgm:prSet/>
      <dgm:spPr/>
      <dgm:t>
        <a:bodyPr/>
        <a:lstStyle/>
        <a:p>
          <a:endParaRPr lang="sv-SE"/>
        </a:p>
      </dgm:t>
    </dgm:pt>
    <dgm:pt modelId="{DCB7FBAB-DC23-4616-9513-6DD0F44B1883}" type="sibTrans" cxnId="{1FA3C3A4-651B-4EE8-9B77-6F8530D4A05A}">
      <dgm:prSet/>
      <dgm:spPr/>
      <dgm:t>
        <a:bodyPr/>
        <a:lstStyle/>
        <a:p>
          <a:endParaRPr lang="sv-SE"/>
        </a:p>
      </dgm:t>
    </dgm:pt>
    <dgm:pt modelId="{2ACA9727-B723-499F-A54D-4BFDE277FC87}" type="pres">
      <dgm:prSet presAssocID="{07148FAB-6DD6-44DB-9624-E47D3990BFE1}" presName="compositeShape" presStyleCnt="0">
        <dgm:presLayoutVars>
          <dgm:chMax val="7"/>
          <dgm:dir/>
          <dgm:resizeHandles val="exact"/>
        </dgm:presLayoutVars>
      </dgm:prSet>
      <dgm:spPr/>
    </dgm:pt>
    <dgm:pt modelId="{ACF0988D-8510-45C1-B06C-2F6DAE7EF3C3}" type="pres">
      <dgm:prSet presAssocID="{42952EF2-C39E-4CEA-AECB-48D1A125A91A}" presName="circ1" presStyleLbl="vennNode1" presStyleIdx="0" presStyleCnt="3"/>
      <dgm:spPr/>
    </dgm:pt>
    <dgm:pt modelId="{C960DF4E-1FF0-436E-8208-BE4F08E43576}" type="pres">
      <dgm:prSet presAssocID="{42952EF2-C39E-4CEA-AECB-48D1A125A91A}" presName="circ1Tx" presStyleLbl="revTx" presStyleIdx="0" presStyleCnt="0">
        <dgm:presLayoutVars>
          <dgm:chMax val="0"/>
          <dgm:chPref val="0"/>
          <dgm:bulletEnabled val="1"/>
        </dgm:presLayoutVars>
      </dgm:prSet>
      <dgm:spPr/>
    </dgm:pt>
    <dgm:pt modelId="{6E1702CE-2363-4627-9E64-A67AE48A6F7B}" type="pres">
      <dgm:prSet presAssocID="{40FCF7EE-61CE-4C64-B19D-2BEF2DC49D98}" presName="circ2" presStyleLbl="vennNode1" presStyleIdx="1" presStyleCnt="3"/>
      <dgm:spPr/>
    </dgm:pt>
    <dgm:pt modelId="{507EE29D-9115-4B65-AAF1-930CFD484DFC}" type="pres">
      <dgm:prSet presAssocID="{40FCF7EE-61CE-4C64-B19D-2BEF2DC49D98}" presName="circ2Tx" presStyleLbl="revTx" presStyleIdx="0" presStyleCnt="0">
        <dgm:presLayoutVars>
          <dgm:chMax val="0"/>
          <dgm:chPref val="0"/>
          <dgm:bulletEnabled val="1"/>
        </dgm:presLayoutVars>
      </dgm:prSet>
      <dgm:spPr/>
    </dgm:pt>
    <dgm:pt modelId="{BD8CD904-C19F-4EEB-9FAD-414E3B3DD2D5}" type="pres">
      <dgm:prSet presAssocID="{C7D1A39D-0B09-44DA-B8D6-D4DA3288D49C}" presName="circ3" presStyleLbl="vennNode1" presStyleIdx="2" presStyleCnt="3"/>
      <dgm:spPr/>
    </dgm:pt>
    <dgm:pt modelId="{1FA52623-027B-4EC6-8BD1-7ED82D3F7D85}" type="pres">
      <dgm:prSet presAssocID="{C7D1A39D-0B09-44DA-B8D6-D4DA3288D49C}" presName="circ3Tx" presStyleLbl="revTx" presStyleIdx="0" presStyleCnt="0">
        <dgm:presLayoutVars>
          <dgm:chMax val="0"/>
          <dgm:chPref val="0"/>
          <dgm:bulletEnabled val="1"/>
        </dgm:presLayoutVars>
      </dgm:prSet>
      <dgm:spPr/>
    </dgm:pt>
  </dgm:ptLst>
  <dgm:cxnLst>
    <dgm:cxn modelId="{BA03AF0A-DAB1-46E9-B1D1-6214FCDA5F23}" type="presOf" srcId="{42952EF2-C39E-4CEA-AECB-48D1A125A91A}" destId="{C960DF4E-1FF0-436E-8208-BE4F08E43576}" srcOrd="1" destOrd="0" presId="urn:microsoft.com/office/officeart/2005/8/layout/venn1"/>
    <dgm:cxn modelId="{5270F022-16EC-4D17-93FB-722C6B411788}" type="presOf" srcId="{07148FAB-6DD6-44DB-9624-E47D3990BFE1}" destId="{2ACA9727-B723-499F-A54D-4BFDE277FC87}" srcOrd="0" destOrd="0" presId="urn:microsoft.com/office/officeart/2005/8/layout/venn1"/>
    <dgm:cxn modelId="{29ED5E25-574A-46AD-B512-85010246159B}" type="presOf" srcId="{42952EF2-C39E-4CEA-AECB-48D1A125A91A}" destId="{ACF0988D-8510-45C1-B06C-2F6DAE7EF3C3}" srcOrd="0" destOrd="0" presId="urn:microsoft.com/office/officeart/2005/8/layout/venn1"/>
    <dgm:cxn modelId="{DB4D3D6B-FA5C-4463-B05F-A843E7809AE9}" srcId="{07148FAB-6DD6-44DB-9624-E47D3990BFE1}" destId="{40FCF7EE-61CE-4C64-B19D-2BEF2DC49D98}" srcOrd="1" destOrd="0" parTransId="{E2AA0CD1-104D-4F52-B982-22A812F0FAF4}" sibTransId="{1E7AAE77-F73A-4A68-99D0-931D9401693D}"/>
    <dgm:cxn modelId="{6CD1846D-ACDD-4F5A-945B-B5EF76C97586}" srcId="{07148FAB-6DD6-44DB-9624-E47D3990BFE1}" destId="{42952EF2-C39E-4CEA-AECB-48D1A125A91A}" srcOrd="0" destOrd="0" parTransId="{029EEFB8-A4E2-4397-81C0-3789AD9C9297}" sibTransId="{7613DD49-C133-4A33-8175-321534476E62}"/>
    <dgm:cxn modelId="{55396D50-FC8B-4D6D-9320-D5DB9E14F6C9}" type="presOf" srcId="{40FCF7EE-61CE-4C64-B19D-2BEF2DC49D98}" destId="{507EE29D-9115-4B65-AAF1-930CFD484DFC}" srcOrd="1" destOrd="0" presId="urn:microsoft.com/office/officeart/2005/8/layout/venn1"/>
    <dgm:cxn modelId="{1C6F51A4-3587-400D-8889-6107658DF156}" type="presOf" srcId="{C7D1A39D-0B09-44DA-B8D6-D4DA3288D49C}" destId="{1FA52623-027B-4EC6-8BD1-7ED82D3F7D85}" srcOrd="1" destOrd="0" presId="urn:microsoft.com/office/officeart/2005/8/layout/venn1"/>
    <dgm:cxn modelId="{1FA3C3A4-651B-4EE8-9B77-6F8530D4A05A}" srcId="{07148FAB-6DD6-44DB-9624-E47D3990BFE1}" destId="{C7D1A39D-0B09-44DA-B8D6-D4DA3288D49C}" srcOrd="2" destOrd="0" parTransId="{601ADA8A-83B1-42C7-8303-236F505C3B6F}" sibTransId="{DCB7FBAB-DC23-4616-9513-6DD0F44B1883}"/>
    <dgm:cxn modelId="{563433AB-79A7-466F-8438-B7A215EF8211}" type="presOf" srcId="{C7D1A39D-0B09-44DA-B8D6-D4DA3288D49C}" destId="{BD8CD904-C19F-4EEB-9FAD-414E3B3DD2D5}" srcOrd="0" destOrd="0" presId="urn:microsoft.com/office/officeart/2005/8/layout/venn1"/>
    <dgm:cxn modelId="{5DB221E5-C8F7-4E4E-A9FA-14158C50730F}" type="presOf" srcId="{40FCF7EE-61CE-4C64-B19D-2BEF2DC49D98}" destId="{6E1702CE-2363-4627-9E64-A67AE48A6F7B}" srcOrd="0" destOrd="0" presId="urn:microsoft.com/office/officeart/2005/8/layout/venn1"/>
    <dgm:cxn modelId="{3CD7D73D-A57C-4350-AF85-88DF27AE4A5C}" type="presParOf" srcId="{2ACA9727-B723-499F-A54D-4BFDE277FC87}" destId="{ACF0988D-8510-45C1-B06C-2F6DAE7EF3C3}" srcOrd="0" destOrd="0" presId="urn:microsoft.com/office/officeart/2005/8/layout/venn1"/>
    <dgm:cxn modelId="{9B47AE27-DF56-411A-9332-7E17CEA073B1}" type="presParOf" srcId="{2ACA9727-B723-499F-A54D-4BFDE277FC87}" destId="{C960DF4E-1FF0-436E-8208-BE4F08E43576}" srcOrd="1" destOrd="0" presId="urn:microsoft.com/office/officeart/2005/8/layout/venn1"/>
    <dgm:cxn modelId="{DC2DBB4A-0785-47AA-83F7-7ABDAE5C0D20}" type="presParOf" srcId="{2ACA9727-B723-499F-A54D-4BFDE277FC87}" destId="{6E1702CE-2363-4627-9E64-A67AE48A6F7B}" srcOrd="2" destOrd="0" presId="urn:microsoft.com/office/officeart/2005/8/layout/venn1"/>
    <dgm:cxn modelId="{1342D3C0-A91C-434E-B302-25057F99BA93}" type="presParOf" srcId="{2ACA9727-B723-499F-A54D-4BFDE277FC87}" destId="{507EE29D-9115-4B65-AAF1-930CFD484DFC}" srcOrd="3" destOrd="0" presId="urn:microsoft.com/office/officeart/2005/8/layout/venn1"/>
    <dgm:cxn modelId="{D5A45038-781C-447A-AFC7-25D5634500C9}" type="presParOf" srcId="{2ACA9727-B723-499F-A54D-4BFDE277FC87}" destId="{BD8CD904-C19F-4EEB-9FAD-414E3B3DD2D5}" srcOrd="4" destOrd="0" presId="urn:microsoft.com/office/officeart/2005/8/layout/venn1"/>
    <dgm:cxn modelId="{5CDDFAFF-0B08-4008-B61E-C442D55363E9}" type="presParOf" srcId="{2ACA9727-B723-499F-A54D-4BFDE277FC87}" destId="{1FA52623-027B-4EC6-8BD1-7ED82D3F7D8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7D85B8-C22B-4833-8F40-F78625489362}" type="doc">
      <dgm:prSet loTypeId="urn:microsoft.com/office/officeart/2005/8/layout/cycle8" loCatId="cycle" qsTypeId="urn:microsoft.com/office/officeart/2005/8/quickstyle/simple1" qsCatId="simple" csTypeId="urn:microsoft.com/office/officeart/2005/8/colors/accent1_2" csCatId="accent1" phldr="1"/>
      <dgm:spPr/>
    </dgm:pt>
    <dgm:pt modelId="{CBC4AEEC-5AF7-4EB0-A5FE-C9C23CD219EB}">
      <dgm:prSet phldrT="[Text]"/>
      <dgm:spPr>
        <a:solidFill>
          <a:schemeClr val="accent4"/>
        </a:solidFill>
      </dgm:spPr>
      <dgm:t>
        <a:bodyPr/>
        <a:lstStyle/>
        <a:p>
          <a:r>
            <a:rPr lang="sv-SE" dirty="0"/>
            <a:t>Valens genomförande</a:t>
          </a:r>
        </a:p>
      </dgm:t>
    </dgm:pt>
    <dgm:pt modelId="{AC9D691F-EB64-4BAD-9B52-0E3731746B5A}" type="parTrans" cxnId="{2E96A6F7-CFBE-47DD-8D68-03E8740E790F}">
      <dgm:prSet/>
      <dgm:spPr/>
      <dgm:t>
        <a:bodyPr/>
        <a:lstStyle/>
        <a:p>
          <a:endParaRPr lang="sv-SE"/>
        </a:p>
      </dgm:t>
    </dgm:pt>
    <dgm:pt modelId="{B98989C5-7041-4389-9CF6-B887A3C336BF}" type="sibTrans" cxnId="{2E96A6F7-CFBE-47DD-8D68-03E8740E790F}">
      <dgm:prSet/>
      <dgm:spPr/>
      <dgm:t>
        <a:bodyPr/>
        <a:lstStyle/>
        <a:p>
          <a:endParaRPr lang="sv-SE"/>
        </a:p>
      </dgm:t>
    </dgm:pt>
    <dgm:pt modelId="{2A8C9A17-20CE-4F25-9FA6-3B71AD9B574A}">
      <dgm:prSet phldrT="[Text]"/>
      <dgm:spPr>
        <a:solidFill>
          <a:schemeClr val="accent3"/>
        </a:solidFill>
      </dgm:spPr>
      <dgm:t>
        <a:bodyPr/>
        <a:lstStyle/>
        <a:p>
          <a:r>
            <a:rPr lang="sv-SE" dirty="0"/>
            <a:t>Förtroendet för valgenomförandet och valresultatet</a:t>
          </a:r>
        </a:p>
      </dgm:t>
    </dgm:pt>
    <dgm:pt modelId="{2B061FEF-0749-4DF6-9CC6-A69812499F99}" type="parTrans" cxnId="{0259E1E7-CA15-42A2-B3AA-FFB38BB3BF8F}">
      <dgm:prSet/>
      <dgm:spPr/>
      <dgm:t>
        <a:bodyPr/>
        <a:lstStyle/>
        <a:p>
          <a:endParaRPr lang="sv-SE"/>
        </a:p>
      </dgm:t>
    </dgm:pt>
    <dgm:pt modelId="{59F91A8E-AD5E-40F7-B502-7715A2CB43F3}" type="sibTrans" cxnId="{0259E1E7-CA15-42A2-B3AA-FFB38BB3BF8F}">
      <dgm:prSet/>
      <dgm:spPr/>
      <dgm:t>
        <a:bodyPr/>
        <a:lstStyle/>
        <a:p>
          <a:endParaRPr lang="sv-SE"/>
        </a:p>
      </dgm:t>
    </dgm:pt>
    <dgm:pt modelId="{76573DB6-79E3-4805-8920-651BBEDC58AF}">
      <dgm:prSet phldrT="[Text]"/>
      <dgm:spPr/>
      <dgm:t>
        <a:bodyPr/>
        <a:lstStyle/>
        <a:p>
          <a:r>
            <a:rPr lang="sv-SE" dirty="0"/>
            <a:t>Viljan och förmågan att rösta</a:t>
          </a:r>
        </a:p>
      </dgm:t>
    </dgm:pt>
    <dgm:pt modelId="{60937DDD-7E79-42C1-AAD1-8E72D82F800C}" type="parTrans" cxnId="{B09E4521-B344-47C2-A6A4-A213F610054D}">
      <dgm:prSet/>
      <dgm:spPr/>
      <dgm:t>
        <a:bodyPr/>
        <a:lstStyle/>
        <a:p>
          <a:endParaRPr lang="sv-SE"/>
        </a:p>
      </dgm:t>
    </dgm:pt>
    <dgm:pt modelId="{1BCAA6B6-9403-4CCC-B7DF-EA677303C863}" type="sibTrans" cxnId="{B09E4521-B344-47C2-A6A4-A213F610054D}">
      <dgm:prSet/>
      <dgm:spPr/>
      <dgm:t>
        <a:bodyPr/>
        <a:lstStyle/>
        <a:p>
          <a:endParaRPr lang="sv-SE"/>
        </a:p>
      </dgm:t>
    </dgm:pt>
    <dgm:pt modelId="{132029F7-13C5-4E42-82E3-4FA44E8A1EDC}" type="pres">
      <dgm:prSet presAssocID="{577D85B8-C22B-4833-8F40-F78625489362}" presName="compositeShape" presStyleCnt="0">
        <dgm:presLayoutVars>
          <dgm:chMax val="7"/>
          <dgm:dir/>
          <dgm:resizeHandles val="exact"/>
        </dgm:presLayoutVars>
      </dgm:prSet>
      <dgm:spPr/>
    </dgm:pt>
    <dgm:pt modelId="{F7DD9433-CDBB-4892-AEBA-CC6E1FBBD85D}" type="pres">
      <dgm:prSet presAssocID="{577D85B8-C22B-4833-8F40-F78625489362}" presName="wedge1" presStyleLbl="node1" presStyleIdx="0" presStyleCnt="3"/>
      <dgm:spPr/>
    </dgm:pt>
    <dgm:pt modelId="{8FFD3B64-A5CD-4445-A208-5A6D856C8E6A}" type="pres">
      <dgm:prSet presAssocID="{577D85B8-C22B-4833-8F40-F78625489362}" presName="dummy1a" presStyleCnt="0"/>
      <dgm:spPr/>
    </dgm:pt>
    <dgm:pt modelId="{79E38C40-FBE8-4B02-AE0C-E506C943E9A4}" type="pres">
      <dgm:prSet presAssocID="{577D85B8-C22B-4833-8F40-F78625489362}" presName="dummy1b" presStyleCnt="0"/>
      <dgm:spPr/>
    </dgm:pt>
    <dgm:pt modelId="{D8010860-43DB-4194-8A60-801D6C3431DF}" type="pres">
      <dgm:prSet presAssocID="{577D85B8-C22B-4833-8F40-F78625489362}" presName="wedge1Tx" presStyleLbl="node1" presStyleIdx="0" presStyleCnt="3">
        <dgm:presLayoutVars>
          <dgm:chMax val="0"/>
          <dgm:chPref val="0"/>
          <dgm:bulletEnabled val="1"/>
        </dgm:presLayoutVars>
      </dgm:prSet>
      <dgm:spPr/>
    </dgm:pt>
    <dgm:pt modelId="{4BCC63A6-1DBF-458F-86A9-983384E0715D}" type="pres">
      <dgm:prSet presAssocID="{577D85B8-C22B-4833-8F40-F78625489362}" presName="wedge2" presStyleLbl="node1" presStyleIdx="1" presStyleCnt="3"/>
      <dgm:spPr/>
    </dgm:pt>
    <dgm:pt modelId="{02EA1C40-8DBA-424C-BE56-1926F4CD073A}" type="pres">
      <dgm:prSet presAssocID="{577D85B8-C22B-4833-8F40-F78625489362}" presName="dummy2a" presStyleCnt="0"/>
      <dgm:spPr/>
    </dgm:pt>
    <dgm:pt modelId="{848EDCE2-6413-431A-9C1B-306FEB392192}" type="pres">
      <dgm:prSet presAssocID="{577D85B8-C22B-4833-8F40-F78625489362}" presName="dummy2b" presStyleCnt="0"/>
      <dgm:spPr/>
    </dgm:pt>
    <dgm:pt modelId="{E35FD6C9-C208-471C-8D67-FE3BF173E00F}" type="pres">
      <dgm:prSet presAssocID="{577D85B8-C22B-4833-8F40-F78625489362}" presName="wedge2Tx" presStyleLbl="node1" presStyleIdx="1" presStyleCnt="3">
        <dgm:presLayoutVars>
          <dgm:chMax val="0"/>
          <dgm:chPref val="0"/>
          <dgm:bulletEnabled val="1"/>
        </dgm:presLayoutVars>
      </dgm:prSet>
      <dgm:spPr/>
    </dgm:pt>
    <dgm:pt modelId="{ADF4126A-3F72-49EA-930D-880E20EE89EE}" type="pres">
      <dgm:prSet presAssocID="{577D85B8-C22B-4833-8F40-F78625489362}" presName="wedge3" presStyleLbl="node1" presStyleIdx="2" presStyleCnt="3"/>
      <dgm:spPr/>
    </dgm:pt>
    <dgm:pt modelId="{7566A881-EE30-4070-B3DE-68699C95E1E2}" type="pres">
      <dgm:prSet presAssocID="{577D85B8-C22B-4833-8F40-F78625489362}" presName="dummy3a" presStyleCnt="0"/>
      <dgm:spPr/>
    </dgm:pt>
    <dgm:pt modelId="{7FD98241-0EDA-4AB9-AA06-75DDB5100F79}" type="pres">
      <dgm:prSet presAssocID="{577D85B8-C22B-4833-8F40-F78625489362}" presName="dummy3b" presStyleCnt="0"/>
      <dgm:spPr/>
    </dgm:pt>
    <dgm:pt modelId="{59FE0314-F6FE-4D66-9A61-BE3C7904A92F}" type="pres">
      <dgm:prSet presAssocID="{577D85B8-C22B-4833-8F40-F78625489362}" presName="wedge3Tx" presStyleLbl="node1" presStyleIdx="2" presStyleCnt="3">
        <dgm:presLayoutVars>
          <dgm:chMax val="0"/>
          <dgm:chPref val="0"/>
          <dgm:bulletEnabled val="1"/>
        </dgm:presLayoutVars>
      </dgm:prSet>
      <dgm:spPr/>
    </dgm:pt>
    <dgm:pt modelId="{9F72ACEE-97A6-46FA-957C-1C3D01F42D90}" type="pres">
      <dgm:prSet presAssocID="{B98989C5-7041-4389-9CF6-B887A3C336BF}" presName="arrowWedge1" presStyleLbl="fgSibTrans2D1" presStyleIdx="0" presStyleCnt="3"/>
      <dgm:spPr/>
    </dgm:pt>
    <dgm:pt modelId="{35A77523-C7DC-4933-B886-EA8367081B21}" type="pres">
      <dgm:prSet presAssocID="{59F91A8E-AD5E-40F7-B502-7715A2CB43F3}" presName="arrowWedge2" presStyleLbl="fgSibTrans2D1" presStyleIdx="1" presStyleCnt="3"/>
      <dgm:spPr/>
    </dgm:pt>
    <dgm:pt modelId="{48585FE7-5A2C-4269-BC68-2B64C77CC78A}" type="pres">
      <dgm:prSet presAssocID="{1BCAA6B6-9403-4CCC-B7DF-EA677303C863}" presName="arrowWedge3" presStyleLbl="fgSibTrans2D1" presStyleIdx="2" presStyleCnt="3"/>
      <dgm:spPr/>
    </dgm:pt>
  </dgm:ptLst>
  <dgm:cxnLst>
    <dgm:cxn modelId="{B09E4521-B344-47C2-A6A4-A213F610054D}" srcId="{577D85B8-C22B-4833-8F40-F78625489362}" destId="{76573DB6-79E3-4805-8920-651BBEDC58AF}" srcOrd="2" destOrd="0" parTransId="{60937DDD-7E79-42C1-AAD1-8E72D82F800C}" sibTransId="{1BCAA6B6-9403-4CCC-B7DF-EA677303C863}"/>
    <dgm:cxn modelId="{289AFC36-FD3E-4EFB-B1A8-D210CD272A22}" type="presOf" srcId="{2A8C9A17-20CE-4F25-9FA6-3B71AD9B574A}" destId="{E35FD6C9-C208-471C-8D67-FE3BF173E00F}" srcOrd="1" destOrd="0" presId="urn:microsoft.com/office/officeart/2005/8/layout/cycle8"/>
    <dgm:cxn modelId="{51EB4A53-F564-4600-B3B9-3CAD66C40A92}" type="presOf" srcId="{CBC4AEEC-5AF7-4EB0-A5FE-C9C23CD219EB}" destId="{F7DD9433-CDBB-4892-AEBA-CC6E1FBBD85D}" srcOrd="0" destOrd="0" presId="urn:microsoft.com/office/officeart/2005/8/layout/cycle8"/>
    <dgm:cxn modelId="{5EC89855-4469-459A-ACED-DF46525B2ABE}" type="presOf" srcId="{CBC4AEEC-5AF7-4EB0-A5FE-C9C23CD219EB}" destId="{D8010860-43DB-4194-8A60-801D6C3431DF}" srcOrd="1" destOrd="0" presId="urn:microsoft.com/office/officeart/2005/8/layout/cycle8"/>
    <dgm:cxn modelId="{56C9E09E-79A5-4C13-A54C-1362C9095841}" type="presOf" srcId="{577D85B8-C22B-4833-8F40-F78625489362}" destId="{132029F7-13C5-4E42-82E3-4FA44E8A1EDC}" srcOrd="0" destOrd="0" presId="urn:microsoft.com/office/officeart/2005/8/layout/cycle8"/>
    <dgm:cxn modelId="{34600DB4-B074-49A5-BA5C-505FA6087165}" type="presOf" srcId="{76573DB6-79E3-4805-8920-651BBEDC58AF}" destId="{59FE0314-F6FE-4D66-9A61-BE3C7904A92F}" srcOrd="1" destOrd="0" presId="urn:microsoft.com/office/officeart/2005/8/layout/cycle8"/>
    <dgm:cxn modelId="{6BB826D7-7BF2-4B0B-BCE7-7DD6629C2532}" type="presOf" srcId="{2A8C9A17-20CE-4F25-9FA6-3B71AD9B574A}" destId="{4BCC63A6-1DBF-458F-86A9-983384E0715D}" srcOrd="0" destOrd="0" presId="urn:microsoft.com/office/officeart/2005/8/layout/cycle8"/>
    <dgm:cxn modelId="{E3B72FE0-A601-49F0-B721-7DC090BD9DE1}" type="presOf" srcId="{76573DB6-79E3-4805-8920-651BBEDC58AF}" destId="{ADF4126A-3F72-49EA-930D-880E20EE89EE}" srcOrd="0" destOrd="0" presId="urn:microsoft.com/office/officeart/2005/8/layout/cycle8"/>
    <dgm:cxn modelId="{0259E1E7-CA15-42A2-B3AA-FFB38BB3BF8F}" srcId="{577D85B8-C22B-4833-8F40-F78625489362}" destId="{2A8C9A17-20CE-4F25-9FA6-3B71AD9B574A}" srcOrd="1" destOrd="0" parTransId="{2B061FEF-0749-4DF6-9CC6-A69812499F99}" sibTransId="{59F91A8E-AD5E-40F7-B502-7715A2CB43F3}"/>
    <dgm:cxn modelId="{2E96A6F7-CFBE-47DD-8D68-03E8740E790F}" srcId="{577D85B8-C22B-4833-8F40-F78625489362}" destId="{CBC4AEEC-5AF7-4EB0-A5FE-C9C23CD219EB}" srcOrd="0" destOrd="0" parTransId="{AC9D691F-EB64-4BAD-9B52-0E3731746B5A}" sibTransId="{B98989C5-7041-4389-9CF6-B887A3C336BF}"/>
    <dgm:cxn modelId="{91DEE43F-4C21-4A69-828C-403373807443}" type="presParOf" srcId="{132029F7-13C5-4E42-82E3-4FA44E8A1EDC}" destId="{F7DD9433-CDBB-4892-AEBA-CC6E1FBBD85D}" srcOrd="0" destOrd="0" presId="urn:microsoft.com/office/officeart/2005/8/layout/cycle8"/>
    <dgm:cxn modelId="{B9FACBA1-DA5E-43BB-81B8-2161A9BFC6BA}" type="presParOf" srcId="{132029F7-13C5-4E42-82E3-4FA44E8A1EDC}" destId="{8FFD3B64-A5CD-4445-A208-5A6D856C8E6A}" srcOrd="1" destOrd="0" presId="urn:microsoft.com/office/officeart/2005/8/layout/cycle8"/>
    <dgm:cxn modelId="{C858CCC9-EEC6-4F14-9C72-9AA3A47FEDC5}" type="presParOf" srcId="{132029F7-13C5-4E42-82E3-4FA44E8A1EDC}" destId="{79E38C40-FBE8-4B02-AE0C-E506C943E9A4}" srcOrd="2" destOrd="0" presId="urn:microsoft.com/office/officeart/2005/8/layout/cycle8"/>
    <dgm:cxn modelId="{2292FD2F-772C-4320-A681-7A06922E867E}" type="presParOf" srcId="{132029F7-13C5-4E42-82E3-4FA44E8A1EDC}" destId="{D8010860-43DB-4194-8A60-801D6C3431DF}" srcOrd="3" destOrd="0" presId="urn:microsoft.com/office/officeart/2005/8/layout/cycle8"/>
    <dgm:cxn modelId="{179007CE-8C7B-44A4-9DD4-0E1A91C18F64}" type="presParOf" srcId="{132029F7-13C5-4E42-82E3-4FA44E8A1EDC}" destId="{4BCC63A6-1DBF-458F-86A9-983384E0715D}" srcOrd="4" destOrd="0" presId="urn:microsoft.com/office/officeart/2005/8/layout/cycle8"/>
    <dgm:cxn modelId="{F62DEC95-DBE5-4D9C-A996-FDFA78B53B80}" type="presParOf" srcId="{132029F7-13C5-4E42-82E3-4FA44E8A1EDC}" destId="{02EA1C40-8DBA-424C-BE56-1926F4CD073A}" srcOrd="5" destOrd="0" presId="urn:microsoft.com/office/officeart/2005/8/layout/cycle8"/>
    <dgm:cxn modelId="{89C29764-FE18-47BA-B8D6-D01856B526FF}" type="presParOf" srcId="{132029F7-13C5-4E42-82E3-4FA44E8A1EDC}" destId="{848EDCE2-6413-431A-9C1B-306FEB392192}" srcOrd="6" destOrd="0" presId="urn:microsoft.com/office/officeart/2005/8/layout/cycle8"/>
    <dgm:cxn modelId="{8FC2FF33-1B48-47F9-982E-FDAB6F50206F}" type="presParOf" srcId="{132029F7-13C5-4E42-82E3-4FA44E8A1EDC}" destId="{E35FD6C9-C208-471C-8D67-FE3BF173E00F}" srcOrd="7" destOrd="0" presId="urn:microsoft.com/office/officeart/2005/8/layout/cycle8"/>
    <dgm:cxn modelId="{9788F631-3921-442F-9006-1D3B6815D4CE}" type="presParOf" srcId="{132029F7-13C5-4E42-82E3-4FA44E8A1EDC}" destId="{ADF4126A-3F72-49EA-930D-880E20EE89EE}" srcOrd="8" destOrd="0" presId="urn:microsoft.com/office/officeart/2005/8/layout/cycle8"/>
    <dgm:cxn modelId="{52E258C9-A129-4CD8-A058-FF87C7A9B306}" type="presParOf" srcId="{132029F7-13C5-4E42-82E3-4FA44E8A1EDC}" destId="{7566A881-EE30-4070-B3DE-68699C95E1E2}" srcOrd="9" destOrd="0" presId="urn:microsoft.com/office/officeart/2005/8/layout/cycle8"/>
    <dgm:cxn modelId="{0FC7B980-946B-4D68-B247-8121B3CE4DBB}" type="presParOf" srcId="{132029F7-13C5-4E42-82E3-4FA44E8A1EDC}" destId="{7FD98241-0EDA-4AB9-AA06-75DDB5100F79}" srcOrd="10" destOrd="0" presId="urn:microsoft.com/office/officeart/2005/8/layout/cycle8"/>
    <dgm:cxn modelId="{574DA101-40A0-447B-B72A-C36A10F437A5}" type="presParOf" srcId="{132029F7-13C5-4E42-82E3-4FA44E8A1EDC}" destId="{59FE0314-F6FE-4D66-9A61-BE3C7904A92F}" srcOrd="11" destOrd="0" presId="urn:microsoft.com/office/officeart/2005/8/layout/cycle8"/>
    <dgm:cxn modelId="{2E242C0A-3088-4263-A97C-E084011EC047}" type="presParOf" srcId="{132029F7-13C5-4E42-82E3-4FA44E8A1EDC}" destId="{9F72ACEE-97A6-46FA-957C-1C3D01F42D90}" srcOrd="12" destOrd="0" presId="urn:microsoft.com/office/officeart/2005/8/layout/cycle8"/>
    <dgm:cxn modelId="{B762CD42-B009-4612-8BCA-8342A405C926}" type="presParOf" srcId="{132029F7-13C5-4E42-82E3-4FA44E8A1EDC}" destId="{35A77523-C7DC-4933-B886-EA8367081B21}" srcOrd="13" destOrd="0" presId="urn:microsoft.com/office/officeart/2005/8/layout/cycle8"/>
    <dgm:cxn modelId="{8E808F8D-FF9C-4927-A5F9-8406A3E05B4D}" type="presParOf" srcId="{132029F7-13C5-4E42-82E3-4FA44E8A1EDC}" destId="{48585FE7-5A2C-4269-BC68-2B64C77CC78A}"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0988D-8510-45C1-B06C-2F6DAE7EF3C3}">
      <dsp:nvSpPr>
        <dsp:cNvPr id="0" name=""/>
        <dsp:cNvSpPr/>
      </dsp:nvSpPr>
      <dsp:spPr>
        <a:xfrm>
          <a:off x="2612802" y="70504"/>
          <a:ext cx="3384201" cy="3384201"/>
        </a:xfrm>
        <a:prstGeom prst="ellipse">
          <a:avLst/>
        </a:prstGeom>
        <a:solidFill>
          <a:schemeClr val="accent4">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sv-SE" sz="2600" kern="1200" dirty="0"/>
            <a:t>Valmyndigheten</a:t>
          </a:r>
        </a:p>
      </dsp:txBody>
      <dsp:txXfrm>
        <a:off x="3064029" y="662739"/>
        <a:ext cx="2481747" cy="1522890"/>
      </dsp:txXfrm>
    </dsp:sp>
    <dsp:sp modelId="{6E1702CE-2363-4627-9E64-A67AE48A6F7B}">
      <dsp:nvSpPr>
        <dsp:cNvPr id="0" name=""/>
        <dsp:cNvSpPr/>
      </dsp:nvSpPr>
      <dsp:spPr>
        <a:xfrm>
          <a:off x="3833935" y="2185629"/>
          <a:ext cx="3384201" cy="3384201"/>
        </a:xfrm>
        <a:prstGeom prst="ellipse">
          <a:avLst/>
        </a:prstGeom>
        <a:solidFill>
          <a:schemeClr val="accent4">
            <a:shade val="80000"/>
            <a:alpha val="50000"/>
            <a:hueOff val="-32785"/>
            <a:satOff val="-38978"/>
            <a:lumOff val="201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sv-SE" sz="2600" kern="1200" dirty="0"/>
            <a:t>Länsstyrelser</a:t>
          </a:r>
        </a:p>
      </dsp:txBody>
      <dsp:txXfrm>
        <a:off x="4868936" y="3059881"/>
        <a:ext cx="2030520" cy="1861310"/>
      </dsp:txXfrm>
    </dsp:sp>
    <dsp:sp modelId="{BD8CD904-C19F-4EEB-9FAD-414E3B3DD2D5}">
      <dsp:nvSpPr>
        <dsp:cNvPr id="0" name=""/>
        <dsp:cNvSpPr/>
      </dsp:nvSpPr>
      <dsp:spPr>
        <a:xfrm>
          <a:off x="1391669" y="2185629"/>
          <a:ext cx="3384201" cy="3384201"/>
        </a:xfrm>
        <a:prstGeom prst="ellipse">
          <a:avLst/>
        </a:prstGeom>
        <a:solidFill>
          <a:schemeClr val="accent4">
            <a:shade val="80000"/>
            <a:alpha val="50000"/>
            <a:hueOff val="-65569"/>
            <a:satOff val="-77955"/>
            <a:lumOff val="402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sv-SE" sz="2600" kern="1200" dirty="0"/>
            <a:t>Kommuner</a:t>
          </a:r>
        </a:p>
      </dsp:txBody>
      <dsp:txXfrm>
        <a:off x="1710348" y="3059881"/>
        <a:ext cx="2030520" cy="1861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D9433-CDBB-4892-AEBA-CC6E1FBBD85D}">
      <dsp:nvSpPr>
        <dsp:cNvPr id="0" name=""/>
        <dsp:cNvSpPr/>
      </dsp:nvSpPr>
      <dsp:spPr>
        <a:xfrm>
          <a:off x="1881902" y="352213"/>
          <a:ext cx="4551680" cy="4551680"/>
        </a:xfrm>
        <a:prstGeom prst="pie">
          <a:avLst>
            <a:gd name="adj1" fmla="val 16200000"/>
            <a:gd name="adj2" fmla="val 180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sv-SE" sz="1900" kern="1200" dirty="0"/>
            <a:t>Valens genomförande</a:t>
          </a:r>
        </a:p>
      </dsp:txBody>
      <dsp:txXfrm>
        <a:off x="4280746" y="1316736"/>
        <a:ext cx="1625600" cy="1354666"/>
      </dsp:txXfrm>
    </dsp:sp>
    <dsp:sp modelId="{4BCC63A6-1DBF-458F-86A9-983384E0715D}">
      <dsp:nvSpPr>
        <dsp:cNvPr id="0" name=""/>
        <dsp:cNvSpPr/>
      </dsp:nvSpPr>
      <dsp:spPr>
        <a:xfrm>
          <a:off x="1788159" y="514773"/>
          <a:ext cx="4551680" cy="4551680"/>
        </a:xfrm>
        <a:prstGeom prst="pie">
          <a:avLst>
            <a:gd name="adj1" fmla="val 1800000"/>
            <a:gd name="adj2" fmla="val 900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sv-SE" sz="1900" kern="1200" dirty="0"/>
            <a:t>Förtroendet för valgenomförandet och valresultatet</a:t>
          </a:r>
        </a:p>
      </dsp:txBody>
      <dsp:txXfrm>
        <a:off x="2871893" y="3467946"/>
        <a:ext cx="2438400" cy="1192106"/>
      </dsp:txXfrm>
    </dsp:sp>
    <dsp:sp modelId="{ADF4126A-3F72-49EA-930D-880E20EE89EE}">
      <dsp:nvSpPr>
        <dsp:cNvPr id="0" name=""/>
        <dsp:cNvSpPr/>
      </dsp:nvSpPr>
      <dsp:spPr>
        <a:xfrm>
          <a:off x="1694416" y="352213"/>
          <a:ext cx="4551680" cy="4551680"/>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sv-SE" sz="1900" kern="1200" dirty="0"/>
            <a:t>Viljan och förmågan att rösta</a:t>
          </a:r>
        </a:p>
      </dsp:txBody>
      <dsp:txXfrm>
        <a:off x="2221653" y="1316736"/>
        <a:ext cx="1625600" cy="1354666"/>
      </dsp:txXfrm>
    </dsp:sp>
    <dsp:sp modelId="{9F72ACEE-97A6-46FA-957C-1C3D01F42D90}">
      <dsp:nvSpPr>
        <dsp:cNvPr id="0" name=""/>
        <dsp:cNvSpPr/>
      </dsp:nvSpPr>
      <dsp:spPr>
        <a:xfrm>
          <a:off x="1600507" y="70442"/>
          <a:ext cx="5115221" cy="5115221"/>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5A77523-C7DC-4933-B886-EA8367081B21}">
      <dsp:nvSpPr>
        <dsp:cNvPr id="0" name=""/>
        <dsp:cNvSpPr/>
      </dsp:nvSpPr>
      <dsp:spPr>
        <a:xfrm>
          <a:off x="1506389" y="232714"/>
          <a:ext cx="5115221" cy="5115221"/>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585FE7-5A2C-4269-BC68-2B64C77CC78A}">
      <dsp:nvSpPr>
        <dsp:cNvPr id="0" name=""/>
        <dsp:cNvSpPr/>
      </dsp:nvSpPr>
      <dsp:spPr>
        <a:xfrm>
          <a:off x="1412270" y="70442"/>
          <a:ext cx="5115221" cy="5115221"/>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156A9A-9813-47B1-8379-9F2450990F09}" type="datetimeFigureOut">
              <a:rPr lang="sv-SE" smtClean="0"/>
              <a:t>2026-03-19</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5C8991-D57F-4F57-99D8-D1041714389F}" type="slidenum">
              <a:rPr lang="sv-SE" smtClean="0"/>
              <a:t>‹#›</a:t>
            </a:fld>
            <a:endParaRPr lang="sv-SE"/>
          </a:p>
        </p:txBody>
      </p:sp>
    </p:spTree>
    <p:extLst>
      <p:ext uri="{BB962C8B-B14F-4D97-AF65-F5344CB8AC3E}">
        <p14:creationId xmlns:p14="http://schemas.microsoft.com/office/powerpoint/2010/main" val="1779809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valcentralen.val.s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boverket.se/sv/byggande/tillganglighet--bostadsutformning/enkelt-avhjalpta-hinder/"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mfd.se/samhallsomraden/demokratisk-delaktighet/tillgangliga-val/checklista-for-tillgangliga-val/"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vardeneutrala-rostmottagningsstallen-och-forbud-mot-propaganda"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besok-fotografering-och-filmand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valsedlarnas-ordning-i-valsedelsstallen"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s://valcentralen.val.se/kommun/regelverk-och-vagledande-stallningstaganden-for-kommuner/distribution-av-valsedlar" TargetMode="External"/><Relationship Id="rId4" Type="http://schemas.openxmlformats.org/officeDocument/2006/relationships/hyperlink" Target="https://valcentralen.val.se/kommun/regelverk-och-vagledande-stallningstaganden-for-kommuner/avskarmning-av-platsen-for-valsedlar"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krav-pa-saklighet-och-opartiskhet"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rostmottagarnas-utbildning"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valcentralen.val.se/kommun/kommunens-roll-i-val/kommunikation-med-valjarna"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tidsramar-for-ambulerande-rostmottagar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tidsramar-for-ambulerande-rostmottagare"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www.riksdagen.se/sv/dokument-och-lagar/dokument/svensk-forfattningssamling/lag-1994692-om-kommunala-folkomrostningar_sfs-1994-692/"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aseline="0"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496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Valmyndigheten har ansvar för att tillhandahålla utbildningsmaterial för valadministrationen. Det görs i form av</a:t>
            </a:r>
            <a:r>
              <a:rPr lang="sv-SE" sz="1200" baseline="0" dirty="0">
                <a:solidFill>
                  <a:srgbClr val="000000"/>
                </a:solidFill>
                <a:effectLst/>
                <a:latin typeface="Calibri" panose="020F0502020204030204" pitchFamily="34" charset="0"/>
                <a:ea typeface="Garamond" panose="02020404030301010803" pitchFamily="18" charset="0"/>
              </a:rPr>
              <a:t> bildspel, digitala utbildningar, filmer och instruktioner. Allt finns på Valcentralen. Och där finns också en kalender om när de olika materialen kommer ut på Valcentralen och även datum för utbildningar i form av webbinarier.</a:t>
            </a:r>
          </a:p>
          <a:p>
            <a:pPr marL="342900" lvl="0" indent="-342900">
              <a:spcAft>
                <a:spcPts val="0"/>
              </a:spcAft>
              <a:buFont typeface="Symbol" panose="05050102010706020507" pitchFamily="18" charset="2"/>
              <a:buChar char=""/>
            </a:pPr>
            <a:r>
              <a:rPr lang="sv-SE" sz="1200" kern="1200" dirty="0">
                <a:solidFill>
                  <a:schemeClr val="tx1"/>
                </a:solidFill>
                <a:effectLst/>
                <a:latin typeface="+mn-lt"/>
                <a:ea typeface="+mn-ea"/>
                <a:cs typeface="+mn-cs"/>
              </a:rPr>
              <a:t>Valmyndigheten ger sin uppfattning i rättsliga frågor genom v</a:t>
            </a:r>
            <a:r>
              <a:rPr lang="sv-SE" dirty="0"/>
              <a:t>ägledande ställningstaganden – de syftar till att ge vägledning till valadministrationen vid frågor som uppstår när rättsläget uppfattas som oklart. </a:t>
            </a:r>
            <a:r>
              <a:rPr lang="sv-SE" sz="1200" kern="1200" dirty="0">
                <a:solidFill>
                  <a:schemeClr val="tx1"/>
                </a:solidFill>
                <a:effectLst/>
                <a:latin typeface="+mn-lt"/>
                <a:ea typeface="+mn-ea"/>
                <a:cs typeface="+mn-cs"/>
              </a:rPr>
              <a:t>Ställningstagandena utgår från gällande lagstiftning och kan ändras beroende på rättsutvecklingen eller ändringar i regelverk. De är styrande för Valmyndighetens verksamhet och vägledande för valadministrationen.</a:t>
            </a:r>
          </a:p>
          <a:p>
            <a:pPr marL="171450" lvl="0" indent="-171450">
              <a:spcAft>
                <a:spcPts val="0"/>
              </a:spcAft>
              <a:buFont typeface="Courier New" panose="02070309020205020404" pitchFamily="49" charset="0"/>
              <a:buChar char="o"/>
            </a:pPr>
            <a:r>
              <a:rPr lang="sv-SE" sz="1200" kern="1200" dirty="0">
                <a:solidFill>
                  <a:schemeClr val="tx1"/>
                </a:solidFill>
                <a:effectLst/>
                <a:latin typeface="+mn-lt"/>
                <a:ea typeface="+mn-ea"/>
                <a:cs typeface="+mn-cs"/>
              </a:rPr>
              <a:t>I detta</a:t>
            </a:r>
            <a:r>
              <a:rPr lang="sv-SE" sz="1200" kern="1200" baseline="0" dirty="0">
                <a:solidFill>
                  <a:schemeClr val="tx1"/>
                </a:solidFill>
                <a:effectLst/>
                <a:latin typeface="+mn-lt"/>
                <a:ea typeface="+mn-ea"/>
                <a:cs typeface="+mn-cs"/>
              </a:rPr>
              <a:t> bildspel har vi lagt relevanta ställningstaganden i anteckningssidorna som möjlig fördjupning om det som tas upp på sliden.</a:t>
            </a:r>
            <a:endParaRPr lang="sv-S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sv-SE" dirty="0"/>
          </a:p>
          <a:p>
            <a:pPr marL="0" lvl="0" indent="0">
              <a:spcAft>
                <a:spcPts val="0"/>
              </a:spcAft>
              <a:buFont typeface="Symbol" panose="05050102010706020507" pitchFamily="18" charset="2"/>
              <a:buNone/>
            </a:pPr>
            <a:endParaRPr lang="sv-SE" sz="1200" dirty="0">
              <a:solidFill>
                <a:srgbClr val="000000"/>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endParaRPr lang="sv-SE" sz="1200" dirty="0">
              <a:solidFill>
                <a:srgbClr val="000000"/>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400" dirty="0">
              <a:solidFill>
                <a:srgbClr val="002060"/>
              </a:solidFill>
              <a:effectLst/>
              <a:latin typeface="Times New Roman" panose="02020603050405020304" pitchFamily="18" charset="0"/>
              <a:ea typeface="Garamond" panose="02020404030301010803" pitchFamily="18" charset="0"/>
            </a:endParaRPr>
          </a:p>
          <a:p>
            <a:pPr marL="0" lvl="0" indent="0">
              <a:spcAft>
                <a:spcPts val="0"/>
              </a:spcAft>
              <a:buFont typeface="Symbol" panose="05050102010706020507" pitchFamily="18" charset="2"/>
              <a:buNone/>
            </a:pPr>
            <a:endParaRPr lang="sv-SE" sz="1200" dirty="0">
              <a:solidFill>
                <a:srgbClr val="000000"/>
              </a:solidFill>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3013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0"/>
              </a:spcAft>
            </a:pPr>
            <a:r>
              <a:rPr lang="sv-SE" sz="1200" i="1" dirty="0">
                <a:solidFill>
                  <a:srgbClr val="000000"/>
                </a:solidFill>
                <a:effectLst/>
                <a:latin typeface="Calibri" panose="020F0502020204030204" pitchFamily="34" charset="0"/>
                <a:ea typeface="Garamond" panose="02020404030301010803" pitchFamily="18" charset="0"/>
              </a:rPr>
              <a:t>Tips:</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Här är det bra att</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gå</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in och visa</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Valcentralen</a:t>
            </a:r>
            <a:endParaRPr lang="sv-SE" sz="1400" dirty="0">
              <a:effectLst/>
              <a:latin typeface="Times New Roman" panose="02020603050405020304" pitchFamily="18" charset="0"/>
              <a:ea typeface="Garamond" panose="02020404030301010803" pitchFamily="18" charset="0"/>
            </a:endParaRPr>
          </a:p>
          <a:p>
            <a:pPr>
              <a:spcAft>
                <a:spcPts val="0"/>
              </a:spcAft>
            </a:pPr>
            <a:r>
              <a:rPr lang="sv-SE" sz="1200" dirty="0">
                <a:solidFill>
                  <a:srgbClr val="000000"/>
                </a:solidFill>
                <a:effectLst/>
                <a:latin typeface="Calibri" panose="020F0502020204030204" pitchFamily="34" charset="0"/>
                <a:ea typeface="Garamond" panose="02020404030301010803" pitchFamily="18" charset="0"/>
              </a:rPr>
              <a:t> </a:t>
            </a:r>
            <a:endParaRPr lang="sv-SE" sz="1400" dirty="0">
              <a:effectLst/>
              <a:latin typeface="Times New Roman" panose="02020603050405020304" pitchFamily="18"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Valcentralen är en viktig informationskälla för valadministrationen.</a:t>
            </a:r>
            <a:r>
              <a:rPr lang="sv-SE" sz="1200" baseline="0" dirty="0">
                <a:solidFill>
                  <a:srgbClr val="000000"/>
                </a:solidFill>
                <a:effectLst/>
                <a:latin typeface="Calibri" panose="020F0502020204030204" pitchFamily="34" charset="0"/>
                <a:ea typeface="Garamond" panose="02020404030301010803" pitchFamily="18" charset="0"/>
              </a:rPr>
              <a:t> </a:t>
            </a:r>
            <a:r>
              <a:rPr lang="sv-SE" sz="1200" dirty="0">
                <a:solidFill>
                  <a:srgbClr val="000000"/>
                </a:solidFill>
                <a:effectLst/>
                <a:latin typeface="Calibri" panose="020F0502020204030204" pitchFamily="34" charset="0"/>
                <a:ea typeface="Garamond" panose="02020404030301010803" pitchFamily="18" charset="0"/>
              </a:rPr>
              <a:t>Här</a:t>
            </a:r>
            <a:r>
              <a:rPr lang="sv-SE" sz="1200" baseline="0" dirty="0">
                <a:solidFill>
                  <a:srgbClr val="000000"/>
                </a:solidFill>
                <a:effectLst/>
                <a:latin typeface="Calibri" panose="020F0502020204030204" pitchFamily="34" charset="0"/>
                <a:ea typeface="Garamond" panose="02020404030301010803" pitchFamily="18" charset="0"/>
              </a:rPr>
              <a:t> publiceras utbildningsmaterial, kommunikationsmaterial, nyheter, vägledande ställningstaganden </a:t>
            </a:r>
            <a:r>
              <a:rPr lang="sv-SE" sz="1200" baseline="0" dirty="0" err="1">
                <a:solidFill>
                  <a:srgbClr val="000000"/>
                </a:solidFill>
                <a:effectLst/>
                <a:latin typeface="Calibri" panose="020F0502020204030204" pitchFamily="34" charset="0"/>
                <a:ea typeface="Garamond" panose="02020404030301010803" pitchFamily="18" charset="0"/>
              </a:rPr>
              <a:t>m.m</a:t>
            </a:r>
            <a:r>
              <a:rPr lang="sv-SE" sz="1200" baseline="0" dirty="0">
                <a:solidFill>
                  <a:srgbClr val="000000"/>
                </a:solidFill>
                <a:effectLst/>
                <a:latin typeface="Calibri" panose="020F0502020204030204" pitchFamily="34" charset="0"/>
                <a:ea typeface="Garamond" panose="02020404030301010803" pitchFamily="18" charset="0"/>
              </a:rPr>
              <a:t> </a:t>
            </a:r>
          </a:p>
          <a:p>
            <a:pPr marL="342900" lvl="0" indent="-342900">
              <a:spcAft>
                <a:spcPts val="0"/>
              </a:spcAft>
              <a:buFont typeface="Symbol" panose="05050102010706020507" pitchFamily="18" charset="2"/>
              <a:buChar char=""/>
            </a:pPr>
            <a:r>
              <a:rPr lang="sv-SE" sz="1200" baseline="0" dirty="0">
                <a:solidFill>
                  <a:srgbClr val="000000"/>
                </a:solidFill>
                <a:effectLst/>
                <a:latin typeface="Calibri" panose="020F0502020204030204" pitchFamily="34" charset="0"/>
                <a:ea typeface="Garamond" panose="02020404030301010803" pitchFamily="18" charset="0"/>
              </a:rPr>
              <a:t>Här hittar ni även instruktioner för olika arbetsmoment</a:t>
            </a:r>
          </a:p>
          <a:p>
            <a:pPr marL="342900" lvl="0" indent="-342900">
              <a:spcAft>
                <a:spcPts val="0"/>
              </a:spcAft>
              <a:buFont typeface="Symbol" panose="05050102010706020507" pitchFamily="18" charset="2"/>
              <a:buChar char=""/>
            </a:pPr>
            <a:r>
              <a:rPr lang="sv-SE" sz="1200" baseline="0" dirty="0">
                <a:solidFill>
                  <a:srgbClr val="000000"/>
                </a:solidFill>
                <a:effectLst/>
                <a:latin typeface="Calibri" panose="020F0502020204030204" pitchFamily="34" charset="0"/>
                <a:ea typeface="Garamond" panose="02020404030301010803" pitchFamily="18" charset="0"/>
              </a:rPr>
              <a:t>Mycket som kommunen kommer behöva finns på Valcentralen, men det kommer också publiceras en del saker i Valid som inte är lämpade för att publiceras öppet. </a:t>
            </a:r>
            <a:r>
              <a:rPr lang="sv-SE" sz="1200" dirty="0">
                <a:solidFill>
                  <a:srgbClr val="000000"/>
                </a:solidFill>
                <a:effectLst/>
                <a:latin typeface="Calibri" panose="020F0502020204030204" pitchFamily="34" charset="0"/>
                <a:ea typeface="Garamond" panose="02020404030301010803" pitchFamily="18" charset="0"/>
              </a:rPr>
              <a:t>I Valid finns det en sida för ”arbetsmaterial” där vissa blanketter, statistik och instruktioner kommer ligga</a:t>
            </a:r>
          </a:p>
          <a:p>
            <a:pPr marL="342900" lvl="0" indent="-342900">
              <a:spcAft>
                <a:spcPts val="0"/>
              </a:spcAft>
              <a:buFont typeface="Symbol" panose="05050102010706020507" pitchFamily="18" charset="2"/>
              <a:buChar char=""/>
            </a:pPr>
            <a:r>
              <a:rPr lang="sv-SE" sz="1400" i="0" baseline="0" dirty="0">
                <a:solidFill>
                  <a:srgbClr val="000000"/>
                </a:solidFill>
                <a:effectLst/>
                <a:latin typeface="Calibri" panose="020F0502020204030204" pitchFamily="34" charset="0"/>
                <a:ea typeface="Garamond" panose="02020404030301010803" pitchFamily="18" charset="0"/>
              </a:rPr>
              <a:t>På Valcentralen kommer det finnas information och webbformulär för incidentrapportering och det kommer publiceras lägesbilder under röstnings- och rösträkningsperioden. </a:t>
            </a:r>
          </a:p>
          <a:p>
            <a:pPr marL="0" lvl="0" indent="0">
              <a:spcAft>
                <a:spcPts val="0"/>
              </a:spcAft>
              <a:buFont typeface="Symbol" panose="05050102010706020507" pitchFamily="18" charset="2"/>
              <a:buNone/>
            </a:pPr>
            <a:endParaRPr lang="sv-SE" sz="1400" dirty="0">
              <a:effectLst/>
              <a:latin typeface="Times New Roman" panose="02020603050405020304" pitchFamily="18" charset="0"/>
              <a:ea typeface="Garamond" panose="02020404030301010803"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dirty="0">
                <a:solidFill>
                  <a:srgbClr val="000000"/>
                </a:solidFill>
                <a:effectLst/>
                <a:latin typeface="Calibri" panose="020F0502020204030204" pitchFamily="34" charset="0"/>
                <a:ea typeface="Garamond" panose="02020404030301010803" pitchFamily="18" charset="0"/>
              </a:rPr>
              <a:t> </a:t>
            </a:r>
            <a:r>
              <a:rPr lang="sv-SE" sz="1200" u="sng" kern="1200" dirty="0">
                <a:solidFill>
                  <a:schemeClr val="tx1"/>
                </a:solidFill>
                <a:effectLst/>
                <a:latin typeface="+mn-lt"/>
                <a:ea typeface="+mn-ea"/>
                <a:cs typeface="+mn-cs"/>
                <a:hlinkClick r:id="rId3"/>
              </a:rPr>
              <a:t>https://valcentralen.val.se/</a:t>
            </a:r>
            <a:endParaRPr lang="sv-SE" sz="1200" kern="1200" dirty="0">
              <a:solidFill>
                <a:schemeClr val="tx1"/>
              </a:solidFill>
              <a:effectLst/>
              <a:latin typeface="+mn-lt"/>
              <a:ea typeface="+mn-ea"/>
              <a:cs typeface="+mn-cs"/>
            </a:endParaRPr>
          </a:p>
          <a:p>
            <a:pPr>
              <a:spcAft>
                <a:spcPts val="0"/>
              </a:spcAft>
            </a:pP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5478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Det är viktigt att känna till de regelverk som styr arbetet med valet. Styr arbetet i allt från hur valsedlarna</a:t>
            </a:r>
            <a:r>
              <a:rPr lang="sv-SE" sz="1200" baseline="0" dirty="0">
                <a:solidFill>
                  <a:srgbClr val="000000"/>
                </a:solidFill>
                <a:effectLst/>
                <a:latin typeface="Calibri" panose="020F0502020204030204" pitchFamily="34" charset="0"/>
                <a:ea typeface="Garamond" panose="02020404030301010803" pitchFamily="18" charset="0"/>
              </a:rPr>
              <a:t> ska vara utformade, vad som måste kungöras och vilken myndighet som ansvarar för vilken del i valarbetet.</a:t>
            </a:r>
            <a:endParaRPr lang="sv-SE" sz="1400" dirty="0">
              <a:effectLst/>
              <a:latin typeface="Times New Roman" panose="02020603050405020304" pitchFamily="18" charset="0"/>
              <a:ea typeface="Garamond" panose="02020404030301010803" pitchFamily="18" charset="0"/>
            </a:endParaRP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På Valcentralen,</a:t>
            </a:r>
            <a:r>
              <a:rPr lang="sv-SE" sz="1200" baseline="0" dirty="0">
                <a:solidFill>
                  <a:srgbClr val="000000"/>
                </a:solidFill>
                <a:effectLst/>
                <a:latin typeface="Calibri" panose="020F0502020204030204" pitchFamily="34" charset="0"/>
                <a:ea typeface="Garamond" panose="02020404030301010803" pitchFamily="18" charset="0"/>
              </a:rPr>
              <a:t> under Regelverk och </a:t>
            </a:r>
            <a:r>
              <a:rPr lang="sv-SE" sz="1200" baseline="0">
                <a:solidFill>
                  <a:srgbClr val="000000"/>
                </a:solidFill>
                <a:effectLst/>
                <a:latin typeface="Calibri" panose="020F0502020204030204" pitchFamily="34" charset="0"/>
                <a:ea typeface="Garamond" panose="02020404030301010803" pitchFamily="18" charset="0"/>
              </a:rPr>
              <a:t>vägledande ställningstaganden.</a:t>
            </a: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3692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Detta avsnitt kan ni lämna över till representant från Valmyndigheten</a:t>
            </a:r>
            <a:r>
              <a:rPr lang="sv-SE" i="1" baseline="0" dirty="0"/>
              <a:t> om någon sådan finns på plats vid utbildningstillfället.</a:t>
            </a:r>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13</a:t>
            </a:fld>
            <a:endParaRPr lang="sv-SE"/>
          </a:p>
        </p:txBody>
      </p:sp>
    </p:spTree>
    <p:extLst>
      <p:ext uri="{BB962C8B-B14F-4D97-AF65-F5344CB8AC3E}">
        <p14:creationId xmlns:p14="http://schemas.microsoft.com/office/powerpoint/2010/main" val="68823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Valmyndigheten ska </a:t>
            </a:r>
          </a:p>
          <a:p>
            <a:pPr marL="628650" lvl="1" indent="-171450">
              <a:buFont typeface="Arial" panose="020B0604020202020204" pitchFamily="34" charset="0"/>
              <a:buChar char="•"/>
            </a:pPr>
            <a:r>
              <a:rPr lang="sv-SE" dirty="0"/>
              <a:t>stödja och samordna valmyndigheternas arbete med skydd av val</a:t>
            </a:r>
          </a:p>
          <a:p>
            <a:pPr marL="628650" lvl="1" indent="-171450">
              <a:buFont typeface="Arial" panose="020B0604020202020204" pitchFamily="34" charset="0"/>
              <a:buChar char="•"/>
            </a:pPr>
            <a:r>
              <a:rPr lang="sv-SE" dirty="0"/>
              <a:t>Tillgänglighet i val (information om lokalernas tillgänglighet behöver samlas in från kommunerna i Valid, utökad information på Valcentralen om tillgänglighet, information om hur man bokar ambulerande röstmottagning ska bli tydligare) Vägledning med samlade</a:t>
            </a:r>
            <a:r>
              <a:rPr lang="sv-SE" baseline="0" dirty="0"/>
              <a:t> regler och rekommendationer vid val</a:t>
            </a:r>
            <a:endParaRPr lang="sv-SE" dirty="0"/>
          </a:p>
          <a:p>
            <a:pPr marL="171450" indent="-171450">
              <a:buFont typeface="Arial" panose="020B0604020202020204" pitchFamily="34" charset="0"/>
              <a:buChar char="•"/>
            </a:pPr>
            <a:r>
              <a:rPr lang="sv-SE" dirty="0"/>
              <a:t>Obligatorisk incidentrapportering –</a:t>
            </a:r>
            <a:r>
              <a:rPr lang="sv-SE" baseline="0" dirty="0"/>
              <a:t> vi återkommer till det mer under punkten valsäkerhet lite senare idag.</a:t>
            </a:r>
            <a:endParaRPr lang="sv-SE" dirty="0"/>
          </a:p>
          <a:p>
            <a:pPr marL="171450" indent="-171450">
              <a:buFont typeface="Arial" panose="020B0604020202020204" pitchFamily="34" charset="0"/>
              <a:buChar char="•"/>
            </a:pPr>
            <a:r>
              <a:rPr lang="sv-SE" dirty="0"/>
              <a:t>Digitala röstkort</a:t>
            </a:r>
          </a:p>
          <a:p>
            <a:pPr marL="171450" indent="-171450">
              <a:buFont typeface="Arial" panose="020B0604020202020204" pitchFamily="34" charset="0"/>
              <a:buChar char="•"/>
            </a:pPr>
            <a:r>
              <a:rPr lang="sv-SE" dirty="0"/>
              <a:t>Moderniserad förtidsröstning</a:t>
            </a:r>
          </a:p>
          <a:p>
            <a:pPr marL="171450" indent="-171450">
              <a:buFont typeface="Arial" panose="020B0604020202020204" pitchFamily="34" charset="0"/>
              <a:buChar char="•"/>
            </a:pPr>
            <a:r>
              <a:rPr lang="sv-SE" dirty="0"/>
              <a:t>Utlandssvenskar som fallit ur röstlängden ska kunna rösta i Sverige</a:t>
            </a:r>
          </a:p>
          <a:p>
            <a:pPr marL="171450" indent="-171450">
              <a:buFont typeface="Arial" panose="020B0604020202020204" pitchFamily="34" charset="0"/>
              <a:buChar char="•"/>
            </a:pPr>
            <a:r>
              <a:rPr lang="sv-SE" dirty="0"/>
              <a:t>Röstmottagare behöver vara med om en väljare vill ha hjälp. Nytt är alltså att även om en</a:t>
            </a:r>
            <a:r>
              <a:rPr lang="sv-SE" baseline="0" dirty="0"/>
              <a:t> väljare vill ha hjälp av någon hem vill så ska även en röstmottagare finnas med.</a:t>
            </a:r>
            <a:endParaRPr lang="sv-SE" dirty="0"/>
          </a:p>
          <a:p>
            <a:pPr marL="171450" indent="-171450">
              <a:buFont typeface="Arial" panose="020B0604020202020204" pitchFamily="34" charset="0"/>
              <a:buChar char="•"/>
            </a:pPr>
            <a:r>
              <a:rPr lang="sv-SE" dirty="0"/>
              <a:t>Nyhet för detta valet är att det går att utnyttja ambulerande röstmottagning</a:t>
            </a:r>
            <a:r>
              <a:rPr lang="sv-SE" baseline="0" dirty="0"/>
              <a:t> för personer som röstar på häktet,</a:t>
            </a:r>
            <a:r>
              <a:rPr lang="sv-SE" dirty="0"/>
              <a:t> även gäller </a:t>
            </a:r>
            <a:r>
              <a:rPr lang="sv-SE" dirty="0" err="1"/>
              <a:t>SiS</a:t>
            </a:r>
            <a:r>
              <a:rPr lang="sv-SE" dirty="0"/>
              <a:t>-boenden </a:t>
            </a:r>
          </a:p>
          <a:p>
            <a:pPr marL="171450" indent="-171450">
              <a:buFont typeface="Arial" panose="020B0604020202020204" pitchFamily="34" charset="0"/>
              <a:buChar char="•"/>
            </a:pPr>
            <a:r>
              <a:rPr lang="sv-SE" dirty="0"/>
              <a:t>Valobservatörer från nationella och internationella organisationer ska kunna få ackreditering av Valmyndigheten</a:t>
            </a:r>
          </a:p>
          <a:p>
            <a:pPr marL="171450" indent="-171450">
              <a:buFont typeface="Arial" panose="020B0604020202020204" pitchFamily="34" charset="0"/>
              <a:buChar char="•"/>
            </a:pPr>
            <a:r>
              <a:rPr lang="sv-SE" dirty="0"/>
              <a:t>Pilot - 1 kommun per län ska få delta med 1 distrikt i piloter. De kommuner som berörs kommer få info i separat ordning.</a:t>
            </a:r>
          </a:p>
          <a:p>
            <a:pPr marL="0" indent="0">
              <a:buFont typeface="Arial" panose="020B0604020202020204" pitchFamily="34" charset="0"/>
              <a:buNone/>
            </a:pPr>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14</a:t>
            </a:fld>
            <a:endParaRPr lang="sv-SE"/>
          </a:p>
        </p:txBody>
      </p:sp>
    </p:spTree>
    <p:extLst>
      <p:ext uri="{BB962C8B-B14F-4D97-AF65-F5344CB8AC3E}">
        <p14:creationId xmlns:p14="http://schemas.microsoft.com/office/powerpoint/2010/main" val="2311168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Valmyndigheten kommer att ta fram utbildning för röstmottagarna men ni måste känna till vad det betyder i praktiken</a:t>
            </a:r>
          </a:p>
          <a:p>
            <a:endParaRPr lang="sv-SE" dirty="0"/>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De väljare som har en digital brevlåda kommer att få röstkortet digitalt.</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De som inte har en digital brevlåda, eller som i sin digitala brevlåda har angett att de vill ha fysisk post från Valmyndigheten, får ett röstkort i pappersform med posten. Dvs som förut.</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Röstkortet övergår från att ha varit adressbärare vid förtidsröstning, till att ha en roll som informationsbärare om rösträtt och röstning. </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Till alla utlandssvenskar skickas utlandsröstkort på papper tillsammans med brevröstningsmaterial. I en brevröst fyller fortfarande röstkortet en funktion som adressbärare – rösten skickas med vanliga posten direkt till er kommun. </a:t>
            </a:r>
          </a:p>
          <a:p>
            <a:pPr marL="0" marR="0" lvl="0" indent="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None/>
              <a:tabLst/>
              <a:defRPr/>
            </a:pPr>
            <a:endParaRPr kumimoji="0" lang="sv-SE" sz="2400" b="0" i="0" u="none" strike="noStrike" kern="1200" cap="none" spc="0" normalizeH="0" baseline="0" noProof="0" dirty="0">
              <a:ln>
                <a:noFill/>
              </a:ln>
              <a:solidFill>
                <a:prstClr val="black"/>
              </a:solidFill>
              <a:effectLst/>
              <a:uLnTx/>
              <a:uFillTx/>
              <a:latin typeface="Arial"/>
              <a:ea typeface="+mn-ea"/>
              <a:cs typeface="+mn-cs"/>
            </a:endParaRPr>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15</a:t>
            </a:fld>
            <a:endParaRPr lang="sv-SE"/>
          </a:p>
        </p:txBody>
      </p:sp>
    </p:spTree>
    <p:extLst>
      <p:ext uri="{BB962C8B-B14F-4D97-AF65-F5344CB8AC3E}">
        <p14:creationId xmlns:p14="http://schemas.microsoft.com/office/powerpoint/2010/main" val="208993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dirty="0"/>
              <a:t>Budskapet är att vi kan inte använda röstkortet längre, och vår målbild för lösningen.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Informationen om väljaren kopplas digitalt till rösten så att rösten hamnar på rätt ställe, vid rätt tidpunkt.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dirty="0"/>
              <a:t>Vill ni veta hur röstmottagningen går till? – Gå in på Valcentralen! I första hand,</a:t>
            </a:r>
            <a:r>
              <a:rPr lang="sv-SE" sz="1200" b="0" baseline="0" dirty="0"/>
              <a:t> det uppdateras naturligtvis löpande</a:t>
            </a:r>
            <a:endParaRPr lang="sv-SE" sz="1200"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Hur har det jobbats med detta hos Valmyndigheten?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Röstkortet</a:t>
            </a:r>
            <a:r>
              <a:rPr lang="sv-SE" sz="1200" baseline="0" dirty="0"/>
              <a:t> har varit adressbärare vid förtidsröstning.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Valmyndigheten har landat i digital lösning med kod.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Vill inte förlita sig på handskrivna uppgifter på adresskort eller att det krävs utskrift av dubblettröstkort.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Inte praktiskt genomförbart att skriva ut dubblettröstkort eller </a:t>
            </a:r>
            <a:r>
              <a:rPr lang="sv-SE" sz="1200" baseline="0" dirty="0" err="1"/>
              <a:t>handskriva</a:t>
            </a:r>
            <a:r>
              <a:rPr lang="sv-SE" sz="1200" baseline="0" dirty="0"/>
              <a:t> röstkort till 3,5 miljoner förtidsröstande.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Lägger grunden för framtida effektiviseringar.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1" baseline="0" dirty="0"/>
              <a:t>Fördjupning</a:t>
            </a:r>
            <a:br>
              <a:rPr lang="sv-SE" sz="1200" b="1" baseline="0" dirty="0"/>
            </a:br>
            <a:r>
              <a:rPr lang="sv-SE" sz="1200" b="0" baseline="0" dirty="0"/>
              <a:t>Mer info om adresskort och fönsterkuvert:</a:t>
            </a:r>
          </a:p>
          <a:p>
            <a:pPr marL="171450" indent="-171450">
              <a:buFont typeface="Arial" panose="020B0604020202020204" pitchFamily="34" charset="0"/>
              <a:buChar char="•"/>
            </a:pPr>
            <a:r>
              <a:rPr lang="sv-SE" dirty="0"/>
              <a:t>Unik kod – aktiveras av röstmottagaren. Är tom innan den är aktiverad. </a:t>
            </a:r>
          </a:p>
          <a:p>
            <a:pPr marL="171450" indent="-171450">
              <a:buFont typeface="Arial" panose="020B0604020202020204" pitchFamily="34" charset="0"/>
              <a:buChar char="•"/>
            </a:pPr>
            <a:r>
              <a:rPr lang="sv-SE" dirty="0"/>
              <a:t>Adresskort är ett vanligt papper med Valmyndighetens adress (av kontinuitetsskäl, praktiska skäl att inte behöva skriva ut till kommunexterna förtidsröster)</a:t>
            </a:r>
          </a:p>
          <a:p>
            <a:pPr marL="171450" indent="-171450">
              <a:buFont typeface="Arial" panose="020B0604020202020204" pitchFamily="34" charset="0"/>
              <a:buChar char="•"/>
            </a:pPr>
            <a:r>
              <a:rPr lang="sv-SE" dirty="0"/>
              <a:t>Adresskortet är samma för alla – förenklat. </a:t>
            </a:r>
          </a:p>
          <a:p>
            <a:pPr marL="171450" indent="-171450">
              <a:buFont typeface="Arial" panose="020B0604020202020204" pitchFamily="34" charset="0"/>
              <a:buChar char="•"/>
            </a:pPr>
            <a:endParaRPr lang="sv-S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Det nya adresskort och ett fönsterkuvert med en förtryckt kod ersätter röstkortet som </a:t>
            </a:r>
            <a:r>
              <a:rPr lang="sv-SE" sz="1200" b="1" dirty="0"/>
              <a:t>adressbärare </a:t>
            </a:r>
            <a:r>
              <a:rPr lang="sv-SE" sz="1200" dirty="0"/>
              <a:t>när förtidsrösten skickas vidare.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baseline="0" dirty="0"/>
              <a:t>Mer info om digital väljarförteckning:</a:t>
            </a:r>
          </a:p>
          <a:p>
            <a:pPr marL="171450" indent="-171450">
              <a:buFont typeface="Arial" panose="020B0604020202020204" pitchFamily="34" charset="0"/>
              <a:buChar char="•"/>
            </a:pPr>
            <a:r>
              <a:rPr lang="sv-SE" dirty="0"/>
              <a:t>Digital väljarförteckning är själva kopplingen mellan en väljare och förtidsrösten, när rösten har avlämnats, i vilken lokal, m.m.</a:t>
            </a:r>
          </a:p>
          <a:p>
            <a:pPr marL="171450" indent="-171450">
              <a:buFont typeface="Arial" panose="020B0604020202020204" pitchFamily="34" charset="0"/>
              <a:buChar char="•"/>
            </a:pPr>
            <a:r>
              <a:rPr lang="sv-SE" dirty="0"/>
              <a:t>Väljarförteckningen är en personuppgiftsbehandling där de kommunala valnämnderna är personuppgiftsansvariga</a:t>
            </a:r>
          </a:p>
          <a:p>
            <a:pPr marL="171450" indent="-171450">
              <a:buFont typeface="Arial" panose="020B0604020202020204" pitchFamily="34" charset="0"/>
              <a:buChar char="•"/>
            </a:pPr>
            <a:r>
              <a:rPr lang="sv-SE" dirty="0"/>
              <a:t>Digitala väljarförteckningar är något Valmyndigheten kan tillhandahålla i egenskap som personuppgiftsbiträde</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i="0" dirty="0"/>
              <a:t>Valnämnden är personuppgiftsansvarig</a:t>
            </a:r>
          </a:p>
          <a:p>
            <a:pPr marL="628650" lvl="1" indent="-171450">
              <a:buFont typeface="Arial" panose="020B0604020202020204" pitchFamily="34" charset="0"/>
              <a:buChar char="•"/>
            </a:pPr>
            <a:r>
              <a:rPr lang="sv-SE" dirty="0"/>
              <a:t>Personuppgiftsbiträdesavtal krävs därmed mellan respektive kommun och Valmyndigheten</a:t>
            </a:r>
          </a:p>
          <a:p>
            <a:pPr marL="628650" lvl="1" indent="-171450">
              <a:buFont typeface="Arial" panose="020B0604020202020204" pitchFamily="34" charset="0"/>
              <a:buChar char="•"/>
            </a:pPr>
            <a:r>
              <a:rPr lang="sv-SE" dirty="0"/>
              <a:t>Samråd med SKR har skett under våren och hösten kring utformning</a:t>
            </a:r>
            <a:endParaRPr lang="sv-SE"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a:p>
            <a:r>
              <a:rPr lang="sv-SE" b="1" dirty="0"/>
              <a:t>Budskap maskinell sortering</a:t>
            </a:r>
            <a:r>
              <a:rPr lang="sv-SE" dirty="0"/>
              <a:t>:</a:t>
            </a:r>
            <a:endParaRPr lang="sv-SE" sz="1200" dirty="0"/>
          </a:p>
          <a:p>
            <a:pPr marL="171450" indent="-171450">
              <a:buFont typeface="Arial" panose="020B0604020202020204" pitchFamily="34" charset="0"/>
              <a:buChar char="•"/>
            </a:pPr>
            <a:r>
              <a:rPr lang="sv-SE" sz="1200" dirty="0"/>
              <a:t>Möjliggör maskinell sortering och automatisk statistik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Ökad spårbarhet, en viktig byggsten inför kommande val.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Vi förutsätter inte avtal med </a:t>
            </a:r>
            <a:r>
              <a:rPr lang="sv-SE" sz="1200" dirty="0" err="1"/>
              <a:t>PostNord</a:t>
            </a:r>
            <a:r>
              <a:rPr lang="sv-SE" sz="1200" dirty="0"/>
              <a:t> – kommunen kan välja. De kommunexterna rösterna ska gå med </a:t>
            </a:r>
            <a:r>
              <a:rPr lang="sv-SE" sz="1200" dirty="0" err="1"/>
              <a:t>PostNords</a:t>
            </a:r>
            <a:r>
              <a:rPr lang="sv-SE" sz="1200" dirty="0"/>
              <a:t> flöde och kommer få ett maskinellt tryck på förtidsrösten, där väljarens nummer i röstlängd skrivs 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16</a:t>
            </a:fld>
            <a:endParaRPr lang="sv-SE"/>
          </a:p>
        </p:txBody>
      </p:sp>
    </p:spTree>
    <p:extLst>
      <p:ext uri="{BB962C8B-B14F-4D97-AF65-F5344CB8AC3E}">
        <p14:creationId xmlns:p14="http://schemas.microsoft.com/office/powerpoint/2010/main" val="3631729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dirty="0"/>
              <a:t>Målsättning med moderniserad förtidsröstning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Väljare behöver inte röstkortet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Många erbjuder sedan tidigare utskrift av dubblettröstkort. Av 260 svarande kommuner i enkäten 2024 angav 5 stycken att de INTE erbjöd någon utskrift. Många har flera lokaler med utskriftsmöjligheter.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Handskrift minskar generellt i samhället.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Det blir en blandning av fysiska och digitala handgrepp – så enkelt som möjligt med så stor rättssäkerhet som möjligt.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Vi har försökt hitta LAGOM! Lagom med knappande, lagom med handskrift utan att tumma på kvaliteten.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sz="120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1" baseline="0" dirty="0"/>
              <a:t>Nedkopplat läge – </a:t>
            </a:r>
            <a:r>
              <a:rPr lang="sv-SE" sz="1200" b="1" baseline="0" dirty="0" err="1"/>
              <a:t>talespunkter</a:t>
            </a:r>
            <a:r>
              <a:rPr lang="sv-SE" sz="1200" b="1" baseline="0" dirty="0"/>
              <a:t>:</a:t>
            </a:r>
          </a:p>
          <a:p>
            <a:pPr marL="171450" indent="-171450">
              <a:buFont typeface="Arial" panose="020B0604020202020204" pitchFamily="34" charset="0"/>
              <a:buChar char="•"/>
            </a:pPr>
            <a:r>
              <a:rPr lang="sv-SE" dirty="0"/>
              <a:t>Ja, strömmen</a:t>
            </a:r>
            <a:r>
              <a:rPr lang="sv-SE" baseline="0" dirty="0"/>
              <a:t> kan gå ner – men det finns batterier</a:t>
            </a:r>
          </a:p>
          <a:p>
            <a:pPr marL="171450" indent="-171450">
              <a:buFont typeface="Arial" panose="020B0604020202020204" pitchFamily="34" charset="0"/>
              <a:buChar char="•"/>
            </a:pPr>
            <a:r>
              <a:rPr lang="sv-SE" baseline="0" dirty="0"/>
              <a:t>Ja, internet kan gå ner – men inte alla sätt samtidigt (</a:t>
            </a:r>
            <a:r>
              <a:rPr lang="sv-SE" baseline="0" dirty="0" err="1"/>
              <a:t>wifi</a:t>
            </a:r>
            <a:r>
              <a:rPr lang="sv-SE" baseline="0" dirty="0"/>
              <a:t>, mobilt, smartphone mm)</a:t>
            </a:r>
          </a:p>
          <a:p>
            <a:pPr marL="171450" indent="-171450">
              <a:buFont typeface="Arial" panose="020B0604020202020204" pitchFamily="34" charset="0"/>
              <a:buChar char="•"/>
            </a:pPr>
            <a:r>
              <a:rPr lang="sv-SE" baseline="0" dirty="0"/>
              <a:t>Ja, våra system eller andra system vi är beroende av kan gå ner – men inte hur länge som helst</a:t>
            </a:r>
          </a:p>
          <a:p>
            <a:pPr marL="171450" indent="-171450">
              <a:buFont typeface="Arial" panose="020B0604020202020204" pitchFamily="34" charset="0"/>
              <a:buChar char="•"/>
            </a:pPr>
            <a:r>
              <a:rPr lang="sv-SE" baseline="0" dirty="0"/>
              <a:t>Vi har avbrott även idag – stänger tillfälligt</a:t>
            </a:r>
          </a:p>
          <a:p>
            <a:pPr marL="171450" indent="-171450">
              <a:buFont typeface="Arial" panose="020B0604020202020204" pitchFamily="34" charset="0"/>
              <a:buChar char="•"/>
            </a:pPr>
            <a:endParaRPr lang="sv-SE" baseline="0" dirty="0"/>
          </a:p>
          <a:p>
            <a:pPr marL="171450" indent="-171450">
              <a:buFont typeface="Arial" panose="020B0604020202020204" pitchFamily="34" charset="0"/>
              <a:buChar char="•"/>
            </a:pPr>
            <a:r>
              <a:rPr lang="sv-SE" baseline="0" dirty="0"/>
              <a:t>Oavsett problem, finns det ETT alternativflöde, som går fort och enkelt. Både för väljare och röstmottagare. Rakt på sak!</a:t>
            </a:r>
          </a:p>
          <a:p>
            <a:endParaRPr lang="sv-SE" b="1" dirty="0"/>
          </a:p>
          <a:p>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17</a:t>
            </a:fld>
            <a:endParaRPr lang="sv-SE"/>
          </a:p>
        </p:txBody>
      </p:sp>
    </p:spTree>
    <p:extLst>
      <p:ext uri="{BB962C8B-B14F-4D97-AF65-F5344CB8AC3E}">
        <p14:creationId xmlns:p14="http://schemas.microsoft.com/office/powerpoint/2010/main" val="2789751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Utlandssvenskar som fallit ur röstlängden ska kunna rösta i Sverige. De behöver</a:t>
            </a:r>
            <a:r>
              <a:rPr lang="sv-SE" baseline="0" dirty="0"/>
              <a:t> läggas till i röstlängden och rutiner för hur detta ska gå till kommer i vinter/vår så det återkommer Valmyndigheten med.</a:t>
            </a:r>
            <a:endParaRPr lang="sv-SE" dirty="0"/>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18</a:t>
            </a:fld>
            <a:endParaRPr lang="sv-SE"/>
          </a:p>
        </p:txBody>
      </p:sp>
    </p:spTree>
    <p:extLst>
      <p:ext uri="{BB962C8B-B14F-4D97-AF65-F5344CB8AC3E}">
        <p14:creationId xmlns:p14="http://schemas.microsoft.com/office/powerpoint/2010/main" val="3209394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Detta avsnitt</a:t>
            </a:r>
            <a:r>
              <a:rPr lang="sv-SE" i="1" baseline="0" dirty="0"/>
              <a:t> kan någon kommunrepresentant med fördel ta. Hur har kommunen resonerat? Vilka lokaler fungerar bättre eller sämre? Vad är viktigt för att få till flödet i lokalerna m.m.? </a:t>
            </a:r>
            <a:br>
              <a:rPr lang="sv-SE" i="1" baseline="0" dirty="0"/>
            </a:br>
            <a:r>
              <a:rPr lang="sv-SE" i="1" baseline="0" dirty="0"/>
              <a:t>Om någon kommunrepresentant håller i ämnet om lokaler kan ni byta ut de bilder som vi lagt in här.</a:t>
            </a:r>
            <a:endParaRPr lang="sv-SE" i="1"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19</a:t>
            </a:fld>
            <a:endParaRPr lang="sv-SE"/>
          </a:p>
        </p:txBody>
      </p:sp>
    </p:spTree>
    <p:extLst>
      <p:ext uri="{BB962C8B-B14F-4D97-AF65-F5344CB8AC3E}">
        <p14:creationId xmlns:p14="http://schemas.microsoft.com/office/powerpoint/2010/main" val="2801325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Syftet med</a:t>
            </a:r>
            <a:r>
              <a:rPr lang="sv-SE" baseline="0" dirty="0"/>
              <a:t> att ni och vi är här idag är för att stärka er </a:t>
            </a:r>
            <a:r>
              <a:rPr lang="sv-SE" dirty="0"/>
              <a:t>i ert uppdrag inför och under val till riksdag, kommun- och regionfullmäktige 2026 och det ska vi göra genom</a:t>
            </a:r>
          </a:p>
          <a:p>
            <a:pPr marL="628650" lvl="1" indent="-171450">
              <a:buFont typeface="Arial" panose="020B0604020202020204" pitchFamily="34" charset="0"/>
              <a:buChar char="•"/>
            </a:pPr>
            <a:r>
              <a:rPr lang="sv-SE" dirty="0"/>
              <a:t>Information</a:t>
            </a:r>
          </a:p>
          <a:p>
            <a:pPr marL="628650" lvl="1" indent="-171450">
              <a:buFont typeface="Arial" panose="020B0604020202020204" pitchFamily="34" charset="0"/>
              <a:buChar char="•"/>
            </a:pPr>
            <a:r>
              <a:rPr lang="sv-SE" dirty="0"/>
              <a:t>Diskussion</a:t>
            </a:r>
          </a:p>
          <a:p>
            <a:pPr marL="628650" lvl="1" indent="-171450">
              <a:buFont typeface="Arial" panose="020B0604020202020204" pitchFamily="34" charset="0"/>
              <a:buChar char="•"/>
            </a:pPr>
            <a:r>
              <a:rPr lang="sv-SE" dirty="0"/>
              <a:t>Erfarenhetsutbyte </a:t>
            </a:r>
          </a:p>
          <a:p>
            <a:endParaRPr lang="sv-SE" dirty="0"/>
          </a:p>
          <a:p>
            <a:pPr marL="171450" indent="-171450">
              <a:buFont typeface="Arial" panose="020B0604020202020204" pitchFamily="34" charset="0"/>
              <a:buChar char="•"/>
            </a:pPr>
            <a:r>
              <a:rPr lang="sv-SE" dirty="0"/>
              <a:t>Målet är såklart att ni vet vad ni ska göra när ni går härifrån idag och vad ni behöver förbereda inför valen i höst. För att nå dessa mål ska ni</a:t>
            </a:r>
            <a:r>
              <a:rPr lang="sv-SE" baseline="0" dirty="0"/>
              <a:t> även få utbyta erfarenheter med andra här idag. </a:t>
            </a:r>
            <a:endParaRPr lang="sv-SE" dirty="0"/>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2</a:t>
            </a:fld>
            <a:endParaRPr lang="sv-SE"/>
          </a:p>
        </p:txBody>
      </p:sp>
    </p:spTree>
    <p:extLst>
      <p:ext uri="{BB962C8B-B14F-4D97-AF65-F5344CB8AC3E}">
        <p14:creationId xmlns:p14="http://schemas.microsoft.com/office/powerpoint/2010/main" val="3433392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200" i="0" dirty="0">
                <a:effectLst/>
                <a:latin typeface="Calibri" panose="020F0502020204030204" pitchFamily="34" charset="0"/>
                <a:ea typeface="Garamond" panose="02020404030301010803" pitchFamily="18" charset="0"/>
              </a:rPr>
              <a:t>Som vi inledde med så ligger alltså lokalerna till förtidsröstning och vallokaler hos er på kommunen. Nu ska vi gå igenom lite djupare när det kommer till lokalerna</a:t>
            </a:r>
          </a:p>
          <a:p>
            <a:pPr marL="0" lvl="0" indent="0">
              <a:spcAft>
                <a:spcPts val="0"/>
              </a:spcAft>
              <a:buFont typeface="Symbol" panose="05050102010706020507" pitchFamily="18" charset="2"/>
              <a:buNone/>
            </a:pPr>
            <a:endParaRPr lang="sv-SE" sz="1200" i="0" dirty="0">
              <a:effectLst/>
              <a:latin typeface="Calibri" panose="020F0502020204030204" pitchFamily="34" charset="0"/>
              <a:ea typeface="Garamond" panose="02020404030301010803" pitchFamily="18" charset="0"/>
            </a:endParaRP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0363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Varje kommun måste ha minst en röstningslokal öppen varje dag under förtidsröstningsperioden inkl. valdagen. Det måste inte vara samma lokal varje dag och det finns ingen reglering för hur lång tid det ska vara öppet. Låt väljarnas behov styra: Var rör sig väljarna och på vilka tider? </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På valdagen däremot måste minst en röstningslokal per kommun vara öppen 8-20.</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Lokaler för röstmottagning ska vad gäller lokalisering, tillgänglighet och öppethållande ge väljarna goda möjligheter att rösta. Valmyndighetens</a:t>
            </a:r>
            <a:r>
              <a:rPr lang="sv-SE" sz="1200" baseline="0" dirty="0">
                <a:effectLst/>
                <a:latin typeface="Calibri" panose="020F0502020204030204" pitchFamily="34" charset="0"/>
                <a:ea typeface="Garamond" panose="02020404030301010803" pitchFamily="18" charset="0"/>
              </a:rPr>
              <a:t> vägledning kommer ge stöd för vilka rekommendationer och regler som gäller vid utformning av lokaler</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 ska också vara tydligt avgränsade och lämpade för ändamålet.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 ska inte ha anknytning till en politisk sammanslutning. Dessutom bör lokalerna inte ha anknytning till en religiös sammanslutning eller ett företag som kan påverka väljaren.</a:t>
            </a:r>
            <a:r>
              <a:rPr lang="sv-SE" sz="1200" baseline="0" dirty="0">
                <a:effectLst/>
                <a:latin typeface="Calibri" panose="020F0502020204030204" pitchFamily="34" charset="0"/>
                <a:ea typeface="Garamond" panose="02020404030301010803" pitchFamily="18" charset="0"/>
              </a:rPr>
              <a:t> </a:t>
            </a:r>
            <a:r>
              <a:rPr lang="sv-SE" sz="1200" kern="1200" dirty="0">
                <a:solidFill>
                  <a:schemeClr val="tx1"/>
                </a:solidFill>
                <a:effectLst/>
                <a:latin typeface="+mn-lt"/>
                <a:ea typeface="+mn-ea"/>
                <a:cs typeface="+mn-cs"/>
              </a:rPr>
              <a:t>Det är också viktigt att väljare som behöver köa inte utsätts för propaganda.</a:t>
            </a:r>
          </a:p>
          <a:p>
            <a:pPr marL="342900" lvl="0" indent="-342900">
              <a:spcAft>
                <a:spcPts val="0"/>
              </a:spcAft>
              <a:buFont typeface="Symbol" panose="05050102010706020507" pitchFamily="18" charset="2"/>
              <a:buChar char=""/>
            </a:pPr>
            <a:endParaRPr lang="sv-SE" sz="1200" dirty="0">
              <a:effectLst/>
              <a:latin typeface="Calibri" panose="020F0502020204030204" pitchFamily="34" charset="0"/>
              <a:ea typeface="Garamond" panose="02020404030301010803" pitchFamily="18" charset="0"/>
            </a:endParaRPr>
          </a:p>
          <a:p>
            <a:pPr>
              <a:spcAft>
                <a:spcPts val="0"/>
              </a:spcAft>
            </a:pPr>
            <a:r>
              <a:rPr lang="sv-SE" sz="1200" b="0" dirty="0">
                <a:effectLst/>
                <a:latin typeface="Calibri" panose="020F0502020204030204" pitchFamily="34" charset="0"/>
                <a:ea typeface="Garamond" panose="02020404030301010803" pitchFamily="18" charset="0"/>
              </a:rPr>
              <a:t>Fördjupning</a:t>
            </a:r>
          </a:p>
          <a:p>
            <a:pPr>
              <a:spcAft>
                <a:spcPts val="0"/>
              </a:spcAft>
            </a:pPr>
            <a:r>
              <a:rPr lang="sv-SE" sz="1200" dirty="0">
                <a:effectLst/>
                <a:latin typeface="Calibri" panose="020F0502020204030204" pitchFamily="34" charset="0"/>
                <a:ea typeface="Garamond" panose="02020404030301010803" pitchFamily="18" charset="0"/>
              </a:rPr>
              <a:t>Läs mer i 4 kap 20 och 22 §§ vallagen – Vallokaler och röstningslokaler</a:t>
            </a:r>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r>
              <a:rPr lang="sv-SE" sz="1200" dirty="0">
                <a:effectLst/>
                <a:latin typeface="Calibri" panose="020F0502020204030204" pitchFamily="34" charset="0"/>
                <a:ea typeface="Garamond" panose="02020404030301010803" pitchFamily="18" charset="0"/>
              </a:rPr>
              <a:t>Att</a:t>
            </a:r>
            <a:r>
              <a:rPr lang="sv-SE" sz="1200" baseline="0" dirty="0">
                <a:effectLst/>
                <a:latin typeface="Calibri" panose="020F0502020204030204" pitchFamily="34" charset="0"/>
                <a:ea typeface="Garamond" panose="02020404030301010803" pitchFamily="18" charset="0"/>
              </a:rPr>
              <a:t> välja bra lokaler är grunden för att nå god tillgänglighet. För att får mer stöd i hur lokalerna ska se ut finns information hos Boverket om så kallade enkelt avhjälpta hinder </a:t>
            </a:r>
            <a:r>
              <a:rPr lang="sv-SE" dirty="0">
                <a:hlinkClick r:id="rId3"/>
              </a:rPr>
              <a:t>Enkelt avhjälpta hinder - Boverket</a:t>
            </a:r>
            <a:endParaRPr lang="sv-SE" sz="1200" baseline="0" dirty="0">
              <a:effectLst/>
              <a:latin typeface="Calibri" panose="020F0502020204030204" pitchFamily="34" charset="0"/>
              <a:ea typeface="Garamond" panose="02020404030301010803" pitchFamily="18" charset="0"/>
            </a:endParaRPr>
          </a:p>
          <a:p>
            <a:pPr>
              <a:spcAft>
                <a:spcPts val="0"/>
              </a:spcAft>
            </a:pPr>
            <a:endParaRPr lang="sv-SE" dirty="0"/>
          </a:p>
          <a:p>
            <a:r>
              <a:rPr lang="sv-SE" dirty="0"/>
              <a:t>Myndigheten</a:t>
            </a:r>
            <a:r>
              <a:rPr lang="sv-SE" baseline="0" dirty="0"/>
              <a:t> för delaktighet har också en checklista för tillgängliga vallokaler </a:t>
            </a:r>
            <a:r>
              <a:rPr lang="sv-SE" dirty="0">
                <a:hlinkClick r:id="rId4"/>
              </a:rPr>
              <a:t>Checklista för tillgängliga val - MFD</a:t>
            </a:r>
            <a:endParaRPr lang="sv-SE" dirty="0"/>
          </a:p>
          <a:p>
            <a:endParaRPr lang="sv-SE" b="1" u="sng"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28496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457200">
              <a:spcAft>
                <a:spcPts val="0"/>
              </a:spcAft>
            </a:pPr>
            <a:r>
              <a:rPr lang="sv-SE" sz="1200" i="1" dirty="0">
                <a:effectLst/>
                <a:latin typeface="Calibri" panose="020F0502020204030204" pitchFamily="34" charset="0"/>
                <a:ea typeface="Garamond" panose="02020404030301010803" pitchFamily="18" charset="0"/>
              </a:rPr>
              <a:t>Skriv ut eller lägg upp sammanfattningen av det vägledande ställningstagandet som deltagarna kan utgå ifrån.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Förslag på frågor:</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Vilka lokaler använder ni?</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Följer ni Valmyndighetens rekommendationer avseende lokalerna?</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Har ni</a:t>
            </a:r>
            <a:r>
              <a:rPr lang="sv-SE" sz="1200" baseline="0" dirty="0">
                <a:effectLst/>
                <a:latin typeface="Calibri" panose="020F0502020204030204" pitchFamily="34" charset="0"/>
                <a:ea typeface="Garamond" panose="02020404030301010803" pitchFamily="18" charset="0"/>
              </a:rPr>
              <a:t> från er kommun något tips på hur ni gjort/gör som underlättat för er att hitta bra lokaler i er kommun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endParaRPr lang="sv-SE" sz="1200" dirty="0">
              <a:effectLst/>
              <a:latin typeface="Calibri" panose="020F0502020204030204" pitchFamily="34" charset="0"/>
              <a:hlinkClick r:id="rId3"/>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sv-SE" dirty="0">
                <a:hlinkClick r:id="rId3"/>
              </a:rPr>
              <a:t>Värdeneutrala röstmottagningsställen och förbud mot propaganda | Valcentralen</a:t>
            </a:r>
            <a:r>
              <a:rPr lang="sv-SE" dirty="0"/>
              <a:t> (Kommun &gt; Regelverk och vägledande ställningstaganden för kommuner &gt; </a:t>
            </a:r>
            <a:r>
              <a:rPr lang="sv-SE" b="0" i="0" dirty="0">
                <a:solidFill>
                  <a:srgbClr val="333333"/>
                </a:solidFill>
                <a:effectLst/>
                <a:latin typeface="open sans semibold" panose="020B0706030804020204" pitchFamily="34" charset="0"/>
              </a:rPr>
              <a:t>Värdeneutrala röstmottagningsställen och förbud mot propaganda)</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0072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spcAft>
                <a:spcPts val="0"/>
              </a:spcAft>
              <a:buFont typeface="Calibri" panose="020F0502020204030204" pitchFamily="34" charset="0"/>
              <a:buChar char="•"/>
            </a:pPr>
            <a:r>
              <a:rPr lang="sv-SE" sz="1200" dirty="0">
                <a:effectLst/>
                <a:latin typeface="Calibri" panose="020F0502020204030204" pitchFamily="34" charset="0"/>
                <a:ea typeface="Garamond" panose="02020404030301010803" pitchFamily="18" charset="0"/>
              </a:rPr>
              <a:t>Tänk på att röstmottagningsställen är särskilt skyddsvärda lokaler. Analysera lokalerna och gör</a:t>
            </a:r>
            <a:r>
              <a:rPr lang="sv-SE" sz="1200" baseline="0" dirty="0">
                <a:effectLst/>
                <a:latin typeface="Calibri" panose="020F0502020204030204" pitchFamily="34" charset="0"/>
                <a:ea typeface="Garamond" panose="02020404030301010803" pitchFamily="18" charset="0"/>
              </a:rPr>
              <a:t> lokala bedömningar. Säkerställ att ni har tagit höjd för oväntade och oönskade händelser. Ha en plan för reservlokaler och hur omdirigering av väljare och röstmottagare ska gå till. Ha kontakt med Polismyndigheten och räddningstjänst och meddela dem när och var röstmottagning kommer att pågå i kommunen. </a:t>
            </a:r>
          </a:p>
          <a:p>
            <a:pPr marL="0" lvl="0" indent="0">
              <a:spcAft>
                <a:spcPts val="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endParaRP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3822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Tänk igenom väljarens upplevelse av röstningslokalen</a:t>
            </a:r>
            <a:r>
              <a:rPr lang="sv-SE" sz="1200" baseline="0" dirty="0">
                <a:effectLst/>
                <a:latin typeface="Calibri" panose="020F0502020204030204" pitchFamily="34" charset="0"/>
                <a:ea typeface="Garamond" panose="02020404030301010803" pitchFamily="18" charset="0"/>
              </a:rPr>
              <a:t> eller </a:t>
            </a:r>
            <a:r>
              <a:rPr lang="sv-SE" sz="1200" dirty="0">
                <a:effectLst/>
                <a:latin typeface="Calibri" panose="020F0502020204030204" pitchFamily="34" charset="0"/>
                <a:ea typeface="Garamond" panose="02020404030301010803" pitchFamily="18" charset="0"/>
              </a:rPr>
              <a:t>vallokalen, jämför till exempel med att komma in i en välordnad matbutik där flödet är välordnat och tydligt.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Säkerställ att uppsamlingslådan</a:t>
            </a:r>
            <a:r>
              <a:rPr lang="sv-SE" sz="1200" baseline="0" dirty="0">
                <a:effectLst/>
                <a:latin typeface="Calibri" panose="020F0502020204030204" pitchFamily="34" charset="0"/>
                <a:ea typeface="Garamond" panose="02020404030301010803" pitchFamily="18" charset="0"/>
              </a:rPr>
              <a:t> vid förtidsröstningen och </a:t>
            </a:r>
            <a:r>
              <a:rPr lang="sv-SE" sz="1200" dirty="0">
                <a:effectLst/>
                <a:latin typeface="Calibri" panose="020F0502020204030204" pitchFamily="34" charset="0"/>
                <a:ea typeface="Garamond" panose="02020404030301010803" pitchFamily="18" charset="0"/>
              </a:rPr>
              <a:t>valurnan och förtidsrösterna står synligt men utom räckhåll för väljarna. Tänk på att skydda valhemligheten. Tillgängligheten är viktig för att alla ska kunna rösta. Eftersom valet är en offentlig förrättning får ni gärna placera ut stolar för observatörer.</a:t>
            </a:r>
          </a:p>
          <a:p>
            <a:pPr marL="0" lvl="0" indent="0">
              <a:spcAft>
                <a:spcPts val="0"/>
              </a:spcAft>
              <a:buFont typeface="Symbol" panose="05050102010706020507" pitchFamily="18" charset="2"/>
              <a:buNone/>
            </a:pPr>
            <a:endParaRPr lang="sv-SE" sz="1200" b="1"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Fördjupning</a:t>
            </a: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Valmyndighetens ställningstagandet om besök,</a:t>
            </a:r>
            <a:r>
              <a:rPr lang="sv-SE" sz="1200" b="0" baseline="0" dirty="0">
                <a:effectLst/>
                <a:latin typeface="Calibri" panose="020F0502020204030204" pitchFamily="34" charset="0"/>
                <a:ea typeface="Garamond" panose="02020404030301010803" pitchFamily="18" charset="0"/>
              </a:rPr>
              <a:t> fotografering och filmande </a:t>
            </a:r>
            <a:r>
              <a:rPr lang="sv-SE" dirty="0">
                <a:hlinkClick r:id="rId3"/>
              </a:rPr>
              <a:t>Besök, fotografering och filmande | Valcentralen</a:t>
            </a:r>
            <a:endParaRPr lang="sv-SE" sz="1200" b="1" dirty="0">
              <a:effectLst/>
              <a:latin typeface="Calibri" panose="020F0502020204030204" pitchFamily="34" charset="0"/>
              <a:ea typeface="Garamond" panose="02020404030301010803" pitchFamily="18" charset="0"/>
            </a:endParaRPr>
          </a:p>
          <a:p>
            <a:endParaRPr lang="sv-SE"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169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Det är inte alltid helt lätt att möblera en röstnings- eller vallokal så att valhemligheten skyddas.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Var särskilt observant på var fönster, ev. glasväggar, dörrar och trappor finns när ni möblerar lokalen.</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På Valcentralen finns ett enkelt informationsblad om valhemlighet, översatt till flera språk. Det kan användas av röstmottagarna som stöd för att förklara för väljare varför de inte får vara flera bakom skärmen.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Samtidigt finns situationer där en väljare pga. funktionsnedsättning behöver och har rätt att ta med en person som hjälper hen i valbåset eller bakom avskärmningen för valsedlar och det är viktigt att väljare som behöver det inte känner sig ifrågasatta. Det är viktigt att prata om de här frågorna i utbildningen av röstmottagare.</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8480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altLang="sv-SE" dirty="0"/>
              <a:t>Vissa valsedlar ska alltid finnas i lokalen. </a:t>
            </a:r>
            <a:r>
              <a:rPr lang="sv-SE" sz="1200" kern="1200" dirty="0">
                <a:solidFill>
                  <a:schemeClr val="tx1"/>
                </a:solidFill>
                <a:effectLst/>
                <a:latin typeface="+mn-lt"/>
                <a:ea typeface="+mn-ea"/>
                <a:cs typeface="+mn-cs"/>
              </a:rPr>
              <a:t>Blanka valsedlar ska alltid finnas utlagda. Därutöver ska valsedlar finnas utlagda för de partier som vid något av de två senaste valen till riksdagen fått mer än en procent av rösterna i hela landet och som har begärt utläggning av valsedlar. </a:t>
            </a:r>
          </a:p>
          <a:p>
            <a:pPr marL="171450" indent="-171450">
              <a:buClrTx/>
              <a:buFont typeface="Arial" panose="020B0604020202020204" pitchFamily="34" charset="0"/>
              <a:buChar char="•"/>
            </a:pPr>
            <a:r>
              <a:rPr lang="sv-SE" sz="1200" kern="1200" dirty="0">
                <a:solidFill>
                  <a:schemeClr val="tx1"/>
                </a:solidFill>
                <a:effectLst/>
                <a:latin typeface="+mn-lt"/>
                <a:ea typeface="+mn-ea"/>
                <a:cs typeface="+mn-cs"/>
              </a:rPr>
              <a:t>Partier, utöver de ovan, som anmält deltagande har också rätt att få sina valsedlar utlagda.</a:t>
            </a:r>
          </a:p>
          <a:p>
            <a:pPr marL="171450" indent="-171450">
              <a:buClrTx/>
              <a:buFont typeface="Arial" panose="020B0604020202020204" pitchFamily="34" charset="0"/>
              <a:buChar char="•"/>
            </a:pPr>
            <a:r>
              <a:rPr lang="sv-SE" sz="1200" kern="1200" dirty="0">
                <a:solidFill>
                  <a:schemeClr val="tx1"/>
                </a:solidFill>
                <a:effectLst/>
                <a:latin typeface="+mn-lt"/>
                <a:ea typeface="+mn-ea"/>
                <a:cs typeface="+mn-cs"/>
              </a:rPr>
              <a:t>Valsedlarna</a:t>
            </a:r>
            <a:r>
              <a:rPr lang="sv-SE" sz="1200" kern="1200" baseline="0" dirty="0">
                <a:solidFill>
                  <a:schemeClr val="tx1"/>
                </a:solidFill>
                <a:effectLst/>
                <a:latin typeface="+mn-lt"/>
                <a:ea typeface="+mn-ea"/>
                <a:cs typeface="+mn-cs"/>
              </a:rPr>
              <a:t> ska finnas bakom en avskärmning som placeras antingen utanför i anslutning till lokalen eller i lokalen.</a:t>
            </a:r>
          </a:p>
          <a:p>
            <a:pPr marL="171450" indent="-171450">
              <a:buClrTx/>
              <a:buFont typeface="Arial" panose="020B0604020202020204" pitchFamily="34" charset="0"/>
              <a:buChar char="•"/>
            </a:pPr>
            <a:r>
              <a:rPr lang="sv-SE" sz="1200" kern="1200" baseline="0" dirty="0">
                <a:solidFill>
                  <a:schemeClr val="tx1"/>
                </a:solidFill>
                <a:effectLst/>
                <a:latin typeface="+mn-lt"/>
                <a:ea typeface="+mn-ea"/>
                <a:cs typeface="+mn-cs"/>
              </a:rPr>
              <a:t>Valsedlarna ska presenteras på samma sätt i alla valsedelsställ inom kommunen. </a:t>
            </a:r>
            <a:r>
              <a:rPr lang="sv-SE" sz="1200" kern="1200" dirty="0">
                <a:solidFill>
                  <a:schemeClr val="tx1"/>
                </a:solidFill>
                <a:effectLst/>
                <a:latin typeface="+mn-lt"/>
                <a:ea typeface="+mn-ea"/>
                <a:cs typeface="+mn-cs"/>
              </a:rPr>
              <a:t>I Valmyndighetens utbildningsmaterial uppmanas röstmottagarna att följa den ordning som är beslutad av valnämnden</a:t>
            </a:r>
          </a:p>
          <a:p>
            <a:pPr marL="171450" indent="-171450">
              <a:buClrTx/>
              <a:buFont typeface="Arial" panose="020B0604020202020204" pitchFamily="34" charset="0"/>
              <a:buChar char="•"/>
            </a:pPr>
            <a:endParaRPr lang="sv-SE" sz="1200" kern="1200" dirty="0">
              <a:solidFill>
                <a:schemeClr val="tx1"/>
              </a:solidFill>
              <a:effectLst/>
              <a:latin typeface="+mn-lt"/>
              <a:ea typeface="+mn-ea"/>
              <a:cs typeface="+mn-cs"/>
            </a:endParaRPr>
          </a:p>
          <a:p>
            <a:pPr marL="171450" indent="-171450">
              <a:buClrTx/>
              <a:buFont typeface="Arial" panose="020B0604020202020204" pitchFamily="34" charset="0"/>
              <a:buChar char="•"/>
            </a:pPr>
            <a:r>
              <a:rPr lang="sv-SE" sz="1200" kern="1200" dirty="0">
                <a:solidFill>
                  <a:schemeClr val="tx1"/>
                </a:solidFill>
                <a:effectLst/>
                <a:latin typeface="+mn-lt"/>
                <a:ea typeface="+mn-ea"/>
                <a:cs typeface="+mn-cs"/>
              </a:rPr>
              <a:t>En del kommuner har valt att ha en så kallas central inlämning av valsedlar för alla partier, inför distribution till lokalerna. Valmyndigheten vill lyfta att det då också betyder att kommunen är ansvarig för att fylla på och agera om valsedlar tar slut, för alla dessa partier. Ställningstagande finns att läsa ifall man vill ha fördjupning. Om kommunen väljer att erbjuda distribution av valsedlar är det viktigt att likhetsprincipen beaktas.</a:t>
            </a:r>
            <a:r>
              <a:rPr lang="sv-SE" sz="1200" kern="1200" baseline="0" dirty="0">
                <a:solidFill>
                  <a:schemeClr val="tx1"/>
                </a:solidFill>
                <a:effectLst/>
                <a:latin typeface="+mn-lt"/>
                <a:ea typeface="+mn-ea"/>
                <a:cs typeface="+mn-cs"/>
              </a:rPr>
              <a:t> </a:t>
            </a:r>
          </a:p>
          <a:p>
            <a:pPr marL="0" indent="0">
              <a:buClrTx/>
              <a:buFont typeface="Arial" panose="020B0604020202020204" pitchFamily="34" charset="0"/>
              <a:buNone/>
            </a:pPr>
            <a:r>
              <a:rPr lang="sv-SE" sz="1200" i="1" kern="1200" baseline="0" dirty="0">
                <a:solidFill>
                  <a:schemeClr val="tx1"/>
                </a:solidFill>
                <a:effectLst/>
                <a:latin typeface="+mn-lt"/>
                <a:ea typeface="+mn-ea"/>
                <a:cs typeface="+mn-cs"/>
              </a:rPr>
              <a:t>Hänvisa till ställningstagande om distribution av valsedlar</a:t>
            </a:r>
            <a:endParaRPr lang="sv-SE" sz="1200" i="1" kern="1200" dirty="0">
              <a:solidFill>
                <a:schemeClr val="tx1"/>
              </a:solidFill>
              <a:effectLst/>
              <a:latin typeface="+mn-lt"/>
              <a:ea typeface="+mn-ea"/>
              <a:cs typeface="+mn-cs"/>
            </a:endParaRPr>
          </a:p>
          <a:p>
            <a:pPr>
              <a:spcAft>
                <a:spcPts val="0"/>
              </a:spcAft>
            </a:pPr>
            <a:endParaRPr lang="sv-SE" sz="1200" b="1" i="1" dirty="0">
              <a:effectLst/>
              <a:latin typeface="Calibri" panose="020F0502020204030204" pitchFamily="34" charset="0"/>
              <a:ea typeface="Garamond" panose="02020404030301010803" pitchFamily="18" charset="0"/>
            </a:endParaRPr>
          </a:p>
          <a:p>
            <a:pPr>
              <a:spcAft>
                <a:spcPts val="0"/>
              </a:spcAft>
            </a:pPr>
            <a:r>
              <a:rPr lang="sv-SE" sz="1200" b="0" i="0" dirty="0">
                <a:effectLst/>
                <a:latin typeface="Calibri" panose="020F0502020204030204" pitchFamily="34" charset="0"/>
                <a:ea typeface="Garamond" panose="02020404030301010803" pitchFamily="18" charset="0"/>
              </a:rPr>
              <a:t>Fördjupning</a:t>
            </a:r>
          </a:p>
          <a:p>
            <a:pPr>
              <a:spcAft>
                <a:spcPts val="0"/>
              </a:spcAft>
            </a:pPr>
            <a:r>
              <a:rPr lang="sv-SE" sz="1200" kern="1200" dirty="0">
                <a:solidFill>
                  <a:schemeClr val="tx1"/>
                </a:solidFill>
                <a:effectLst/>
                <a:latin typeface="+mn-lt"/>
                <a:ea typeface="+mn-ea"/>
                <a:cs typeface="+mn-cs"/>
              </a:rPr>
              <a:t>Valmyndighetens ställningstagande om valsedlarnas ordning i valsedelsställen</a:t>
            </a:r>
            <a:r>
              <a:rPr lang="sv-SE" sz="1200" kern="1200" baseline="0" dirty="0">
                <a:solidFill>
                  <a:schemeClr val="tx1"/>
                </a:solidFill>
                <a:effectLst/>
                <a:latin typeface="+mn-lt"/>
                <a:ea typeface="+mn-ea"/>
                <a:cs typeface="+mn-cs"/>
              </a:rPr>
              <a:t> </a:t>
            </a:r>
            <a:r>
              <a:rPr lang="sv-SE" dirty="0">
                <a:hlinkClick r:id="rId3"/>
              </a:rPr>
              <a:t>Valsedlarnas ordning i valsedelsställen | Valcentralen</a:t>
            </a:r>
            <a:endParaRPr lang="sv-SE" dirty="0"/>
          </a:p>
          <a:p>
            <a:pPr>
              <a:spcAft>
                <a:spcPts val="0"/>
              </a:spcAft>
            </a:pPr>
            <a:r>
              <a:rPr lang="sv-SE" sz="1200" dirty="0">
                <a:effectLst/>
                <a:latin typeface="Calibri" panose="020F0502020204030204" pitchFamily="34" charset="0"/>
                <a:ea typeface="Garamond" panose="02020404030301010803" pitchFamily="18" charset="0"/>
              </a:rPr>
              <a:t>Valmyndighetens ställningstagande om avskärmning av platsen för valsedlar </a:t>
            </a:r>
            <a:r>
              <a:rPr lang="sv-SE" dirty="0">
                <a:hlinkClick r:id="rId4"/>
              </a:rPr>
              <a:t>Avskärmning av platsen för valsedlar | Valcentralen</a:t>
            </a:r>
            <a:endParaRPr lang="sv-SE" dirty="0"/>
          </a:p>
          <a:p>
            <a:pPr>
              <a:spcAft>
                <a:spcPts val="0"/>
              </a:spcAft>
            </a:pPr>
            <a:r>
              <a:rPr lang="sv-SE" sz="1200" dirty="0">
                <a:effectLst/>
                <a:latin typeface="Calibri" panose="020F0502020204030204" pitchFamily="34" charset="0"/>
                <a:ea typeface="Garamond" panose="02020404030301010803" pitchFamily="18" charset="0"/>
              </a:rPr>
              <a:t>Valmyndighetens ställningstagande om distribution av valsedlar</a:t>
            </a:r>
            <a:r>
              <a:rPr lang="sv-SE" sz="1200" baseline="0" dirty="0">
                <a:effectLst/>
                <a:latin typeface="Calibri" panose="020F0502020204030204" pitchFamily="34" charset="0"/>
                <a:ea typeface="Garamond" panose="02020404030301010803" pitchFamily="18" charset="0"/>
              </a:rPr>
              <a:t> </a:t>
            </a:r>
            <a:r>
              <a:rPr lang="sv-SE" dirty="0">
                <a:hlinkClick r:id="rId5"/>
              </a:rPr>
              <a:t>Distribution av valsedlar | Valcentralen</a:t>
            </a:r>
            <a:endParaRPr lang="sv-SE" sz="1200" dirty="0">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52552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marR="0" lvl="0" indent="-342900" algn="l" defTabSz="914400" rtl="0" eaLnBrk="1" fontAlgn="auto" latinLnBrk="0" hangingPunct="1">
              <a:lnSpc>
                <a:spcPts val="1200"/>
              </a:lnSpc>
              <a:spcBef>
                <a:spcPts val="0"/>
              </a:spcBef>
              <a:spcAft>
                <a:spcPts val="0"/>
              </a:spcAft>
              <a:buClrTx/>
              <a:buSzTx/>
              <a:buFont typeface="Symbol" panose="05050102010706020507" pitchFamily="18" charset="2"/>
              <a:buChar char=""/>
              <a:tabLst/>
              <a:defRPr/>
            </a:pPr>
            <a:r>
              <a:rPr lang="sv-SE" sz="1200" kern="1200" dirty="0">
                <a:solidFill>
                  <a:srgbClr val="000000"/>
                </a:solidFill>
                <a:effectLst/>
                <a:latin typeface="Calibri" panose="020F0502020204030204" pitchFamily="34" charset="0"/>
                <a:ea typeface="+mn-ea"/>
                <a:cs typeface="+mn-cs"/>
              </a:rPr>
              <a:t>Har ni ordningen som Valmyndigheten föreslår?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Har ni avskärmningen av valsedlar bredvid valbåsen?</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7051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Håll om möjligt eventuella köer utom synhåll för de röstmottagare som tar emot rösten och markerar i röstlängden. På så sätt värnas deras arbetsmiljö så inte stress ökar risken för att göra fel. </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Valhemligheten skyddas också bättre om köer undviks inne på röstmottagningsstället.</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Det är samtidigt viktigt att den röstmottagare som hanterar kön kan ha uppsikt över den. Den plats där väljarna köar är en del av röstmottagningsstället, så röstmottagaren måste kunna upprätthålla ordningen i kön och exempelvis se så de politiska partierna inte delar ut valsedlar till de väljare som köar.</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Till er hjälp tar Valmyndigheten fram mallar för att skapa pilar och affischer för att styra</a:t>
            </a:r>
            <a:r>
              <a:rPr lang="sv-SE" sz="1200" baseline="0" dirty="0">
                <a:effectLst/>
                <a:latin typeface="Garamond" panose="02020404030301010803" pitchFamily="18" charset="0"/>
                <a:ea typeface="Garamond" panose="02020404030301010803" pitchFamily="18" charset="0"/>
                <a:cs typeface="Times New Roman" panose="02020603050405020304" pitchFamily="18" charset="0"/>
              </a:rPr>
              <a:t> kön. Kanske kan ni vara hjälpa av att ha en delad röstlängd vid stora distrikt om upplevelsen är att det är en flaskhals.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50059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”Bikupa”</a:t>
            </a:r>
            <a:r>
              <a:rPr lang="sv-SE" baseline="0" dirty="0"/>
              <a:t> om huruvida kommunerna planerar några särskilda åtgärder för att motverka problem med köbildning. Dela gärna tips och idéer. </a:t>
            </a:r>
          </a:p>
          <a:p>
            <a:endParaRPr lang="sv-SE" baseline="0" dirty="0"/>
          </a:p>
          <a:p>
            <a:r>
              <a:rPr lang="sv-SE" baseline="0" dirty="0"/>
              <a:t>Flödesplanerar ni för era lokaler där ni vet det kan bli risk för köbildning?</a:t>
            </a:r>
          </a:p>
          <a:p>
            <a:r>
              <a:rPr lang="sv-SE" baseline="0" dirty="0"/>
              <a:t>Har ni haft någon speciellt utsedd för köhantering?</a:t>
            </a:r>
          </a:p>
          <a:p>
            <a:r>
              <a:rPr lang="sv-SE" baseline="0" dirty="0"/>
              <a:t>Vad upplever ni är anledningen till kön? Speciella tider som är mer populära? Valsedelstället? I valbåsen? Röstmottagningen? Var delar ni ut valkuverten? </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775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sv-SE" i="1" dirty="0"/>
              <a:t>Lägg</a:t>
            </a:r>
            <a:r>
              <a:rPr lang="sv-SE" i="1" baseline="0" dirty="0"/>
              <a:t> till en bild om upplägget/schemat för dagen med pauser och erfarenhetsutbyten. Innehåll i bildspelet är enligt följande:</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Valadministrationen</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Nyheter</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Lokaler</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Valsäkerhet</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Rekrytering och utbildning av röstmottagare</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Information till allmänheten</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Distribution av röster</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Röstmottagning</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Valnämndens mottagning och inlämning av röster till Länsstyrelsen</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Övrigt</a:t>
            </a: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endParaRPr lang="sv-SE" baseline="0" dirty="0"/>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sv-SE" dirty="0"/>
              <a:t>På</a:t>
            </a:r>
            <a:r>
              <a:rPr lang="sv-SE" baseline="0" dirty="0"/>
              <a:t> föregående bild såg ni ju målet och h</a:t>
            </a:r>
            <a:r>
              <a:rPr lang="sv-SE" dirty="0"/>
              <a:t>är ser ni vad</a:t>
            </a:r>
            <a:r>
              <a:rPr lang="sv-SE" baseline="0" dirty="0"/>
              <a:t> vi ska göra idag för a</a:t>
            </a:r>
            <a:r>
              <a:rPr lang="sv-SE" dirty="0"/>
              <a:t>tt stärka er i ert uppdrag inför och under val till riksdag, kommun- och regionfullmäktige 2026.</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0988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I </a:t>
            </a:r>
            <a:r>
              <a:rPr lang="en-US" dirty="0" err="1">
                <a:solidFill>
                  <a:srgbClr val="000000"/>
                </a:solidFill>
              </a:rPr>
              <a:t>samband</a:t>
            </a:r>
            <a:r>
              <a:rPr lang="en-US" baseline="0" dirty="0">
                <a:solidFill>
                  <a:srgbClr val="000000"/>
                </a:solidFill>
              </a:rPr>
              <a:t> med </a:t>
            </a:r>
            <a:r>
              <a:rPr lang="en-US" baseline="0" dirty="0" err="1">
                <a:solidFill>
                  <a:srgbClr val="000000"/>
                </a:solidFill>
              </a:rPr>
              <a:t>val</a:t>
            </a:r>
            <a:r>
              <a:rPr lang="en-US" baseline="0" dirty="0">
                <a:solidFill>
                  <a:srgbClr val="000000"/>
                </a:solidFill>
              </a:rPr>
              <a:t> </a:t>
            </a:r>
            <a:r>
              <a:rPr lang="en-US" baseline="0" dirty="0" err="1">
                <a:solidFill>
                  <a:srgbClr val="000000"/>
                </a:solidFill>
              </a:rPr>
              <a:t>behöver</a:t>
            </a:r>
            <a:r>
              <a:rPr lang="en-US" baseline="0" dirty="0">
                <a:solidFill>
                  <a:srgbClr val="000000"/>
                </a:solidFill>
              </a:rPr>
              <a:t> </a:t>
            </a:r>
            <a:r>
              <a:rPr lang="en-US" baseline="0" dirty="0" err="1">
                <a:solidFill>
                  <a:srgbClr val="000000"/>
                </a:solidFill>
              </a:rPr>
              <a:t>viljan</a:t>
            </a:r>
            <a:r>
              <a:rPr lang="en-US" baseline="0" dirty="0">
                <a:solidFill>
                  <a:srgbClr val="000000"/>
                </a:solidFill>
              </a:rPr>
              <a:t> </a:t>
            </a:r>
            <a:r>
              <a:rPr lang="en-US" baseline="0" dirty="0" err="1">
                <a:solidFill>
                  <a:srgbClr val="000000"/>
                </a:solidFill>
              </a:rPr>
              <a:t>och</a:t>
            </a:r>
            <a:r>
              <a:rPr lang="en-US" baseline="0" dirty="0">
                <a:solidFill>
                  <a:srgbClr val="000000"/>
                </a:solidFill>
              </a:rPr>
              <a:t> </a:t>
            </a:r>
            <a:r>
              <a:rPr lang="en-US" baseline="0" dirty="0" err="1">
                <a:solidFill>
                  <a:srgbClr val="000000"/>
                </a:solidFill>
              </a:rPr>
              <a:t>förmågan</a:t>
            </a:r>
            <a:r>
              <a:rPr lang="en-US" baseline="0" dirty="0">
                <a:solidFill>
                  <a:srgbClr val="000000"/>
                </a:solidFill>
              </a:rPr>
              <a:t> </a:t>
            </a:r>
            <a:r>
              <a:rPr lang="en-US" baseline="0" dirty="0" err="1">
                <a:solidFill>
                  <a:srgbClr val="000000"/>
                </a:solidFill>
              </a:rPr>
              <a:t>att</a:t>
            </a:r>
            <a:r>
              <a:rPr lang="en-US" baseline="0" dirty="0">
                <a:solidFill>
                  <a:srgbClr val="000000"/>
                </a:solidFill>
              </a:rPr>
              <a:t> </a:t>
            </a:r>
            <a:r>
              <a:rPr lang="en-US" baseline="0" dirty="0" err="1">
                <a:solidFill>
                  <a:srgbClr val="000000"/>
                </a:solidFill>
              </a:rPr>
              <a:t>rösta</a:t>
            </a:r>
            <a:r>
              <a:rPr lang="en-US" baseline="0" dirty="0">
                <a:solidFill>
                  <a:srgbClr val="000000"/>
                </a:solidFill>
              </a:rPr>
              <a:t>, valets </a:t>
            </a:r>
            <a:r>
              <a:rPr lang="en-US" baseline="0" dirty="0" err="1">
                <a:solidFill>
                  <a:srgbClr val="000000"/>
                </a:solidFill>
              </a:rPr>
              <a:t>genomförandet</a:t>
            </a:r>
            <a:r>
              <a:rPr lang="en-US" baseline="0" dirty="0">
                <a:solidFill>
                  <a:srgbClr val="000000"/>
                </a:solidFill>
              </a:rPr>
              <a:t> </a:t>
            </a:r>
            <a:r>
              <a:rPr lang="en-US" baseline="0" dirty="0" err="1">
                <a:solidFill>
                  <a:srgbClr val="000000"/>
                </a:solidFill>
              </a:rPr>
              <a:t>samt</a:t>
            </a:r>
            <a:r>
              <a:rPr lang="en-US" baseline="0" dirty="0">
                <a:solidFill>
                  <a:srgbClr val="000000"/>
                </a:solidFill>
              </a:rPr>
              <a:t> </a:t>
            </a:r>
            <a:r>
              <a:rPr lang="en-US" baseline="0" dirty="0" err="1">
                <a:solidFill>
                  <a:srgbClr val="000000"/>
                </a:solidFill>
              </a:rPr>
              <a:t>förtroendet</a:t>
            </a:r>
            <a:r>
              <a:rPr lang="en-US" baseline="0" dirty="0">
                <a:solidFill>
                  <a:srgbClr val="000000"/>
                </a:solidFill>
              </a:rPr>
              <a:t> </a:t>
            </a:r>
            <a:r>
              <a:rPr lang="en-US" baseline="0" dirty="0" err="1">
                <a:solidFill>
                  <a:srgbClr val="000000"/>
                </a:solidFill>
              </a:rPr>
              <a:t>för</a:t>
            </a:r>
            <a:r>
              <a:rPr lang="en-US" baseline="0" dirty="0">
                <a:solidFill>
                  <a:srgbClr val="000000"/>
                </a:solidFill>
              </a:rPr>
              <a:t> </a:t>
            </a:r>
            <a:r>
              <a:rPr lang="en-US" baseline="0" dirty="0" err="1">
                <a:solidFill>
                  <a:srgbClr val="000000"/>
                </a:solidFill>
              </a:rPr>
              <a:t>valgenomförandet</a:t>
            </a:r>
            <a:r>
              <a:rPr lang="en-US" baseline="0" dirty="0">
                <a:solidFill>
                  <a:srgbClr val="000000"/>
                </a:solidFill>
              </a:rPr>
              <a:t> </a:t>
            </a:r>
            <a:r>
              <a:rPr lang="en-US" baseline="0" dirty="0" err="1">
                <a:solidFill>
                  <a:srgbClr val="000000"/>
                </a:solidFill>
              </a:rPr>
              <a:t>skyddas</a:t>
            </a:r>
            <a:r>
              <a:rPr lang="en-US" baseline="0" dirty="0">
                <a:solidFill>
                  <a:srgbClr val="000000"/>
                </a:solidFill>
              </a:rPr>
              <a:t>. </a:t>
            </a:r>
            <a:r>
              <a:rPr lang="en-US" baseline="0" dirty="0" err="1">
                <a:solidFill>
                  <a:srgbClr val="000000"/>
                </a:solidFill>
              </a:rPr>
              <a:t>Dessa</a:t>
            </a:r>
            <a:r>
              <a:rPr lang="en-US" baseline="0" dirty="0">
                <a:solidFill>
                  <a:srgbClr val="000000"/>
                </a:solidFill>
              </a:rPr>
              <a:t> </a:t>
            </a:r>
            <a:r>
              <a:rPr lang="en-US" baseline="0" dirty="0" err="1">
                <a:solidFill>
                  <a:srgbClr val="000000"/>
                </a:solidFill>
              </a:rPr>
              <a:t>tre</a:t>
            </a:r>
            <a:r>
              <a:rPr lang="en-US" baseline="0" dirty="0">
                <a:solidFill>
                  <a:srgbClr val="000000"/>
                </a:solidFill>
              </a:rPr>
              <a:t> </a:t>
            </a:r>
            <a:r>
              <a:rPr lang="en-US" baseline="0" dirty="0" err="1">
                <a:solidFill>
                  <a:srgbClr val="000000"/>
                </a:solidFill>
              </a:rPr>
              <a:t>aspekter</a:t>
            </a:r>
            <a:r>
              <a:rPr lang="en-US" baseline="0" dirty="0">
                <a:solidFill>
                  <a:srgbClr val="000000"/>
                </a:solidFill>
              </a:rPr>
              <a:t> </a:t>
            </a:r>
            <a:r>
              <a:rPr lang="en-US" baseline="0" dirty="0" err="1">
                <a:solidFill>
                  <a:srgbClr val="000000"/>
                </a:solidFill>
              </a:rPr>
              <a:t>hänger</a:t>
            </a:r>
            <a:r>
              <a:rPr lang="en-US" baseline="0" dirty="0">
                <a:solidFill>
                  <a:srgbClr val="000000"/>
                </a:solidFill>
              </a:rPr>
              <a:t> </a:t>
            </a:r>
            <a:r>
              <a:rPr lang="en-US" baseline="0" dirty="0" err="1">
                <a:solidFill>
                  <a:srgbClr val="000000"/>
                </a:solidFill>
              </a:rPr>
              <a:t>nära</a:t>
            </a:r>
            <a:r>
              <a:rPr lang="en-US" baseline="0" dirty="0">
                <a:solidFill>
                  <a:srgbClr val="000000"/>
                </a:solidFill>
              </a:rPr>
              <a:t> </a:t>
            </a:r>
            <a:r>
              <a:rPr lang="en-US" baseline="0" dirty="0" err="1">
                <a:solidFill>
                  <a:srgbClr val="000000"/>
                </a:solidFill>
              </a:rPr>
              <a:t>ihop</a:t>
            </a:r>
            <a:r>
              <a:rPr lang="en-US" baseline="0" dirty="0">
                <a:solidFill>
                  <a:srgbClr val="000000"/>
                </a:solidFill>
              </a:rPr>
              <a:t> </a:t>
            </a:r>
            <a:r>
              <a:rPr lang="en-US" baseline="0" dirty="0" err="1">
                <a:solidFill>
                  <a:srgbClr val="000000"/>
                </a:solidFill>
              </a:rPr>
              <a:t>och</a:t>
            </a:r>
            <a:r>
              <a:rPr lang="en-US" baseline="0" dirty="0">
                <a:solidFill>
                  <a:srgbClr val="000000"/>
                </a:solidFill>
              </a:rPr>
              <a:t> </a:t>
            </a:r>
            <a:r>
              <a:rPr lang="en-US" baseline="0" dirty="0" err="1">
                <a:solidFill>
                  <a:srgbClr val="000000"/>
                </a:solidFill>
              </a:rPr>
              <a:t>påverkas</a:t>
            </a:r>
            <a:r>
              <a:rPr lang="en-US" baseline="0" dirty="0">
                <a:solidFill>
                  <a:srgbClr val="000000"/>
                </a:solidFill>
              </a:rPr>
              <a:t> </a:t>
            </a:r>
            <a:r>
              <a:rPr lang="en-US" baseline="0" dirty="0" err="1">
                <a:solidFill>
                  <a:srgbClr val="000000"/>
                </a:solidFill>
              </a:rPr>
              <a:t>en</a:t>
            </a:r>
            <a:r>
              <a:rPr lang="en-US" baseline="0" dirty="0">
                <a:solidFill>
                  <a:srgbClr val="000000"/>
                </a:solidFill>
              </a:rPr>
              <a:t> </a:t>
            </a:r>
            <a:r>
              <a:rPr lang="en-US" baseline="0" dirty="0" err="1">
                <a:solidFill>
                  <a:srgbClr val="000000"/>
                </a:solidFill>
              </a:rPr>
              <a:t>av</a:t>
            </a:r>
            <a:r>
              <a:rPr lang="en-US" baseline="0" dirty="0">
                <a:solidFill>
                  <a:srgbClr val="000000"/>
                </a:solidFill>
              </a:rPr>
              <a:t> </a:t>
            </a:r>
            <a:r>
              <a:rPr lang="en-US" baseline="0" dirty="0" err="1">
                <a:solidFill>
                  <a:srgbClr val="000000"/>
                </a:solidFill>
              </a:rPr>
              <a:t>dem</a:t>
            </a:r>
            <a:r>
              <a:rPr lang="en-US" baseline="0" dirty="0">
                <a:solidFill>
                  <a:srgbClr val="000000"/>
                </a:solidFill>
              </a:rPr>
              <a:t>, </a:t>
            </a:r>
            <a:r>
              <a:rPr lang="en-US" baseline="0" dirty="0" err="1">
                <a:solidFill>
                  <a:srgbClr val="000000"/>
                </a:solidFill>
              </a:rPr>
              <a:t>så</a:t>
            </a:r>
            <a:r>
              <a:rPr lang="en-US" baseline="0" dirty="0">
                <a:solidFill>
                  <a:srgbClr val="000000"/>
                </a:solidFill>
              </a:rPr>
              <a:t> </a:t>
            </a:r>
            <a:r>
              <a:rPr lang="en-US" baseline="0" dirty="0" err="1">
                <a:solidFill>
                  <a:srgbClr val="000000"/>
                </a:solidFill>
              </a:rPr>
              <a:t>påverkas</a:t>
            </a:r>
            <a:r>
              <a:rPr lang="en-US" baseline="0" dirty="0">
                <a:solidFill>
                  <a:srgbClr val="000000"/>
                </a:solidFill>
              </a:rPr>
              <a:t> </a:t>
            </a:r>
            <a:r>
              <a:rPr lang="en-US" baseline="0" dirty="0" err="1">
                <a:solidFill>
                  <a:srgbClr val="000000"/>
                </a:solidFill>
              </a:rPr>
              <a:t>även</a:t>
            </a:r>
            <a:r>
              <a:rPr lang="en-US" baseline="0" dirty="0">
                <a:solidFill>
                  <a:srgbClr val="000000"/>
                </a:solidFill>
              </a:rPr>
              <a:t> de </a:t>
            </a:r>
            <a:r>
              <a:rPr lang="en-US" baseline="0" dirty="0" err="1">
                <a:solidFill>
                  <a:srgbClr val="000000"/>
                </a:solidFill>
              </a:rPr>
              <a:t>andra</a:t>
            </a:r>
            <a:r>
              <a:rPr lang="en-US" baseline="0" dirty="0">
                <a:solidFill>
                  <a:srgbClr val="000000"/>
                </a:solidFill>
              </a:rPr>
              <a:t>. </a:t>
            </a: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a:solidFill>
                  <a:srgbClr val="000000"/>
                </a:solidFill>
              </a:rPr>
              <a:t>Viljan</a:t>
            </a:r>
            <a:r>
              <a:rPr lang="en-US" baseline="0" dirty="0">
                <a:solidFill>
                  <a:srgbClr val="000000"/>
                </a:solidFill>
              </a:rPr>
              <a:t> och </a:t>
            </a:r>
            <a:r>
              <a:rPr lang="en-US" baseline="0" dirty="0" err="1">
                <a:solidFill>
                  <a:srgbClr val="000000"/>
                </a:solidFill>
              </a:rPr>
              <a:t>förmågan</a:t>
            </a:r>
            <a:r>
              <a:rPr lang="en-US" baseline="0" dirty="0">
                <a:solidFill>
                  <a:srgbClr val="000000"/>
                </a:solidFill>
              </a:rPr>
              <a:t> </a:t>
            </a:r>
            <a:r>
              <a:rPr lang="en-US" baseline="0" dirty="0" err="1">
                <a:solidFill>
                  <a:srgbClr val="000000"/>
                </a:solidFill>
              </a:rPr>
              <a:t>att</a:t>
            </a:r>
            <a:r>
              <a:rPr lang="en-US" baseline="0" dirty="0">
                <a:solidFill>
                  <a:srgbClr val="000000"/>
                </a:solidFill>
              </a:rPr>
              <a:t> </a:t>
            </a:r>
            <a:r>
              <a:rPr lang="en-US" baseline="0" dirty="0" err="1">
                <a:solidFill>
                  <a:srgbClr val="000000"/>
                </a:solidFill>
              </a:rPr>
              <a:t>rösta</a:t>
            </a:r>
            <a:r>
              <a:rPr lang="en-US" baseline="0" dirty="0">
                <a:solidFill>
                  <a:srgbClr val="000000"/>
                </a:solidFill>
              </a:rPr>
              <a:t> </a:t>
            </a:r>
            <a:r>
              <a:rPr lang="en-US" baseline="0" dirty="0" err="1">
                <a:solidFill>
                  <a:srgbClr val="000000"/>
                </a:solidFill>
              </a:rPr>
              <a:t>skyddas</a:t>
            </a:r>
            <a:r>
              <a:rPr lang="en-US" baseline="0" dirty="0">
                <a:solidFill>
                  <a:srgbClr val="000000"/>
                </a:solidFill>
              </a:rPr>
              <a:t> </a:t>
            </a:r>
            <a:r>
              <a:rPr lang="en-US" baseline="0" dirty="0" err="1">
                <a:solidFill>
                  <a:srgbClr val="000000"/>
                </a:solidFill>
              </a:rPr>
              <a:t>exempelvis</a:t>
            </a:r>
            <a:r>
              <a:rPr lang="en-US" baseline="0" dirty="0">
                <a:solidFill>
                  <a:srgbClr val="000000"/>
                </a:solidFill>
              </a:rPr>
              <a:t> </a:t>
            </a:r>
            <a:r>
              <a:rPr lang="en-US" baseline="0" dirty="0" err="1">
                <a:solidFill>
                  <a:srgbClr val="000000"/>
                </a:solidFill>
              </a:rPr>
              <a:t>genom</a:t>
            </a:r>
            <a:r>
              <a:rPr lang="en-US" baseline="0" dirty="0">
                <a:solidFill>
                  <a:srgbClr val="000000"/>
                </a:solidFill>
              </a:rPr>
              <a:t> </a:t>
            </a:r>
            <a:r>
              <a:rPr lang="en-US" baseline="0" dirty="0" err="1">
                <a:solidFill>
                  <a:srgbClr val="000000"/>
                </a:solidFill>
              </a:rPr>
              <a:t>korrekt</a:t>
            </a:r>
            <a:r>
              <a:rPr lang="en-US" baseline="0" dirty="0">
                <a:solidFill>
                  <a:srgbClr val="000000"/>
                </a:solidFill>
              </a:rPr>
              <a:t> och </a:t>
            </a:r>
            <a:r>
              <a:rPr lang="en-US" baseline="0" dirty="0" err="1">
                <a:solidFill>
                  <a:srgbClr val="000000"/>
                </a:solidFill>
              </a:rPr>
              <a:t>tydlig</a:t>
            </a:r>
            <a:r>
              <a:rPr lang="en-US" baseline="0" dirty="0">
                <a:solidFill>
                  <a:srgbClr val="000000"/>
                </a:solidFill>
              </a:rPr>
              <a:t> information om </a:t>
            </a:r>
            <a:r>
              <a:rPr lang="en-US" baseline="0" dirty="0" err="1">
                <a:solidFill>
                  <a:srgbClr val="000000"/>
                </a:solidFill>
              </a:rPr>
              <a:t>när</a:t>
            </a:r>
            <a:r>
              <a:rPr lang="en-US" baseline="0" dirty="0">
                <a:solidFill>
                  <a:srgbClr val="000000"/>
                </a:solidFill>
              </a:rPr>
              <a:t>, </a:t>
            </a:r>
            <a:r>
              <a:rPr lang="en-US" baseline="0" dirty="0" err="1">
                <a:solidFill>
                  <a:srgbClr val="000000"/>
                </a:solidFill>
              </a:rPr>
              <a:t>var</a:t>
            </a:r>
            <a:r>
              <a:rPr lang="en-US" baseline="0" dirty="0">
                <a:solidFill>
                  <a:srgbClr val="000000"/>
                </a:solidFill>
              </a:rPr>
              <a:t> och </a:t>
            </a:r>
            <a:r>
              <a:rPr lang="en-US" baseline="0" dirty="0" err="1">
                <a:solidFill>
                  <a:srgbClr val="000000"/>
                </a:solidFill>
              </a:rPr>
              <a:t>hur</a:t>
            </a:r>
            <a:r>
              <a:rPr lang="en-US" baseline="0" dirty="0">
                <a:solidFill>
                  <a:srgbClr val="000000"/>
                </a:solidFill>
              </a:rPr>
              <a:t> </a:t>
            </a:r>
            <a:r>
              <a:rPr lang="en-US" baseline="0" dirty="0" err="1">
                <a:solidFill>
                  <a:srgbClr val="000000"/>
                </a:solidFill>
              </a:rPr>
              <a:t>väljaren</a:t>
            </a:r>
            <a:r>
              <a:rPr lang="en-US" baseline="0" dirty="0">
                <a:solidFill>
                  <a:srgbClr val="000000"/>
                </a:solidFill>
              </a:rPr>
              <a:t> </a:t>
            </a:r>
            <a:r>
              <a:rPr lang="en-US" baseline="0" dirty="0" err="1">
                <a:solidFill>
                  <a:srgbClr val="000000"/>
                </a:solidFill>
              </a:rPr>
              <a:t>kan</a:t>
            </a:r>
            <a:r>
              <a:rPr lang="en-US" baseline="0" dirty="0">
                <a:solidFill>
                  <a:srgbClr val="000000"/>
                </a:solidFill>
              </a:rPr>
              <a:t> </a:t>
            </a:r>
            <a:r>
              <a:rPr lang="en-US" baseline="0" dirty="0" err="1">
                <a:solidFill>
                  <a:srgbClr val="000000"/>
                </a:solidFill>
              </a:rPr>
              <a:t>rösta</a:t>
            </a:r>
            <a:r>
              <a:rPr lang="en-US" baseline="0" dirty="0">
                <a:solidFill>
                  <a:srgbClr val="000000"/>
                </a:solidFill>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rgbClr val="000000"/>
                </a:solidFill>
              </a:rPr>
              <a:t>Valens </a:t>
            </a:r>
            <a:r>
              <a:rPr lang="en-US" baseline="0" dirty="0" err="1">
                <a:solidFill>
                  <a:srgbClr val="000000"/>
                </a:solidFill>
              </a:rPr>
              <a:t>genomförande</a:t>
            </a:r>
            <a:r>
              <a:rPr lang="en-US" baseline="0" dirty="0">
                <a:solidFill>
                  <a:srgbClr val="000000"/>
                </a:solidFill>
              </a:rPr>
              <a:t> </a:t>
            </a:r>
            <a:r>
              <a:rPr lang="en-US" baseline="0" dirty="0" err="1">
                <a:solidFill>
                  <a:srgbClr val="000000"/>
                </a:solidFill>
              </a:rPr>
              <a:t>skyddas</a:t>
            </a:r>
            <a:r>
              <a:rPr lang="en-US" baseline="0" dirty="0">
                <a:solidFill>
                  <a:srgbClr val="000000"/>
                </a:solidFill>
              </a:rPr>
              <a:t> t. ex. </a:t>
            </a:r>
            <a:r>
              <a:rPr lang="en-US" baseline="0" dirty="0" err="1">
                <a:solidFill>
                  <a:srgbClr val="000000"/>
                </a:solidFill>
              </a:rPr>
              <a:t>genom</a:t>
            </a:r>
            <a:r>
              <a:rPr lang="en-US" baseline="0" dirty="0">
                <a:solidFill>
                  <a:srgbClr val="000000"/>
                </a:solidFill>
              </a:rPr>
              <a:t> </a:t>
            </a:r>
            <a:r>
              <a:rPr lang="en-US" baseline="0" dirty="0" err="1">
                <a:solidFill>
                  <a:srgbClr val="000000"/>
                </a:solidFill>
              </a:rPr>
              <a:t>ett</a:t>
            </a:r>
            <a:r>
              <a:rPr lang="en-US" baseline="0" dirty="0">
                <a:solidFill>
                  <a:srgbClr val="000000"/>
                </a:solidFill>
              </a:rPr>
              <a:t> </a:t>
            </a:r>
            <a:r>
              <a:rPr lang="en-US" baseline="0" dirty="0" err="1">
                <a:solidFill>
                  <a:srgbClr val="000000"/>
                </a:solidFill>
              </a:rPr>
              <a:t>tillräckligt</a:t>
            </a:r>
            <a:r>
              <a:rPr lang="en-US" baseline="0" dirty="0">
                <a:solidFill>
                  <a:srgbClr val="000000"/>
                </a:solidFill>
              </a:rPr>
              <a:t> </a:t>
            </a:r>
            <a:r>
              <a:rPr lang="en-US" baseline="0" dirty="0" err="1">
                <a:solidFill>
                  <a:srgbClr val="000000"/>
                </a:solidFill>
              </a:rPr>
              <a:t>skydd</a:t>
            </a:r>
            <a:r>
              <a:rPr lang="en-US" baseline="0" dirty="0">
                <a:solidFill>
                  <a:srgbClr val="000000"/>
                </a:solidFill>
              </a:rPr>
              <a:t> </a:t>
            </a:r>
            <a:r>
              <a:rPr lang="en-US" baseline="0" dirty="0" err="1">
                <a:solidFill>
                  <a:srgbClr val="000000"/>
                </a:solidFill>
              </a:rPr>
              <a:t>av</a:t>
            </a:r>
            <a:r>
              <a:rPr lang="en-US" baseline="0" dirty="0">
                <a:solidFill>
                  <a:srgbClr val="000000"/>
                </a:solidFill>
              </a:rPr>
              <a:t> </a:t>
            </a:r>
            <a:r>
              <a:rPr lang="en-US" baseline="0" dirty="0" err="1">
                <a:solidFill>
                  <a:srgbClr val="000000"/>
                </a:solidFill>
              </a:rPr>
              <a:t>lokaler</a:t>
            </a:r>
            <a:r>
              <a:rPr lang="en-US" baseline="0" dirty="0">
                <a:solidFill>
                  <a:srgbClr val="000000"/>
                </a:solidFill>
              </a:rPr>
              <a:t>, personal, transporter, </a:t>
            </a:r>
            <a:r>
              <a:rPr lang="en-US" baseline="0" dirty="0" err="1">
                <a:solidFill>
                  <a:srgbClr val="000000"/>
                </a:solidFill>
              </a:rPr>
              <a:t>valmaterial</a:t>
            </a:r>
            <a:r>
              <a:rPr lang="en-US" baseline="0" dirty="0">
                <a:solidFill>
                  <a:srgbClr val="000000"/>
                </a:solidFill>
              </a:rPr>
              <a:t>, </a:t>
            </a:r>
            <a:r>
              <a:rPr lang="en-US" baseline="0" dirty="0" err="1">
                <a:solidFill>
                  <a:srgbClr val="000000"/>
                </a:solidFill>
              </a:rPr>
              <a:t>röster</a:t>
            </a:r>
            <a:r>
              <a:rPr lang="en-US" baseline="0" dirty="0">
                <a:solidFill>
                  <a:srgbClr val="000000"/>
                </a:solidFill>
              </a:rPr>
              <a:t>, it-</a:t>
            </a:r>
            <a:r>
              <a:rPr lang="en-US" baseline="0" dirty="0" err="1">
                <a:solidFill>
                  <a:srgbClr val="000000"/>
                </a:solidFill>
              </a:rPr>
              <a:t>stöd</a:t>
            </a:r>
            <a:r>
              <a:rPr lang="en-US" baseline="0" dirty="0">
                <a:solidFill>
                  <a:srgbClr val="000000"/>
                </a:solidFill>
              </a:rPr>
              <a:t> och </a:t>
            </a:r>
            <a:r>
              <a:rPr lang="en-US" baseline="0" dirty="0" err="1">
                <a:solidFill>
                  <a:srgbClr val="000000"/>
                </a:solidFill>
              </a:rPr>
              <a:t>annan</a:t>
            </a:r>
            <a:r>
              <a:rPr lang="en-US" baseline="0" dirty="0">
                <a:solidFill>
                  <a:srgbClr val="000000"/>
                </a:solidFill>
              </a:rPr>
              <a:t> </a:t>
            </a:r>
            <a:r>
              <a:rPr lang="en-US" baseline="0" dirty="0" err="1">
                <a:solidFill>
                  <a:srgbClr val="000000"/>
                </a:solidFill>
              </a:rPr>
              <a:t>kritisk</a:t>
            </a:r>
            <a:r>
              <a:rPr lang="en-US" baseline="0" dirty="0">
                <a:solidFill>
                  <a:srgbClr val="000000"/>
                </a:solidFill>
              </a:rPr>
              <a:t> </a:t>
            </a:r>
            <a:r>
              <a:rPr lang="en-US" baseline="0" dirty="0" err="1">
                <a:solidFill>
                  <a:srgbClr val="000000"/>
                </a:solidFill>
              </a:rPr>
              <a:t>infrastruktur</a:t>
            </a:r>
            <a:r>
              <a:rPr lang="en-US" baseline="0" dirty="0">
                <a:solidFill>
                  <a:srgbClr val="000000"/>
                </a:solidFill>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a:solidFill>
                  <a:srgbClr val="000000"/>
                </a:solidFill>
              </a:rPr>
              <a:t>Förtroendet</a:t>
            </a:r>
            <a:r>
              <a:rPr lang="en-US" baseline="0" dirty="0">
                <a:solidFill>
                  <a:srgbClr val="000000"/>
                </a:solidFill>
              </a:rPr>
              <a:t> för </a:t>
            </a:r>
            <a:r>
              <a:rPr lang="en-US" baseline="0" dirty="0" err="1">
                <a:solidFill>
                  <a:srgbClr val="000000"/>
                </a:solidFill>
              </a:rPr>
              <a:t>valgenomförandet</a:t>
            </a:r>
            <a:r>
              <a:rPr lang="en-US" baseline="0" dirty="0">
                <a:solidFill>
                  <a:srgbClr val="000000"/>
                </a:solidFill>
              </a:rPr>
              <a:t> och </a:t>
            </a:r>
            <a:r>
              <a:rPr lang="en-US" baseline="0" dirty="0" err="1">
                <a:solidFill>
                  <a:srgbClr val="000000"/>
                </a:solidFill>
              </a:rPr>
              <a:t>valresultatet</a:t>
            </a:r>
            <a:r>
              <a:rPr lang="en-US" baseline="0" dirty="0">
                <a:solidFill>
                  <a:srgbClr val="000000"/>
                </a:solidFill>
              </a:rPr>
              <a:t> </a:t>
            </a:r>
            <a:r>
              <a:rPr lang="en-US" baseline="0" dirty="0" err="1">
                <a:solidFill>
                  <a:srgbClr val="000000"/>
                </a:solidFill>
              </a:rPr>
              <a:t>skyddas</a:t>
            </a:r>
            <a:r>
              <a:rPr lang="en-US" baseline="0" dirty="0">
                <a:solidFill>
                  <a:srgbClr val="000000"/>
                </a:solidFill>
              </a:rPr>
              <a:t> bland </a:t>
            </a:r>
            <a:r>
              <a:rPr lang="en-US" baseline="0" dirty="0" err="1">
                <a:solidFill>
                  <a:srgbClr val="000000"/>
                </a:solidFill>
              </a:rPr>
              <a:t>annat</a:t>
            </a:r>
            <a:r>
              <a:rPr lang="en-US" baseline="0" dirty="0">
                <a:solidFill>
                  <a:srgbClr val="000000"/>
                </a:solidFill>
              </a:rPr>
              <a:t> </a:t>
            </a:r>
            <a:r>
              <a:rPr lang="en-US" baseline="0" dirty="0" err="1">
                <a:solidFill>
                  <a:srgbClr val="000000"/>
                </a:solidFill>
              </a:rPr>
              <a:t>genom</a:t>
            </a:r>
            <a:r>
              <a:rPr lang="en-US" baseline="0" dirty="0">
                <a:solidFill>
                  <a:srgbClr val="000000"/>
                </a:solidFill>
              </a:rPr>
              <a:t> </a:t>
            </a:r>
            <a:r>
              <a:rPr lang="en-US" baseline="0" dirty="0" err="1">
                <a:solidFill>
                  <a:srgbClr val="000000"/>
                </a:solidFill>
              </a:rPr>
              <a:t>ett</a:t>
            </a:r>
            <a:r>
              <a:rPr lang="en-US" baseline="0" dirty="0">
                <a:solidFill>
                  <a:srgbClr val="000000"/>
                </a:solidFill>
              </a:rPr>
              <a:t> </a:t>
            </a:r>
            <a:r>
              <a:rPr lang="en-US" baseline="0" dirty="0" err="1">
                <a:solidFill>
                  <a:srgbClr val="000000"/>
                </a:solidFill>
              </a:rPr>
              <a:t>tillförlitligt</a:t>
            </a:r>
            <a:r>
              <a:rPr lang="en-US" baseline="0" dirty="0">
                <a:solidFill>
                  <a:srgbClr val="000000"/>
                </a:solidFill>
              </a:rPr>
              <a:t> </a:t>
            </a:r>
            <a:r>
              <a:rPr lang="en-US" baseline="0" dirty="0" err="1">
                <a:solidFill>
                  <a:srgbClr val="000000"/>
                </a:solidFill>
              </a:rPr>
              <a:t>genomförande</a:t>
            </a:r>
            <a:r>
              <a:rPr lang="en-US" baseline="0" dirty="0">
                <a:solidFill>
                  <a:srgbClr val="000000"/>
                </a:solidFill>
              </a:rPr>
              <a:t> och transparent </a:t>
            </a:r>
            <a:r>
              <a:rPr lang="en-US" baseline="0" dirty="0" err="1">
                <a:solidFill>
                  <a:srgbClr val="000000"/>
                </a:solidFill>
              </a:rPr>
              <a:t>kommunikation</a:t>
            </a:r>
            <a:r>
              <a:rPr lang="en-US" baseline="0" dirty="0">
                <a:solidFill>
                  <a:srgbClr val="000000"/>
                </a:solidFill>
              </a:rPr>
              <a:t> i </a:t>
            </a:r>
            <a:r>
              <a:rPr lang="en-US" baseline="0" dirty="0" err="1">
                <a:solidFill>
                  <a:srgbClr val="000000"/>
                </a:solidFill>
              </a:rPr>
              <a:t>händelse</a:t>
            </a:r>
            <a:r>
              <a:rPr lang="en-US" baseline="0" dirty="0">
                <a:solidFill>
                  <a:srgbClr val="000000"/>
                </a:solidFill>
              </a:rPr>
              <a:t> av </a:t>
            </a:r>
            <a:r>
              <a:rPr lang="en-US" baseline="0" dirty="0" err="1">
                <a:solidFill>
                  <a:srgbClr val="000000"/>
                </a:solidFill>
              </a:rPr>
              <a:t>en</a:t>
            </a:r>
            <a:r>
              <a:rPr lang="en-US" baseline="0" dirty="0">
                <a:solidFill>
                  <a:srgbClr val="000000"/>
                </a:solidFill>
              </a:rPr>
              <a:t> </a:t>
            </a:r>
            <a:r>
              <a:rPr lang="en-US" baseline="0" dirty="0" err="1">
                <a:solidFill>
                  <a:srgbClr val="000000"/>
                </a:solidFill>
              </a:rPr>
              <a:t>avvikelse</a:t>
            </a:r>
            <a:r>
              <a:rPr lang="en-US" baseline="0" dirty="0">
                <a:solidFill>
                  <a:srgbClr val="00000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2471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sv-SE" sz="1200" kern="1200" dirty="0">
                <a:solidFill>
                  <a:schemeClr val="tx1"/>
                </a:solidFill>
                <a:effectLst/>
                <a:latin typeface="+mn-lt"/>
                <a:ea typeface="+mn-ea"/>
                <a:cs typeface="+mn-cs"/>
              </a:rPr>
              <a:t>Det finns många saker</a:t>
            </a:r>
            <a:r>
              <a:rPr lang="sv-SE" sz="1200" kern="1200" baseline="0" dirty="0">
                <a:solidFill>
                  <a:schemeClr val="tx1"/>
                </a:solidFill>
                <a:effectLst/>
                <a:latin typeface="+mn-lt"/>
                <a:ea typeface="+mn-ea"/>
                <a:cs typeface="+mn-cs"/>
              </a:rPr>
              <a:t> som kan sätta käppar i hjulet för valgenomförandet. Det kan handla om både illvilliga personer och grupper med uppsåt att påverka valgenomförandet, men även olyckor, naturhändelser och organisatoriska hot. </a:t>
            </a:r>
            <a:endParaRPr lang="sv-SE"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sv-SE" sz="1200" kern="1200" dirty="0">
              <a:solidFill>
                <a:schemeClr val="tx1"/>
              </a:solidFill>
              <a:effectLst/>
              <a:latin typeface="+mn-lt"/>
              <a:ea typeface="+mn-ea"/>
              <a:cs typeface="+mn-cs"/>
            </a:endParaRPr>
          </a:p>
          <a:p>
            <a:pPr marL="171450" indent="-171450">
              <a:buFont typeface="Arial" panose="020B0604020202020204" pitchFamily="34" charset="0"/>
              <a:buChar char="•"/>
            </a:pPr>
            <a:r>
              <a:rPr lang="sv-SE" sz="1200" kern="1200" dirty="0">
                <a:solidFill>
                  <a:schemeClr val="tx1"/>
                </a:solidFill>
                <a:effectLst/>
                <a:latin typeface="+mn-lt"/>
                <a:ea typeface="+mn-ea"/>
                <a:cs typeface="+mn-cs"/>
              </a:rPr>
              <a:t>Det säkerhetspolitiska läget har de senaste åren försämrats och säkerhetsmyndigheterna beskriver en bredare och alltmer komplex hotbild mot Sverige och svenska intressen samt ökade risker för svensk säkerhet. </a:t>
            </a:r>
            <a:endParaRPr lang="sv-SE" b="0" dirty="0"/>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aseline="0" dirty="0"/>
              <a:t>Här ser ni några exempel på hot mot valgenomförandet. </a:t>
            </a:r>
            <a:r>
              <a:rPr lang="sv-SE" dirty="0"/>
              <a:t>Frågetecknen står för ”</a:t>
            </a:r>
            <a:r>
              <a:rPr lang="sv-SE" dirty="0" err="1"/>
              <a:t>unknown</a:t>
            </a:r>
            <a:r>
              <a:rPr lang="sv-SE" dirty="0"/>
              <a:t> </a:t>
            </a:r>
            <a:r>
              <a:rPr lang="sv-SE" dirty="0" err="1"/>
              <a:t>unknowns</a:t>
            </a:r>
            <a:r>
              <a:rPr lang="sv-SE" dirty="0"/>
              <a:t>” – det finns alltid risker och hot som vi inte kan förbereda oss på, som vi helt enkelt inte vet om. </a:t>
            </a:r>
          </a:p>
          <a:p>
            <a:endParaRPr lang="sv-SE" baseline="0" dirty="0"/>
          </a:p>
          <a:p>
            <a:r>
              <a:rPr lang="sv-SE" b="1" i="0" dirty="0"/>
              <a:t>Förbered er bland annat på:</a:t>
            </a:r>
          </a:p>
          <a:p>
            <a:r>
              <a:rPr lang="sv-SE" i="0" dirty="0"/>
              <a:t>- Att genomföra val trots </a:t>
            </a:r>
            <a:r>
              <a:rPr lang="sv-SE" i="0" baseline="0" dirty="0"/>
              <a:t>störningar och avbrott i </a:t>
            </a:r>
            <a:r>
              <a:rPr lang="sv-SE" i="0" baseline="0" dirty="0" err="1"/>
              <a:t>it-miljön</a:t>
            </a:r>
            <a:r>
              <a:rPr lang="sv-SE" i="0" baseline="0" dirty="0"/>
              <a:t>. Hur gör ni om det kommunala nätet eller alla kommunens datorer blir obrukbara?</a:t>
            </a:r>
            <a:endParaRPr lang="sv-SE" i="0" dirty="0"/>
          </a:p>
          <a:p>
            <a:r>
              <a:rPr lang="sv-SE" i="0" dirty="0"/>
              <a:t>- Sabotage av röstmottagningsställen. Vad gör ni om ett eller många röstmottagningsställen inte går att använda sig av?</a:t>
            </a:r>
          </a:p>
          <a:p>
            <a:r>
              <a:rPr lang="sv-SE" i="0" dirty="0"/>
              <a:t>- Hot och hat mot röstmottagare och övriga valarbetare. Vad har ni för rutiner om personalen utsätts för trakasserier?</a:t>
            </a:r>
          </a:p>
          <a:p>
            <a:r>
              <a:rPr lang="sv-SE" i="0" dirty="0"/>
              <a:t>- Desinformation om valgenomförandet. Hur agerar ni om det sprids rykten kring hur ni i kommunen genomför valen?</a:t>
            </a:r>
          </a:p>
          <a:p>
            <a:endParaRPr lang="sv-S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67267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ts val="1200"/>
              </a:lnSpc>
              <a:spcAft>
                <a:spcPts val="0"/>
              </a:spcAft>
            </a:pPr>
            <a:r>
              <a:rPr lang="sv-SE" sz="1200" kern="1200" dirty="0">
                <a:solidFill>
                  <a:srgbClr val="000000"/>
                </a:solidFill>
                <a:effectLst/>
                <a:latin typeface="Calibri" panose="020F0502020204030204" pitchFamily="34" charset="0"/>
                <a:ea typeface="+mn-ea"/>
                <a:cs typeface="+mn-cs"/>
              </a:rPr>
              <a:t>Detta är exempel på moment som behöver göras i det förberedande</a:t>
            </a:r>
            <a:r>
              <a:rPr lang="sv-SE" sz="1200" kern="1200" baseline="0" dirty="0">
                <a:solidFill>
                  <a:srgbClr val="000000"/>
                </a:solidFill>
                <a:effectLst/>
                <a:latin typeface="Calibri" panose="020F0502020204030204" pitchFamily="34" charset="0"/>
                <a:ea typeface="+mn-ea"/>
                <a:cs typeface="+mn-cs"/>
              </a:rPr>
              <a:t> arbetet för att skydda valgenomförandet och förtroendet för valgenomförandet.</a:t>
            </a:r>
          </a:p>
          <a:p>
            <a:pPr>
              <a:lnSpc>
                <a:spcPts val="1200"/>
              </a:lnSpc>
              <a:spcAft>
                <a:spcPts val="0"/>
              </a:spcAft>
            </a:pPr>
            <a:endParaRPr lang="sv-SE" sz="1200" kern="1200" baseline="0" dirty="0">
              <a:solidFill>
                <a:srgbClr val="000000"/>
              </a:solidFill>
              <a:effectLst/>
              <a:latin typeface="Calibri" panose="020F0502020204030204" pitchFamily="34" charset="0"/>
              <a:ea typeface="+mn-ea"/>
              <a:cs typeface="+mn-cs"/>
            </a:endParaRPr>
          </a:p>
          <a:p>
            <a:pPr>
              <a:buFont typeface="Arial" panose="020B0604020202020204" pitchFamily="34" charset="0"/>
              <a:buChar char="•"/>
            </a:pPr>
            <a:r>
              <a:rPr lang="sv-SE" dirty="0"/>
              <a:t>Arbeta systematiskt och förebyggande. Genomför analyser och anpassa skyddsåtgärder utifrån vad ni kommer fram till i era analyser.</a:t>
            </a:r>
          </a:p>
          <a:p>
            <a:pPr lvl="1">
              <a:buFont typeface="Arial" panose="020B0604020202020204" pitchFamily="34" charset="0"/>
              <a:buChar char="•"/>
            </a:pPr>
            <a:r>
              <a:rPr lang="sv-SE" dirty="0"/>
              <a:t>Vi rekommenderar att ni överväger att genomföra dessa analyser: Risk- och sårbarhetsanalys, säkerhetsskyddsanalys, och verksamhetsskyddsanalys. Det är också viktigt att ni genomför en kontinuitetsplanering</a:t>
            </a:r>
          </a:p>
          <a:p>
            <a:pPr marL="1085850" lvl="2" indent="-171450">
              <a:buFont typeface="Arial" panose="020B0604020202020204" pitchFamily="34" charset="0"/>
              <a:buChar char="•"/>
            </a:pPr>
            <a:r>
              <a:rPr lang="sv-SE" dirty="0"/>
              <a:t>Här kan ni hitta stöd hos er säkerhetsorganisation, genom råd och rekommendationer hos Myndigheten för civilt försvar respektive Säkerhetspolisen. Valmyndigheten ger vägledning i fråga om hur en verksamhetsskyddsanalys genomförs. </a:t>
            </a:r>
          </a:p>
          <a:p>
            <a:pPr>
              <a:buFont typeface="Arial" panose="020B0604020202020204" pitchFamily="34" charset="0"/>
              <a:buChar char="•"/>
            </a:pPr>
            <a:r>
              <a:rPr lang="sv-SE" dirty="0"/>
              <a:t> För att kunna skydda valgenomförandet behöver ni förstå vad som behöver skyddas och hur hotet ser ut. Säkerställ också att rutiner möjliggör att hot upptäcks och hanteras. </a:t>
            </a:r>
          </a:p>
          <a:p>
            <a:pPr marL="628650" lvl="1" indent="-171450">
              <a:buFont typeface="Arial" panose="020B0604020202020204" pitchFamily="34" charset="0"/>
              <a:buChar char="•"/>
            </a:pPr>
            <a:r>
              <a:rPr lang="sv-SE" dirty="0"/>
              <a:t>På Valcentralen kan ni ta del av den nationella dimensionerande hotbilden. Denna kan ni ha som utgångspunkt när ni tittar på er lokala hotbild.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 Samverka internt och externt.</a:t>
            </a:r>
            <a:r>
              <a:rPr lang="sv-SE" sz="1200" kern="1200" dirty="0">
                <a:solidFill>
                  <a:srgbClr val="000000"/>
                </a:solidFill>
                <a:effectLst/>
                <a:latin typeface="Calibri" panose="020F0502020204030204" pitchFamily="34" charset="0"/>
                <a:ea typeface="+mn-ea"/>
                <a:cs typeface="+mn-cs"/>
              </a:rPr>
              <a:t> En viktig komponent är samarbete, både inom kommunen, med andra kommuner, med lokal polis, säkerhetspolis och räddningstjänst. Även samarbete med länsstyrelsen för att likrikta skyddet och upprätthålla samma skyddsnivå, exempelvis vid mottagning av röster från kommunen, är viktigt. </a:t>
            </a:r>
            <a:endParaRPr lang="sv-SE" dirty="0"/>
          </a:p>
          <a:p>
            <a:pPr>
              <a:buFont typeface="Arial" panose="020B0604020202020204" pitchFamily="34" charset="0"/>
              <a:buChar char="•"/>
            </a:pPr>
            <a:r>
              <a:rPr lang="sv-SE" dirty="0"/>
              <a:t> En viktig grundpelare för att skydda valgenomförandet är att ni har utbildat all personal.  </a:t>
            </a:r>
          </a:p>
          <a:p>
            <a:pPr>
              <a:lnSpc>
                <a:spcPts val="1200"/>
              </a:lnSpc>
              <a:spcAft>
                <a:spcPts val="0"/>
              </a:spcAft>
            </a:pPr>
            <a:endParaRPr lang="sv-SE" sz="1200" kern="1200" baseline="0" dirty="0">
              <a:solidFill>
                <a:srgbClr val="000000"/>
              </a:solidFill>
              <a:effectLst/>
              <a:latin typeface="Calibri" panose="020F0502020204030204" pitchFamily="34" charset="0"/>
              <a:ea typeface="+mn-ea"/>
              <a:cs typeface="+mn-cs"/>
            </a:endParaRPr>
          </a:p>
        </p:txBody>
      </p:sp>
      <p:sp>
        <p:nvSpPr>
          <p:cNvPr id="4" name="Platshållare för bildnummer 3"/>
          <p:cNvSpPr>
            <a:spLocks noGrp="1"/>
          </p:cNvSpPr>
          <p:nvPr>
            <p:ph type="sldNum" sz="quarter" idx="5"/>
          </p:nvPr>
        </p:nvSpPr>
        <p:spPr/>
        <p:txBody>
          <a:bodyPr/>
          <a:lstStyle/>
          <a:p>
            <a:fld id="{FE5C8991-D57F-4F57-99D8-D1041714389F}" type="slidenum">
              <a:rPr lang="sv-SE" smtClean="0"/>
              <a:t>33</a:t>
            </a:fld>
            <a:endParaRPr lang="sv-SE"/>
          </a:p>
        </p:txBody>
      </p:sp>
    </p:spTree>
    <p:extLst>
      <p:ext uri="{BB962C8B-B14F-4D97-AF65-F5344CB8AC3E}">
        <p14:creationId xmlns:p14="http://schemas.microsoft.com/office/powerpoint/2010/main" val="3271732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Ytterligare viktiga komponenter som bidrar till att skydda valgenomförandet är: </a:t>
            </a:r>
          </a:p>
          <a:p>
            <a:endParaRPr lang="sv-SE" dirty="0"/>
          </a:p>
          <a:p>
            <a:pPr>
              <a:buFont typeface="Arial" panose="020B0604020202020204" pitchFamily="34" charset="0"/>
              <a:buChar char="•"/>
            </a:pPr>
            <a:r>
              <a:rPr lang="sv-SE" sz="2400" dirty="0"/>
              <a:t> Att öva tillsammans på kommunen</a:t>
            </a:r>
          </a:p>
          <a:p>
            <a:pPr>
              <a:buFont typeface="Arial" panose="020B0604020202020204" pitchFamily="34" charset="0"/>
              <a:buChar char="•"/>
            </a:pPr>
            <a:r>
              <a:rPr lang="sv-SE" sz="2400" dirty="0"/>
              <a:t> Att ni ser till att valgenomförandet genomförs med så få handhavandefel som möjligt. </a:t>
            </a:r>
          </a:p>
          <a:p>
            <a:pPr>
              <a:buFont typeface="Arial" panose="020B0604020202020204" pitchFamily="34" charset="0"/>
              <a:buChar char="•"/>
            </a:pPr>
            <a:r>
              <a:rPr lang="sv-SE" sz="2400" dirty="0"/>
              <a:t> Och sen under själva valgenomförandet tänk på att bevaka informationsmiljön och den fysiska miljön</a:t>
            </a:r>
          </a:p>
          <a:p>
            <a:pPr marL="171450" indent="-171450">
              <a:buFont typeface="Arial" panose="020B0604020202020204" pitchFamily="34" charset="0"/>
              <a:buChar char="•"/>
            </a:pPr>
            <a:r>
              <a:rPr lang="sv-SE" dirty="0"/>
              <a:t>Ni kan också ta del av nationella lägesbilder via Valcentralen eller WIS. WIS är MSB:s kommunikationssystem för att dela information före, under och efter en samhällsstörning.</a:t>
            </a:r>
          </a:p>
          <a:p>
            <a:pPr>
              <a:buFont typeface="Arial" panose="020B0604020202020204" pitchFamily="34" charset="0"/>
              <a:buChar char="•"/>
            </a:pPr>
            <a:r>
              <a:rPr lang="sv-SE" sz="2400" dirty="0"/>
              <a:t> Om det sker något oväntat eller oönskat så säkerställ att ni är redo att agera. </a:t>
            </a:r>
          </a:p>
          <a:p>
            <a:pPr>
              <a:buFont typeface="Arial" panose="020B0604020202020204" pitchFamily="34" charset="0"/>
              <a:buChar char="•"/>
            </a:pPr>
            <a:r>
              <a:rPr lang="sv-SE" sz="2400" dirty="0"/>
              <a:t> Och efter att en händelse är hanterad så säkerställ att ni rapporterar incidenten, dels till Valmyndigheten, dels till andra berörda myndigheter beroende på vad som inträffat. </a:t>
            </a:r>
          </a:p>
          <a:p>
            <a:endParaRPr lang="sv-SE" dirty="0"/>
          </a:p>
          <a:p>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34</a:t>
            </a:fld>
            <a:endParaRPr lang="sv-SE"/>
          </a:p>
        </p:txBody>
      </p:sp>
    </p:spTree>
    <p:extLst>
      <p:ext uri="{BB962C8B-B14F-4D97-AF65-F5344CB8AC3E}">
        <p14:creationId xmlns:p14="http://schemas.microsoft.com/office/powerpoint/2010/main" val="3293815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Från den 1 december 2025 ska alla incidenter som inträffar inför,</a:t>
            </a:r>
            <a:r>
              <a:rPr lang="sv-SE" baseline="0" dirty="0"/>
              <a:t> under och efter valdagen rapporteras </a:t>
            </a:r>
            <a:r>
              <a:rPr lang="sv-SE" b="1" baseline="0" dirty="0"/>
              <a:t>skyndsamt</a:t>
            </a:r>
            <a:r>
              <a:rPr lang="sv-SE" baseline="0" dirty="0"/>
              <a:t> till Valmyndigheten. </a:t>
            </a:r>
          </a:p>
          <a:p>
            <a:endParaRPr lang="sv-SE" baseline="0" dirty="0"/>
          </a:p>
          <a:p>
            <a:pPr>
              <a:buFont typeface="Arial" panose="020B0604020202020204" pitchFamily="34" charset="0"/>
              <a:buChar char="•"/>
            </a:pPr>
            <a:r>
              <a:rPr lang="sv-SE" dirty="0"/>
              <a:t>Rapporteringen kan delegeras till röstmottagare</a:t>
            </a:r>
          </a:p>
          <a:p>
            <a:pPr>
              <a:buFont typeface="Arial" panose="020B0604020202020204" pitchFamily="34" charset="0"/>
              <a:buChar char="•"/>
            </a:pPr>
            <a:r>
              <a:rPr lang="sv-SE" dirty="0"/>
              <a:t>Inrapportering till Valmyndigheten kommer vid valen 2026 att ske via webbformulär</a:t>
            </a: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66340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200" b="0" i="1"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Tips: Ta gärna in en kommunrepresentant som berättar om hur de lägger upp sitt arbete med rekrytering och utbildning av röstmottagare. Om någon kommunrepresentant håller i ämnet om rekrytering och utbildning av röstmottagare kan ni byta ut de bilder som vi lagt in här.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endParaRPr>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36</a:t>
            </a:fld>
            <a:endParaRPr lang="sv-SE"/>
          </a:p>
        </p:txBody>
      </p:sp>
    </p:spTree>
    <p:extLst>
      <p:ext uri="{BB962C8B-B14F-4D97-AF65-F5344CB8AC3E}">
        <p14:creationId xmlns:p14="http://schemas.microsoft.com/office/powerpoint/2010/main" val="3777180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400" dirty="0">
                <a:effectLst/>
                <a:latin typeface="Times New Roman" panose="02020603050405020304" pitchFamily="18" charset="0"/>
                <a:ea typeface="Garamond" panose="02020404030301010803" pitchFamily="18" charset="0"/>
              </a:rPr>
              <a:t>Då</a:t>
            </a:r>
            <a:r>
              <a:rPr lang="sv-SE" sz="1400" baseline="0" dirty="0">
                <a:effectLst/>
                <a:latin typeface="Times New Roman" panose="02020603050405020304" pitchFamily="18" charset="0"/>
                <a:ea typeface="Garamond" panose="02020404030301010803" pitchFamily="18" charset="0"/>
              </a:rPr>
              <a:t> har vi kommit vidare till rekrytering av den personal som ska arbeta i val- och röstningslokalerna</a:t>
            </a:r>
            <a:endParaRPr lang="sv-SE" sz="1400" dirty="0">
              <a:effectLst/>
              <a:latin typeface="Times New Roman" panose="02020603050405020304" pitchFamily="18" charset="0"/>
              <a:ea typeface="Garamond" panose="02020404030301010803" pitchFamily="18" charset="0"/>
            </a:endParaRP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5697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t>
            </a:r>
            <a:r>
              <a:rPr lang="sv-SE" baseline="0" dirty="0"/>
              <a:t> </a:t>
            </a:r>
            <a:r>
              <a:rPr lang="sv-SE" dirty="0"/>
              <a:t>Röstmottagare ska ha fyllt 18 år (en övre åldersgräns får däremot inte sättas då ni alltid bör göra en individuell bedömning av personens lämplighet).</a:t>
            </a:r>
          </a:p>
          <a:p>
            <a:r>
              <a:rPr lang="sv-SE" dirty="0"/>
              <a:t>•</a:t>
            </a:r>
            <a:r>
              <a:rPr lang="sv-SE" baseline="0" dirty="0"/>
              <a:t> </a:t>
            </a:r>
            <a:r>
              <a:rPr lang="sv-SE" dirty="0"/>
              <a:t>Röstmottagare ska kunna prata svenska. Det är också bra att ha språkkunskaper i andra språk för att kunna hjälpa väljare som inte förstår svenska.</a:t>
            </a:r>
          </a:p>
          <a:p>
            <a:r>
              <a:rPr lang="sv-SE" dirty="0"/>
              <a:t>•</a:t>
            </a:r>
            <a:r>
              <a:rPr lang="sv-SE" baseline="0" dirty="0"/>
              <a:t> </a:t>
            </a:r>
            <a:r>
              <a:rPr lang="sv-SE" dirty="0"/>
              <a:t>Röstmottagarna ska spegla befolkningen. Sträva efter att ha en blandning vad gäller åldrar, kön och etniskt ursprung.</a:t>
            </a:r>
          </a:p>
          <a:p>
            <a:r>
              <a:rPr lang="sv-SE" dirty="0"/>
              <a:t>•</a:t>
            </a:r>
            <a:r>
              <a:rPr lang="sv-SE" baseline="0" dirty="0"/>
              <a:t> </a:t>
            </a:r>
            <a:r>
              <a:rPr lang="sv-SE" dirty="0"/>
              <a:t>Röstmottagarna ska kunna ge god service, vara noggranna, ha gott omdöme och förmåga att bemöta människor respektfullt. Säkerställ att röstmottagarna</a:t>
            </a:r>
            <a:r>
              <a:rPr lang="sv-SE" baseline="0" dirty="0"/>
              <a:t> inte har sårbarheter som kan utnyttjas av en utomstående.</a:t>
            </a:r>
            <a:endParaRPr lang="sv-SE" dirty="0"/>
          </a:p>
          <a:p>
            <a:pPr marL="171450" indent="-171450">
              <a:buFont typeface="Arial" panose="020B0604020202020204" pitchFamily="34" charset="0"/>
              <a:buChar char="•"/>
            </a:pPr>
            <a:r>
              <a:rPr lang="sv-SE" dirty="0"/>
              <a:t>Valmyndigheten rekommenderar att ni rekryterar, utbildar och förordnar fler röstmottagare än ni behöver för att ha beredskap för avhopp och andra oönskade händelser. </a:t>
            </a:r>
            <a:br>
              <a:rPr lang="sv-SE" baseline="0" dirty="0"/>
            </a:br>
            <a:r>
              <a:rPr lang="sv-SE" baseline="0" dirty="0"/>
              <a:t>- </a:t>
            </a:r>
            <a:r>
              <a:rPr lang="sv-SE" dirty="0"/>
              <a:t>Det behöver finnas tillräckligt många röstmottagare på plats för att röstmottagningen ska vara säker och för att det ska finnas utrymme för raster. Vid röstmottagning i en vallokal ska minst tre av röstmottagarna vara närvarande. En av dessa ska vara ordföranden eller ordförandens ersättare.</a:t>
            </a:r>
            <a:br>
              <a:rPr lang="sv-SE" dirty="0"/>
            </a:br>
            <a:r>
              <a:rPr lang="sv-SE" dirty="0"/>
              <a:t>-</a:t>
            </a:r>
            <a:r>
              <a:rPr lang="sv-SE" baseline="0" dirty="0"/>
              <a:t> </a:t>
            </a:r>
            <a:r>
              <a:rPr lang="sv-SE" dirty="0"/>
              <a:t>Vid röstmottagning i en röstningslokal ska minst två röstmottagare vara närvarande. </a:t>
            </a:r>
          </a:p>
          <a:p>
            <a:pPr marL="171450" indent="-171450">
              <a:buFont typeface="Arial" panose="020B0604020202020204" pitchFamily="34" charset="0"/>
              <a:buChar char="•"/>
            </a:pPr>
            <a:r>
              <a:rPr lang="sv-SE" dirty="0"/>
              <a:t>Närstående ska inte arbeta tillsammans på samma röstmottagningsställe</a:t>
            </a:r>
          </a:p>
          <a:p>
            <a:pPr marL="171450" indent="-171450">
              <a:buFont typeface="Arial" panose="020B0604020202020204" pitchFamily="34" charset="0"/>
              <a:buChar char="•"/>
            </a:pPr>
            <a:r>
              <a:rPr lang="sv-SE" dirty="0"/>
              <a:t>Ha gärna kontakt med HR-avdelningen för stöd i rekryteringsprocessen!</a:t>
            </a:r>
          </a:p>
          <a:p>
            <a:pPr marL="171450" indent="-171450">
              <a:buFont typeface="Courier New" panose="02070309020205020404" pitchFamily="49" charset="0"/>
              <a:buChar char="o"/>
            </a:pPr>
            <a:r>
              <a:rPr lang="sv-SE" b="0" dirty="0"/>
              <a:t>Röstmottagare ska inte själva ställa upp som kandidater i det aktuella valet. </a:t>
            </a:r>
          </a:p>
          <a:p>
            <a:pPr marL="171450" indent="-171450">
              <a:buFont typeface="Courier New" panose="02070309020205020404" pitchFamily="49" charset="0"/>
              <a:buChar char="o"/>
            </a:pPr>
            <a:endParaRPr lang="sv-SE" b="0" dirty="0"/>
          </a:p>
          <a:p>
            <a:pPr marL="0" indent="0">
              <a:buFont typeface="Courier New" panose="02070309020205020404" pitchFamily="49" charset="0"/>
              <a:buNone/>
            </a:pPr>
            <a:r>
              <a:rPr lang="sv-SE" b="0" dirty="0"/>
              <a:t>Fördjupning</a:t>
            </a:r>
          </a:p>
          <a:p>
            <a:pPr marL="0" indent="0">
              <a:buFont typeface="Courier New" panose="02070309020205020404" pitchFamily="49" charset="0"/>
              <a:buNone/>
            </a:pPr>
            <a:r>
              <a:rPr lang="sv-SE" dirty="0"/>
              <a:t>Valmyndighetens ställningstagande om krav på saklighet och opartiskhet </a:t>
            </a:r>
            <a:r>
              <a:rPr lang="sv-SE" dirty="0">
                <a:hlinkClick r:id="rId3"/>
              </a:rPr>
              <a:t>Krav på saklighet och opartiskhet | Valcentralen</a:t>
            </a:r>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38</a:t>
            </a:fld>
            <a:endParaRPr lang="sv-SE"/>
          </a:p>
        </p:txBody>
      </p:sp>
    </p:spTree>
    <p:extLst>
      <p:ext uri="{BB962C8B-B14F-4D97-AF65-F5344CB8AC3E}">
        <p14:creationId xmlns:p14="http://schemas.microsoft.com/office/powerpoint/2010/main" val="3891247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effectLst/>
                <a:latin typeface="Calibri" panose="020F0502020204030204" pitchFamily="34" charset="0"/>
                <a:ea typeface="Garamond" panose="02020404030301010803" pitchFamily="18" charset="0"/>
              </a:rPr>
              <a:t>Alla röstmottagare ska vara utbildade för uppdraget</a:t>
            </a:r>
            <a:r>
              <a:rPr lang="sv-SE" sz="1200" baseline="0" dirty="0">
                <a:effectLst/>
                <a:latin typeface="Calibri" panose="020F0502020204030204" pitchFamily="34" charset="0"/>
                <a:ea typeface="Garamond" panose="02020404030301010803" pitchFamily="18" charset="0"/>
              </a:rPr>
              <a:t>, det anges i vallagen.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i="0" kern="1200" dirty="0">
                <a:solidFill>
                  <a:schemeClr val="tx1"/>
                </a:solidFill>
                <a:effectLst/>
                <a:latin typeface="+mn-lt"/>
                <a:ea typeface="+mn-ea"/>
                <a:cs typeface="+mn-cs"/>
              </a:rPr>
              <a:t>Vid utbildningen ska det utbildningsmaterial som tillhandahålls av den centrala valmyndigheten användas dvs Valmyndigheten. Valnämnden får dock ersätta delar av materialet eller komplettera detta om det behövs med hänsyn till lokala förhållanden.</a:t>
            </a:r>
            <a:endParaRPr lang="sv-SE" sz="1200" baseline="0" dirty="0">
              <a:effectLst/>
              <a:latin typeface="Calibri" panose="020F0502020204030204" pitchFamily="34" charset="0"/>
              <a:ea typeface="Garamond" panose="02020404030301010803"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Utbildningsmaterial kommer i april på valcentralen.val.se</a:t>
            </a:r>
            <a:r>
              <a:rPr lang="sv-SE" baseline="0" dirty="0"/>
              <a:t> - </a:t>
            </a:r>
            <a:r>
              <a:rPr lang="sv-SE" sz="1200" dirty="0">
                <a:solidFill>
                  <a:srgbClr val="000000"/>
                </a:solidFill>
                <a:effectLst/>
                <a:latin typeface="Calibri" panose="020F0502020204030204" pitchFamily="34" charset="0"/>
                <a:ea typeface="Garamond" panose="02020404030301010803" pitchFamily="18" charset="0"/>
              </a:rPr>
              <a:t>För</a:t>
            </a:r>
            <a:r>
              <a:rPr lang="sv-SE" sz="1200" baseline="0" dirty="0">
                <a:solidFill>
                  <a:srgbClr val="000000"/>
                </a:solidFill>
                <a:effectLst/>
                <a:latin typeface="Calibri" panose="020F0502020204030204" pitchFamily="34" charset="0"/>
                <a:ea typeface="Garamond" panose="02020404030301010803" pitchFamily="18" charset="0"/>
              </a:rPr>
              <a:t> röstmottagare och ordförande tar Valmyndigheten fram ett utbildningspaket som består av webbutbildning, </a:t>
            </a:r>
            <a:r>
              <a:rPr lang="sv-SE" sz="1200" dirty="0">
                <a:solidFill>
                  <a:srgbClr val="000000"/>
                </a:solidFill>
                <a:effectLst/>
                <a:latin typeface="Calibri" panose="020F0502020204030204" pitchFamily="34" charset="0"/>
                <a:ea typeface="Garamond" panose="02020404030301010803" pitchFamily="18" charset="0"/>
              </a:rPr>
              <a:t>bildspel, övningsmaterial och repetitionsfilm. </a:t>
            </a:r>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endParaRPr lang="sv-SE" sz="120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Fördjupning</a:t>
            </a: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Valmyndighetens ställningstagande om röstmottagarnas utbildning</a:t>
            </a:r>
            <a:r>
              <a:rPr lang="sv-SE" sz="1200" b="0" baseline="0" dirty="0">
                <a:effectLst/>
                <a:latin typeface="Calibri" panose="020F0502020204030204" pitchFamily="34" charset="0"/>
                <a:ea typeface="Garamond" panose="02020404030301010803" pitchFamily="18" charset="0"/>
              </a:rPr>
              <a:t> </a:t>
            </a:r>
            <a:r>
              <a:rPr lang="sv-SE" dirty="0">
                <a:hlinkClick r:id="rId3"/>
              </a:rPr>
              <a:t>Röstmottagarnas utbildning | Valcentralen</a:t>
            </a:r>
            <a:endParaRPr lang="sv-SE" dirty="0"/>
          </a:p>
          <a:p>
            <a:pPr marL="0" lvl="0" indent="0">
              <a:spcAft>
                <a:spcPts val="0"/>
              </a:spcAft>
              <a:buFont typeface="Symbol" panose="05050102010706020507" pitchFamily="18" charset="2"/>
              <a:buNone/>
            </a:pPr>
            <a:r>
              <a:rPr lang="sv-SE" sz="1200" dirty="0">
                <a:effectLst/>
                <a:latin typeface="Calibri" panose="020F0502020204030204" pitchFamily="34" charset="0"/>
                <a:ea typeface="Garamond" panose="02020404030301010803" pitchFamily="18" charset="0"/>
              </a:rPr>
              <a:t>Valmyndigheten arbetar med en uppdatering av ställningstagandet, bland annat</a:t>
            </a:r>
            <a:r>
              <a:rPr lang="sv-SE" sz="1200" baseline="0" dirty="0">
                <a:effectLst/>
                <a:latin typeface="Calibri" panose="020F0502020204030204" pitchFamily="34" charset="0"/>
                <a:ea typeface="Garamond" panose="02020404030301010803" pitchFamily="18" charset="0"/>
              </a:rPr>
              <a:t> med att tydliggöra vad som menas med begreppet lokala förhållanden.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endParaRPr lang="sv-SE" sz="1200" dirty="0">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9477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Hur hanterar ni om någon blir sjuk vid utbildningstillfällen, flera</a:t>
            </a:r>
            <a:r>
              <a:rPr lang="sv-SE" baseline="0" dirty="0"/>
              <a:t> utbildningstillfällen? </a:t>
            </a:r>
          </a:p>
          <a:p>
            <a:r>
              <a:rPr lang="sv-SE" dirty="0"/>
              <a:t>Hur gör ni med utbildning om ni behöver göra sena rekryteringar? </a:t>
            </a:r>
          </a:p>
          <a:p>
            <a:r>
              <a:rPr lang="sv-SE" dirty="0"/>
              <a:t>Förordnar ni efter utbildning eller "under förutsättning att röstmottagare gått utbildning"?</a:t>
            </a:r>
          </a:p>
          <a:p>
            <a:r>
              <a:rPr lang="sv-SE" dirty="0"/>
              <a:t>Hur gör ni med rekrytering av annan personal också, t.ex. </a:t>
            </a:r>
            <a:r>
              <a:rPr lang="sv-SE" dirty="0" err="1"/>
              <a:t>kövärdar</a:t>
            </a:r>
            <a:r>
              <a:rPr lang="sv-SE" baseline="0" dirty="0"/>
              <a:t> och</a:t>
            </a:r>
            <a:r>
              <a:rPr lang="sv-SE" dirty="0"/>
              <a:t> chaufförer?</a:t>
            </a:r>
          </a:p>
        </p:txBody>
      </p:sp>
      <p:sp>
        <p:nvSpPr>
          <p:cNvPr id="4" name="Platshållare för bildnummer 3"/>
          <p:cNvSpPr>
            <a:spLocks noGrp="1"/>
          </p:cNvSpPr>
          <p:nvPr>
            <p:ph type="sldNum" sz="quarter" idx="10"/>
          </p:nvPr>
        </p:nvSpPr>
        <p:spPr/>
        <p:txBody>
          <a:bodyPr/>
          <a:lstStyle/>
          <a:p>
            <a:fld id="{FE5C8991-D57F-4F57-99D8-D1041714389F}" type="slidenum">
              <a:rPr lang="sv-SE" smtClean="0"/>
              <a:t>40</a:t>
            </a:fld>
            <a:endParaRPr lang="sv-SE"/>
          </a:p>
        </p:txBody>
      </p:sp>
    </p:spTree>
    <p:extLst>
      <p:ext uri="{BB962C8B-B14F-4D97-AF65-F5344CB8AC3E}">
        <p14:creationId xmlns:p14="http://schemas.microsoft.com/office/powerpoint/2010/main" val="2352491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7657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01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85750" lvl="0" indent="-285750">
              <a:spcAft>
                <a:spcPts val="0"/>
              </a:spcAft>
              <a:buFont typeface="Arial" panose="020B0604020202020204" pitchFamily="34" charset="0"/>
              <a:buChar char="•"/>
            </a:pPr>
            <a:r>
              <a:rPr lang="sv-SE" sz="1400" dirty="0">
                <a:effectLst/>
                <a:latin typeface="Times New Roman" panose="02020603050405020304" pitchFamily="18" charset="0"/>
                <a:ea typeface="Garamond" panose="02020404030301010803" pitchFamily="18" charset="0"/>
              </a:rPr>
              <a:t>Vad</a:t>
            </a:r>
            <a:r>
              <a:rPr lang="sv-SE" sz="1400" baseline="0" dirty="0">
                <a:effectLst/>
                <a:latin typeface="Times New Roman" panose="02020603050405020304" pitchFamily="18" charset="0"/>
                <a:ea typeface="Garamond" panose="02020404030301010803" pitchFamily="18" charset="0"/>
              </a:rPr>
              <a:t> och hur behöver ni informera väljarna om när det kommer till röstningen i er kommun? </a:t>
            </a:r>
          </a:p>
          <a:p>
            <a:pPr marL="285750" lvl="0" indent="-285750">
              <a:spcAft>
                <a:spcPts val="0"/>
              </a:spcAft>
              <a:buFont typeface="Arial" panose="020B0604020202020204" pitchFamily="34" charset="0"/>
              <a:buChar char="•"/>
            </a:pPr>
            <a:r>
              <a:rPr lang="sv-SE" sz="1400" dirty="0">
                <a:effectLst/>
                <a:latin typeface="Times New Roman" panose="02020603050405020304" pitchFamily="18" charset="0"/>
                <a:ea typeface="Garamond" panose="02020404030301010803" pitchFamily="18" charset="0"/>
              </a:rPr>
              <a:t>Av erfarenhet är det många gånger anhöriga som hör av sig till kommunen och vill veta/säkra upp om röstning på vård- och omsorgsboenden.</a:t>
            </a:r>
          </a:p>
          <a:p>
            <a:pPr marL="285750" lvl="0" indent="-285750">
              <a:spcAft>
                <a:spcPts val="0"/>
              </a:spcAft>
              <a:buFont typeface="Arial" panose="020B0604020202020204" pitchFamily="34" charset="0"/>
              <a:buChar char="•"/>
            </a:pPr>
            <a:r>
              <a:rPr lang="sv-SE" sz="1400" dirty="0">
                <a:effectLst/>
                <a:latin typeface="Times New Roman" panose="02020603050405020304" pitchFamily="18" charset="0"/>
                <a:ea typeface="Garamond" panose="02020404030301010803" pitchFamily="18" charset="0"/>
              </a:rPr>
              <a:t>se över om ni har anstalter eller andra låsta boenden, </a:t>
            </a:r>
            <a:r>
              <a:rPr lang="sv-SE" sz="1400" dirty="0" err="1">
                <a:effectLst/>
                <a:latin typeface="Times New Roman" panose="02020603050405020304" pitchFamily="18" charset="0"/>
                <a:ea typeface="Garamond" panose="02020404030301010803" pitchFamily="18" charset="0"/>
              </a:rPr>
              <a:t>SiS</a:t>
            </a:r>
            <a:r>
              <a:rPr lang="sv-SE" sz="1400" dirty="0">
                <a:effectLst/>
                <a:latin typeface="Times New Roman" panose="02020603050405020304" pitchFamily="18" charset="0"/>
                <a:ea typeface="Garamond" panose="02020404030301010803" pitchFamily="18" charset="0"/>
              </a:rPr>
              <a:t>-hem i kommunen. </a:t>
            </a: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27180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F4F4D860-7037-4AD8-9C50-75C632B2ED68}"/>
              </a:ext>
            </a:extLst>
          </p:cNvPr>
          <p:cNvSpPr>
            <a:spLocks noGrp="1" noChangeArrowheads="1"/>
          </p:cNvSpPr>
          <p:nvPr>
            <p:ph type="dt" sz="quarter" idx="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1B0C230-3D38-4830-BDBD-02A65319879E}" type="datetime4">
              <a:rPr kumimoji="0" lang="sv-SE" altLang="sv-SE"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339" name="Rectangle 7">
            <a:extLst>
              <a:ext uri="{FF2B5EF4-FFF2-40B4-BE49-F238E27FC236}">
                <a16:creationId xmlns:a16="http://schemas.microsoft.com/office/drawing/2014/main" id="{EBCC1B80-60D9-4325-8069-F2F719B25EAF}"/>
              </a:ext>
            </a:extLst>
          </p:cNvPr>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E94042C-A4D1-4858-A686-CE3BCD820461}" type="slidenum">
              <a:rPr kumimoji="0" lang="sv-SE" altLang="sv-SE"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340" name="Platshållare för bildobjekt 1">
            <a:extLst>
              <a:ext uri="{FF2B5EF4-FFF2-40B4-BE49-F238E27FC236}">
                <a16:creationId xmlns:a16="http://schemas.microsoft.com/office/drawing/2014/main" id="{597B2380-C17B-47EF-84C3-79EEE68295DD}"/>
              </a:ext>
            </a:extLst>
          </p:cNvPr>
          <p:cNvSpPr>
            <a:spLocks noGrp="1" noRot="1" noChangeAspect="1" noTextEdit="1"/>
          </p:cNvSpPr>
          <p:nvPr>
            <p:ph type="sldImg"/>
          </p:nvPr>
        </p:nvSpPr>
        <p:spPr>
          <a:xfrm>
            <a:off x="88900" y="744538"/>
            <a:ext cx="6618288" cy="3724275"/>
          </a:xfrm>
          <a:ln/>
        </p:spPr>
      </p:sp>
      <p:sp>
        <p:nvSpPr>
          <p:cNvPr id="14341" name="Platshållare för anteckningar 2">
            <a:extLst>
              <a:ext uri="{FF2B5EF4-FFF2-40B4-BE49-F238E27FC236}">
                <a16:creationId xmlns:a16="http://schemas.microsoft.com/office/drawing/2014/main" id="{D9DC7B08-93D1-4A30-A42A-1DAA5CFA3583}"/>
              </a:ext>
            </a:extLst>
          </p:cNvPr>
          <p:cNvSpPr>
            <a:spLocks noGrp="1"/>
          </p:cNvSpPr>
          <p:nvPr>
            <p:ph type="body" idx="1"/>
          </p:nvPr>
        </p:nvSpPr>
        <p:spPr>
          <a:noFill/>
        </p:spPr>
        <p:txBody>
          <a:bodyPr/>
          <a:lstStyle/>
          <a:p>
            <a:pPr marL="171450" indent="-171450" eaLnBrk="1" hangingPunct="1">
              <a:buFont typeface="Calibri" panose="020F0502020204030204" pitchFamily="34" charset="0"/>
              <a:buChar char="•"/>
            </a:pPr>
            <a:r>
              <a:rPr lang="sv-SE" altLang="sv-SE" sz="1000" dirty="0"/>
              <a:t>Ett av Valmyndighetens grunduppdrag är att informera väljare</a:t>
            </a:r>
            <a:r>
              <a:rPr lang="sv-SE" altLang="sv-SE" sz="1000" baseline="0" dirty="0"/>
              <a:t> med målet att alla som vill ska veta när, var och hur de röstar </a:t>
            </a:r>
            <a:endParaRPr lang="sv-SE" altLang="sv-SE" sz="1000" b="1" dirty="0"/>
          </a:p>
          <a:p>
            <a:pPr marL="171450" indent="-171450">
              <a:buFont typeface="Calibri" panose="020F0502020204030204" pitchFamily="34" charset="0"/>
              <a:buChar char="•"/>
            </a:pPr>
            <a:r>
              <a:rPr lang="sv-SE" altLang="sv-SE" sz="1200" dirty="0"/>
              <a:t>Valmyndigheten genomför inför valet en kampanj om</a:t>
            </a:r>
            <a:r>
              <a:rPr lang="sv-SE" altLang="sv-SE" sz="1200" baseline="0" dirty="0"/>
              <a:t> just när, var och hur det går till att rösta. Kampanjen går ut i olika kanaler, som tv, annonser ”på stan”, i sociala medier </a:t>
            </a:r>
            <a:r>
              <a:rPr lang="sv-SE" altLang="sv-SE" sz="1200" baseline="0" dirty="0" err="1"/>
              <a:t>m.m</a:t>
            </a:r>
            <a:endParaRPr lang="sv-SE" altLang="sv-SE" sz="1200" dirty="0"/>
          </a:p>
          <a:p>
            <a:pPr marL="171450" indent="-171450">
              <a:buFont typeface="Calibri" panose="020F0502020204030204" pitchFamily="34" charset="0"/>
              <a:buChar char="•"/>
            </a:pPr>
            <a:r>
              <a:rPr lang="sv-SE" altLang="sv-SE" sz="1200" dirty="0"/>
              <a:t>Den primära</a:t>
            </a:r>
            <a:r>
              <a:rPr lang="sv-SE" altLang="sv-SE" sz="1200" baseline="0" dirty="0"/>
              <a:t> kanalen för väljarna är val.se – här finns all information de kan behöva för att de ska kunna rösta. Det är också på val.se som valresultatet publiceras.</a:t>
            </a:r>
          </a:p>
          <a:p>
            <a:pPr marL="0" indent="0">
              <a:buFont typeface="Arial" panose="020B0604020202020204" pitchFamily="34" charset="0"/>
              <a:buNone/>
            </a:pPr>
            <a:endParaRPr lang="sv-SE" altLang="sv-SE" sz="1200" dirty="0"/>
          </a:p>
          <a:p>
            <a:pPr eaLnBrk="1" hangingPunct="1"/>
            <a:endParaRPr lang="sv-SE" altLang="sv-SE" dirty="0"/>
          </a:p>
        </p:txBody>
      </p:sp>
      <p:sp>
        <p:nvSpPr>
          <p:cNvPr id="14342" name="Platshållare för bildnummer 3">
            <a:extLst>
              <a:ext uri="{FF2B5EF4-FFF2-40B4-BE49-F238E27FC236}">
                <a16:creationId xmlns:a16="http://schemas.microsoft.com/office/drawing/2014/main" id="{794B56A7-C152-483C-8380-C5331787E986}"/>
              </a:ext>
            </a:extLst>
          </p:cNvPr>
          <p:cNvSpPr txBox="1">
            <a:spLocks noGrp="1"/>
          </p:cNvSpPr>
          <p:nvPr/>
        </p:nvSpPr>
        <p:spPr bwMode="auto">
          <a:xfrm>
            <a:off x="3848101" y="9432925"/>
            <a:ext cx="2944813" cy="49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4DE8CF7-03F6-42D8-BA2C-E9F5673F24AF}" type="slidenum">
              <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43</a:t>
            </a:fld>
            <a:endPar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343" name="Platshållare för sidfot 1">
            <a:extLst>
              <a:ext uri="{FF2B5EF4-FFF2-40B4-BE49-F238E27FC236}">
                <a16:creationId xmlns:a16="http://schemas.microsoft.com/office/drawing/2014/main" id="{E3C59108-DF8A-46D6-A581-F9B7B65D6F66}"/>
              </a:ext>
            </a:extLst>
          </p:cNvPr>
          <p:cNvSpPr>
            <a:spLocks noGrp="1"/>
          </p:cNvSpPr>
          <p:nvPr>
            <p:ph type="ftr" sz="quarter" idx="4"/>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Presentation_lst_till_valnamnder_2018_171205.pptx</a:t>
            </a:r>
          </a:p>
        </p:txBody>
      </p:sp>
    </p:spTree>
    <p:extLst>
      <p:ext uri="{BB962C8B-B14F-4D97-AF65-F5344CB8AC3E}">
        <p14:creationId xmlns:p14="http://schemas.microsoft.com/office/powerpoint/2010/main" val="36089888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i="1" kern="1200" dirty="0">
                <a:solidFill>
                  <a:schemeClr val="tx1"/>
                </a:solidFill>
                <a:effectLst/>
                <a:latin typeface="+mn-lt"/>
                <a:ea typeface="+mn-ea"/>
                <a:cs typeface="+mn-cs"/>
              </a:rPr>
              <a:t>Komplettera här med vad som gäller för er länsstyrelse – tid, plats,</a:t>
            </a:r>
            <a:r>
              <a:rPr lang="sv-SE" sz="1200" i="1" kern="1200" baseline="0" dirty="0">
                <a:solidFill>
                  <a:schemeClr val="tx1"/>
                </a:solidFill>
                <a:effectLst/>
                <a:latin typeface="+mn-lt"/>
                <a:ea typeface="+mn-ea"/>
                <a:cs typeface="+mn-cs"/>
              </a:rPr>
              <a:t> direktsupport m.m.</a:t>
            </a: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86334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Kommunens information kompletterar Valmyndighetens med ”när, var, hur” inom kommunen.</a:t>
            </a:r>
            <a:r>
              <a:rPr lang="sv-SE" sz="1200" baseline="0" dirty="0">
                <a:effectLst/>
                <a:latin typeface="Calibri" panose="020F0502020204030204" pitchFamily="34" charset="0"/>
                <a:ea typeface="Garamond" panose="02020404030301010803" pitchFamily="18" charset="0"/>
              </a:rPr>
              <a:t> Detta gäller </a:t>
            </a:r>
            <a:r>
              <a:rPr lang="sv-SE" sz="1200" b="0" baseline="0" dirty="0">
                <a:effectLst/>
                <a:latin typeface="Calibri" panose="020F0502020204030204" pitchFamily="34" charset="0"/>
                <a:ea typeface="Garamond" panose="02020404030301010803" pitchFamily="18" charset="0"/>
              </a:rPr>
              <a:t>både inför och under val.</a:t>
            </a:r>
          </a:p>
          <a:p>
            <a:pPr marL="342900" lvl="0" indent="-342900">
              <a:spcAft>
                <a:spcPts val="0"/>
              </a:spcAft>
              <a:buFont typeface="Symbol" panose="05050102010706020507" pitchFamily="18" charset="2"/>
              <a:buChar char=""/>
            </a:pPr>
            <a:r>
              <a:rPr lang="sv-SE" sz="1200" b="0" baseline="0" dirty="0">
                <a:effectLst/>
                <a:latin typeface="Calibri" panose="020F0502020204030204" pitchFamily="34" charset="0"/>
                <a:ea typeface="Garamond" panose="02020404030301010803" pitchFamily="18" charset="0"/>
              </a:rPr>
              <a:t>Valnämnderna ska ange tillgänglighetsstatus i Valid för lokalerna, nytt för detta valet att det ännu tydligare ska framgå tillgänglighetsstatus på val.se</a:t>
            </a:r>
          </a:p>
          <a:p>
            <a:pPr marL="342900" lvl="0" indent="-342900">
              <a:spcAft>
                <a:spcPts val="0"/>
              </a:spcAft>
              <a:buFont typeface="Symbol" panose="05050102010706020507" pitchFamily="18" charset="2"/>
              <a:buChar char=""/>
            </a:pPr>
            <a:endParaRPr lang="sv-SE" sz="1200" b="0" dirty="0">
              <a:effectLst/>
              <a:latin typeface="Calibri" panose="020F0502020204030204" pitchFamily="34" charset="0"/>
              <a:ea typeface="Garamond" panose="02020404030301010803" pitchFamily="18" charset="0"/>
            </a:endParaRPr>
          </a:p>
          <a:p>
            <a:pPr marL="342900" lvl="0" indent="-342900">
              <a:spcAft>
                <a:spcPts val="0"/>
              </a:spcAft>
              <a:buFont typeface="Courier New" panose="02070309020205020404" pitchFamily="49" charset="0"/>
              <a:buChar char="o"/>
            </a:pPr>
            <a:r>
              <a:rPr lang="sv-SE" sz="1200" dirty="0">
                <a:effectLst/>
                <a:latin typeface="Calibri" panose="020F0502020204030204" pitchFamily="34" charset="0"/>
                <a:ea typeface="Garamond" panose="02020404030301010803" pitchFamily="18" charset="0"/>
              </a:rPr>
              <a:t>Vid senare val har vi sett en större uppmärksamhet från media och allmänhet. Så kallade ”</a:t>
            </a:r>
            <a:r>
              <a:rPr lang="sv-SE" sz="1200" dirty="0" err="1">
                <a:effectLst/>
                <a:latin typeface="Calibri" panose="020F0502020204030204" pitchFamily="34" charset="0"/>
                <a:ea typeface="Garamond" panose="02020404030301010803" pitchFamily="18" charset="0"/>
              </a:rPr>
              <a:t>fake</a:t>
            </a:r>
            <a:r>
              <a:rPr lang="sv-SE" sz="1200" dirty="0">
                <a:effectLst/>
                <a:latin typeface="Calibri" panose="020F0502020204030204" pitchFamily="34" charset="0"/>
                <a:ea typeface="Garamond" panose="02020404030301010803" pitchFamily="18" charset="0"/>
              </a:rPr>
              <a:t> </a:t>
            </a:r>
            <a:r>
              <a:rPr lang="sv-SE" sz="1200" dirty="0" err="1">
                <a:effectLst/>
                <a:latin typeface="Calibri" panose="020F0502020204030204" pitchFamily="34" charset="0"/>
                <a:ea typeface="Garamond" panose="02020404030301010803" pitchFamily="18" charset="0"/>
              </a:rPr>
              <a:t>news</a:t>
            </a:r>
            <a:r>
              <a:rPr lang="sv-SE" sz="1200" dirty="0">
                <a:effectLst/>
                <a:latin typeface="Calibri" panose="020F0502020204030204" pitchFamily="34" charset="0"/>
                <a:ea typeface="Garamond" panose="02020404030301010803" pitchFamily="18" charset="0"/>
              </a:rPr>
              <a:t>” och misstankar om oegentligheter blir allt vanligare. Ta gärna tidig hjälp av era kommunikatörer och pressansvariga så att ni är rustade för olika typer av uppmärksamhet, även via sociala medier. </a:t>
            </a:r>
            <a:br>
              <a:rPr lang="sv-SE" sz="1200" dirty="0">
                <a:effectLst/>
                <a:latin typeface="Calibri" panose="020F0502020204030204" pitchFamily="34" charset="0"/>
                <a:ea typeface="Garamond" panose="02020404030301010803" pitchFamily="18" charset="0"/>
              </a:rPr>
            </a:br>
            <a:r>
              <a:rPr lang="sv-SE" sz="1200" b="0" dirty="0">
                <a:effectLst/>
                <a:latin typeface="Calibri" panose="020F0502020204030204" pitchFamily="34" charset="0"/>
                <a:ea typeface="Garamond" panose="02020404030301010803" pitchFamily="18" charset="0"/>
              </a:rPr>
              <a:t>Tänk på att snabb, tydlig, korrekt och tillgänglig information kan motverka oro, missförstånd och ryktesspridning.</a:t>
            </a:r>
            <a:endParaRPr lang="sv-SE" sz="1400" b="0" dirty="0">
              <a:effectLst/>
              <a:latin typeface="Times New Roman" panose="02020603050405020304" pitchFamily="18"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Hur når väljaren kommunen? Hur ska olika typer av frågor besvaras och av vem? Det kan vara klokt att informera och utbilda kontaktcenter, växel med flera.</a:t>
            </a:r>
          </a:p>
          <a:p>
            <a:pPr marL="0" lvl="0" indent="0">
              <a:spcAft>
                <a:spcPts val="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dirty="0">
                <a:effectLst/>
                <a:latin typeface="Calibri" panose="020F0502020204030204" pitchFamily="34" charset="0"/>
                <a:ea typeface="Garamond" panose="02020404030301010803" pitchFamily="18" charset="0"/>
              </a:rPr>
              <a:t>Exempel på information som ofta efterfrågas är: </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Lokaler och öppettider</a:t>
            </a:r>
          </a:p>
          <a:p>
            <a:pPr marL="171450" lvl="0" indent="-171450">
              <a:spcAft>
                <a:spcPts val="0"/>
              </a:spcAft>
              <a:buFont typeface="Wingdings" panose="05000000000000000000" pitchFamily="2" charset="2"/>
              <a:buChar char="§"/>
            </a:pPr>
            <a:r>
              <a:rPr lang="sv-SE" sz="1200" b="0" dirty="0">
                <a:effectLst/>
                <a:latin typeface="Calibri" panose="020F0502020204030204" pitchFamily="34" charset="0"/>
                <a:ea typeface="Garamond" panose="02020404030301010803" pitchFamily="18" charset="0"/>
              </a:rPr>
              <a:t>Lokalers tillgänglighet,</a:t>
            </a:r>
            <a:r>
              <a:rPr lang="sv-SE" sz="1200" b="0" baseline="0" dirty="0">
                <a:effectLst/>
                <a:latin typeface="Calibri" panose="020F0502020204030204" pitchFamily="34" charset="0"/>
                <a:ea typeface="Garamond" panose="02020404030301010803" pitchFamily="18" charset="0"/>
              </a:rPr>
              <a:t> möjligheter att få hjälp att ta sig till lokalen, möjlighet att rösta om väljaren inte kan ta sig till en lokal eller inte själv kan göra i ordning sin röst</a:t>
            </a:r>
            <a:endParaRPr lang="sv-SE" sz="1200" b="0" dirty="0">
              <a:effectLst/>
              <a:latin typeface="Calibri" panose="020F0502020204030204" pitchFamily="34" charset="0"/>
              <a:ea typeface="Garamond" panose="02020404030301010803" pitchFamily="18" charset="0"/>
            </a:endParaRP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Beställning av ambulerande röstmottagning</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Dubblettröstkort, bud- och brevröstningsmaterial</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Information på andra språk, tolk, teckentolkning </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Frågor från media</a:t>
            </a:r>
          </a:p>
          <a:p>
            <a:endParaRPr lang="sv-SE" sz="1200" kern="1200" dirty="0">
              <a:solidFill>
                <a:schemeClr val="tx1"/>
              </a:solidFill>
              <a:effectLst/>
              <a:latin typeface="+mn-lt"/>
              <a:ea typeface="+mn-ea"/>
              <a:cs typeface="+mn-cs"/>
            </a:endParaRPr>
          </a:p>
          <a:p>
            <a:pPr>
              <a:lnSpc>
                <a:spcPct val="80000"/>
              </a:lnSpc>
              <a:buFontTx/>
              <a:buNone/>
            </a:pPr>
            <a:endParaRPr lang="sv-SE" altLang="sv-SE" sz="1200" dirty="0"/>
          </a:p>
          <a:p>
            <a:endParaRPr lang="sv-SE" baseline="0" dirty="0"/>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16F947-9B32-4FC9-8C19-B1BA5F83A493}"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26658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På Valcentralen kommer det finnas kommunikationsmaterial för nedladdning och utskrift eller tryckning. Materialet är avsett för kommunen att använda i sin kommunikation. </a:t>
            </a:r>
            <a:endParaRPr lang="sv-SE" sz="1200" b="1" dirty="0">
              <a:solidFill>
                <a:srgbClr val="000000"/>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b="0" dirty="0">
                <a:solidFill>
                  <a:srgbClr val="000000"/>
                </a:solidFill>
                <a:effectLst/>
                <a:latin typeface="Calibri" panose="020F0502020204030204" pitchFamily="34" charset="0"/>
                <a:ea typeface="Garamond" panose="02020404030301010803" pitchFamily="18" charset="0"/>
              </a:rPr>
              <a:t>Det finns både material som är avsett att använda utanför lokalerna</a:t>
            </a:r>
            <a:r>
              <a:rPr lang="sv-SE" sz="1200" b="0" baseline="0" dirty="0">
                <a:solidFill>
                  <a:srgbClr val="000000"/>
                </a:solidFill>
                <a:effectLst/>
                <a:latin typeface="Calibri" panose="020F0502020204030204" pitchFamily="34" charset="0"/>
                <a:ea typeface="Garamond" panose="02020404030301010803" pitchFamily="18" charset="0"/>
              </a:rPr>
              <a:t> som skyltar och annat material som är avsett för kommunen att använda för att vägleda väljarna i hur röstningen går till när de redan är i lokalerna</a:t>
            </a:r>
            <a:r>
              <a:rPr lang="sv-SE" sz="1200" b="0" dirty="0">
                <a:solidFill>
                  <a:srgbClr val="000000"/>
                </a:solidFill>
                <a:effectLst/>
                <a:latin typeface="Calibri" panose="020F0502020204030204" pitchFamily="34" charset="0"/>
                <a:ea typeface="Garamond" panose="02020404030301010803" pitchFamily="18" charset="0"/>
              </a:rPr>
              <a:t>. Tänk</a:t>
            </a:r>
            <a:r>
              <a:rPr lang="sv-SE" sz="1200" b="0" baseline="0" dirty="0">
                <a:solidFill>
                  <a:srgbClr val="000000"/>
                </a:solidFill>
                <a:effectLst/>
                <a:latin typeface="Calibri" panose="020F0502020204030204" pitchFamily="34" charset="0"/>
                <a:ea typeface="Garamond" panose="02020404030301010803" pitchFamily="18" charset="0"/>
              </a:rPr>
              <a:t> på att olika väljare kan ha olika behov av vägledning.</a:t>
            </a:r>
            <a:endParaRPr lang="sv-SE" sz="1200" b="0" dirty="0">
              <a:solidFill>
                <a:srgbClr val="000000"/>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b="0" dirty="0">
                <a:solidFill>
                  <a:srgbClr val="000000"/>
                </a:solidFill>
                <a:effectLst/>
                <a:latin typeface="Calibri" panose="020F0502020204030204" pitchFamily="34" charset="0"/>
                <a:ea typeface="Garamond" panose="02020404030301010803" pitchFamily="18" charset="0"/>
              </a:rPr>
              <a:t>Material för skyltning utanför</a:t>
            </a:r>
            <a:r>
              <a:rPr lang="sv-SE" sz="1200" b="0" baseline="0" dirty="0">
                <a:solidFill>
                  <a:srgbClr val="000000"/>
                </a:solidFill>
                <a:effectLst/>
                <a:latin typeface="Calibri" panose="020F0502020204030204" pitchFamily="34" charset="0"/>
                <a:ea typeface="Garamond" panose="02020404030301010803" pitchFamily="18" charset="0"/>
              </a:rPr>
              <a:t> och i lokalerna, i</a:t>
            </a:r>
            <a:r>
              <a:rPr lang="sv-SE" sz="1200" dirty="0">
                <a:solidFill>
                  <a:srgbClr val="000000"/>
                </a:solidFill>
                <a:effectLst/>
                <a:latin typeface="Calibri" panose="020F0502020204030204" pitchFamily="34" charset="0"/>
                <a:ea typeface="Garamond" panose="02020404030301010803" pitchFamily="18" charset="0"/>
              </a:rPr>
              <a:t>nformationsblad på olika språk, affischer, instruktionsblad om budröstning och brevröstning är några exempel på vad som finns. Valmyndigheten har en grafisk profil för valkommunikationen. Förhoppningen är att kommunen ska vilja använda den då det bidrar till att väljaren känner igen sig oavsett var hen röstar. Val av färger och typsnitt har gjorts utifrån att det ska vara tillgängligt och enkelt att läsa, och inte förknippas med politiska partier eller organisationer.</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Det finns färdiga skyltar och mallar för den som vill tillverka egna produkter, d</a:t>
            </a:r>
            <a:r>
              <a:rPr lang="sv-SE" sz="1200" kern="1200" dirty="0">
                <a:solidFill>
                  <a:schemeClr val="tx1"/>
                </a:solidFill>
                <a:effectLst/>
                <a:latin typeface="+mn-lt"/>
                <a:ea typeface="+mn-ea"/>
                <a:cs typeface="+mn-cs"/>
              </a:rPr>
              <a:t>vs. både färdiga mallar för skyltar men även mallar som går att anpassa lokalt</a:t>
            </a:r>
            <a:r>
              <a:rPr lang="sv-SE" sz="1200" dirty="0">
                <a:solidFill>
                  <a:srgbClr val="000000"/>
                </a:solidFill>
                <a:effectLst/>
                <a:latin typeface="Calibri" panose="020F0502020204030204" pitchFamily="34" charset="0"/>
                <a:ea typeface="Garamond" panose="02020404030301010803" pitchFamily="18" charset="0"/>
              </a:rPr>
              <a:t>. Mallarna är gjorda i Power Point och kan enkelt skrivas ut från en vanlig skrivare. </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sv-SE" sz="1400" dirty="0">
                <a:solidFill>
                  <a:srgbClr val="000000"/>
                </a:solidFill>
                <a:effectLst/>
                <a:latin typeface="Calibri" panose="020F0502020204030204" pitchFamily="34" charset="0"/>
                <a:ea typeface="Garamond" panose="02020404030301010803" pitchFamily="18" charset="0"/>
              </a:rPr>
              <a:t>Här finns också en </a:t>
            </a:r>
            <a:r>
              <a:rPr lang="sv-SE" sz="1400" dirty="0" err="1">
                <a:solidFill>
                  <a:srgbClr val="000000"/>
                </a:solidFill>
                <a:effectLst/>
                <a:latin typeface="Calibri" panose="020F0502020204030204" pitchFamily="34" charset="0"/>
                <a:ea typeface="Garamond" panose="02020404030301010803" pitchFamily="18" charset="0"/>
              </a:rPr>
              <a:t>bildbank</a:t>
            </a:r>
            <a:endParaRPr lang="sv-SE" sz="1400" dirty="0">
              <a:solidFill>
                <a:srgbClr val="000000"/>
              </a:solidFill>
              <a:effectLst/>
              <a:latin typeface="Calibri" panose="020F0502020204030204" pitchFamily="34" charset="0"/>
              <a:ea typeface="Garamond" panose="02020404030301010803" pitchFamily="18" charset="0"/>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sv-SE" sz="1400" kern="1200" dirty="0">
              <a:solidFill>
                <a:srgbClr val="000000"/>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sv-SE" dirty="0">
                <a:hlinkClick r:id="rId3"/>
              </a:rPr>
              <a:t>Kommunikation med väljarna | Valcentralen</a:t>
            </a:r>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16498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Se över och justera förslagen i Valid för beställning av valmaterial. Kontrollera leveransadress och kontaktuppgifter. Leverans sker senast</a:t>
            </a:r>
            <a:r>
              <a:rPr lang="sv-SE" sz="1200" baseline="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i början av juni</a:t>
            </a:r>
            <a:r>
              <a:rPr lang="sv-SE" sz="1200" b="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a:t>
            </a: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kontrollera materialet omgående. Möjligheterna att tilläggsbeställa är mycket begränsade. På</a:t>
            </a:r>
            <a:r>
              <a:rPr lang="sv-SE" sz="1200" baseline="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Valcentralen</a:t>
            </a: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finns information om produkterna och hur ni beställer.</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I Valid finns lokaler från tidigare val importerade i systemet. Syftet är att underlätta om ni vill återanvända uppgifterna. Ni kan redigera, lägga till och ta bort. Ingen lokal publiceras förrän ni klarmarkerar den i systemet.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Alla klarmarkerade lokaler publiceras på val.se . Skulle problem uppstå med någon lokal därefter så att den inte kan användas, exempelvis för att den är nedbrunnen, behöver ni genast kontakta både länsstyrelsen och Valmyndigheten.</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solidFill>
                  <a:srgbClr val="1F497D"/>
                </a:solidFill>
                <a:effectLst/>
                <a:latin typeface="Calibri" panose="020F0502020204030204" pitchFamily="34" charset="0"/>
                <a:cs typeface="Times New Roman" panose="02020603050405020304" pitchFamily="18" charset="0"/>
              </a:rPr>
              <a:t>Ambulerande röstmottagning kommer hanteras på annat sätt än vid tidigare val i Valid, Valmyndigheten återkommer med mer information. </a:t>
            </a:r>
          </a:p>
          <a:p>
            <a:pPr marL="342900" lvl="0" indent="-342900">
              <a:lnSpc>
                <a:spcPts val="1200"/>
              </a:lnSpc>
              <a:spcAft>
                <a:spcPts val="800"/>
              </a:spcAft>
              <a:buFont typeface="Symbol" panose="05050102010706020507" pitchFamily="18" charset="2"/>
              <a:buChar char=""/>
            </a:pPr>
            <a:r>
              <a:rPr lang="sv-SE" sz="1200" dirty="0">
                <a:solidFill>
                  <a:srgbClr val="1F497D"/>
                </a:solidFill>
                <a:effectLst/>
                <a:latin typeface="Calibri" panose="020F0502020204030204" pitchFamily="34" charset="0"/>
                <a:cs typeface="Times New Roman" panose="02020603050405020304" pitchFamily="18" charset="0"/>
              </a:rPr>
              <a:t>Ett välkänt</a:t>
            </a:r>
            <a:r>
              <a:rPr lang="sv-SE" sz="1200" baseline="0" dirty="0">
                <a:solidFill>
                  <a:srgbClr val="1F497D"/>
                </a:solidFill>
                <a:effectLst/>
                <a:latin typeface="Calibri" panose="020F0502020204030204" pitchFamily="34" charset="0"/>
                <a:cs typeface="Times New Roman" panose="02020603050405020304" pitchFamily="18" charset="0"/>
              </a:rPr>
              <a:t> valmaterial är röstlängden och som vi nämnde kommer det alltså finnas piloter som kommer att testa på en digital röstlängd, men de allra flesta kommer hantera röstlängden i vallokalen som tidigare. Valmyndigheten tar fram en röstlängd för varje valdistrikt. Detta sker ungefär en vecka före valet. Det är viktigt att ni kontrollerar röstlängderna direkt när de levererats och kontakta Valmyndigheten om det är något som inte stämmer. Som allt annat så finns det mer information både vad ni ska kontrollera men också vilken information (och var den kommer ifrån) som finns i röstlängden på Valcentralen. </a:t>
            </a:r>
          </a:p>
          <a:p>
            <a:pPr marL="342900" lvl="0" indent="-342900">
              <a:lnSpc>
                <a:spcPts val="1200"/>
              </a:lnSpc>
              <a:spcAft>
                <a:spcPts val="800"/>
              </a:spcAft>
              <a:buFont typeface="Symbol" panose="05050102010706020507" pitchFamily="18" charset="2"/>
              <a:buChar char=""/>
            </a:pPr>
            <a:r>
              <a:rPr lang="sv-SE" dirty="0"/>
              <a:t>Ni har också en arbetsuppgift i</a:t>
            </a:r>
            <a:r>
              <a:rPr lang="sv-SE" baseline="0" dirty="0"/>
              <a:t> att det kan behövas </a:t>
            </a:r>
            <a:r>
              <a:rPr lang="sv-SE" dirty="0"/>
              <a:t>lägga till och stryka personer i den tryckta röstlängden. Det är en ganska speciell uppgift som behöver planeras in i tiden ungefär onsdagen i valveckan fram till uppsamlingsräkningen. Dvs en väldigt tidskritisk period.</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4956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Här är en punkt som </a:t>
            </a:r>
            <a:r>
              <a:rPr lang="sv-SE" i="1" dirty="0" err="1"/>
              <a:t>PostNord</a:t>
            </a:r>
            <a:r>
              <a:rPr lang="sv-SE" i="1" dirty="0"/>
              <a:t> bjuds in och håller i. </a:t>
            </a:r>
          </a:p>
        </p:txBody>
      </p:sp>
      <p:sp>
        <p:nvSpPr>
          <p:cNvPr id="4" name="Platshållare för bildnummer 3"/>
          <p:cNvSpPr>
            <a:spLocks noGrp="1"/>
          </p:cNvSpPr>
          <p:nvPr>
            <p:ph type="sldNum" sz="quarter" idx="10"/>
          </p:nvPr>
        </p:nvSpPr>
        <p:spPr/>
        <p:txBody>
          <a:bodyPr/>
          <a:lstStyle/>
          <a:p>
            <a:fld id="{FE5C8991-D57F-4F57-99D8-D1041714389F}" type="slidenum">
              <a:rPr lang="sv-SE" smtClean="0"/>
              <a:t>48</a:t>
            </a:fld>
            <a:endParaRPr lang="sv-SE"/>
          </a:p>
        </p:txBody>
      </p:sp>
    </p:spTree>
    <p:extLst>
      <p:ext uri="{BB962C8B-B14F-4D97-AF65-F5344CB8AC3E}">
        <p14:creationId xmlns:p14="http://schemas.microsoft.com/office/powerpoint/2010/main" val="37498745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400" dirty="0">
                <a:effectLst/>
                <a:latin typeface="Times New Roman" panose="02020603050405020304" pitchFamily="18" charset="0"/>
                <a:ea typeface="Garamond" panose="02020404030301010803" pitchFamily="18" charset="0"/>
              </a:rPr>
              <a:t>Det</a:t>
            </a:r>
            <a:r>
              <a:rPr lang="sv-SE" sz="1400" baseline="0" dirty="0">
                <a:effectLst/>
                <a:latin typeface="Times New Roman" panose="02020603050405020304" pitchFamily="18" charset="0"/>
                <a:ea typeface="Garamond" panose="02020404030301010803" pitchFamily="18" charset="0"/>
              </a:rPr>
              <a:t> är som sagt ni på kommunen som ansvarar för röstmottagningen. Både när det gäller förtidsröstning och även röstning på valdagen. </a:t>
            </a:r>
            <a:endParaRPr lang="sv-SE" sz="1400" dirty="0">
              <a:effectLst/>
              <a:latin typeface="Times New Roman" panose="02020603050405020304" pitchFamily="18" charset="0"/>
              <a:ea typeface="Garamond" panose="02020404030301010803" pitchFamily="18" charset="0"/>
            </a:endParaRPr>
          </a:p>
          <a:p>
            <a:endParaRPr lang="sv-SE" dirty="0"/>
          </a:p>
          <a:p>
            <a:r>
              <a:rPr lang="sv-SE" dirty="0"/>
              <a:t>Nytt är alltså att även om en väljare vill ha hjälp av någon hen valt</a:t>
            </a:r>
            <a:r>
              <a:rPr lang="sv-SE" baseline="0" dirty="0"/>
              <a:t> själv</a:t>
            </a:r>
            <a:r>
              <a:rPr lang="sv-SE" dirty="0"/>
              <a:t> så ska även en röstmottagare finnas med</a:t>
            </a:r>
            <a:r>
              <a:rPr lang="sv-SE" baseline="0" dirty="0"/>
              <a:t> bakom skärm, både när det gäller valsedlarna och vid själva röstningen. Detta behöver ni ta höjd för såväl vid utbildning som vid planering av bemanning. </a:t>
            </a:r>
            <a:endParaRPr lang="sv-SE" dirty="0"/>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7477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Förtidsröstningen pågår 24 augusti-13 september </a:t>
            </a:r>
          </a:p>
          <a:p>
            <a:pPr marL="171450" indent="-171450">
              <a:buFont typeface="Arial" panose="020B0604020202020204" pitchFamily="34" charset="0"/>
              <a:buChar char="•"/>
            </a:pPr>
            <a:r>
              <a:rPr lang="sv-SE" dirty="0"/>
              <a:t>Brevröstningen startar 30 juli (kan även komma för tidigt inskickade) Ha beredskap</a:t>
            </a:r>
            <a:r>
              <a:rPr lang="sv-SE" baseline="0" dirty="0"/>
              <a:t> och </a:t>
            </a:r>
            <a:r>
              <a:rPr lang="sv-SE" dirty="0"/>
              <a:t>tydliga rutiner för brevröster i kommunen (så de inte öppnas eller lämnas liggande på fel ställen)</a:t>
            </a:r>
          </a:p>
          <a:p>
            <a:pPr marL="171450" indent="-171450">
              <a:buFont typeface="Arial" panose="020B0604020202020204" pitchFamily="34" charset="0"/>
              <a:buChar char="•"/>
            </a:pPr>
            <a:r>
              <a:rPr lang="sv-SE" dirty="0"/>
              <a:t>Planera information och röstning för alla målgrupper (olika boenden, de som kan och inte kan ta sig, budröstning, skolval)</a:t>
            </a:r>
          </a:p>
          <a:p>
            <a:pPr marL="171450" indent="-171450">
              <a:buFont typeface="Arial" panose="020B0604020202020204" pitchFamily="34" charset="0"/>
              <a:buChar char="•"/>
            </a:pPr>
            <a:r>
              <a:rPr lang="sv-SE" dirty="0"/>
              <a:t>Ha kontakt med andra förvaltningar för att nå målgrupper, hjälpa varandra med t.ex. rutiner för hembesök (ambulerande)</a:t>
            </a:r>
          </a:p>
          <a:p>
            <a:pPr marL="171450" indent="-171450">
              <a:buFont typeface="Arial" panose="020B0604020202020204" pitchFamily="34" charset="0"/>
              <a:buChar char="•"/>
            </a:pPr>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51</a:t>
            </a:fld>
            <a:endParaRPr lang="sv-SE"/>
          </a:p>
        </p:txBody>
      </p:sp>
    </p:spTree>
    <p:extLst>
      <p:ext uri="{BB962C8B-B14F-4D97-AF65-F5344CB8AC3E}">
        <p14:creationId xmlns:p14="http://schemas.microsoft.com/office/powerpoint/2010/main" val="1055283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Valadministrationens roll i demokratin är att vara opartisk och saklig. Valadministrationen ska vara noga med att inte påverka väljarna och bör inte utbilda väljarna om demokratifrågor utöver den utbildning som sker av valfunktionärer.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Det är inte heller valadministrationens uppdrag att få upp valdeltagandet. </a:t>
            </a:r>
            <a:r>
              <a:rPr lang="sv-SE" sz="1200" kern="1200" dirty="0">
                <a:solidFill>
                  <a:schemeClr val="tx1"/>
                </a:solidFill>
                <a:effectLst/>
                <a:latin typeface="+mn-lt"/>
                <a:ea typeface="+mn-ea"/>
                <a:cs typeface="+mn-cs"/>
              </a:rPr>
              <a:t>Valadministrationen ska däremot se till att alla röstberättigade har tillgång till information om sin rösträtt, var, när och hur de kan rösta och på vilka partier och kandidater</a:t>
            </a:r>
            <a:endParaRPr lang="sv-SE" sz="1400" dirty="0">
              <a:effectLst/>
              <a:latin typeface="Times New Roman" panose="02020603050405020304" pitchFamily="18" charset="0"/>
              <a:ea typeface="Garamond" panose="02020404030301010803" pitchFamily="18" charset="0"/>
            </a:endParaRPr>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BB7429-D009-4208-9C03-569888AE623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63660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0"/>
              </a:spcAft>
            </a:pPr>
            <a:r>
              <a:rPr lang="sv-SE" sz="1200" i="1" dirty="0">
                <a:effectLst/>
                <a:latin typeface="Calibri" panose="020F0502020204030204" pitchFamily="34" charset="0"/>
                <a:ea typeface="Garamond" panose="02020404030301010803" pitchFamily="18" charset="0"/>
              </a:rPr>
              <a:t>Tips: Ta gärna in en kommunrepresentant som berättar om hur de lägger upp sitt arbete med ambulerande röstmottagning.</a:t>
            </a:r>
            <a:endParaRPr lang="sv-SE" sz="1200" dirty="0">
              <a:effectLst/>
              <a:latin typeface="Calibri" panose="020F0502020204030204" pitchFamily="34" charset="0"/>
              <a:ea typeface="Garamond" panose="02020404030301010803" pitchFamily="18" charset="0"/>
            </a:endParaRPr>
          </a:p>
          <a:p>
            <a:pPr>
              <a:spcAft>
                <a:spcPts val="0"/>
              </a:spcAft>
            </a:pPr>
            <a:endParaRPr lang="sv-SE" sz="1200" dirty="0">
              <a:effectLst/>
              <a:latin typeface="Calibri" panose="020F0502020204030204" pitchFamily="34" charset="0"/>
              <a:ea typeface="Garamond" panose="02020404030301010803"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Väljare som på grund av funktionsnedsättning, sjukdom eller ålder och inte kan ta sig till val eller röstningslokal kan rösta genom ambulerande röstmottagare</a:t>
            </a:r>
          </a:p>
          <a:p>
            <a:pPr marL="171450" indent="-171450">
              <a:buFont typeface="Arial" panose="020B0604020202020204" pitchFamily="34" charset="0"/>
              <a:buChar char="•"/>
            </a:pPr>
            <a:r>
              <a:rPr lang="sv-SE" dirty="0"/>
              <a:t>Kommunen ordnar röstmottagare som tar emot rösterna ex. i väljarens hem.</a:t>
            </a:r>
            <a:r>
              <a:rPr lang="sv-SE" baseline="0" dirty="0"/>
              <a:t> Röstmottagarna tar då med sig valmaterial och skapar på sätt och vis en röstningslokal exempelvis i någons hem. </a:t>
            </a:r>
          </a:p>
          <a:p>
            <a:pPr marL="171450" indent="-171450">
              <a:buFont typeface="Arial" panose="020B0604020202020204" pitchFamily="34" charset="0"/>
              <a:buChar char="•"/>
            </a:pPr>
            <a:r>
              <a:rPr lang="sv-SE" baseline="0" dirty="0"/>
              <a:t>Det gäller även </a:t>
            </a:r>
            <a:r>
              <a:rPr lang="sv-SE" baseline="0" dirty="0" err="1"/>
              <a:t>SiS</a:t>
            </a:r>
            <a:r>
              <a:rPr lang="sv-SE" baseline="0" dirty="0"/>
              <a:t>-boenden och för personer som röstar på häkten. </a:t>
            </a:r>
            <a:endParaRPr lang="sv-SE" dirty="0"/>
          </a:p>
          <a:p>
            <a:pPr marL="171450" indent="-171450">
              <a:buFont typeface="Arial" panose="020B0604020202020204" pitchFamily="34" charset="0"/>
              <a:buChar char="•"/>
            </a:pPr>
            <a:r>
              <a:rPr lang="sv-SE" dirty="0"/>
              <a:t>Viktigt skillnad mot budröstning – röstmottagarna får hjälpa till att göra i ordning rösten. Därför passar ambulerande röstmottagning</a:t>
            </a:r>
            <a:r>
              <a:rPr lang="sv-SE" baseline="0" dirty="0"/>
              <a:t> för de som har svårt att själva kunna göra i ordning rösten. Självklart har röstmottagarna tystnadsplikt!</a:t>
            </a:r>
          </a:p>
          <a:p>
            <a:pPr marL="171450" indent="-171450">
              <a:buFont typeface="Arial" panose="020B0604020202020204" pitchFamily="34" charset="0"/>
              <a:buChar char="•"/>
            </a:pPr>
            <a:r>
              <a:rPr lang="sv-SE" baseline="0" dirty="0"/>
              <a:t>Ensamma ambulerande röstmottagare kan skapa otrygghet för både väljaren och för röstmottagaren. Inget valmaterial ska hanteras ensamt. </a:t>
            </a:r>
            <a:endParaRPr lang="sv-SE" dirty="0"/>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endParaRPr lang="sv-SE" sz="1200" b="0" dirty="0">
              <a:effectLst/>
              <a:latin typeface="Calibri" panose="020F0502020204030204" pitchFamily="34" charset="0"/>
              <a:ea typeface="Garamond" panose="02020404030301010803" pitchFamily="18" charset="0"/>
            </a:endParaRPr>
          </a:p>
          <a:p>
            <a:pPr>
              <a:spcAft>
                <a:spcPts val="0"/>
              </a:spcAft>
            </a:pPr>
            <a:r>
              <a:rPr lang="sv-SE" sz="1200" b="0" dirty="0">
                <a:effectLst/>
                <a:latin typeface="Calibri" panose="020F0502020204030204" pitchFamily="34" charset="0"/>
                <a:ea typeface="Garamond" panose="02020404030301010803" pitchFamily="18" charset="0"/>
              </a:rPr>
              <a:t>Fördjupning</a:t>
            </a:r>
          </a:p>
          <a:p>
            <a:pPr>
              <a:spcAft>
                <a:spcPts val="0"/>
              </a:spcAft>
            </a:pPr>
            <a:r>
              <a:rPr lang="sv-SE" sz="1200" dirty="0">
                <a:effectLst/>
                <a:latin typeface="Calibri" panose="020F0502020204030204" pitchFamily="34" charset="0"/>
                <a:ea typeface="Garamond" panose="02020404030301010803" pitchFamily="18" charset="0"/>
              </a:rPr>
              <a:t>Valmyndighetens</a:t>
            </a:r>
            <a:r>
              <a:rPr lang="sv-SE" sz="1200" baseline="0" dirty="0">
                <a:effectLst/>
                <a:latin typeface="Calibri" panose="020F0502020204030204" pitchFamily="34" charset="0"/>
                <a:ea typeface="Garamond" panose="02020404030301010803" pitchFamily="18" charset="0"/>
              </a:rPr>
              <a:t> </a:t>
            </a:r>
            <a:r>
              <a:rPr lang="sv-SE" sz="1200" dirty="0">
                <a:effectLst/>
                <a:latin typeface="Calibri" panose="020F0502020204030204" pitchFamily="34" charset="0"/>
                <a:ea typeface="Garamond" panose="02020404030301010803" pitchFamily="18" charset="0"/>
              </a:rPr>
              <a:t>vägledande ställningstagande om tidsramar för ambulerande röstmottagare</a:t>
            </a:r>
            <a:r>
              <a:rPr lang="sv-SE" sz="1200" baseline="0" dirty="0">
                <a:effectLst/>
                <a:latin typeface="Calibri" panose="020F0502020204030204" pitchFamily="34" charset="0"/>
                <a:ea typeface="Garamond" panose="02020404030301010803" pitchFamily="18" charset="0"/>
              </a:rPr>
              <a:t> </a:t>
            </a:r>
            <a:r>
              <a:rPr lang="sv-SE" dirty="0">
                <a:hlinkClick r:id="rId3"/>
              </a:rPr>
              <a:t>Tidsramar för ambulerande röstmottagare | Valcentralen</a:t>
            </a: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6499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0"/>
              </a:spcAft>
            </a:pPr>
            <a:r>
              <a:rPr lang="sv-SE" sz="1200" i="1" dirty="0">
                <a:effectLst/>
                <a:latin typeface="Calibri" panose="020F0502020204030204" pitchFamily="34" charset="0"/>
                <a:ea typeface="Garamond" panose="02020404030301010803" pitchFamily="18" charset="0"/>
              </a:rPr>
              <a:t>Skriv ut eller lägg upp sammanfattningarna av nedanstående ställningstaganden som deltagarna kan utgå ifrån.</a:t>
            </a:r>
            <a:endParaRPr lang="sv-SE" sz="1200" dirty="0">
              <a:effectLst/>
              <a:latin typeface="Calibri" panose="020F0502020204030204" pitchFamily="34" charset="0"/>
              <a:ea typeface="Garamond" panose="02020404030301010803" pitchFamily="18" charset="0"/>
            </a:endParaRPr>
          </a:p>
          <a:p>
            <a:pPr>
              <a:spcAft>
                <a:spcPts val="0"/>
              </a:spcAft>
            </a:pPr>
            <a:r>
              <a:rPr lang="sv-SE" sz="1200" dirty="0">
                <a:effectLst/>
                <a:latin typeface="Calibri" panose="020F0502020204030204" pitchFamily="34" charset="0"/>
                <a:ea typeface="Garamond" panose="02020404030301010803" pitchFamily="18" charset="0"/>
              </a:rPr>
              <a:t>Låt deltagarna utbyta erfarenheter och rutiner, </a:t>
            </a:r>
            <a:r>
              <a:rPr lang="sv-SE" sz="1200" dirty="0" err="1">
                <a:effectLst/>
                <a:latin typeface="Calibri" panose="020F0502020204030204" pitchFamily="34" charset="0"/>
                <a:ea typeface="Garamond" panose="02020404030301010803" pitchFamily="18" charset="0"/>
              </a:rPr>
              <a:t>t.ex</a:t>
            </a:r>
            <a:r>
              <a:rPr lang="sv-SE" sz="1200" dirty="0">
                <a:effectLst/>
                <a:latin typeface="Calibri" panose="020F0502020204030204" pitchFamily="34" charset="0"/>
                <a:ea typeface="Garamond" panose="02020404030301010803" pitchFamily="18" charset="0"/>
              </a:rPr>
              <a:t>: </a:t>
            </a: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Har ni några särskilda tips till andra kommuner för det praktiska genomförandet?</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Vad ser ni som de svåraste utmaningarna och hur har ni löst dessa/planerar ni att lösa dessa?</a:t>
            </a: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Har någon</a:t>
            </a:r>
            <a:r>
              <a:rPr lang="sv-SE" sz="1200" kern="1200" baseline="0" dirty="0">
                <a:solidFill>
                  <a:srgbClr val="000000"/>
                </a:solidFill>
                <a:effectLst/>
                <a:latin typeface="Calibri" panose="020F0502020204030204" pitchFamily="34" charset="0"/>
                <a:ea typeface="+mn-ea"/>
                <a:cs typeface="+mn-cs"/>
              </a:rPr>
              <a:t> genomfört ambulerande röstmottagning på </a:t>
            </a:r>
            <a:r>
              <a:rPr lang="sv-SE" sz="1200" kern="1200" baseline="0" dirty="0" err="1">
                <a:solidFill>
                  <a:srgbClr val="000000"/>
                </a:solidFill>
                <a:effectLst/>
                <a:latin typeface="Calibri" panose="020F0502020204030204" pitchFamily="34" charset="0"/>
                <a:ea typeface="+mn-ea"/>
                <a:cs typeface="+mn-cs"/>
              </a:rPr>
              <a:t>SiS</a:t>
            </a:r>
            <a:r>
              <a:rPr lang="sv-SE" sz="1200" kern="1200" baseline="0" dirty="0">
                <a:solidFill>
                  <a:srgbClr val="000000"/>
                </a:solidFill>
                <a:effectLst/>
                <a:latin typeface="Calibri" panose="020F0502020204030204" pitchFamily="34" charset="0"/>
                <a:ea typeface="+mn-ea"/>
                <a:cs typeface="+mn-cs"/>
              </a:rPr>
              <a:t>-boende eller häkte tidigare?</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Har ni haft kontakt med andra förvaltningar som gör hembesök för att skapa bra rutiner för ambulerande?</a:t>
            </a:r>
          </a:p>
          <a:p>
            <a:pPr marL="342900" lvl="0" indent="-342900">
              <a:lnSpc>
                <a:spcPts val="1200"/>
              </a:lnSpc>
              <a:spcAft>
                <a:spcPts val="80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Hur tänker ni kring säkerhetsaspekter? Hur görs en säker röstmottagning i någons hem och hur förvaras rösterna i fordonet?</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r>
              <a:rPr lang="sv-SE" sz="1200" dirty="0">
                <a:effectLst/>
                <a:latin typeface="Calibri" panose="020F0502020204030204" pitchFamily="34" charset="0"/>
                <a:ea typeface="Garamond" panose="02020404030301010803"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dirty="0">
                <a:effectLst/>
                <a:latin typeface="Calibri" panose="020F0502020204030204" pitchFamily="34" charset="0"/>
                <a:ea typeface="Garamond" panose="02020404030301010803" pitchFamily="18" charset="0"/>
              </a:rPr>
              <a:t>För denna övning kan ni utgå från</a:t>
            </a:r>
            <a:r>
              <a:rPr lang="sv-SE" sz="1200" baseline="0" dirty="0">
                <a:effectLst/>
                <a:latin typeface="Calibri" panose="020F0502020204030204" pitchFamily="34" charset="0"/>
                <a:ea typeface="Garamond" panose="02020404030301010803" pitchFamily="18" charset="0"/>
              </a:rPr>
              <a:t> </a:t>
            </a: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Valmyndighetens vägledande ställningstagande om tidsramar för ambulerande röstmottagare </a:t>
            </a:r>
            <a:r>
              <a:rPr kumimoji="0" lang="sv-SE" sz="1200" b="0" i="0" u="none" strike="noStrike" kern="1200" cap="none" spc="0" normalizeH="0" baseline="0" noProof="0" dirty="0">
                <a:ln>
                  <a:noFill/>
                </a:ln>
                <a:solidFill>
                  <a:prstClr val="black"/>
                </a:solidFill>
                <a:effectLst/>
                <a:uLnTx/>
                <a:uFillTx/>
                <a:latin typeface="+mn-lt"/>
                <a:ea typeface="+mn-ea"/>
                <a:cs typeface="+mn-cs"/>
                <a:hlinkClick r:id="rId3"/>
              </a:rPr>
              <a:t>Tidsramar för ambulerande röstmottagare | Valcentralen</a:t>
            </a:r>
            <a:endParaRPr kumimoji="0" lang="sv-SE" sz="1200" b="0" i="0" u="none" strike="noStrike" kern="1200" cap="none" spc="0" normalizeH="0" baseline="0" noProof="0" dirty="0">
              <a:ln>
                <a:noFill/>
              </a:ln>
              <a:solidFill>
                <a:prstClr val="black"/>
              </a:solidFill>
              <a:effectLst/>
              <a:uLnTx/>
              <a:uFillTx/>
              <a:latin typeface="+mn-lt"/>
              <a:ea typeface="+mn-ea"/>
              <a:cs typeface="+mn-cs"/>
            </a:endParaRPr>
          </a:p>
          <a:p>
            <a:pPr>
              <a:spcAft>
                <a:spcPts val="0"/>
              </a:spcAft>
            </a:pPr>
            <a:endParaRPr lang="sv-SE" sz="1200" dirty="0">
              <a:effectLst/>
              <a:latin typeface="Calibri" panose="020F0502020204030204" pitchFamily="34" charset="0"/>
              <a:ea typeface="Garamond" panose="02020404030301010803" pitchFamily="18" charset="0"/>
            </a:endParaRPr>
          </a:p>
          <a:p>
            <a:pPr marL="171450" indent="-171450">
              <a:buFont typeface="Arial" panose="020B0604020202020204" pitchFamily="34" charset="0"/>
              <a:buChar char="•"/>
            </a:pP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8852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28600" indent="-228600">
              <a:buFont typeface="Arial" panose="020B0604020202020204" pitchFamily="34" charset="0"/>
              <a:buChar char="•"/>
            </a:pPr>
            <a:r>
              <a:rPr lang="sv-SE" dirty="0"/>
              <a:t>Röstmottagningen och rösträkningen är offentlig.</a:t>
            </a:r>
            <a:r>
              <a:rPr lang="sv-SE" baseline="0" dirty="0"/>
              <a:t> </a:t>
            </a:r>
            <a:r>
              <a:rPr lang="sv-SE" dirty="0"/>
              <a:t>Vem som helst får besöka både röstmottagningen och rösträkningen. Ställ gärna fram stolar till besökare redan i förhand. </a:t>
            </a:r>
          </a:p>
          <a:p>
            <a:pPr marL="228600" indent="-228600">
              <a:buFont typeface="Arial" panose="020B0604020202020204" pitchFamily="34" charset="0"/>
              <a:buChar char="•"/>
            </a:pPr>
            <a:r>
              <a:rPr lang="sv-SE" dirty="0"/>
              <a:t>För</a:t>
            </a:r>
            <a:r>
              <a:rPr lang="sv-SE" baseline="0" dirty="0"/>
              <a:t> att underlätta kan man gärna även m</a:t>
            </a:r>
            <a:r>
              <a:rPr lang="sv-SE" dirty="0"/>
              <a:t>arkera med hjälp av till exempel möbler, skärmar, tejp på golvet eller liknande var den som vill besöka mottagningen och rösträkningen kan stå</a:t>
            </a:r>
            <a:r>
              <a:rPr lang="sv-SE" baseline="0" dirty="0"/>
              <a:t> eller </a:t>
            </a:r>
            <a:r>
              <a:rPr lang="sv-SE" dirty="0"/>
              <a:t>sitta. </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40893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Räkna och rapportera rösterna i ordningen riksdag, kommun och sen regionfullmäktige före ni börjar räkna rösterna i en eventuell folkomröstning.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Resultatet antecknas på en resultatbilaga.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Den räkning som görs på valkvällen är en preliminär rösträkning. Den slutliga rösträkningen görs av länsstyrelsen och påbörjas på måndagen efter valdagen.</a:t>
            </a:r>
          </a:p>
          <a:p>
            <a:pPr marL="171450" lvl="0" indent="-171450">
              <a:spcAft>
                <a:spcPts val="0"/>
              </a:spcAft>
              <a:buFont typeface="Courier New" panose="02070309020205020404" pitchFamily="49" charset="0"/>
              <a:buChar char="o"/>
            </a:pPr>
            <a:r>
              <a:rPr lang="sv-SE" sz="1200" dirty="0">
                <a:effectLst/>
                <a:latin typeface="Calibri" panose="020F0502020204030204" pitchFamily="34" charset="0"/>
                <a:ea typeface="Garamond" panose="02020404030301010803" pitchFamily="18" charset="0"/>
              </a:rPr>
              <a:t>En detaljerad och utförlig beskrivning av hur rösträkningen och redovisningen går till finns på</a:t>
            </a:r>
            <a:r>
              <a:rPr lang="sv-SE" sz="1200" baseline="0" dirty="0">
                <a:effectLst/>
                <a:latin typeface="Calibri" panose="020F0502020204030204" pitchFamily="34" charset="0"/>
                <a:ea typeface="Garamond" panose="02020404030301010803" pitchFamily="18" charset="0"/>
              </a:rPr>
              <a:t> Valcentralen </a:t>
            </a:r>
            <a:r>
              <a:rPr lang="sv-SE" sz="1200" dirty="0">
                <a:effectLst/>
                <a:latin typeface="Calibri" panose="020F0502020204030204" pitchFamily="34" charset="0"/>
                <a:ea typeface="Garamond" panose="02020404030301010803" pitchFamily="18" charset="0"/>
              </a:rPr>
              <a:t>och i utbildningsmaterial för röstmottagare. Det är av yttersta vikt att stegen följs noga.</a:t>
            </a:r>
          </a:p>
          <a:p>
            <a:endParaRPr lang="sv-SE"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9637D6-662F-4A4F-AF1F-A0BFFFCAA065}"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8729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Inrapportering av valresultatet görs från valdistriktet till Valmyndigheten.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Det som registreras in publiceras på val.se direkt.</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Rapporteringen sker digitalt eller över telefon, detaljerad information kommer att finnas på Valcentralen.</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Men vi kan ändå nämna att det kommer finnas en kvittens när rapporteringen gått igenom. Som en</a:t>
            </a:r>
            <a:r>
              <a:rPr lang="sv-SE" sz="1200" baseline="0" dirty="0">
                <a:effectLst/>
                <a:latin typeface="Calibri" panose="020F0502020204030204" pitchFamily="34" charset="0"/>
                <a:ea typeface="Garamond" panose="02020404030301010803" pitchFamily="18" charset="0"/>
              </a:rPr>
              <a:t> uppdatering från föregående val när detta inte var lika tydligt.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Valnämnden behöver ta ett aktivt ansvar för att säkerställa att inrapporteringen görs.</a:t>
            </a:r>
          </a:p>
          <a:p>
            <a:pPr>
              <a:spcAft>
                <a:spcPts val="0"/>
              </a:spcAft>
            </a:pPr>
            <a:r>
              <a:rPr lang="sv-SE" sz="1200" dirty="0">
                <a:effectLst/>
                <a:latin typeface="Calibri" panose="020F0502020204030204" pitchFamily="34" charset="0"/>
                <a:ea typeface="Garamond" panose="02020404030301010803" pitchFamily="18" charset="0"/>
              </a:rPr>
              <a:t> </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59070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På Valcentralen kommer det publiceras utbildningsmaterial och stöd för mottagningen. Det kommer i maj.</a:t>
            </a:r>
          </a:p>
          <a:p>
            <a:pPr marL="342900" lvl="0" indent="-342900">
              <a:spcAft>
                <a:spcPts val="0"/>
              </a:spcAft>
              <a:buFont typeface="Symbol" panose="05050102010706020507" pitchFamily="18" charset="2"/>
              <a:buChar char=""/>
            </a:pPr>
            <a:r>
              <a:rPr lang="sv-SE" sz="1200" baseline="0" dirty="0">
                <a:effectLst/>
                <a:latin typeface="Calibri" panose="020F0502020204030204" pitchFamily="34" charset="0"/>
                <a:ea typeface="Garamond" panose="02020404030301010803" pitchFamily="18" charset="0"/>
              </a:rPr>
              <a:t>Utbildningsmaterialet b</a:t>
            </a:r>
            <a:r>
              <a:rPr lang="sv-SE" sz="1200" dirty="0">
                <a:effectLst/>
                <a:latin typeface="Calibri" panose="020F0502020204030204" pitchFamily="34" charset="0"/>
                <a:ea typeface="Garamond" panose="02020404030301010803" pitchFamily="18" charset="0"/>
              </a:rPr>
              <a:t>ör och kan ni komplettera med lokala instruktioner. </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sv-SE" dirty="0"/>
              <a:t>Viktigt att tänka igenom säkerhetsaspekterna vid</a:t>
            </a:r>
            <a:r>
              <a:rPr lang="sv-SE" baseline="0" dirty="0"/>
              <a:t> mottagningen.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Förbered kontaktuppgifter till alla ordföranden så att dessa går att nå vid behov. Planera lokalerna så att det blir smidigt att ta emot röstmottagarna när de kommer med materialet. Tänk i förväg igenom praktiska detaljer såsom hur man kommer in i lokalen vid den tiden på dygnet, hur det ser ut med parkering, med mera. Ofta kommer flera valdistrikt samtidigt, därför är det klokt att planera ett kösystem eller liknande. Valnämnden dubbelkollar så att distriktet rapporterat in resultatet</a:t>
            </a:r>
            <a:r>
              <a:rPr lang="sv-SE" sz="1200" baseline="0" dirty="0">
                <a:effectLst/>
                <a:latin typeface="Calibri" panose="020F0502020204030204" pitchFamily="34" charset="0"/>
                <a:ea typeface="Garamond" panose="02020404030301010803" pitchFamily="18" charset="0"/>
              </a:rPr>
              <a:t> innan materialet tas emot.</a:t>
            </a:r>
            <a:br>
              <a:rPr lang="sv-SE" sz="1200" baseline="0" dirty="0">
                <a:effectLst/>
                <a:latin typeface="Calibri" panose="020F0502020204030204" pitchFamily="34" charset="0"/>
                <a:ea typeface="Garamond" panose="02020404030301010803" pitchFamily="18" charset="0"/>
              </a:rPr>
            </a:br>
            <a:endParaRPr lang="sv-SE" sz="1200" baseline="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Eftersom dagen varit lång brukar det också vara uppskattat om man blir bjuden på fika!</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9908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Komplettera här med vad</a:t>
            </a:r>
            <a:r>
              <a:rPr lang="sv-SE" i="1" baseline="0" dirty="0"/>
              <a:t> som gäller för er länsstyrelse – tid, plats med mera</a:t>
            </a:r>
            <a:endParaRPr lang="sv-SE" i="1"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16068-A43C-4B2A-B329-62CF4B343CA6}"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3767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61</a:t>
            </a:fld>
            <a:endParaRPr lang="sv-SE"/>
          </a:p>
        </p:txBody>
      </p:sp>
    </p:spTree>
    <p:extLst>
      <p:ext uri="{BB962C8B-B14F-4D97-AF65-F5344CB8AC3E}">
        <p14:creationId xmlns:p14="http://schemas.microsoft.com/office/powerpoint/2010/main" val="14224300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sv-SE" dirty="0"/>
              <a:t>En preliminär rösträkning genomförs i två steg hos kommunerna. Dels på kvällen efter att vallokalerna stängt, dels på onsdagen efter valdagen. Den preliminära rösträkningen kan även fortsätta på torsdagen efter valdagen. </a:t>
            </a:r>
          </a:p>
          <a:p>
            <a:pPr marL="171450" indent="-171450">
              <a:buFont typeface="Arial" panose="020B0604020202020204" pitchFamily="34" charset="0"/>
              <a:buChar char="•"/>
            </a:pPr>
            <a:r>
              <a:rPr lang="sv-SE" dirty="0"/>
              <a:t>På uppsamlingsräkningen</a:t>
            </a:r>
            <a:r>
              <a:rPr lang="sv-SE" baseline="0" dirty="0"/>
              <a:t> på onsdagen hanteras </a:t>
            </a:r>
            <a:r>
              <a:rPr lang="sv-SE" dirty="0"/>
              <a:t>majoriteten av utlandsrösterna hos kommuner under denna räkning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Utlandsröster och tillägg kommer från Valmyndigheten och behöver hanteras separat, men brevröster kan även komma från väljare, se över hur de hanteras och förvaras på kommunen. </a:t>
            </a:r>
            <a:r>
              <a:rPr lang="sv-SE" baseline="0" dirty="0"/>
              <a:t>Glöm inte ankomststämpla brevröster som kommer direkt till kommunen. </a:t>
            </a:r>
            <a:endParaRPr lang="sv-SE" dirty="0"/>
          </a:p>
          <a:p>
            <a:pPr marL="171450" indent="-171450">
              <a:buFont typeface="Arial" panose="020B0604020202020204" pitchFamily="34" charset="0"/>
              <a:buChar char="•"/>
            </a:pPr>
            <a:r>
              <a:rPr lang="sv-SE" dirty="0"/>
              <a:t>Hela</a:t>
            </a:r>
            <a:r>
              <a:rPr lang="sv-SE" baseline="0" dirty="0"/>
              <a:t> räkningen är en förrättning för valnämnden och efter avslutad förrättning ska allt valmaterial till Länsstyrelsens slutliga rösträkning precis som de rösterna som levererades under valkvällen eller måndagen efter valdagen. Det kommer att komma en utbildning med tillhörande utbildningsmaterial och bedömningsstöd närmre inpå valet, håll utkik på Valcentralen.</a:t>
            </a:r>
          </a:p>
          <a:p>
            <a:pPr marL="0" indent="0">
              <a:buFont typeface="Arial" panose="020B0604020202020204" pitchFamily="34" charset="0"/>
              <a:buNone/>
            </a:pPr>
            <a:endParaRPr lang="sv-SE"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sv-SE" i="1" dirty="0"/>
              <a:t>Här kan du på Länsstyrelsen fylla på med regionala aspekter som kommunikationen kring om man är klar onsdag eller torsdag.</a:t>
            </a:r>
          </a:p>
          <a:p>
            <a:pPr marL="0" indent="0">
              <a:buFont typeface="Arial" panose="020B0604020202020204" pitchFamily="34" charset="0"/>
              <a:buNone/>
            </a:pPr>
            <a:endParaRPr lang="sv-SE" dirty="0"/>
          </a:p>
          <a:p>
            <a:r>
              <a:rPr lang="sv-SE" dirty="0"/>
              <a:t> </a:t>
            </a:r>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33404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Visst material ska förstöras och visst överblivet</a:t>
            </a:r>
            <a:r>
              <a:rPr lang="sv-SE" sz="1200" baseline="0" dirty="0">
                <a:effectLst/>
                <a:latin typeface="Calibri" panose="020F0502020204030204" pitchFamily="34" charset="0"/>
                <a:ea typeface="Garamond" panose="02020404030301010803" pitchFamily="18" charset="0"/>
                <a:cs typeface="Times New Roman" panose="02020603050405020304" pitchFamily="18" charset="0"/>
              </a:rPr>
              <a:t> material ska sparas på ett säkert sätt. På Valcentralen framgår det vad som ska ske med respektive material. Här finns även information om b</a:t>
            </a:r>
            <a:r>
              <a:rPr lang="sv-SE" sz="1200" dirty="0">
                <a:effectLst/>
                <a:latin typeface="Calibri" panose="020F0502020204030204" pitchFamily="34" charset="0"/>
                <a:ea typeface="Garamond" panose="02020404030301010803" pitchFamily="18" charset="0"/>
                <a:cs typeface="Times New Roman" panose="02020603050405020304" pitchFamily="18" charset="0"/>
              </a:rPr>
              <a:t>eredskap inför eventuellt omval eller extra val.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Valmyndigheten skickar efter valet ut en enkät som bland annat innehåller frågor om antalet budröster och hur många som röstat med ambulerande röstmottagare. Era svar hjälper planeringen inför kommande val och är en viktig källa när Valmyndigheten kommer med förändringsförslag till regeringen. </a:t>
            </a:r>
          </a:p>
          <a:p>
            <a:pPr marL="342900" marR="0" lvl="0" indent="-342900" algn="l" defTabSz="914400" rtl="0" eaLnBrk="1" fontAlgn="auto" latinLnBrk="0" hangingPunct="1">
              <a:lnSpc>
                <a:spcPts val="1200"/>
              </a:lnSpc>
              <a:spcBef>
                <a:spcPts val="0"/>
              </a:spcBef>
              <a:spcAft>
                <a:spcPts val="800"/>
              </a:spcAft>
              <a:buClrTx/>
              <a:buSzTx/>
              <a:buFont typeface="Symbol" panose="05050102010706020507" pitchFamily="18" charset="2"/>
              <a:buChar char=""/>
              <a:tabLst/>
              <a:defRPr/>
            </a:pPr>
            <a:r>
              <a:rPr lang="sv-SE" altLang="sv-SE" dirty="0"/>
              <a:t>Planera arkivering och gör en egen uppföljning kring hur genomförandet av valet gått. Det är en viktig källa när nästa</a:t>
            </a:r>
            <a:r>
              <a:rPr lang="sv-SE" altLang="sv-SE" baseline="0" dirty="0"/>
              <a:t> val planeras.</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Efter valet scannar länsstyrelserna röstlängderna åt SCB, därför kan återlämningen av dessa dröja. </a:t>
            </a: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Kom</a:t>
            </a:r>
            <a:r>
              <a:rPr lang="sv-SE" sz="1200" baseline="0" dirty="0">
                <a:effectLst/>
                <a:latin typeface="Calibri" panose="020F0502020204030204" pitchFamily="34" charset="0"/>
                <a:ea typeface="Garamond" panose="02020404030301010803" pitchFamily="18" charset="0"/>
                <a:cs typeface="Times New Roman" panose="02020603050405020304" pitchFamily="18" charset="0"/>
              </a:rPr>
              <a:t> också ihåg att ö</a:t>
            </a:r>
            <a:r>
              <a:rPr lang="sv-SE" sz="1200" dirty="0">
                <a:effectLst/>
                <a:latin typeface="Calibri" panose="020F0502020204030204" pitchFamily="34" charset="0"/>
                <a:ea typeface="Garamond" panose="02020404030301010803" pitchFamily="18" charset="0"/>
                <a:cs typeface="Times New Roman" panose="02020603050405020304" pitchFamily="18" charset="0"/>
              </a:rPr>
              <a:t>verklaganden av valet kan innebära att kommunen behöver lämna yttranden.</a:t>
            </a:r>
          </a:p>
          <a:p>
            <a:pPr marL="0" lvl="0" indent="0">
              <a:lnSpc>
                <a:spcPts val="1200"/>
              </a:lnSpc>
              <a:spcAft>
                <a:spcPts val="80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cs typeface="Times New Roman" panose="02020603050405020304" pitchFamily="18" charset="0"/>
            </a:endParaRPr>
          </a:p>
          <a:p>
            <a:pPr marL="0" lvl="0" indent="0">
              <a:lnSpc>
                <a:spcPts val="1200"/>
              </a:lnSpc>
              <a:spcAft>
                <a:spcPts val="800"/>
              </a:spcAft>
              <a:buFont typeface="Symbol" panose="05050102010706020507" pitchFamily="18" charset="2"/>
              <a:buNone/>
            </a:pPr>
            <a:r>
              <a:rPr lang="sv-SE" sz="1200" i="1" dirty="0">
                <a:effectLst/>
                <a:latin typeface="Calibri" panose="020F0502020204030204" pitchFamily="34" charset="0"/>
                <a:ea typeface="Garamond" panose="02020404030301010803" pitchFamily="18" charset="0"/>
                <a:cs typeface="Times New Roman" panose="02020603050405020304" pitchFamily="18" charset="0"/>
              </a:rPr>
              <a:t>Planerar er</a:t>
            </a:r>
            <a:r>
              <a:rPr lang="sv-SE" sz="1200" i="1" baseline="0" dirty="0">
                <a:effectLst/>
                <a:latin typeface="Calibri" panose="020F0502020204030204" pitchFamily="34" charset="0"/>
                <a:ea typeface="Garamond" panose="02020404030301010803" pitchFamily="18" charset="0"/>
                <a:cs typeface="Times New Roman" panose="02020603050405020304" pitchFamily="18" charset="0"/>
              </a:rPr>
              <a:t> länsstyrelse för någon uppföljning eller enkät eller liknande kan det vara bra att nämna det på denna punkten</a:t>
            </a:r>
            <a:endParaRPr lang="sv-SE" sz="1200" i="1" dirty="0">
              <a:effectLst/>
              <a:latin typeface="Garamond" panose="02020404030301010803" pitchFamily="18" charset="0"/>
              <a:ea typeface="Garamond" panose="02020404030301010803" pitchFamily="18" charset="0"/>
              <a:cs typeface="Times New Roman" panose="02020603050405020304" pitchFamily="18" charset="0"/>
            </a:endParaRPr>
          </a:p>
          <a:p>
            <a:pPr eaLnBrk="1" hangingPunct="1">
              <a:lnSpc>
                <a:spcPct val="90000"/>
              </a:lnSpc>
            </a:pPr>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8B77D4-FD15-46FA-B176-F1E6FAEF62F5}"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810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Valadministrationen i Sverige står på tre ben, men som ni ser här på bilden går dessa ”ben” i varandra.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Kommuner, länsstyrelser och Valmyndigheten är självständiga myndigheter med sina egna ansvarsområden.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Dessa ansvarsområden gås</a:t>
            </a:r>
            <a:r>
              <a:rPr lang="sv-SE" sz="1200" baseline="0" dirty="0">
                <a:solidFill>
                  <a:srgbClr val="1F497D"/>
                </a:solidFill>
                <a:effectLst/>
                <a:latin typeface="Calibri" panose="020F0502020204030204" pitchFamily="34" charset="0"/>
                <a:ea typeface="Garamond" panose="02020404030301010803" pitchFamily="18" charset="0"/>
              </a:rPr>
              <a:t> igenom mer i introduktionsutbildningen men vi kommer ändå att lyfta lite här idag också för att främst se er roll i sammanhanget.  Och som ni märker eller kommer märka så är det ju flera delar i valet där dessa bollar överlappar varandra. Flera av de uppgifter som genomförs vid val är inte isolerat vid en myndighet.</a:t>
            </a:r>
          </a:p>
          <a:p>
            <a:pPr marL="342900" lvl="0" indent="-342900">
              <a:spcAft>
                <a:spcPts val="0"/>
              </a:spcAft>
              <a:buFont typeface="Symbol" panose="05050102010706020507" pitchFamily="18" charset="2"/>
              <a:buChar char=""/>
            </a:pPr>
            <a:endParaRPr lang="sv-SE" sz="1200" baseline="0" dirty="0">
              <a:solidFill>
                <a:srgbClr val="1F497D"/>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Ansvariga för röstmottagning</a:t>
            </a:r>
            <a:r>
              <a:rPr lang="sv-SE" sz="1200" baseline="0" dirty="0">
                <a:solidFill>
                  <a:srgbClr val="1F497D"/>
                </a:solidFill>
                <a:effectLst/>
                <a:latin typeface="Calibri" panose="020F0502020204030204" pitchFamily="34" charset="0"/>
                <a:ea typeface="Garamond" panose="02020404030301010803" pitchFamily="18" charset="0"/>
              </a:rPr>
              <a:t> utomlands är utlandsmyndigheterna dvs. ambassader och konsulat som med stöd från Utrikesdepartementet också genomför val. Men de brukar inte räknas som valmyndigheter på samma sätt som de övriga tre på bilden. Röster från förtidsröstningen vid utlandsmyndigheter skickas till kommunerna. </a:t>
            </a:r>
            <a:endParaRPr lang="sv-SE" sz="1200" dirty="0">
              <a:effectLst/>
              <a:latin typeface="Calibri" panose="020F0502020204030204" pitchFamily="34" charset="0"/>
              <a:ea typeface="Garamond" panose="02020404030301010803" pitchFamily="18" charset="0"/>
            </a:endParaRP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79664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Så vad gäller vid kommunal folkomröstning? Kommunen ska följa lagen om kommunala folkomröstningar.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Vid en kommunal folkomröstning måste kommunen därför samråda med Valmyndigheten om datum för valdag minst 3 månader i förväg. Om ni planerar att hålla en folkomröstning på valdagen så är sista dag för samråd alltså den 15</a:t>
            </a:r>
            <a:r>
              <a:rPr lang="sv-SE" sz="1200" baseline="0" dirty="0">
                <a:solidFill>
                  <a:srgbClr val="1F497D"/>
                </a:solidFill>
                <a:effectLst/>
                <a:latin typeface="Calibri" panose="020F0502020204030204" pitchFamily="34" charset="0"/>
                <a:ea typeface="Garamond" panose="02020404030301010803" pitchFamily="18" charset="0"/>
              </a:rPr>
              <a:t> juni</a:t>
            </a:r>
            <a:r>
              <a:rPr lang="sv-SE" sz="1200" dirty="0">
                <a:solidFill>
                  <a:srgbClr val="1F497D"/>
                </a:solidFill>
                <a:effectLst/>
                <a:latin typeface="Calibri" panose="020F0502020204030204" pitchFamily="34" charset="0"/>
                <a:ea typeface="Garamond" panose="02020404030301010803" pitchFamily="18" charset="0"/>
              </a:rPr>
              <a:t>. </a:t>
            </a: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Kommunen ansvarar för all röstmottagning medan Valmyndigheten ser till att folkomröstningen kommer med på röstkorten och i röstlängden. </a:t>
            </a:r>
          </a:p>
          <a:p>
            <a:pPr marL="342900" lvl="0" indent="-342900">
              <a:spcAft>
                <a:spcPts val="0"/>
              </a:spcAft>
              <a:buFont typeface="Symbol" panose="05050102010706020507" pitchFamily="18" charset="2"/>
              <a:buChar char=""/>
            </a:pPr>
            <a:endParaRPr lang="sv-SE" sz="1200" dirty="0">
              <a:solidFill>
                <a:srgbClr val="1F497D"/>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dirty="0">
                <a:solidFill>
                  <a:srgbClr val="1F497D"/>
                </a:solidFill>
                <a:effectLst/>
                <a:latin typeface="Calibri" panose="020F0502020204030204" pitchFamily="34" charset="0"/>
                <a:ea typeface="Garamond" panose="02020404030301010803" pitchFamily="18" charset="0"/>
              </a:rPr>
              <a:t>Fördjupning</a:t>
            </a:r>
          </a:p>
          <a:p>
            <a:pPr marL="0" lvl="0" indent="0">
              <a:spcAft>
                <a:spcPts val="0"/>
              </a:spcAft>
              <a:buFont typeface="Symbol" panose="05050102010706020507" pitchFamily="18" charset="2"/>
              <a:buNone/>
            </a:pPr>
            <a:endParaRPr lang="sv-SE" sz="1200" dirty="0">
              <a:solidFill>
                <a:srgbClr val="1F497D"/>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dirty="0">
                <a:hlinkClick r:id="rId3"/>
              </a:rPr>
              <a:t>Lag (1994:692) om kommunala folkomröstningar | Sveriges riksdag</a:t>
            </a:r>
            <a:endParaRPr lang="sv-SE" sz="1200" dirty="0">
              <a:solidFill>
                <a:srgbClr val="1F497D"/>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200" dirty="0">
              <a:solidFill>
                <a:srgbClr val="1F497D"/>
              </a:solidFill>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09068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sv-SE" sz="1200" kern="1200" dirty="0">
                <a:solidFill>
                  <a:schemeClr val="tx1"/>
                </a:solidFill>
                <a:effectLst/>
                <a:latin typeface="+mn-lt"/>
                <a:ea typeface="+mn-ea"/>
                <a:cs typeface="+mn-cs"/>
              </a:rPr>
              <a:t>Vi börjar med lite kontaktuppgifter för att underlätta ert arbete.</a:t>
            </a:r>
          </a:p>
          <a:p>
            <a:r>
              <a:rPr lang="sv-SE"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i="1" kern="1200" dirty="0">
                <a:solidFill>
                  <a:schemeClr val="tx1"/>
                </a:solidFill>
                <a:effectLst/>
                <a:latin typeface="+mn-lt"/>
                <a:ea typeface="+mn-ea"/>
                <a:cs typeface="+mn-cs"/>
              </a:rPr>
              <a:t>Komplettera med länsstyrelsens kontaktuppgifter.</a:t>
            </a:r>
            <a:endParaRPr lang="sv-SE" sz="1200" kern="1200" dirty="0">
              <a:solidFill>
                <a:schemeClr val="tx1"/>
              </a:solidFill>
              <a:effectLst/>
              <a:latin typeface="+mn-lt"/>
              <a:ea typeface="+mn-ea"/>
              <a:cs typeface="+mn-cs"/>
            </a:endParaRPr>
          </a:p>
          <a:p>
            <a:endParaRPr lang="sv-SE" sz="1200" kern="1200" dirty="0">
              <a:solidFill>
                <a:schemeClr val="tx1"/>
              </a:solidFill>
              <a:effectLst/>
              <a:latin typeface="+mn-lt"/>
              <a:ea typeface="+mn-ea"/>
              <a:cs typeface="+mn-cs"/>
            </a:endParaRPr>
          </a:p>
          <a:p>
            <a:endParaRPr lang="sv-SE" i="1"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BF4B9C-8401-43AA-9FD4-7D4BDBD1FF09}"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39602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Ni som arbetar med valet i kommunen och behöver komma i direktkontakt med Valmyndigheten kan använda adressen </a:t>
            </a:r>
            <a:r>
              <a:rPr lang="sv-SE" sz="1200" u="none" dirty="0">
                <a:solidFill>
                  <a:srgbClr val="000000"/>
                </a:solidFill>
                <a:effectLst/>
                <a:latin typeface="Calibri" panose="020F0502020204030204" pitchFamily="34" charset="0"/>
                <a:ea typeface="Garamond" panose="02020404030301010803" pitchFamily="18" charset="0"/>
              </a:rPr>
              <a:t>valadm@val.se</a:t>
            </a:r>
            <a:r>
              <a:rPr lang="sv-SE" sz="1200" dirty="0">
                <a:solidFill>
                  <a:srgbClr val="000000"/>
                </a:solidFill>
                <a:effectLst/>
                <a:latin typeface="Calibri" panose="020F0502020204030204" pitchFamily="34" charset="0"/>
                <a:ea typeface="Garamond" panose="02020404030301010803" pitchFamily="18" charset="0"/>
              </a:rPr>
              <a:t>. Den är till särskilt för er i kommunen och bör inte spridas till allmänheten.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Nyhetsbreven för kommuner är Valmyndighetens främsta kanal för snabb och ny information. Nyheter kommer att ligga på Valcentralen. ”Puffar” till nyheterna skickas ut via e-post. Kontaktuppgifterna som uppgetts i Valid och kontaktuppgifterna som uppgetts till sändlistan för nyhetsbreven har ingen automatisk koppling.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Om ni vill ändra mottagare för nyhetsbreven behöver ni därför mejla till valadm@val.se.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Kommunen kan gärna uppge adressen till en funktionsbrevlåda från vilken ni själva styr vilka som ska ta emot breven.</a:t>
            </a:r>
          </a:p>
          <a:p>
            <a:pPr marL="342900" lvl="0" indent="-342900">
              <a:spcAft>
                <a:spcPts val="0"/>
              </a:spcAft>
              <a:buFont typeface="Symbol" panose="05050102010706020507" pitchFamily="18" charset="2"/>
              <a:buChar char=""/>
            </a:pPr>
            <a:endParaRPr lang="sv-SE" sz="1400" dirty="0">
              <a:effectLst/>
              <a:latin typeface="Times New Roman" panose="02020603050405020304" pitchFamily="18"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Valupplysningen 020-825 825 är till för allmänheten under valperioden. Tjänstemän i valadministrationen bör inte använda det numret. Istället öppnar Valmyndigheten under intensiva perioder en särskild telefonslinga för er. Telefonnummer och tider annonseras i Valmyndighetens nyhetsbrev.</a:t>
            </a: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78364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lnSpc>
                <a:spcPct val="80000"/>
              </a:lnSpc>
              <a:buNone/>
            </a:pPr>
            <a:r>
              <a:rPr lang="sv-SE" altLang="sv-SE" i="1" dirty="0">
                <a:solidFill>
                  <a:srgbClr val="000000"/>
                </a:solidFill>
                <a:cs typeface="Times New Roman" panose="02020603050405020304" pitchFamily="18" charset="0"/>
              </a:rPr>
              <a:t>Här kan Länsstyrelsen lägga till</a:t>
            </a:r>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CA99B1-9469-4B51-BC29-4E09AD5812AD}"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a:xfrm>
            <a:off x="1" y="9432925"/>
            <a:ext cx="3973314" cy="4968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75385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CA99B1-9469-4B51-BC29-4E09AD5812AD}"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a:xfrm>
            <a:off x="1" y="9432925"/>
            <a:ext cx="3973314" cy="4968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83333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Här kan länsstyrelsen lägga in fler adresser</a:t>
            </a:r>
          </a:p>
          <a:p>
            <a:endParaRPr lang="sv-SE" i="1" dirty="0"/>
          </a:p>
          <a:p>
            <a:endParaRPr lang="sv-SE" i="1"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57383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71</a:t>
            </a:fld>
            <a:endParaRPr lang="sv-SE"/>
          </a:p>
        </p:txBody>
      </p:sp>
    </p:spTree>
    <p:extLst>
      <p:ext uri="{BB962C8B-B14F-4D97-AF65-F5344CB8AC3E}">
        <p14:creationId xmlns:p14="http://schemas.microsoft.com/office/powerpoint/2010/main" val="574362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200" i="0" dirty="0">
                <a:effectLst/>
                <a:latin typeface="Calibri" panose="020F0502020204030204" pitchFamily="34" charset="0"/>
                <a:ea typeface="Garamond" panose="02020404030301010803" pitchFamily="18" charset="0"/>
              </a:rPr>
              <a:t>Här</a:t>
            </a:r>
            <a:r>
              <a:rPr lang="sv-SE" sz="1200" i="0" baseline="0" dirty="0">
                <a:effectLst/>
                <a:latin typeface="Calibri" panose="020F0502020204030204" pitchFamily="34" charset="0"/>
                <a:ea typeface="Garamond" panose="02020404030301010803" pitchFamily="18" charset="0"/>
              </a:rPr>
              <a:t> ser ni övergripande kommunens ansvarsområden. Naturligtvis finns det andra områden som kommunen ansvarar över så som bland annat hur hanteringen av förtidsrösterna ska gå till, säkerhet och rapportering. Men som sagt detta är en övergripande, inte en definitiv lista. </a:t>
            </a:r>
            <a:endParaRPr lang="sv-SE" sz="1200" i="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Kommunen ser till att det finns val</a:t>
            </a:r>
            <a:r>
              <a:rPr lang="sv-SE" sz="1200" b="1" i="0" dirty="0">
                <a:effectLst/>
                <a:latin typeface="Calibri" panose="020F0502020204030204" pitchFamily="34" charset="0"/>
                <a:ea typeface="Garamond" panose="02020404030301010803" pitchFamily="18" charset="0"/>
              </a:rPr>
              <a:t>- </a:t>
            </a:r>
            <a:r>
              <a:rPr lang="sv-SE" sz="1200" i="0" dirty="0">
                <a:effectLst/>
                <a:latin typeface="Calibri" panose="020F0502020204030204" pitchFamily="34" charset="0"/>
                <a:ea typeface="Garamond" panose="02020404030301010803" pitchFamily="18" charset="0"/>
              </a:rPr>
              <a:t>och röstningslokaler. </a:t>
            </a:r>
            <a:endParaRPr lang="sv-SE" sz="1800" i="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Rekryterar och utbildar röstmottagare och det ska vi prata mer om här under</a:t>
            </a:r>
            <a:r>
              <a:rPr lang="sv-SE" sz="1200" i="0" baseline="0" dirty="0">
                <a:effectLst/>
                <a:latin typeface="Calibri" panose="020F0502020204030204" pitchFamily="34" charset="0"/>
                <a:ea typeface="Garamond" panose="02020404030301010803" pitchFamily="18" charset="0"/>
              </a:rPr>
              <a:t> dagen. </a:t>
            </a:r>
          </a:p>
          <a:p>
            <a:pPr marL="342900" lvl="0" indent="-342900">
              <a:spcAft>
                <a:spcPts val="0"/>
              </a:spcAft>
              <a:buFont typeface="Symbol" panose="05050102010706020507" pitchFamily="18" charset="2"/>
              <a:buChar char=""/>
            </a:pPr>
            <a:r>
              <a:rPr lang="sv-SE" sz="1800" i="0" dirty="0">
                <a:effectLst/>
                <a:latin typeface="Calibri" panose="020F0502020204030204" pitchFamily="34" charset="0"/>
                <a:ea typeface="Garamond" panose="02020404030301010803" pitchFamily="18" charset="0"/>
              </a:rPr>
              <a:t>När det kommer till att informera väljarna är det kommunerna, som är lokala valmyndigheter, som ansvarar för frågor om val i kommunen och all röstning inom den egna kommunen. </a:t>
            </a:r>
          </a:p>
          <a:p>
            <a:pPr marL="342900" lvl="0" indent="-342900">
              <a:spcAft>
                <a:spcPts val="0"/>
              </a:spcAft>
              <a:buFont typeface="Symbol" panose="05050102010706020507" pitchFamily="18" charset="2"/>
              <a:buChar char=""/>
            </a:pPr>
            <a:r>
              <a:rPr lang="sv-SE" sz="1800" i="0" dirty="0">
                <a:effectLst/>
                <a:latin typeface="Calibri" panose="020F0502020204030204" pitchFamily="34" charset="0"/>
                <a:ea typeface="Garamond" panose="02020404030301010803" pitchFamily="18" charset="0"/>
              </a:rPr>
              <a:t>Ansvaret</a:t>
            </a:r>
            <a:r>
              <a:rPr lang="sv-SE" sz="1800" i="0" baseline="0" dirty="0">
                <a:effectLst/>
                <a:latin typeface="Calibri" panose="020F0502020204030204" pitchFamily="34" charset="0"/>
                <a:ea typeface="Garamond" panose="02020404030301010803" pitchFamily="18" charset="0"/>
              </a:rPr>
              <a:t> kring förtidsröstning, röstning på valdagen och t ex den ambulerande röstmottagningen</a:t>
            </a:r>
            <a:endParaRPr lang="sv-SE" sz="1800" i="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Valnämnden ansvarar för den preliminära rösträkningen på valkvällen </a:t>
            </a: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samt uppsamlingsräkningen på onsdagen och eventuellt torsdagen i veckan efter valdagen. </a:t>
            </a:r>
            <a:br>
              <a:rPr lang="sv-SE" sz="1200" i="0" dirty="0">
                <a:effectLst/>
                <a:latin typeface="Calibri" panose="020F0502020204030204" pitchFamily="34" charset="0"/>
                <a:ea typeface="Garamond" panose="02020404030301010803" pitchFamily="18" charset="0"/>
              </a:rPr>
            </a:br>
            <a:endParaRPr lang="sv-SE" sz="1800" i="0" dirty="0">
              <a:effectLst/>
              <a:latin typeface="Calibri" panose="020F0502020204030204" pitchFamily="34" charset="0"/>
              <a:ea typeface="Garamond" panose="02020404030301010803" pitchFamily="18" charset="0"/>
            </a:endParaRPr>
          </a:p>
          <a:p>
            <a:pPr marL="171450" lvl="0" indent="-171450">
              <a:spcAft>
                <a:spcPts val="0"/>
              </a:spcAft>
              <a:buFont typeface="Courier New" panose="02070309020205020404" pitchFamily="49" charset="0"/>
              <a:buChar char="o"/>
            </a:pPr>
            <a:r>
              <a:rPr lang="sv-SE" sz="1200" i="0" dirty="0">
                <a:effectLst/>
                <a:latin typeface="Calibri" panose="020F0502020204030204" pitchFamily="34" charset="0"/>
                <a:ea typeface="Garamond" panose="02020404030301010803" pitchFamily="18" charset="0"/>
              </a:rPr>
              <a:t>En uppgift</a:t>
            </a:r>
            <a:r>
              <a:rPr lang="sv-SE" sz="1200" i="0" baseline="0" dirty="0">
                <a:effectLst/>
                <a:latin typeface="Calibri" panose="020F0502020204030204" pitchFamily="34" charset="0"/>
                <a:ea typeface="Garamond" panose="02020404030301010803" pitchFamily="18" charset="0"/>
              </a:rPr>
              <a:t> som också är </a:t>
            </a:r>
            <a:r>
              <a:rPr lang="sv-SE" sz="1200" i="0" dirty="0">
                <a:effectLst/>
                <a:latin typeface="Calibri" panose="020F0502020204030204" pitchFamily="34" charset="0"/>
                <a:ea typeface="Garamond" panose="02020404030301010803" pitchFamily="18" charset="0"/>
              </a:rPr>
              <a:t>Kommunfullmäktiges</a:t>
            </a:r>
            <a:r>
              <a:rPr lang="sv-SE" sz="1200" i="0" baseline="0" dirty="0">
                <a:effectLst/>
                <a:latin typeface="Calibri" panose="020F0502020204030204" pitchFamily="34" charset="0"/>
                <a:ea typeface="Garamond" panose="02020404030301010803" pitchFamily="18" charset="0"/>
              </a:rPr>
              <a:t> är att </a:t>
            </a:r>
            <a:r>
              <a:rPr lang="sv-SE" sz="1200" i="0" dirty="0">
                <a:effectLst/>
                <a:latin typeface="Calibri" panose="020F0502020204030204" pitchFamily="34" charset="0"/>
                <a:ea typeface="Garamond" panose="02020404030301010803" pitchFamily="18" charset="0"/>
              </a:rPr>
              <a:t>fatta beslut om indelning i valkretsar och föreslår indelningen i valdistrikt till länsstyrelsen, detta är</a:t>
            </a:r>
            <a:r>
              <a:rPr lang="sv-SE" sz="1200" i="0" baseline="0" dirty="0">
                <a:effectLst/>
                <a:latin typeface="Calibri" panose="020F0502020204030204" pitchFamily="34" charset="0"/>
                <a:ea typeface="Garamond" panose="02020404030301010803" pitchFamily="18" charset="0"/>
              </a:rPr>
              <a:t> ett arbete som gjorts främst under hösten året före valår</a:t>
            </a:r>
            <a:r>
              <a:rPr lang="sv-SE" sz="1200" i="0" dirty="0">
                <a:effectLst/>
                <a:latin typeface="Calibri" panose="020F0502020204030204" pitchFamily="34" charset="0"/>
                <a:ea typeface="Garamond" panose="02020404030301010803" pitchFamily="18" charset="0"/>
              </a:rPr>
              <a:t>. Men de beslut som fattas</a:t>
            </a:r>
            <a:r>
              <a:rPr lang="sv-SE" sz="1200" i="0" baseline="0" dirty="0">
                <a:effectLst/>
                <a:latin typeface="Calibri" panose="020F0502020204030204" pitchFamily="34" charset="0"/>
                <a:ea typeface="Garamond" panose="02020404030301010803" pitchFamily="18" charset="0"/>
              </a:rPr>
              <a:t> där och då ligger till grund för hur valdistrikten ser ut inför valet. Mer information om detta finns i introduktionsutbildningen och på Valcentralen. </a:t>
            </a:r>
            <a:endParaRPr lang="sv-SE" sz="1800" i="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400" dirty="0">
              <a:effectLst/>
              <a:latin typeface="Times New Roman" panose="02020603050405020304" pitchFamily="18" charset="0"/>
              <a:ea typeface="Garamond" panose="02020404030301010803" pitchFamily="18" charset="0"/>
            </a:endParaRP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mars 2026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2914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Länsstyrelsen utbildar valnämnderna i frågor som rör val och är den myndighet som i första hand svarar på kommunens frågor.</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Valsedelsbeställning - Tar emot och administrerar valsedelsbeställning från partierna som ställer upp i valet.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Gör rättelser i röstlängd</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Ansvarar för den slutliga rösträkningen.</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Slutligen beslutar Länsstyrelsen om valresultat för kommunfullmäktige</a:t>
            </a:r>
            <a:r>
              <a:rPr lang="sv-SE" sz="1200" baseline="0" dirty="0">
                <a:effectLst/>
                <a:latin typeface="Calibri" panose="020F0502020204030204" pitchFamily="34" charset="0"/>
                <a:ea typeface="Garamond" panose="02020404030301010803" pitchFamily="18" charset="0"/>
              </a:rPr>
              <a:t> och regionfullmäktige</a:t>
            </a:r>
            <a:r>
              <a:rPr lang="sv-SE" sz="1200" dirty="0">
                <a:effectLst/>
                <a:latin typeface="Calibri" panose="020F0502020204030204" pitchFamily="34" charset="0"/>
                <a:ea typeface="Garamond" panose="02020404030301010803" pitchFamily="18" charset="0"/>
              </a:rPr>
              <a:t> och genomför efterträdarval.</a:t>
            </a:r>
          </a:p>
          <a:p>
            <a:pPr marL="342900" lvl="0" indent="-342900">
              <a:spcAft>
                <a:spcPts val="0"/>
              </a:spcAft>
              <a:buFont typeface="Courier New" panose="02070309020205020404" pitchFamily="49" charset="0"/>
              <a:buChar char="o"/>
            </a:pPr>
            <a:r>
              <a:rPr lang="sv-SE" sz="1200" dirty="0">
                <a:effectLst/>
                <a:latin typeface="Calibri" panose="020F0502020204030204" pitchFamily="34" charset="0"/>
                <a:ea typeface="Garamond" panose="02020404030301010803" pitchFamily="18" charset="0"/>
              </a:rPr>
              <a:t>Hösten</a:t>
            </a:r>
            <a:r>
              <a:rPr lang="sv-SE" sz="1200" baseline="0" dirty="0">
                <a:effectLst/>
                <a:latin typeface="Calibri" panose="020F0502020204030204" pitchFamily="34" charset="0"/>
                <a:ea typeface="Garamond" panose="02020404030301010803" pitchFamily="18" charset="0"/>
              </a:rPr>
              <a:t> före valår fastställer/beslutar, som sagt, Länsstyrelsen de valdistriktsindelningarna som Kommunfullmäktige föreslagit. </a:t>
            </a:r>
            <a:endParaRPr lang="sv-SE" sz="1800" dirty="0">
              <a:effectLst/>
              <a:latin typeface="Calibri" panose="020F0502020204030204" pitchFamily="34" charset="0"/>
              <a:ea typeface="Garamond" panose="02020404030301010803" pitchFamily="18" charset="0"/>
            </a:endParaRP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3967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spcAft>
                <a:spcPts val="0"/>
              </a:spcAft>
              <a:buFont typeface="Arial" panose="020B0604020202020204" pitchFamily="34" charset="0"/>
              <a:buChar char="•"/>
            </a:pPr>
            <a:r>
              <a:rPr lang="sv-SE" sz="1200" baseline="0" dirty="0">
                <a:solidFill>
                  <a:srgbClr val="000000"/>
                </a:solidFill>
                <a:effectLst/>
                <a:latin typeface="Calibri" panose="020F0502020204030204" pitchFamily="34" charset="0"/>
                <a:ea typeface="Garamond" panose="02020404030301010803" pitchFamily="18" charset="0"/>
              </a:rPr>
              <a:t>Valmyndigheten är navet och motorn vid genomförande av val och stöd till valadministrationen är ett naturligt ansvarsområde för att uppfylla just detta</a:t>
            </a:r>
          </a:p>
          <a:p>
            <a:pPr marL="171450" lvl="0" indent="-171450">
              <a:spcAft>
                <a:spcPts val="0"/>
              </a:spcAft>
              <a:buFont typeface="Arial" panose="020B0604020202020204" pitchFamily="34" charset="0"/>
              <a:buChar char="•"/>
            </a:pPr>
            <a:r>
              <a:rPr lang="sv-SE" sz="1200" baseline="0" dirty="0">
                <a:solidFill>
                  <a:srgbClr val="000000"/>
                </a:solidFill>
                <a:effectLst/>
                <a:latin typeface="Calibri" panose="020F0502020204030204" pitchFamily="34" charset="0"/>
                <a:ea typeface="Garamond" panose="02020404030301010803" pitchFamily="18" charset="0"/>
              </a:rPr>
              <a:t>Valmyndigheten tillhandahåller </a:t>
            </a:r>
            <a:r>
              <a:rPr lang="sv-SE" sz="1200" baseline="0" dirty="0" err="1">
                <a:solidFill>
                  <a:srgbClr val="000000"/>
                </a:solidFill>
                <a:effectLst/>
                <a:latin typeface="Calibri" panose="020F0502020204030204" pitchFamily="34" charset="0"/>
                <a:ea typeface="Garamond" panose="02020404030301010803" pitchFamily="18" charset="0"/>
              </a:rPr>
              <a:t>it-stöd</a:t>
            </a:r>
            <a:r>
              <a:rPr lang="sv-SE" sz="1200" baseline="0" dirty="0">
                <a:solidFill>
                  <a:srgbClr val="000000"/>
                </a:solidFill>
                <a:effectLst/>
                <a:latin typeface="Calibri" panose="020F0502020204030204" pitchFamily="34" charset="0"/>
                <a:ea typeface="Garamond" panose="02020404030301010803" pitchFamily="18" charset="0"/>
              </a:rPr>
              <a:t> i form av Valid, men vissa uppgifter så som information om lokaler, kontaktuppgifter, behörighetsadministrationen m.m. ligger på Länsstyrelsen och Kommunerna att fylla i.</a:t>
            </a: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Valmyndigheten producerar röstlängder och skickar röstkort samt informerar om när, var och hur man kan rösta. </a:t>
            </a:r>
            <a:endParaRPr lang="sv-SE" sz="1400" dirty="0">
              <a:solidFill>
                <a:schemeClr val="tx1"/>
              </a:solidFill>
              <a:effectLst/>
              <a:latin typeface="Times New Roman" panose="02020603050405020304" pitchFamily="18" charset="0"/>
              <a:ea typeface="Garamond" panose="02020404030301010803" pitchFamily="18" charset="0"/>
            </a:endParaRP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Tar fram både</a:t>
            </a:r>
            <a:r>
              <a:rPr lang="sv-SE" sz="1200" baseline="0" dirty="0">
                <a:solidFill>
                  <a:srgbClr val="000000"/>
                </a:solidFill>
                <a:effectLst/>
                <a:latin typeface="Calibri" panose="020F0502020204030204" pitchFamily="34" charset="0"/>
                <a:ea typeface="Garamond" panose="02020404030301010803" pitchFamily="18" charset="0"/>
              </a:rPr>
              <a:t> </a:t>
            </a:r>
            <a:r>
              <a:rPr lang="sv-SE" sz="1200" dirty="0">
                <a:solidFill>
                  <a:srgbClr val="000000"/>
                </a:solidFill>
                <a:effectLst/>
                <a:latin typeface="Calibri" panose="020F0502020204030204" pitchFamily="34" charset="0"/>
                <a:ea typeface="Garamond" panose="02020404030301010803" pitchFamily="18" charset="0"/>
              </a:rPr>
              <a:t>valmaterial och utbildningsmaterial</a:t>
            </a:r>
            <a:endParaRPr lang="sv-SE" sz="1400" dirty="0">
              <a:solidFill>
                <a:schemeClr val="tx1"/>
              </a:solidFill>
              <a:effectLst/>
              <a:latin typeface="Times New Roman" panose="02020603050405020304" pitchFamily="18" charset="0"/>
              <a:ea typeface="Garamond" panose="02020404030301010803" pitchFamily="18" charset="0"/>
            </a:endParaRP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Slutligen beslutar Valmyndigheten om valresultat för riksdagen</a:t>
            </a:r>
            <a:r>
              <a:rPr lang="sv-SE" sz="1200" baseline="0" dirty="0">
                <a:solidFill>
                  <a:srgbClr val="000000"/>
                </a:solidFill>
                <a:effectLst/>
                <a:latin typeface="Calibri" panose="020F0502020204030204" pitchFamily="34" charset="0"/>
                <a:ea typeface="Garamond" panose="02020404030301010803" pitchFamily="18" charset="0"/>
              </a:rPr>
              <a:t> </a:t>
            </a:r>
            <a:r>
              <a:rPr lang="sv-SE" sz="1200" dirty="0">
                <a:solidFill>
                  <a:srgbClr val="000000"/>
                </a:solidFill>
                <a:effectLst/>
                <a:latin typeface="Calibri" panose="020F0502020204030204" pitchFamily="34" charset="0"/>
                <a:ea typeface="Garamond" panose="02020404030301010803" pitchFamily="18" charset="0"/>
              </a:rPr>
              <a:t>och genomför efterträdarval.</a:t>
            </a: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D77F16-EADE-48D9-A1FB-A09289756722}"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7387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14EF9B-6828-432D-B681-00F5AD205606}"/>
              </a:ext>
            </a:extLst>
          </p:cNvPr>
          <p:cNvSpPr>
            <a:spLocks noGrp="1"/>
          </p:cNvSpPr>
          <p:nvPr>
            <p:ph type="ctrTitle"/>
          </p:nvPr>
        </p:nvSpPr>
        <p:spPr>
          <a:xfrm>
            <a:off x="2580816" y="2564904"/>
            <a:ext cx="6370622" cy="720000"/>
          </a:xfrm>
        </p:spPr>
        <p:txBody>
          <a:bodyPr anchor="b">
            <a:noAutofit/>
          </a:bodyPr>
          <a:lstStyle>
            <a:lvl1pPr algn="l">
              <a:defRPr sz="3800"/>
            </a:lvl1pPr>
          </a:lstStyle>
          <a:p>
            <a:r>
              <a:rPr lang="sv-SE"/>
              <a:t>Klicka här för att ändra format</a:t>
            </a:r>
            <a:endParaRPr lang="sv-SE" dirty="0"/>
          </a:p>
        </p:txBody>
      </p:sp>
      <p:sp>
        <p:nvSpPr>
          <p:cNvPr id="3" name="Underrubrik 2">
            <a:extLst>
              <a:ext uri="{FF2B5EF4-FFF2-40B4-BE49-F238E27FC236}">
                <a16:creationId xmlns:a16="http://schemas.microsoft.com/office/drawing/2014/main" id="{533BFFE0-8FAF-4991-9C36-8F71F53337A0}"/>
              </a:ext>
            </a:extLst>
          </p:cNvPr>
          <p:cNvSpPr>
            <a:spLocks noGrp="1"/>
          </p:cNvSpPr>
          <p:nvPr>
            <p:ph type="subTitle" idx="1"/>
          </p:nvPr>
        </p:nvSpPr>
        <p:spPr>
          <a:xfrm>
            <a:off x="2580000" y="3329642"/>
            <a:ext cx="6370622" cy="360238"/>
          </a:xfrm>
        </p:spPr>
        <p:txBody>
          <a:bodyPr>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pic>
        <p:nvPicPr>
          <p:cNvPr id="8" name="Bildobjekt 7">
            <a:extLst>
              <a:ext uri="{FF2B5EF4-FFF2-40B4-BE49-F238E27FC236}">
                <a16:creationId xmlns:a16="http://schemas.microsoft.com/office/drawing/2014/main" id="{7703E0DD-6A53-448C-8896-6947180EB14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
        <p:nvSpPr>
          <p:cNvPr id="7" name="Platshållare för datum 6">
            <a:extLst>
              <a:ext uri="{FF2B5EF4-FFF2-40B4-BE49-F238E27FC236}">
                <a16:creationId xmlns:a16="http://schemas.microsoft.com/office/drawing/2014/main" id="{A2C3B08F-7813-4431-8192-FF2BDEE659F4}"/>
              </a:ext>
            </a:extLst>
          </p:cNvPr>
          <p:cNvSpPr>
            <a:spLocks noGrp="1"/>
          </p:cNvSpPr>
          <p:nvPr>
            <p:ph type="dt" sz="half" idx="10"/>
          </p:nvPr>
        </p:nvSpPr>
        <p:spPr/>
        <p:txBody>
          <a:bodyPr/>
          <a:lstStyle/>
          <a:p>
            <a:fld id="{C3CAB3A1-2D40-4BA9-A61B-AFD14D1D0A73}" type="datetimeFigureOut">
              <a:rPr lang="sv-SE" smtClean="0"/>
              <a:pPr/>
              <a:t>2026-03-19</a:t>
            </a:fld>
            <a:endParaRPr lang="sv-SE"/>
          </a:p>
        </p:txBody>
      </p:sp>
      <p:sp>
        <p:nvSpPr>
          <p:cNvPr id="9" name="Platshållare för sidfot 8">
            <a:extLst>
              <a:ext uri="{FF2B5EF4-FFF2-40B4-BE49-F238E27FC236}">
                <a16:creationId xmlns:a16="http://schemas.microsoft.com/office/drawing/2014/main" id="{93A27371-4A72-4BC8-AAAC-3093D62CB281}"/>
              </a:ext>
            </a:extLst>
          </p:cNvPr>
          <p:cNvSpPr>
            <a:spLocks noGrp="1"/>
          </p:cNvSpPr>
          <p:nvPr>
            <p:ph type="ftr" sz="quarter" idx="11"/>
          </p:nvPr>
        </p:nvSpPr>
        <p:spPr/>
        <p:txBody>
          <a:bodyPr/>
          <a:lstStyle/>
          <a:p>
            <a:endParaRPr lang="sv-SE" dirty="0"/>
          </a:p>
        </p:txBody>
      </p:sp>
      <p:sp>
        <p:nvSpPr>
          <p:cNvPr id="10" name="Platshållare för bildnummer 9">
            <a:extLst>
              <a:ext uri="{FF2B5EF4-FFF2-40B4-BE49-F238E27FC236}">
                <a16:creationId xmlns:a16="http://schemas.microsoft.com/office/drawing/2014/main" id="{8EE03258-7CFC-49AC-AB3C-B3A5C5BA403A}"/>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3692663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apitel färg 1">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225355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 färg 2">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39972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apitel färg 3">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79559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apitel färg 4">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0441854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Kapitel 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hasCustomPrompt="1"/>
          </p:nvPr>
        </p:nvSpPr>
        <p:spPr>
          <a:xfrm>
            <a:off x="0" y="-1"/>
            <a:ext cx="12192000" cy="5903089"/>
          </a:xfrm>
          <a:solidFill>
            <a:schemeClr val="bg2"/>
          </a:solidFill>
        </p:spPr>
        <p:txBody>
          <a:bodyPr/>
          <a:lstStyle>
            <a:lvl1pPr>
              <a:defRPr/>
            </a:lvl1pPr>
          </a:lstStyle>
          <a:p>
            <a:r>
              <a:rPr lang="sv-SE" dirty="0"/>
              <a:t>Klicka på knappen Infoga bild under fliken Infoga för att infoga en bild.</a:t>
            </a:r>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69806" cy="720000"/>
          </a:xfrm>
        </p:spPr>
        <p:txBody>
          <a:bodyPr anchor="b">
            <a:noAutofit/>
          </a:bodyPr>
          <a:lstStyle>
            <a:lvl1pPr algn="l">
              <a:defRPr sz="3800">
                <a:solidFill>
                  <a:schemeClr val="bg1"/>
                </a:solidFill>
                <a:effectLst>
                  <a:outerShdw blurRad="50800" dist="38100" dir="2700000" algn="tl" rotWithShape="0">
                    <a:prstClr val="black">
                      <a:alpha val="40000"/>
                    </a:prstClr>
                  </a:outerShdw>
                </a:effectLst>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effectLst>
                  <a:outerShdw blurRad="50800" dist="38100" dir="2700000" algn="tl"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5637807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apitel bild 2">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3416300" y="6020544"/>
            <a:ext cx="8591550" cy="720000"/>
          </a:xfrm>
        </p:spPr>
        <p:txBody>
          <a:bodyPr anchor="b">
            <a:noAutofit/>
          </a:bodyPr>
          <a:lstStyle>
            <a:lvl1pPr algn="l">
              <a:defRPr sz="3600">
                <a:solidFill>
                  <a:schemeClr val="tx1"/>
                </a:solidFill>
                <a:effectLst/>
              </a:defRPr>
            </a:lvl1pPr>
          </a:lstStyle>
          <a:p>
            <a:r>
              <a:rPr lang="sv-SE"/>
              <a:t>Klicka här för att ändra format</a:t>
            </a:r>
            <a:endParaRPr lang="sv-SE" dirty="0"/>
          </a:p>
        </p:txBody>
      </p:sp>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1"/>
            <a:ext cx="12192000" cy="5903089"/>
          </a:xfrm>
          <a:solidFill>
            <a:schemeClr val="bg2"/>
          </a:solidFill>
        </p:spPr>
        <p:txBody>
          <a:bodyPr/>
          <a:lstStyle/>
          <a:p>
            <a:r>
              <a:rPr lang="sv-SE"/>
              <a:t>Klicka på ikonen för att lägga till en bild</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spTree>
    <p:extLst>
      <p:ext uri="{BB962C8B-B14F-4D97-AF65-F5344CB8AC3E}">
        <p14:creationId xmlns:p14="http://schemas.microsoft.com/office/powerpoint/2010/main" val="2503213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Kapitel bild 3">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4802735" y="272555"/>
            <a:ext cx="7005034" cy="1193359"/>
          </a:xfrm>
        </p:spPr>
        <p:txBody>
          <a:bodyPr anchor="ctr">
            <a:noAutofit/>
          </a:bodyPr>
          <a:lstStyle>
            <a:lvl1pPr algn="l">
              <a:defRPr sz="3600">
                <a:solidFill>
                  <a:schemeClr val="tx1"/>
                </a:solidFill>
                <a:effectLst/>
              </a:defRPr>
            </a:lvl1pPr>
          </a:lstStyle>
          <a:p>
            <a:r>
              <a:rPr lang="sv-SE"/>
              <a:t>Klicka här för att ändra format</a:t>
            </a:r>
            <a:endParaRPr lang="sv-SE" dirty="0"/>
          </a:p>
        </p:txBody>
      </p:sp>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1818000"/>
            <a:ext cx="12192000" cy="5040000"/>
          </a:xfrm>
          <a:solidFill>
            <a:schemeClr val="bg2"/>
          </a:solidFill>
        </p:spPr>
        <p:txBody>
          <a:bodyPr/>
          <a:lstStyle/>
          <a:p>
            <a:r>
              <a:rPr lang="sv-SE"/>
              <a:t>Klicka på ikonen för att lägga till en bild</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pic>
        <p:nvPicPr>
          <p:cNvPr id="8" name="Bildobjekt 7">
            <a:extLst>
              <a:ext uri="{FF2B5EF4-FFF2-40B4-BE49-F238E27FC236}">
                <a16:creationId xmlns:a16="http://schemas.microsoft.com/office/drawing/2014/main" id="{45689AA9-2269-983B-A78A-C44F94BD29E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Tree>
    <p:extLst>
      <p:ext uri="{BB962C8B-B14F-4D97-AF65-F5344CB8AC3E}">
        <p14:creationId xmlns:p14="http://schemas.microsoft.com/office/powerpoint/2010/main" val="9211835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Hel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0"/>
            <a:ext cx="12192000" cy="6858000"/>
          </a:xfrm>
          <a:solidFill>
            <a:schemeClr val="bg2"/>
          </a:solidFill>
        </p:spPr>
        <p:txBody>
          <a:bodyPr/>
          <a:lstStyle/>
          <a:p>
            <a:r>
              <a:rPr lang="sv-SE"/>
              <a:t>Klicka på ikonen för att lägga till en bild</a:t>
            </a:r>
            <a:endParaRPr lang="sv-SE" dirty="0"/>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1008000" y="509388"/>
            <a:ext cx="10176000" cy="720000"/>
          </a:xfrm>
        </p:spPr>
        <p:txBody>
          <a:bodyPr anchor="ctr">
            <a:noAutofit/>
          </a:bodyPr>
          <a:lstStyle>
            <a:lvl1pPr algn="l">
              <a:defRPr sz="3600">
                <a:solidFill>
                  <a:schemeClr val="tx1"/>
                </a:solidFill>
                <a:effectLst/>
              </a:defRPr>
            </a:lvl1pPr>
          </a:lstStyle>
          <a:p>
            <a:r>
              <a:rPr lang="sv-SE"/>
              <a:t>Klicka här för att ändra format</a:t>
            </a:r>
            <a:endParaRPr lang="sv-SE" dirty="0"/>
          </a:p>
        </p:txBody>
      </p:sp>
      <p:sp>
        <p:nvSpPr>
          <p:cNvPr id="5" name="Platshållare för text 4">
            <a:extLst>
              <a:ext uri="{FF2B5EF4-FFF2-40B4-BE49-F238E27FC236}">
                <a16:creationId xmlns:a16="http://schemas.microsoft.com/office/drawing/2014/main" id="{5747169D-F9DA-9DB0-B86B-EF9488178821}"/>
              </a:ext>
            </a:extLst>
          </p:cNvPr>
          <p:cNvSpPr>
            <a:spLocks noGrp="1"/>
          </p:cNvSpPr>
          <p:nvPr>
            <p:ph type="body" sz="quarter" idx="17" hasCustomPrompt="1"/>
          </p:nvPr>
        </p:nvSpPr>
        <p:spPr>
          <a:xfrm>
            <a:off x="1008000" y="1458293"/>
            <a:ext cx="10176000" cy="1325206"/>
          </a:xfrm>
        </p:spPr>
        <p:txBody>
          <a:bodyPr/>
          <a:lstStyle>
            <a:lvl1pPr marL="0" indent="0">
              <a:buNone/>
              <a:defRPr/>
            </a:lvl1pPr>
            <a:lvl2pPr marL="324000" indent="0">
              <a:buNone/>
              <a:defRPr/>
            </a:lvl2pPr>
            <a:lvl3pPr marL="648000" indent="0">
              <a:buNone/>
              <a:defRPr/>
            </a:lvl3pPr>
            <a:lvl4pPr marL="972000" indent="0">
              <a:buNone/>
              <a:defRPr/>
            </a:lvl4pPr>
            <a:lvl5pPr marL="1296000" indent="0">
              <a:buNone/>
              <a:defRPr/>
            </a:lvl5pPr>
          </a:lstStyle>
          <a:p>
            <a:pPr lvl="0"/>
            <a:r>
              <a:rPr lang="sv-SE" dirty="0"/>
              <a:t>Tänk på läsbarheten. Använd svart text mot ljus bild eller vit text mot mörk bild.</a:t>
            </a:r>
          </a:p>
          <a:p>
            <a:pPr lvl="1"/>
            <a:r>
              <a:rPr lang="sv-SE" dirty="0"/>
              <a:t>Nivå två</a:t>
            </a:r>
          </a:p>
          <a:p>
            <a:pPr lvl="2"/>
            <a:r>
              <a:rPr lang="sv-SE" dirty="0"/>
              <a:t>Nivå tre</a:t>
            </a:r>
          </a:p>
          <a:p>
            <a:pPr lvl="3"/>
            <a:r>
              <a:rPr lang="sv-SE" dirty="0"/>
              <a:t>Nivå fyra</a:t>
            </a:r>
          </a:p>
          <a:p>
            <a:pPr lvl="4"/>
            <a:r>
              <a:rPr lang="sv-SE" dirty="0"/>
              <a:t>Nivå fem</a:t>
            </a:r>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sp>
        <p:nvSpPr>
          <p:cNvPr id="8" name="Platshållare för text 9">
            <a:extLst>
              <a:ext uri="{FF2B5EF4-FFF2-40B4-BE49-F238E27FC236}">
                <a16:creationId xmlns:a16="http://schemas.microsoft.com/office/drawing/2014/main" id="{F52E7896-DCEF-E460-E851-932A3376D996}"/>
              </a:ext>
            </a:extLst>
          </p:cNvPr>
          <p:cNvSpPr>
            <a:spLocks noGrp="1"/>
          </p:cNvSpPr>
          <p:nvPr>
            <p:ph type="body" sz="quarter" idx="14" hasCustomPrompt="1"/>
          </p:nvPr>
        </p:nvSpPr>
        <p:spPr>
          <a:xfrm>
            <a:off x="164119" y="5930451"/>
            <a:ext cx="3093616" cy="927549"/>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sv-SE" dirty="0"/>
              <a:t> </a:t>
            </a:r>
            <a:endParaRPr lang="en-GB" dirty="0"/>
          </a:p>
        </p:txBody>
      </p:sp>
    </p:spTree>
    <p:extLst>
      <p:ext uri="{BB962C8B-B14F-4D97-AF65-F5344CB8AC3E}">
        <p14:creationId xmlns:p14="http://schemas.microsoft.com/office/powerpoint/2010/main" val="4969459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vslut">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925D998-0057-4F2D-B1FF-E18FADE7D2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31861" y="2330393"/>
            <a:ext cx="7328277" cy="2197213"/>
          </a:xfrm>
          <a:prstGeom prst="rect">
            <a:avLst/>
          </a:prstGeom>
        </p:spPr>
      </p:pic>
    </p:spTree>
    <p:extLst>
      <p:ext uri="{BB962C8B-B14F-4D97-AF65-F5344CB8AC3E}">
        <p14:creationId xmlns:p14="http://schemas.microsoft.com/office/powerpoint/2010/main" val="2761880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14EF9B-6828-432D-B681-00F5AD205606}"/>
              </a:ext>
            </a:extLst>
          </p:cNvPr>
          <p:cNvSpPr>
            <a:spLocks noGrp="1"/>
          </p:cNvSpPr>
          <p:nvPr>
            <p:ph type="ctrTitle"/>
          </p:nvPr>
        </p:nvSpPr>
        <p:spPr>
          <a:xfrm>
            <a:off x="2580816" y="2564904"/>
            <a:ext cx="6370622" cy="720000"/>
          </a:xfrm>
        </p:spPr>
        <p:txBody>
          <a:bodyPr anchor="b">
            <a:noAutofit/>
          </a:bodyPr>
          <a:lstStyle>
            <a:lvl1pPr algn="l">
              <a:defRPr sz="3800"/>
            </a:lvl1pPr>
          </a:lstStyle>
          <a:p>
            <a:r>
              <a:rPr lang="sv-SE"/>
              <a:t>Klicka här för att ändra format</a:t>
            </a:r>
            <a:endParaRPr lang="sv-SE" dirty="0"/>
          </a:p>
        </p:txBody>
      </p:sp>
      <p:sp>
        <p:nvSpPr>
          <p:cNvPr id="3" name="Underrubrik 2">
            <a:extLst>
              <a:ext uri="{FF2B5EF4-FFF2-40B4-BE49-F238E27FC236}">
                <a16:creationId xmlns:a16="http://schemas.microsoft.com/office/drawing/2014/main" id="{533BFFE0-8FAF-4991-9C36-8F71F53337A0}"/>
              </a:ext>
            </a:extLst>
          </p:cNvPr>
          <p:cNvSpPr>
            <a:spLocks noGrp="1"/>
          </p:cNvSpPr>
          <p:nvPr>
            <p:ph type="subTitle" idx="1"/>
          </p:nvPr>
        </p:nvSpPr>
        <p:spPr>
          <a:xfrm>
            <a:off x="2580000" y="3329642"/>
            <a:ext cx="6370622" cy="360238"/>
          </a:xfrm>
        </p:spPr>
        <p:txBody>
          <a:bodyPr>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pic>
        <p:nvPicPr>
          <p:cNvPr id="8" name="Bildobjekt 7">
            <a:extLst>
              <a:ext uri="{FF2B5EF4-FFF2-40B4-BE49-F238E27FC236}">
                <a16:creationId xmlns:a16="http://schemas.microsoft.com/office/drawing/2014/main" id="{7703E0DD-6A53-448C-8896-6947180EB1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
        <p:nvSpPr>
          <p:cNvPr id="7" name="Platshållare för datum 6">
            <a:extLst>
              <a:ext uri="{FF2B5EF4-FFF2-40B4-BE49-F238E27FC236}">
                <a16:creationId xmlns:a16="http://schemas.microsoft.com/office/drawing/2014/main" id="{A2C3B08F-7813-4431-8192-FF2BDEE659F4}"/>
              </a:ext>
            </a:extLst>
          </p:cNvPr>
          <p:cNvSpPr>
            <a:spLocks noGrp="1"/>
          </p:cNvSpPr>
          <p:nvPr>
            <p:ph type="dt" sz="half" idx="10"/>
          </p:nvPr>
        </p:nvSpPr>
        <p:spPr/>
        <p:txBody>
          <a:bodyPr/>
          <a:lstStyle/>
          <a:p>
            <a:fld id="{C3CAB3A1-2D40-4BA9-A61B-AFD14D1D0A73}" type="datetimeFigureOut">
              <a:rPr lang="sv-SE" smtClean="0"/>
              <a:pPr/>
              <a:t>2026-03-19</a:t>
            </a:fld>
            <a:endParaRPr lang="sv-SE"/>
          </a:p>
        </p:txBody>
      </p:sp>
      <p:sp>
        <p:nvSpPr>
          <p:cNvPr id="9" name="Platshållare för sidfot 8">
            <a:extLst>
              <a:ext uri="{FF2B5EF4-FFF2-40B4-BE49-F238E27FC236}">
                <a16:creationId xmlns:a16="http://schemas.microsoft.com/office/drawing/2014/main" id="{93A27371-4A72-4BC8-AAAC-3093D62CB281}"/>
              </a:ext>
            </a:extLst>
          </p:cNvPr>
          <p:cNvSpPr>
            <a:spLocks noGrp="1"/>
          </p:cNvSpPr>
          <p:nvPr>
            <p:ph type="ftr" sz="quarter" idx="11"/>
          </p:nvPr>
        </p:nvSpPr>
        <p:spPr/>
        <p:txBody>
          <a:bodyPr/>
          <a:lstStyle/>
          <a:p>
            <a:endParaRPr lang="sv-SE" dirty="0"/>
          </a:p>
        </p:txBody>
      </p:sp>
      <p:sp>
        <p:nvSpPr>
          <p:cNvPr id="10" name="Platshållare för bildnummer 9">
            <a:extLst>
              <a:ext uri="{FF2B5EF4-FFF2-40B4-BE49-F238E27FC236}">
                <a16:creationId xmlns:a16="http://schemas.microsoft.com/office/drawing/2014/main" id="{8EE03258-7CFC-49AC-AB3C-B3A5C5BA403A}"/>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1913272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FDB03D-A6D7-4606-9BE4-CE04FBE44954}"/>
              </a:ext>
            </a:extLst>
          </p:cNvPr>
          <p:cNvSpPr>
            <a:spLocks noGrp="1"/>
          </p:cNvSpPr>
          <p:nvPr>
            <p:ph type="title"/>
          </p:nvPr>
        </p:nvSpPr>
        <p:spPr/>
        <p:txBody>
          <a:bodyPr/>
          <a:lstStyle/>
          <a:p>
            <a:r>
              <a:rPr lang="sv-SE"/>
              <a:t>Klicka här för att ändra format</a:t>
            </a:r>
          </a:p>
        </p:txBody>
      </p:sp>
      <p:sp>
        <p:nvSpPr>
          <p:cNvPr id="3" name="Platshållare för innehåll 2">
            <a:extLst>
              <a:ext uri="{FF2B5EF4-FFF2-40B4-BE49-F238E27FC236}">
                <a16:creationId xmlns:a16="http://schemas.microsoft.com/office/drawing/2014/main" id="{DBC6A3DC-AD5D-45E7-A458-75DD5D54551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datum 3">
            <a:extLst>
              <a:ext uri="{FF2B5EF4-FFF2-40B4-BE49-F238E27FC236}">
                <a16:creationId xmlns:a16="http://schemas.microsoft.com/office/drawing/2014/main" id="{2AD2FB97-0F6D-4CFC-9A04-6D63132E72BC}"/>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5" name="Platshållare för sidfot 4">
            <a:extLst>
              <a:ext uri="{FF2B5EF4-FFF2-40B4-BE49-F238E27FC236}">
                <a16:creationId xmlns:a16="http://schemas.microsoft.com/office/drawing/2014/main" id="{969EF2DC-A044-4F97-B0CD-431ABA5352C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07E2176-57E5-4456-A5A4-651722E60A2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222148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FDB03D-A6D7-4606-9BE4-CE04FBE44954}"/>
              </a:ext>
            </a:extLst>
          </p:cNvPr>
          <p:cNvSpPr>
            <a:spLocks noGrp="1"/>
          </p:cNvSpPr>
          <p:nvPr>
            <p:ph type="title"/>
          </p:nvPr>
        </p:nvSpPr>
        <p:spPr/>
        <p:txBody>
          <a:bodyPr/>
          <a:lstStyle/>
          <a:p>
            <a:r>
              <a:rPr lang="sv-SE"/>
              <a:t>Klicka här för att ändra format</a:t>
            </a:r>
          </a:p>
        </p:txBody>
      </p:sp>
      <p:sp>
        <p:nvSpPr>
          <p:cNvPr id="3" name="Platshållare för innehåll 2">
            <a:extLst>
              <a:ext uri="{FF2B5EF4-FFF2-40B4-BE49-F238E27FC236}">
                <a16:creationId xmlns:a16="http://schemas.microsoft.com/office/drawing/2014/main" id="{DBC6A3DC-AD5D-45E7-A458-75DD5D54551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datum 3">
            <a:extLst>
              <a:ext uri="{FF2B5EF4-FFF2-40B4-BE49-F238E27FC236}">
                <a16:creationId xmlns:a16="http://schemas.microsoft.com/office/drawing/2014/main" id="{2AD2FB97-0F6D-4CFC-9A04-6D63132E72BC}"/>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5" name="Platshållare för sidfot 4">
            <a:extLst>
              <a:ext uri="{FF2B5EF4-FFF2-40B4-BE49-F238E27FC236}">
                <a16:creationId xmlns:a16="http://schemas.microsoft.com/office/drawing/2014/main" id="{969EF2DC-A044-4F97-B0CD-431ABA5352C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07E2176-57E5-4456-A5A4-651722E60A2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62173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A15F10B-3E52-4A01-A074-8FACED82946C}"/>
              </a:ext>
            </a:extLst>
          </p:cNvPr>
          <p:cNvSpPr>
            <a:spLocks noGrp="1"/>
          </p:cNvSpPr>
          <p:nvPr>
            <p:ph type="title"/>
          </p:nvPr>
        </p:nvSpPr>
        <p:spPr>
          <a:xfrm>
            <a:off x="2580816" y="2564904"/>
            <a:ext cx="6370622" cy="720000"/>
          </a:xfrm>
        </p:spPr>
        <p:txBody>
          <a:bodyPr anchor="b">
            <a:noAutofit/>
          </a:bodyPr>
          <a:lstStyle>
            <a:lvl1pPr>
              <a:defRPr sz="3200"/>
            </a:lvl1pPr>
          </a:lstStyle>
          <a:p>
            <a:r>
              <a:rPr lang="sv-SE"/>
              <a:t>Klicka här för att ändra format</a:t>
            </a:r>
            <a:endParaRPr lang="sv-SE" dirty="0"/>
          </a:p>
        </p:txBody>
      </p:sp>
      <p:sp>
        <p:nvSpPr>
          <p:cNvPr id="3" name="Platshållare för text 2">
            <a:extLst>
              <a:ext uri="{FF2B5EF4-FFF2-40B4-BE49-F238E27FC236}">
                <a16:creationId xmlns:a16="http://schemas.microsoft.com/office/drawing/2014/main" id="{E837DAB8-FB21-4D42-8249-61209DB20594}"/>
              </a:ext>
            </a:extLst>
          </p:cNvPr>
          <p:cNvSpPr>
            <a:spLocks noGrp="1"/>
          </p:cNvSpPr>
          <p:nvPr>
            <p:ph type="body" idx="1"/>
          </p:nvPr>
        </p:nvSpPr>
        <p:spPr>
          <a:xfrm>
            <a:off x="2580000" y="3329642"/>
            <a:ext cx="6370622" cy="360238"/>
          </a:xfrm>
        </p:spPr>
        <p:txBody>
          <a:bodyPr>
            <a:no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7" name="Platshållare för datum 6">
            <a:extLst>
              <a:ext uri="{FF2B5EF4-FFF2-40B4-BE49-F238E27FC236}">
                <a16:creationId xmlns:a16="http://schemas.microsoft.com/office/drawing/2014/main" id="{026CA621-5FB0-485E-AD29-BCB7AC7366FB}"/>
              </a:ext>
            </a:extLst>
          </p:cNvPr>
          <p:cNvSpPr>
            <a:spLocks noGrp="1"/>
          </p:cNvSpPr>
          <p:nvPr>
            <p:ph type="dt" sz="half" idx="10"/>
          </p:nvPr>
        </p:nvSpPr>
        <p:spPr/>
        <p:txBody>
          <a:bodyPr/>
          <a:lstStyle/>
          <a:p>
            <a:fld id="{C3CAB3A1-2D40-4BA9-A61B-AFD14D1D0A73}" type="datetimeFigureOut">
              <a:rPr lang="sv-SE" smtClean="0"/>
              <a:pPr/>
              <a:t>2026-03-19</a:t>
            </a:fld>
            <a:endParaRPr lang="sv-SE"/>
          </a:p>
        </p:txBody>
      </p:sp>
      <p:sp>
        <p:nvSpPr>
          <p:cNvPr id="8" name="Platshållare för sidfot 7">
            <a:extLst>
              <a:ext uri="{FF2B5EF4-FFF2-40B4-BE49-F238E27FC236}">
                <a16:creationId xmlns:a16="http://schemas.microsoft.com/office/drawing/2014/main" id="{053A79EE-05AC-4963-8B0F-040053E1DDFE}"/>
              </a:ext>
            </a:extLst>
          </p:cNvPr>
          <p:cNvSpPr>
            <a:spLocks noGrp="1"/>
          </p:cNvSpPr>
          <p:nvPr>
            <p:ph type="ftr" sz="quarter" idx="11"/>
          </p:nvPr>
        </p:nvSpPr>
        <p:spPr/>
        <p:txBody>
          <a:bodyPr/>
          <a:lstStyle/>
          <a:p>
            <a:endParaRPr lang="sv-SE" dirty="0"/>
          </a:p>
        </p:txBody>
      </p:sp>
      <p:sp>
        <p:nvSpPr>
          <p:cNvPr id="9" name="Platshållare för bildnummer 8">
            <a:extLst>
              <a:ext uri="{FF2B5EF4-FFF2-40B4-BE49-F238E27FC236}">
                <a16:creationId xmlns:a16="http://schemas.microsoft.com/office/drawing/2014/main" id="{5FEBEACA-5626-42CF-9F84-0462330F2E57}"/>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14277670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p:txBody>
          <a:bodyPr>
            <a:noAutofit/>
          </a:bodyPr>
          <a:lstStyle/>
          <a:p>
            <a:r>
              <a:rPr lang="sv-SE"/>
              <a:t>Klicka här för att ändra 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7647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Jämförelse">
    <p:spTree>
      <p:nvGrpSpPr>
        <p:cNvPr id="1" name=""/>
        <p:cNvGrpSpPr/>
        <p:nvPr/>
      </p:nvGrpSpPr>
      <p:grpSpPr>
        <a:xfrm>
          <a:off x="0" y="0"/>
          <a:ext cx="0" cy="0"/>
          <a:chOff x="0" y="0"/>
          <a:chExt cx="0" cy="0"/>
        </a:xfrm>
      </p:grpSpPr>
      <p:sp>
        <p:nvSpPr>
          <p:cNvPr id="3" name="Platshållare för text 2">
            <a:extLst>
              <a:ext uri="{FF2B5EF4-FFF2-40B4-BE49-F238E27FC236}">
                <a16:creationId xmlns:a16="http://schemas.microsoft.com/office/drawing/2014/main" id="{BF63D6F9-84B0-4A5C-8E4B-BC68E6C6EF99}"/>
              </a:ext>
            </a:extLst>
          </p:cNvPr>
          <p:cNvSpPr>
            <a:spLocks noGrp="1"/>
          </p:cNvSpPr>
          <p:nvPr>
            <p:ph type="body" idx="1"/>
          </p:nvPr>
        </p:nvSpPr>
        <p:spPr>
          <a:xfrm>
            <a:off x="1007533" y="153511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id="{952354B6-EA03-4633-BF8C-740DFABDCCD7}"/>
              </a:ext>
            </a:extLst>
          </p:cNvPr>
          <p:cNvSpPr>
            <a:spLocks noGrp="1"/>
          </p:cNvSpPr>
          <p:nvPr>
            <p:ph sz="half" idx="2"/>
          </p:nvPr>
        </p:nvSpPr>
        <p:spPr>
          <a:xfrm>
            <a:off x="1007533" y="2226392"/>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text 4">
            <a:extLst>
              <a:ext uri="{FF2B5EF4-FFF2-40B4-BE49-F238E27FC236}">
                <a16:creationId xmlns:a16="http://schemas.microsoft.com/office/drawing/2014/main" id="{F649AF67-0586-4B82-B127-BCF1D142CD35}"/>
              </a:ext>
            </a:extLst>
          </p:cNvPr>
          <p:cNvSpPr>
            <a:spLocks noGrp="1"/>
          </p:cNvSpPr>
          <p:nvPr>
            <p:ph type="body" sz="quarter" idx="3"/>
          </p:nvPr>
        </p:nvSpPr>
        <p:spPr>
          <a:xfrm>
            <a:off x="6195485" y="152988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id="{808B6D22-C9A1-4DC3-9391-6DE49E2DA559}"/>
              </a:ext>
            </a:extLst>
          </p:cNvPr>
          <p:cNvSpPr>
            <a:spLocks noGrp="1"/>
          </p:cNvSpPr>
          <p:nvPr>
            <p:ph sz="quarter" idx="4"/>
          </p:nvPr>
        </p:nvSpPr>
        <p:spPr>
          <a:xfrm>
            <a:off x="6195485" y="2226391"/>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datum 6">
            <a:extLst>
              <a:ext uri="{FF2B5EF4-FFF2-40B4-BE49-F238E27FC236}">
                <a16:creationId xmlns:a16="http://schemas.microsoft.com/office/drawing/2014/main" id="{E30EC6AC-22D3-4986-B75B-4A9C4E008D86}"/>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8" name="Platshållare för sidfot 7">
            <a:extLst>
              <a:ext uri="{FF2B5EF4-FFF2-40B4-BE49-F238E27FC236}">
                <a16:creationId xmlns:a16="http://schemas.microsoft.com/office/drawing/2014/main" id="{4CAA757E-6409-4B8A-9DCF-C2B973D9CB1B}"/>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F956D3A-FB10-4BC7-B775-EEC3B0F09BB9}"/>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11" name="Rubrik 10">
            <a:extLst>
              <a:ext uri="{FF2B5EF4-FFF2-40B4-BE49-F238E27FC236}">
                <a16:creationId xmlns:a16="http://schemas.microsoft.com/office/drawing/2014/main" id="{B6E6C1AE-FB17-4361-B576-BEA64F324FD2}"/>
              </a:ext>
            </a:extLst>
          </p:cNvPr>
          <p:cNvSpPr>
            <a:spLocks noGrp="1"/>
          </p:cNvSpPr>
          <p:nvPr>
            <p:ph type="title"/>
          </p:nvPr>
        </p:nvSpPr>
        <p:spPr/>
        <p:txBody>
          <a:bodyPr/>
          <a:lstStyle/>
          <a:p>
            <a:r>
              <a:rPr lang="sv-SE"/>
              <a:t>Klicka här för att ändra format</a:t>
            </a:r>
            <a:endParaRPr lang="sv-SE" dirty="0"/>
          </a:p>
        </p:txBody>
      </p:sp>
    </p:spTree>
    <p:extLst>
      <p:ext uri="{BB962C8B-B14F-4D97-AF65-F5344CB8AC3E}">
        <p14:creationId xmlns:p14="http://schemas.microsoft.com/office/powerpoint/2010/main" val="37555070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002D4F-0565-4D94-B732-A81A7631CE88}"/>
              </a:ext>
            </a:extLst>
          </p:cNvPr>
          <p:cNvSpPr>
            <a:spLocks noGrp="1"/>
          </p:cNvSpPr>
          <p:nvPr>
            <p:ph type="title"/>
          </p:nvPr>
        </p:nvSpPr>
        <p:spPr/>
        <p:txBody>
          <a:bodyPr/>
          <a:lstStyle/>
          <a:p>
            <a:r>
              <a:rPr lang="sv-SE"/>
              <a:t>Klicka här för att ändra format</a:t>
            </a:r>
            <a:endParaRPr lang="sv-SE" dirty="0"/>
          </a:p>
        </p:txBody>
      </p:sp>
      <p:sp>
        <p:nvSpPr>
          <p:cNvPr id="3" name="Platshållare för datum 2">
            <a:extLst>
              <a:ext uri="{FF2B5EF4-FFF2-40B4-BE49-F238E27FC236}">
                <a16:creationId xmlns:a16="http://schemas.microsoft.com/office/drawing/2014/main" id="{29290BF0-624A-4FEB-AD73-4B87CFDED0C5}"/>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4" name="Platshållare för sidfot 3">
            <a:extLst>
              <a:ext uri="{FF2B5EF4-FFF2-40B4-BE49-F238E27FC236}">
                <a16:creationId xmlns:a16="http://schemas.microsoft.com/office/drawing/2014/main" id="{AA57C6F1-0C9D-4071-9328-1490E5D8E72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D3DB7D4-08D4-4FBD-BD00-F4ED9229D666}"/>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9174129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904284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pitel färg 1">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12824290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apitel färg 2">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3122002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apitel färg 3">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1381286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apitel färg 4">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232537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A15F10B-3E52-4A01-A074-8FACED82946C}"/>
              </a:ext>
            </a:extLst>
          </p:cNvPr>
          <p:cNvSpPr>
            <a:spLocks noGrp="1"/>
          </p:cNvSpPr>
          <p:nvPr>
            <p:ph type="title"/>
          </p:nvPr>
        </p:nvSpPr>
        <p:spPr>
          <a:xfrm>
            <a:off x="2580816" y="2564904"/>
            <a:ext cx="6370622" cy="720000"/>
          </a:xfrm>
        </p:spPr>
        <p:txBody>
          <a:bodyPr anchor="b">
            <a:noAutofit/>
          </a:bodyPr>
          <a:lstStyle>
            <a:lvl1pPr>
              <a:defRPr sz="3200"/>
            </a:lvl1pPr>
          </a:lstStyle>
          <a:p>
            <a:r>
              <a:rPr lang="sv-SE"/>
              <a:t>Klicka här för att ändra format</a:t>
            </a:r>
            <a:endParaRPr lang="sv-SE" dirty="0"/>
          </a:p>
        </p:txBody>
      </p:sp>
      <p:sp>
        <p:nvSpPr>
          <p:cNvPr id="3" name="Platshållare för text 2">
            <a:extLst>
              <a:ext uri="{FF2B5EF4-FFF2-40B4-BE49-F238E27FC236}">
                <a16:creationId xmlns:a16="http://schemas.microsoft.com/office/drawing/2014/main" id="{E837DAB8-FB21-4D42-8249-61209DB20594}"/>
              </a:ext>
            </a:extLst>
          </p:cNvPr>
          <p:cNvSpPr>
            <a:spLocks noGrp="1"/>
          </p:cNvSpPr>
          <p:nvPr>
            <p:ph type="body" idx="1"/>
          </p:nvPr>
        </p:nvSpPr>
        <p:spPr>
          <a:xfrm>
            <a:off x="2580000" y="3329642"/>
            <a:ext cx="6370622" cy="360238"/>
          </a:xfrm>
        </p:spPr>
        <p:txBody>
          <a:bodyPr>
            <a:no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7" name="Platshållare för datum 6">
            <a:extLst>
              <a:ext uri="{FF2B5EF4-FFF2-40B4-BE49-F238E27FC236}">
                <a16:creationId xmlns:a16="http://schemas.microsoft.com/office/drawing/2014/main" id="{026CA621-5FB0-485E-AD29-BCB7AC7366FB}"/>
              </a:ext>
            </a:extLst>
          </p:cNvPr>
          <p:cNvSpPr>
            <a:spLocks noGrp="1"/>
          </p:cNvSpPr>
          <p:nvPr>
            <p:ph type="dt" sz="half" idx="10"/>
          </p:nvPr>
        </p:nvSpPr>
        <p:spPr/>
        <p:txBody>
          <a:bodyPr/>
          <a:lstStyle/>
          <a:p>
            <a:fld id="{C3CAB3A1-2D40-4BA9-A61B-AFD14D1D0A73}" type="datetimeFigureOut">
              <a:rPr lang="sv-SE" smtClean="0"/>
              <a:pPr/>
              <a:t>2026-03-19</a:t>
            </a:fld>
            <a:endParaRPr lang="sv-SE"/>
          </a:p>
        </p:txBody>
      </p:sp>
      <p:sp>
        <p:nvSpPr>
          <p:cNvPr id="8" name="Platshållare för sidfot 7">
            <a:extLst>
              <a:ext uri="{FF2B5EF4-FFF2-40B4-BE49-F238E27FC236}">
                <a16:creationId xmlns:a16="http://schemas.microsoft.com/office/drawing/2014/main" id="{053A79EE-05AC-4963-8B0F-040053E1DDFE}"/>
              </a:ext>
            </a:extLst>
          </p:cNvPr>
          <p:cNvSpPr>
            <a:spLocks noGrp="1"/>
          </p:cNvSpPr>
          <p:nvPr>
            <p:ph type="ftr" sz="quarter" idx="11"/>
          </p:nvPr>
        </p:nvSpPr>
        <p:spPr/>
        <p:txBody>
          <a:bodyPr/>
          <a:lstStyle/>
          <a:p>
            <a:endParaRPr lang="sv-SE" dirty="0"/>
          </a:p>
        </p:txBody>
      </p:sp>
      <p:sp>
        <p:nvSpPr>
          <p:cNvPr id="9" name="Platshållare för bildnummer 8">
            <a:extLst>
              <a:ext uri="{FF2B5EF4-FFF2-40B4-BE49-F238E27FC236}">
                <a16:creationId xmlns:a16="http://schemas.microsoft.com/office/drawing/2014/main" id="{5FEBEACA-5626-42CF-9F84-0462330F2E57}"/>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2470094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apitel 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Lst>
          </p:cNvPr>
          <p:cNvSpPr>
            <a:spLocks noGrp="1"/>
          </p:cNvSpPr>
          <p:nvPr>
            <p:ph type="pic" sz="quarter" idx="13"/>
          </p:nvPr>
        </p:nvSpPr>
        <p:spPr>
          <a:xfrm>
            <a:off x="0" y="-1"/>
            <a:ext cx="12192000" cy="5903089"/>
          </a:xfrm>
          <a:solidFill>
            <a:schemeClr val="bg2"/>
          </a:solidFill>
        </p:spPr>
        <p:txBody>
          <a:bodyPr/>
          <a:lstStyle/>
          <a:p>
            <a:r>
              <a:rPr lang="sv-SE"/>
              <a:t>Klicka på ikonen för att lägga till en bild</a:t>
            </a:r>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69806" cy="720000"/>
          </a:xfrm>
        </p:spPr>
        <p:txBody>
          <a:bodyPr anchor="b">
            <a:noAutofit/>
          </a:bodyPr>
          <a:lstStyle>
            <a:lvl1pPr algn="l">
              <a:defRPr sz="3800">
                <a:solidFill>
                  <a:schemeClr val="bg1"/>
                </a:solidFill>
                <a:effectLst>
                  <a:outerShdw blurRad="50800" dist="38100" dir="2700000" algn="tl" rotWithShape="0">
                    <a:prstClr val="black">
                      <a:alpha val="40000"/>
                    </a:prstClr>
                  </a:outerShdw>
                </a:effectLst>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effectLst>
                  <a:outerShdw blurRad="50800" dist="38100" dir="2700000" algn="tl"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2804736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Avslut">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925D998-0057-4F2D-B1FF-E18FADE7D2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31861" y="2330393"/>
            <a:ext cx="7328277" cy="2197213"/>
          </a:xfrm>
          <a:prstGeom prst="rect">
            <a:avLst/>
          </a:prstGeom>
        </p:spPr>
      </p:pic>
    </p:spTree>
    <p:extLst>
      <p:ext uri="{BB962C8B-B14F-4D97-AF65-F5344CB8AC3E}">
        <p14:creationId xmlns:p14="http://schemas.microsoft.com/office/powerpoint/2010/main" val="1433032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p:txBody>
          <a:bodyPr>
            <a:noAutofit/>
          </a:bodyPr>
          <a:lstStyle/>
          <a:p>
            <a:r>
              <a:rPr lang="sv-SE"/>
              <a:t>Klicka här för att ändra 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29101923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Jämförelse">
    <p:spTree>
      <p:nvGrpSpPr>
        <p:cNvPr id="1" name=""/>
        <p:cNvGrpSpPr/>
        <p:nvPr/>
      </p:nvGrpSpPr>
      <p:grpSpPr>
        <a:xfrm>
          <a:off x="0" y="0"/>
          <a:ext cx="0" cy="0"/>
          <a:chOff x="0" y="0"/>
          <a:chExt cx="0" cy="0"/>
        </a:xfrm>
      </p:grpSpPr>
      <p:sp>
        <p:nvSpPr>
          <p:cNvPr id="11" name="Rubrik 10">
            <a:extLst>
              <a:ext uri="{FF2B5EF4-FFF2-40B4-BE49-F238E27FC236}">
                <a16:creationId xmlns:a16="http://schemas.microsoft.com/office/drawing/2014/main" id="{B6E6C1AE-FB17-4361-B576-BEA64F324FD2}"/>
              </a:ext>
            </a:extLst>
          </p:cNvPr>
          <p:cNvSpPr>
            <a:spLocks noGrp="1"/>
          </p:cNvSpPr>
          <p:nvPr>
            <p:ph type="title"/>
          </p:nvPr>
        </p:nvSpPr>
        <p:spPr/>
        <p:txBody>
          <a:bodyPr/>
          <a:lstStyle/>
          <a:p>
            <a:r>
              <a:rPr lang="sv-SE"/>
              <a:t>Klicka här för att ändra format</a:t>
            </a:r>
            <a:endParaRPr lang="sv-SE" dirty="0"/>
          </a:p>
        </p:txBody>
      </p:sp>
      <p:sp>
        <p:nvSpPr>
          <p:cNvPr id="3" name="Platshållare för text 2">
            <a:extLst>
              <a:ext uri="{FF2B5EF4-FFF2-40B4-BE49-F238E27FC236}">
                <a16:creationId xmlns:a16="http://schemas.microsoft.com/office/drawing/2014/main" id="{BF63D6F9-84B0-4A5C-8E4B-BC68E6C6EF99}"/>
              </a:ext>
            </a:extLst>
          </p:cNvPr>
          <p:cNvSpPr>
            <a:spLocks noGrp="1"/>
          </p:cNvSpPr>
          <p:nvPr>
            <p:ph type="body" idx="1"/>
          </p:nvPr>
        </p:nvSpPr>
        <p:spPr>
          <a:xfrm>
            <a:off x="1007533" y="153511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id="{952354B6-EA03-4633-BF8C-740DFABDCCD7}"/>
              </a:ext>
            </a:extLst>
          </p:cNvPr>
          <p:cNvSpPr>
            <a:spLocks noGrp="1"/>
          </p:cNvSpPr>
          <p:nvPr>
            <p:ph sz="half" idx="2"/>
          </p:nvPr>
        </p:nvSpPr>
        <p:spPr>
          <a:xfrm>
            <a:off x="1007533" y="2226392"/>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text 4">
            <a:extLst>
              <a:ext uri="{FF2B5EF4-FFF2-40B4-BE49-F238E27FC236}">
                <a16:creationId xmlns:a16="http://schemas.microsoft.com/office/drawing/2014/main" id="{F649AF67-0586-4B82-B127-BCF1D142CD35}"/>
              </a:ext>
            </a:extLst>
          </p:cNvPr>
          <p:cNvSpPr>
            <a:spLocks noGrp="1"/>
          </p:cNvSpPr>
          <p:nvPr>
            <p:ph type="body" sz="quarter" idx="3"/>
          </p:nvPr>
        </p:nvSpPr>
        <p:spPr>
          <a:xfrm>
            <a:off x="6195485" y="152988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id="{808B6D22-C9A1-4DC3-9391-6DE49E2DA559}"/>
              </a:ext>
            </a:extLst>
          </p:cNvPr>
          <p:cNvSpPr>
            <a:spLocks noGrp="1"/>
          </p:cNvSpPr>
          <p:nvPr>
            <p:ph sz="quarter" idx="4"/>
          </p:nvPr>
        </p:nvSpPr>
        <p:spPr>
          <a:xfrm>
            <a:off x="6195485" y="2226391"/>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datum 6">
            <a:extLst>
              <a:ext uri="{FF2B5EF4-FFF2-40B4-BE49-F238E27FC236}">
                <a16:creationId xmlns:a16="http://schemas.microsoft.com/office/drawing/2014/main" id="{E30EC6AC-22D3-4986-B75B-4A9C4E008D86}"/>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8" name="Platshållare för sidfot 7">
            <a:extLst>
              <a:ext uri="{FF2B5EF4-FFF2-40B4-BE49-F238E27FC236}">
                <a16:creationId xmlns:a16="http://schemas.microsoft.com/office/drawing/2014/main" id="{4CAA757E-6409-4B8A-9DCF-C2B973D9CB1B}"/>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F956D3A-FB10-4BC7-B775-EEC3B0F09BB9}"/>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557892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002D4F-0565-4D94-B732-A81A7631CE88}"/>
              </a:ext>
            </a:extLst>
          </p:cNvPr>
          <p:cNvSpPr>
            <a:spLocks noGrp="1"/>
          </p:cNvSpPr>
          <p:nvPr>
            <p:ph type="title"/>
          </p:nvPr>
        </p:nvSpPr>
        <p:spPr/>
        <p:txBody>
          <a:bodyPr/>
          <a:lstStyle/>
          <a:p>
            <a:r>
              <a:rPr lang="sv-SE"/>
              <a:t>Klicka här för att ändra format</a:t>
            </a:r>
            <a:endParaRPr lang="sv-SE" dirty="0"/>
          </a:p>
        </p:txBody>
      </p:sp>
      <p:sp>
        <p:nvSpPr>
          <p:cNvPr id="3" name="Platshållare för datum 2">
            <a:extLst>
              <a:ext uri="{FF2B5EF4-FFF2-40B4-BE49-F238E27FC236}">
                <a16:creationId xmlns:a16="http://schemas.microsoft.com/office/drawing/2014/main" id="{29290BF0-624A-4FEB-AD73-4B87CFDED0C5}"/>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4" name="Platshållare för sidfot 3">
            <a:extLst>
              <a:ext uri="{FF2B5EF4-FFF2-40B4-BE49-F238E27FC236}">
                <a16:creationId xmlns:a16="http://schemas.microsoft.com/office/drawing/2014/main" id="{AA57C6F1-0C9D-4071-9328-1490E5D8E72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D3DB7D4-08D4-4FBD-BD00-F4ED9229D666}"/>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954823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1966777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lvsida bild hög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a:xfrm>
            <a:off x="1008000" y="509388"/>
            <a:ext cx="4994400" cy="720000"/>
          </a:xfrm>
        </p:spPr>
        <p:txBody>
          <a:bodyPr>
            <a:noAutofit/>
          </a:bodyPr>
          <a:lstStyle/>
          <a:p>
            <a:r>
              <a:rPr lang="sv-SE"/>
              <a:t>Klicka här för att ändra 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8" name="Platshållare för bild 3">
            <a:extLst>
              <a:ext uri="{FF2B5EF4-FFF2-40B4-BE49-F238E27FC236}">
                <a16:creationId xmlns:a16="http://schemas.microsoft.com/office/drawing/2014/main" id="{27603766-483D-D886-DC1D-5C23F71ECBC6}"/>
              </a:ext>
              <a:ext uri="{C183D7F6-B498-43B3-948B-1728B52AA6E4}">
                <adec:decorative xmlns:adec="http://schemas.microsoft.com/office/drawing/2017/decorative" val="1"/>
              </a:ext>
            </a:extLst>
          </p:cNvPr>
          <p:cNvSpPr>
            <a:spLocks noGrp="1"/>
          </p:cNvSpPr>
          <p:nvPr>
            <p:ph type="pic" sz="quarter" idx="13"/>
          </p:nvPr>
        </p:nvSpPr>
        <p:spPr>
          <a:xfrm>
            <a:off x="7015200" y="0"/>
            <a:ext cx="5176800" cy="6858000"/>
          </a:xfrm>
          <a:solidFill>
            <a:schemeClr val="bg2"/>
          </a:solidFill>
        </p:spPr>
        <p:txBody>
          <a:bodyPr/>
          <a:lstStyle/>
          <a:p>
            <a:r>
              <a:rPr lang="sv-SE"/>
              <a:t>Klicka på ikonen för att lägga till en bild</a:t>
            </a:r>
            <a:endParaRPr lang="en-GB"/>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6512797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alvsida bild vänst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a:xfrm>
            <a:off x="6189598" y="509388"/>
            <a:ext cx="4994402" cy="720000"/>
          </a:xfrm>
        </p:spPr>
        <p:txBody>
          <a:bodyPr>
            <a:noAutofit/>
          </a:bodyPr>
          <a:lstStyle/>
          <a:p>
            <a:r>
              <a:rPr lang="sv-SE"/>
              <a:t>Klicka här för att ändra format</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8" name="Platshållare för bild 3">
            <a:extLst>
              <a:ext uri="{FF2B5EF4-FFF2-40B4-BE49-F238E27FC236}">
                <a16:creationId xmlns:a16="http://schemas.microsoft.com/office/drawing/2014/main" id="{78766863-56BF-ED1E-FDF2-2AA72B1B5AEA}"/>
              </a:ext>
              <a:ext uri="{C183D7F6-B498-43B3-948B-1728B52AA6E4}">
                <adec:decorative xmlns:adec="http://schemas.microsoft.com/office/drawing/2017/decorative" val="1"/>
              </a:ext>
            </a:extLst>
          </p:cNvPr>
          <p:cNvSpPr>
            <a:spLocks noGrp="1"/>
          </p:cNvSpPr>
          <p:nvPr>
            <p:ph type="pic" sz="quarter" idx="13"/>
          </p:nvPr>
        </p:nvSpPr>
        <p:spPr>
          <a:xfrm>
            <a:off x="0" y="-8546"/>
            <a:ext cx="5176800" cy="6858000"/>
          </a:xfrm>
          <a:solidFill>
            <a:schemeClr val="bg2"/>
          </a:solidFill>
        </p:spPr>
        <p:txBody>
          <a:bodyPr/>
          <a:lstStyle/>
          <a:p>
            <a:r>
              <a:rPr lang="sv-SE"/>
              <a:t>Klicka på ikonen för att lägga till en bild</a:t>
            </a:r>
            <a:endParaRPr lang="en-GB"/>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2026-03-19</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10" name="Platshållare för text 9">
            <a:extLst>
              <a:ext uri="{FF2B5EF4-FFF2-40B4-BE49-F238E27FC236}">
                <a16:creationId xmlns:a16="http://schemas.microsoft.com/office/drawing/2014/main" id="{ACF927FD-62CA-DC82-9393-851FF4E9A5CC}"/>
              </a:ext>
            </a:extLst>
          </p:cNvPr>
          <p:cNvSpPr>
            <a:spLocks noGrp="1"/>
          </p:cNvSpPr>
          <p:nvPr>
            <p:ph type="body" sz="quarter" idx="14" hasCustomPrompt="1"/>
          </p:nvPr>
        </p:nvSpPr>
        <p:spPr>
          <a:xfrm>
            <a:off x="164119" y="5930451"/>
            <a:ext cx="3093616" cy="927549"/>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sv-SE" dirty="0"/>
              <a:t> </a:t>
            </a:r>
            <a:endParaRPr lang="en-GB" dirty="0"/>
          </a:p>
        </p:txBody>
      </p:sp>
    </p:spTree>
    <p:extLst>
      <p:ext uri="{BB962C8B-B14F-4D97-AF65-F5344CB8AC3E}">
        <p14:creationId xmlns:p14="http://schemas.microsoft.com/office/powerpoint/2010/main" val="2765934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2C80472F-745D-4B34-BFEF-90E90E321C6F}"/>
              </a:ext>
              <a:ext uri="{C183D7F6-B498-43B3-948B-1728B52AA6E4}">
                <adec:decorative xmlns:adec="http://schemas.microsoft.com/office/drawing/2017/decorative" val="1"/>
              </a:ext>
            </a:extLst>
          </p:cNvPr>
          <p:cNvPicPr>
            <a:picLocks noChangeAspect="1"/>
          </p:cNvPicPr>
          <p:nvPr userDrawn="1"/>
        </p:nvPicPr>
        <p:blipFill>
          <a:blip r:embed="rId20" cstate="hqprint">
            <a:extLst>
              <a:ext uri="{28A0092B-C50C-407E-A947-70E740481C1C}">
                <a14:useLocalDpi xmlns:a14="http://schemas.microsoft.com/office/drawing/2010/main" val="0"/>
              </a:ext>
            </a:extLst>
          </a:blip>
          <a:stretch>
            <a:fillRect/>
          </a:stretch>
        </p:blipFill>
        <p:spPr>
          <a:xfrm>
            <a:off x="164119" y="5930451"/>
            <a:ext cx="3093616" cy="927549"/>
          </a:xfrm>
          <a:prstGeom prst="rect">
            <a:avLst/>
          </a:prstGeom>
        </p:spPr>
      </p:pic>
      <p:sp>
        <p:nvSpPr>
          <p:cNvPr id="2" name="Platshållare för rubrik 1">
            <a:extLst>
              <a:ext uri="{FF2B5EF4-FFF2-40B4-BE49-F238E27FC236}">
                <a16:creationId xmlns:a16="http://schemas.microsoft.com/office/drawing/2014/main" id="{13407ACE-5946-4E40-AB1D-F335253EF054}"/>
              </a:ext>
            </a:extLst>
          </p:cNvPr>
          <p:cNvSpPr>
            <a:spLocks noGrp="1"/>
          </p:cNvSpPr>
          <p:nvPr>
            <p:ph type="title"/>
          </p:nvPr>
        </p:nvSpPr>
        <p:spPr>
          <a:xfrm>
            <a:off x="1008000" y="509388"/>
            <a:ext cx="10176000" cy="720000"/>
          </a:xfrm>
          <a:prstGeom prst="rect">
            <a:avLst/>
          </a:prstGeom>
        </p:spPr>
        <p:txBody>
          <a:bodyPr vert="horz" lIns="91440" tIns="45720" rIns="91440" bIns="45720" rtlCol="0" anchor="b">
            <a:no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8F9D02A5-F05D-4D5E-A212-8B5C16FCE436}"/>
              </a:ext>
            </a:extLst>
          </p:cNvPr>
          <p:cNvSpPr>
            <a:spLocks noGrp="1"/>
          </p:cNvSpPr>
          <p:nvPr>
            <p:ph type="body" idx="1"/>
          </p:nvPr>
        </p:nvSpPr>
        <p:spPr>
          <a:xfrm>
            <a:off x="1007999" y="1535113"/>
            <a:ext cx="10176001"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a:extLst>
              <a:ext uri="{FF2B5EF4-FFF2-40B4-BE49-F238E27FC236}">
                <a16:creationId xmlns:a16="http://schemas.microsoft.com/office/drawing/2014/main" id="{4EFF7142-315F-44E7-A42C-DA2DC5B6F7D1}"/>
              </a:ext>
            </a:extLst>
          </p:cNvPr>
          <p:cNvSpPr>
            <a:spLocks noGrp="1"/>
          </p:cNvSpPr>
          <p:nvPr>
            <p:ph type="dt" sz="half" idx="2"/>
          </p:nvPr>
        </p:nvSpPr>
        <p:spPr>
          <a:xfrm>
            <a:off x="3391691" y="6292692"/>
            <a:ext cx="910953" cy="365125"/>
          </a:xfrm>
          <a:prstGeom prst="rect">
            <a:avLst/>
          </a:prstGeom>
        </p:spPr>
        <p:txBody>
          <a:bodyPr vert="horz" lIns="91440" tIns="45720" rIns="91440" bIns="45720" rtlCol="0" anchor="ctr"/>
          <a:lstStyle>
            <a:lvl1pPr algn="l">
              <a:defRPr sz="1000">
                <a:solidFill>
                  <a:schemeClr val="tx1"/>
                </a:solidFill>
              </a:defRPr>
            </a:lvl1pPr>
          </a:lstStyle>
          <a:p>
            <a:fld id="{C3CAB3A1-2D40-4BA9-A61B-AFD14D1D0A73}" type="datetimeFigureOut">
              <a:rPr lang="sv-SE" smtClean="0"/>
              <a:pPr/>
              <a:t>2026-03-19</a:t>
            </a:fld>
            <a:endParaRPr lang="sv-SE"/>
          </a:p>
        </p:txBody>
      </p:sp>
      <p:sp>
        <p:nvSpPr>
          <p:cNvPr id="5" name="Platshållare för sidfot 4">
            <a:extLst>
              <a:ext uri="{FF2B5EF4-FFF2-40B4-BE49-F238E27FC236}">
                <a16:creationId xmlns:a16="http://schemas.microsoft.com/office/drawing/2014/main" id="{73A13C2D-A1D6-4AA7-8602-B0CA3DAB5195}"/>
              </a:ext>
            </a:extLst>
          </p:cNvPr>
          <p:cNvSpPr>
            <a:spLocks noGrp="1"/>
          </p:cNvSpPr>
          <p:nvPr>
            <p:ph type="ftr" sz="quarter" idx="3"/>
          </p:nvPr>
        </p:nvSpPr>
        <p:spPr>
          <a:xfrm>
            <a:off x="4377355" y="6292692"/>
            <a:ext cx="6336000"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a:extLst>
              <a:ext uri="{FF2B5EF4-FFF2-40B4-BE49-F238E27FC236}">
                <a16:creationId xmlns:a16="http://schemas.microsoft.com/office/drawing/2014/main" id="{DECA39A5-7F13-41E2-AE5C-779F2887C155}"/>
              </a:ext>
            </a:extLst>
          </p:cNvPr>
          <p:cNvSpPr>
            <a:spLocks noGrp="1"/>
          </p:cNvSpPr>
          <p:nvPr>
            <p:ph type="sldNum" sz="quarter" idx="4"/>
          </p:nvPr>
        </p:nvSpPr>
        <p:spPr>
          <a:xfrm>
            <a:off x="10751258" y="6292691"/>
            <a:ext cx="432742" cy="365125"/>
          </a:xfrm>
          <a:prstGeom prst="rect">
            <a:avLst/>
          </a:prstGeom>
        </p:spPr>
        <p:txBody>
          <a:bodyPr vert="horz" lIns="91440" tIns="45720" rIns="0" bIns="45720" rtlCol="0" anchor="ctr"/>
          <a:lstStyle>
            <a:lvl1pPr algn="r">
              <a:defRPr sz="1000">
                <a:solidFill>
                  <a:schemeClr val="tx1"/>
                </a:solidFill>
              </a:defRPr>
            </a:lvl1p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4173358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1" r:id="rId8"/>
    <p:sldLayoutId id="2147483672" r:id="rId9"/>
    <p:sldLayoutId id="2147483665" r:id="rId10"/>
    <p:sldLayoutId id="2147483666" r:id="rId11"/>
    <p:sldLayoutId id="2147483667" r:id="rId12"/>
    <p:sldLayoutId id="2147483668" r:id="rId13"/>
    <p:sldLayoutId id="2147483669" r:id="rId14"/>
    <p:sldLayoutId id="2147483670" r:id="rId15"/>
    <p:sldLayoutId id="2147483673" r:id="rId16"/>
    <p:sldLayoutId id="2147483674" r:id="rId17"/>
    <p:sldLayoutId id="2147483664" r:id="rId18"/>
  </p:sldLayoutIdLs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2C80472F-745D-4B34-BFEF-90E90E321C6F}"/>
              </a:ext>
            </a:extLst>
          </p:cNvPr>
          <p:cNvPicPr>
            <a:picLocks noChangeAspect="1"/>
          </p:cNvPicPr>
          <p:nvPr userDrawn="1"/>
        </p:nvPicPr>
        <p:blipFill>
          <a:blip r:embed="rId15" cstate="hqprint">
            <a:extLst>
              <a:ext uri="{28A0092B-C50C-407E-A947-70E740481C1C}">
                <a14:useLocalDpi xmlns:a14="http://schemas.microsoft.com/office/drawing/2010/main" val="0"/>
              </a:ext>
            </a:extLst>
          </a:blip>
          <a:stretch>
            <a:fillRect/>
          </a:stretch>
        </p:blipFill>
        <p:spPr>
          <a:xfrm>
            <a:off x="164119" y="5930451"/>
            <a:ext cx="3093616" cy="927549"/>
          </a:xfrm>
          <a:prstGeom prst="rect">
            <a:avLst/>
          </a:prstGeom>
        </p:spPr>
      </p:pic>
      <p:sp>
        <p:nvSpPr>
          <p:cNvPr id="2" name="Platshållare för rubrik 1">
            <a:extLst>
              <a:ext uri="{FF2B5EF4-FFF2-40B4-BE49-F238E27FC236}">
                <a16:creationId xmlns:a16="http://schemas.microsoft.com/office/drawing/2014/main" id="{13407ACE-5946-4E40-AB1D-F335253EF054}"/>
              </a:ext>
            </a:extLst>
          </p:cNvPr>
          <p:cNvSpPr>
            <a:spLocks noGrp="1"/>
          </p:cNvSpPr>
          <p:nvPr>
            <p:ph type="title"/>
          </p:nvPr>
        </p:nvSpPr>
        <p:spPr>
          <a:xfrm>
            <a:off x="1008000" y="509388"/>
            <a:ext cx="10176000" cy="720000"/>
          </a:xfrm>
          <a:prstGeom prst="rect">
            <a:avLst/>
          </a:prstGeom>
        </p:spPr>
        <p:txBody>
          <a:bodyPr vert="horz" lIns="91440" tIns="45720" rIns="91440" bIns="45720" rtlCol="0" anchor="b">
            <a:no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8F9D02A5-F05D-4D5E-A212-8B5C16FCE436}"/>
              </a:ext>
            </a:extLst>
          </p:cNvPr>
          <p:cNvSpPr>
            <a:spLocks noGrp="1"/>
          </p:cNvSpPr>
          <p:nvPr>
            <p:ph type="body" idx="1"/>
          </p:nvPr>
        </p:nvSpPr>
        <p:spPr>
          <a:xfrm>
            <a:off x="1007999" y="1535113"/>
            <a:ext cx="10176001"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a:extLst>
              <a:ext uri="{FF2B5EF4-FFF2-40B4-BE49-F238E27FC236}">
                <a16:creationId xmlns:a16="http://schemas.microsoft.com/office/drawing/2014/main" id="{4EFF7142-315F-44E7-A42C-DA2DC5B6F7D1}"/>
              </a:ext>
            </a:extLst>
          </p:cNvPr>
          <p:cNvSpPr>
            <a:spLocks noGrp="1"/>
          </p:cNvSpPr>
          <p:nvPr>
            <p:ph type="dt" sz="half" idx="2"/>
          </p:nvPr>
        </p:nvSpPr>
        <p:spPr>
          <a:xfrm>
            <a:off x="3391691" y="6292692"/>
            <a:ext cx="910953" cy="365125"/>
          </a:xfrm>
          <a:prstGeom prst="rect">
            <a:avLst/>
          </a:prstGeom>
        </p:spPr>
        <p:txBody>
          <a:bodyPr vert="horz" lIns="91440" tIns="45720" rIns="91440" bIns="45720" rtlCol="0" anchor="ctr"/>
          <a:lstStyle>
            <a:lvl1pPr algn="l">
              <a:defRPr sz="1000">
                <a:solidFill>
                  <a:schemeClr val="tx1"/>
                </a:solidFill>
              </a:defRPr>
            </a:lvl1pPr>
          </a:lstStyle>
          <a:p>
            <a:fld id="{C3CAB3A1-2D40-4BA9-A61B-AFD14D1D0A73}" type="datetimeFigureOut">
              <a:rPr lang="sv-SE" smtClean="0"/>
              <a:pPr/>
              <a:t>2026-03-19</a:t>
            </a:fld>
            <a:endParaRPr lang="sv-SE"/>
          </a:p>
        </p:txBody>
      </p:sp>
      <p:sp>
        <p:nvSpPr>
          <p:cNvPr id="5" name="Platshållare för sidfot 4">
            <a:extLst>
              <a:ext uri="{FF2B5EF4-FFF2-40B4-BE49-F238E27FC236}">
                <a16:creationId xmlns:a16="http://schemas.microsoft.com/office/drawing/2014/main" id="{73A13C2D-A1D6-4AA7-8602-B0CA3DAB5195}"/>
              </a:ext>
            </a:extLst>
          </p:cNvPr>
          <p:cNvSpPr>
            <a:spLocks noGrp="1"/>
          </p:cNvSpPr>
          <p:nvPr>
            <p:ph type="ftr" sz="quarter" idx="3"/>
          </p:nvPr>
        </p:nvSpPr>
        <p:spPr>
          <a:xfrm>
            <a:off x="4377355" y="6292692"/>
            <a:ext cx="6336000"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a:extLst>
              <a:ext uri="{FF2B5EF4-FFF2-40B4-BE49-F238E27FC236}">
                <a16:creationId xmlns:a16="http://schemas.microsoft.com/office/drawing/2014/main" id="{DECA39A5-7F13-41E2-AE5C-779F2887C155}"/>
              </a:ext>
            </a:extLst>
          </p:cNvPr>
          <p:cNvSpPr>
            <a:spLocks noGrp="1"/>
          </p:cNvSpPr>
          <p:nvPr>
            <p:ph type="sldNum" sz="quarter" idx="4"/>
          </p:nvPr>
        </p:nvSpPr>
        <p:spPr>
          <a:xfrm>
            <a:off x="10751258" y="6292691"/>
            <a:ext cx="432742" cy="365125"/>
          </a:xfrm>
          <a:prstGeom prst="rect">
            <a:avLst/>
          </a:prstGeom>
        </p:spPr>
        <p:txBody>
          <a:bodyPr vert="horz" lIns="91440" tIns="45720" rIns="0" bIns="45720" rtlCol="0" anchor="ctr"/>
          <a:lstStyle>
            <a:lvl1pPr algn="r">
              <a:defRPr sz="1000">
                <a:solidFill>
                  <a:schemeClr val="tx1"/>
                </a:solidFill>
              </a:defRPr>
            </a:lvl1p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160182422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16.jfif"/><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6.xml"/><Relationship Id="rId1" Type="http://schemas.openxmlformats.org/officeDocument/2006/relationships/slideLayout" Target="../slideLayouts/slideLayout22.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jfi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1.xml"/><Relationship Id="rId1" Type="http://schemas.openxmlformats.org/officeDocument/2006/relationships/slideLayout" Target="../slideLayouts/slideLayout22.xml"/><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26.jfif"/><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8.xml"/><Relationship Id="rId1" Type="http://schemas.openxmlformats.org/officeDocument/2006/relationships/slideLayout" Target="../slideLayouts/slideLayout22.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3" Type="http://schemas.openxmlformats.org/officeDocument/2006/relationships/image" Target="../media/image31.jfif"/><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image" Target="../media/image33.jfif"/><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8.xml"/><Relationship Id="rId1" Type="http://schemas.openxmlformats.org/officeDocument/2006/relationships/slideLayout" Target="../slideLayouts/slideLayout22.xml"/><Relationship Id="rId4" Type="http://schemas.openxmlformats.org/officeDocument/2006/relationships/image" Target="../media/image2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35.jfif"/><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3" Type="http://schemas.openxmlformats.org/officeDocument/2006/relationships/image" Target="../media/image36.jfif"/><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hyperlink" Target="https://www.val.se/" TargetMode="External"/><Relationship Id="rId7" Type="http://schemas.openxmlformats.org/officeDocument/2006/relationships/hyperlink" Target="https://www.riksdagen.se/sv/dokument-och-lagar/dokument/svensk-forfattningssamling/vallag-2005837_sfs-2005-837/" TargetMode="External"/><Relationship Id="rId2" Type="http://schemas.openxmlformats.org/officeDocument/2006/relationships/notesSlide" Target="../notesSlides/notesSlide66.xml"/><Relationship Id="rId1" Type="http://schemas.openxmlformats.org/officeDocument/2006/relationships/slideLayout" Target="../slideLayouts/slideLayout20.xml"/><Relationship Id="rId6" Type="http://schemas.openxmlformats.org/officeDocument/2006/relationships/hyperlink" Target="https://valcentralen.val.se/kommun/regelverk-och-vagledande-stallningstaganden-for-kommuner" TargetMode="External"/><Relationship Id="rId5" Type="http://schemas.openxmlformats.org/officeDocument/2006/relationships/hyperlink" Target="https://valcentralen.val.se/kalender" TargetMode="External"/><Relationship Id="rId4" Type="http://schemas.openxmlformats.org/officeDocument/2006/relationships/hyperlink" Target="https://valcentralen.val.s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Länsstyrelsens utbildning av valnämnder</a:t>
            </a:r>
          </a:p>
        </p:txBody>
      </p:sp>
      <p:sp>
        <p:nvSpPr>
          <p:cNvPr id="8" name="Rektangel 7">
            <a:extLst>
              <a:ext uri="{FF2B5EF4-FFF2-40B4-BE49-F238E27FC236}">
                <a16:creationId xmlns:a16="http://schemas.microsoft.com/office/drawing/2014/main" id="{72C92C78-2F41-4A15-8B39-758D484440B7}"/>
              </a:ext>
              <a:ext uri="{C183D7F6-B498-43B3-948B-1728B52AA6E4}">
                <adec:decorative xmlns:adec="http://schemas.microsoft.com/office/drawing/2017/decorative" val="1"/>
              </a:ext>
            </a:extLst>
          </p:cNvPr>
          <p:cNvSpPr/>
          <p:nvPr/>
        </p:nvSpPr>
        <p:spPr>
          <a:xfrm>
            <a:off x="383276" y="6222299"/>
            <a:ext cx="1947969" cy="246221"/>
          </a:xfrm>
          <a:prstGeom prst="rect">
            <a:avLst/>
          </a:prstGeom>
        </p:spPr>
        <p:txBody>
          <a:bodyPr wrap="none">
            <a:spAutoFit/>
          </a:bodyPr>
          <a:lstStyle/>
          <a:p>
            <a:pPr algn="ctr"/>
            <a:r>
              <a:rPr lang="sv-SE" sz="1000" dirty="0"/>
              <a:t>Produktnummer VAL V0788 02</a:t>
            </a:r>
          </a:p>
        </p:txBody>
      </p:sp>
    </p:spTree>
    <p:extLst>
      <p:ext uri="{BB962C8B-B14F-4D97-AF65-F5344CB8AC3E}">
        <p14:creationId xmlns:p14="http://schemas.microsoft.com/office/powerpoint/2010/main" val="3912403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Valmyndighetens utbildningsmaterial</a:t>
            </a:r>
          </a:p>
        </p:txBody>
      </p:sp>
      <p:sp>
        <p:nvSpPr>
          <p:cNvPr id="3" name="Platshållare för innehåll 2"/>
          <p:cNvSpPr>
            <a:spLocks noGrp="1"/>
          </p:cNvSpPr>
          <p:nvPr>
            <p:ph idx="1"/>
          </p:nvPr>
        </p:nvSpPr>
        <p:spPr>
          <a:xfrm>
            <a:off x="1007999" y="1037968"/>
            <a:ext cx="10176001" cy="4848483"/>
          </a:xfrm>
        </p:spPr>
        <p:txBody>
          <a:bodyPr/>
          <a:lstStyle/>
          <a:p>
            <a:pPr marL="0" indent="0">
              <a:buNone/>
            </a:pPr>
            <a:endParaRPr lang="sv-SE" dirty="0"/>
          </a:p>
          <a:p>
            <a:pPr>
              <a:buFont typeface="Arial" panose="020B0604020202020204" pitchFamily="34" charset="0"/>
              <a:buChar char="•"/>
            </a:pPr>
            <a:r>
              <a:rPr lang="sv-SE" dirty="0"/>
              <a:t>Valmyndigheten tar fram utbildningsmaterial för valadministrationen</a:t>
            </a:r>
          </a:p>
          <a:p>
            <a:pPr>
              <a:buFont typeface="Arial" panose="020B0604020202020204" pitchFamily="34" charset="0"/>
              <a:buChar char="•"/>
            </a:pPr>
            <a:r>
              <a:rPr lang="sv-SE" dirty="0"/>
              <a:t>Valmyndighetens vägledande ställningstaganden – ger vägledning till valadministrationen vid frågor som uppstår när rättsläget uppfattas som oklart </a:t>
            </a:r>
          </a:p>
          <a:p>
            <a:endParaRPr lang="sv-SE" dirty="0"/>
          </a:p>
          <a:p>
            <a:pPr marL="0" indent="0">
              <a:buNone/>
            </a:pPr>
            <a:endParaRPr lang="sv-SE" dirty="0"/>
          </a:p>
          <a:p>
            <a:endParaRPr lang="sv-SE" dirty="0"/>
          </a:p>
          <a:p>
            <a:endParaRPr lang="sv-SE" i="1" dirty="0"/>
          </a:p>
        </p:txBody>
      </p:sp>
    </p:spTree>
    <p:extLst>
      <p:ext uri="{BB962C8B-B14F-4D97-AF65-F5344CB8AC3E}">
        <p14:creationId xmlns:p14="http://schemas.microsoft.com/office/powerpoint/2010/main" val="2612642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008000" y="522088"/>
            <a:ext cx="10176000" cy="720000"/>
          </a:xfrm>
        </p:spPr>
        <p:txBody>
          <a:bodyPr/>
          <a:lstStyle/>
          <a:p>
            <a:r>
              <a:rPr lang="sv-SE" dirty="0"/>
              <a:t>Valcentralen.val.se</a:t>
            </a:r>
          </a:p>
        </p:txBody>
      </p:sp>
      <p:pic>
        <p:nvPicPr>
          <p:cNvPr id="3" name="Bildobjekt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891" y="1674878"/>
            <a:ext cx="5582729" cy="4006590"/>
          </a:xfrm>
          <a:prstGeom prst="rect">
            <a:avLst/>
          </a:prstGeom>
        </p:spPr>
      </p:pic>
      <p:pic>
        <p:nvPicPr>
          <p:cNvPr id="4" name="Bildobjekt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0301" y="1674879"/>
            <a:ext cx="5744848" cy="4006590"/>
          </a:xfrm>
          <a:prstGeom prst="rect">
            <a:avLst/>
          </a:prstGeom>
        </p:spPr>
      </p:pic>
    </p:spTree>
    <p:extLst>
      <p:ext uri="{BB962C8B-B14F-4D97-AF65-F5344CB8AC3E}">
        <p14:creationId xmlns:p14="http://schemas.microsoft.com/office/powerpoint/2010/main" val="3357179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Regelverk </a:t>
            </a:r>
          </a:p>
        </p:txBody>
      </p:sp>
      <p:sp>
        <p:nvSpPr>
          <p:cNvPr id="5" name="Platshållare för innehåll 4"/>
          <p:cNvSpPr>
            <a:spLocks noGrp="1"/>
          </p:cNvSpPr>
          <p:nvPr>
            <p:ph sz="half" idx="1"/>
          </p:nvPr>
        </p:nvSpPr>
        <p:spPr/>
        <p:txBody>
          <a:bodyPr/>
          <a:lstStyle/>
          <a:p>
            <a:pPr>
              <a:buFont typeface="Arial" panose="020B0604020202020204" pitchFamily="34" charset="0"/>
              <a:buChar char="•"/>
            </a:pPr>
            <a:r>
              <a:rPr lang="sv-SE" dirty="0"/>
              <a:t>Styr arbetet med valet </a:t>
            </a:r>
          </a:p>
          <a:p>
            <a:pPr>
              <a:buFont typeface="Arial" panose="020B0604020202020204" pitchFamily="34" charset="0"/>
              <a:buChar char="•"/>
            </a:pPr>
            <a:r>
              <a:rPr lang="sv-SE" dirty="0"/>
              <a:t>Finns på Valcentralen </a:t>
            </a:r>
          </a:p>
          <a:p>
            <a:pPr marL="0" indent="0">
              <a:buNone/>
            </a:pPr>
            <a:endParaRPr lang="sv-SE" dirty="0"/>
          </a:p>
        </p:txBody>
      </p:sp>
      <p:pic>
        <p:nvPicPr>
          <p:cNvPr id="3" name="Platshållare för innehåll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002400" y="1535113"/>
            <a:ext cx="5402886" cy="3798541"/>
          </a:xfrm>
        </p:spPr>
      </p:pic>
      <p:pic>
        <p:nvPicPr>
          <p:cNvPr id="2" name="Bildobjekt 1"/>
          <p:cNvPicPr>
            <a:picLocks noChangeAspect="1"/>
          </p:cNvPicPr>
          <p:nvPr/>
        </p:nvPicPr>
        <p:blipFill>
          <a:blip r:embed="rId4"/>
          <a:stretch>
            <a:fillRect/>
          </a:stretch>
        </p:blipFill>
        <p:spPr>
          <a:xfrm>
            <a:off x="1007999" y="2590296"/>
            <a:ext cx="5034628" cy="3601880"/>
          </a:xfrm>
          <a:prstGeom prst="rect">
            <a:avLst/>
          </a:prstGeom>
        </p:spPr>
      </p:pic>
    </p:spTree>
    <p:extLst>
      <p:ext uri="{BB962C8B-B14F-4D97-AF65-F5344CB8AC3E}">
        <p14:creationId xmlns:p14="http://schemas.microsoft.com/office/powerpoint/2010/main" val="405151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Nyheter</a:t>
            </a:r>
          </a:p>
        </p:txBody>
      </p:sp>
      <p:sp>
        <p:nvSpPr>
          <p:cNvPr id="3" name="Underrubrik 2"/>
          <p:cNvSpPr>
            <a:spLocks noGrp="1"/>
          </p:cNvSpPr>
          <p:nvPr>
            <p:ph type="subTitle" idx="1"/>
          </p:nvPr>
        </p:nvSpPr>
        <p:spPr/>
        <p:txBody>
          <a:bodyPr/>
          <a:lstStyle/>
          <a:p>
            <a:endParaRPr lang="sv-SE"/>
          </a:p>
        </p:txBody>
      </p:sp>
    </p:spTree>
    <p:extLst>
      <p:ext uri="{BB962C8B-B14F-4D97-AF65-F5344CB8AC3E}">
        <p14:creationId xmlns:p14="http://schemas.microsoft.com/office/powerpoint/2010/main" val="2375481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Vad är nytt inför valen 2026?</a:t>
            </a:r>
          </a:p>
        </p:txBody>
      </p:sp>
      <p:sp>
        <p:nvSpPr>
          <p:cNvPr id="3" name="Platshållare för innehåll 2"/>
          <p:cNvSpPr>
            <a:spLocks noGrp="1"/>
          </p:cNvSpPr>
          <p:nvPr>
            <p:ph idx="1"/>
          </p:nvPr>
        </p:nvSpPr>
        <p:spPr>
          <a:xfrm>
            <a:off x="1007999" y="1333232"/>
            <a:ext cx="10176001" cy="4351338"/>
          </a:xfrm>
        </p:spPr>
        <p:txBody>
          <a:bodyPr/>
          <a:lstStyle/>
          <a:p>
            <a:pPr>
              <a:buFont typeface="Arial" panose="020B0604020202020204" pitchFamily="34" charset="0"/>
              <a:buChar char="•"/>
            </a:pPr>
            <a:r>
              <a:rPr lang="sv-SE" sz="2000" dirty="0"/>
              <a:t>Valmyndigheten ska</a:t>
            </a:r>
          </a:p>
          <a:p>
            <a:pPr lvl="1">
              <a:buFont typeface="Arial" panose="020B0604020202020204" pitchFamily="34" charset="0"/>
              <a:buChar char="•"/>
            </a:pPr>
            <a:r>
              <a:rPr lang="sv-SE" sz="1600" dirty="0"/>
              <a:t>stödja och samordna valadministrationens arbete med säkerhet </a:t>
            </a:r>
          </a:p>
          <a:p>
            <a:pPr lvl="1">
              <a:buFont typeface="Arial" panose="020B0604020202020204" pitchFamily="34" charset="0"/>
              <a:buChar char="•"/>
            </a:pPr>
            <a:r>
              <a:rPr lang="sv-SE" sz="1600" dirty="0"/>
              <a:t>verka för tillgänglighet, vägledning    </a:t>
            </a:r>
          </a:p>
          <a:p>
            <a:pPr>
              <a:buFont typeface="Arial" panose="020B0604020202020204" pitchFamily="34" charset="0"/>
              <a:buChar char="•"/>
            </a:pPr>
            <a:r>
              <a:rPr lang="sv-SE" sz="2000" dirty="0"/>
              <a:t>Incidentrapportering  </a:t>
            </a:r>
          </a:p>
          <a:p>
            <a:pPr>
              <a:buFont typeface="Arial" panose="020B0604020202020204" pitchFamily="34" charset="0"/>
              <a:buChar char="•"/>
            </a:pPr>
            <a:r>
              <a:rPr lang="sv-SE" sz="2000" dirty="0"/>
              <a:t>Digitala röstkort  </a:t>
            </a:r>
          </a:p>
          <a:p>
            <a:pPr>
              <a:buFont typeface="Arial" panose="020B0604020202020204" pitchFamily="34" charset="0"/>
              <a:buChar char="•"/>
            </a:pPr>
            <a:r>
              <a:rPr lang="sv-SE" sz="2000" dirty="0"/>
              <a:t>Moderniserad förtidsröstning</a:t>
            </a:r>
          </a:p>
          <a:p>
            <a:pPr>
              <a:buFont typeface="Arial" panose="020B0604020202020204" pitchFamily="34" charset="0"/>
              <a:buChar char="•"/>
            </a:pPr>
            <a:r>
              <a:rPr lang="sv-SE" sz="2000" dirty="0"/>
              <a:t>Utlandssvenskar som fallit ur röstlängden</a:t>
            </a:r>
            <a:br>
              <a:rPr lang="sv-SE" sz="2000" dirty="0"/>
            </a:br>
            <a:r>
              <a:rPr lang="sv-SE" sz="2000" dirty="0"/>
              <a:t>ska kunna rösta i Sverige  </a:t>
            </a:r>
          </a:p>
          <a:p>
            <a:pPr>
              <a:buFont typeface="Arial" panose="020B0604020202020204" pitchFamily="34" charset="0"/>
              <a:buChar char="•"/>
            </a:pPr>
            <a:r>
              <a:rPr lang="sv-SE" sz="2000" dirty="0"/>
              <a:t>Röstmottagare ska alltid vara med när en väljare får hjälp att rösta</a:t>
            </a:r>
          </a:p>
          <a:p>
            <a:pPr>
              <a:buFont typeface="Arial" panose="020B0604020202020204" pitchFamily="34" charset="0"/>
              <a:buChar char="•"/>
            </a:pPr>
            <a:r>
              <a:rPr lang="sv-SE" sz="2000" dirty="0"/>
              <a:t>Ambulerande röstmottagning möjligt på polisarrest och </a:t>
            </a:r>
            <a:r>
              <a:rPr lang="sv-SE" sz="2000" dirty="0" err="1"/>
              <a:t>SiS</a:t>
            </a:r>
            <a:r>
              <a:rPr lang="sv-SE" sz="2000" dirty="0"/>
              <a:t>-hem   </a:t>
            </a:r>
          </a:p>
          <a:p>
            <a:pPr>
              <a:buFont typeface="Arial" panose="020B0604020202020204" pitchFamily="34" charset="0"/>
              <a:buChar char="•"/>
            </a:pPr>
            <a:r>
              <a:rPr lang="sv-SE" sz="2000" dirty="0"/>
              <a:t>Ackreditering av valobservatörer - besök före, under och efter val</a:t>
            </a:r>
          </a:p>
          <a:p>
            <a:pPr>
              <a:buFont typeface="Arial" panose="020B0604020202020204" pitchFamily="34" charset="0"/>
              <a:buChar char="•"/>
            </a:pPr>
            <a:r>
              <a:rPr lang="sv-SE" sz="2000" dirty="0"/>
              <a:t>Pilot – digitala röstlängder i vallokal i ett distrikt per län  </a:t>
            </a:r>
          </a:p>
        </p:txBody>
      </p:sp>
      <p:pic>
        <p:nvPicPr>
          <p:cNvPr id="4" name="Bildobjekt 3"/>
          <p:cNvPicPr>
            <a:picLocks noChangeAspect="1"/>
          </p:cNvPicPr>
          <p:nvPr/>
        </p:nvPicPr>
        <p:blipFill rotWithShape="1">
          <a:blip r:embed="rId3">
            <a:extLst>
              <a:ext uri="{28A0092B-C50C-407E-A947-70E740481C1C}">
                <a14:useLocalDpi xmlns:a14="http://schemas.microsoft.com/office/drawing/2010/main" val="0"/>
              </a:ext>
            </a:extLst>
          </a:blip>
          <a:srcRect l="24639" t="3608" r="8819" b="1054"/>
          <a:stretch/>
        </p:blipFill>
        <p:spPr>
          <a:xfrm>
            <a:off x="9108374" y="1769422"/>
            <a:ext cx="2968832" cy="3051959"/>
          </a:xfrm>
          <a:prstGeom prst="rect">
            <a:avLst/>
          </a:prstGeom>
        </p:spPr>
      </p:pic>
    </p:spTree>
    <p:extLst>
      <p:ext uri="{BB962C8B-B14F-4D97-AF65-F5344CB8AC3E}">
        <p14:creationId xmlns:p14="http://schemas.microsoft.com/office/powerpoint/2010/main" val="4158913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Digitala röstkort – vad betyder det för er?	</a:t>
            </a:r>
          </a:p>
        </p:txBody>
      </p:sp>
      <p:sp>
        <p:nvSpPr>
          <p:cNvPr id="3" name="Platshållare för innehåll 2"/>
          <p:cNvSpPr>
            <a:spLocks noGrp="1"/>
          </p:cNvSpPr>
          <p:nvPr>
            <p:ph idx="1"/>
          </p:nvPr>
        </p:nvSpPr>
        <p:spPr/>
        <p:txBody>
          <a:bodyPr/>
          <a:lstStyle/>
          <a:p>
            <a:pPr>
              <a:buFont typeface="Arial" panose="020B0604020202020204" pitchFamily="34" charset="0"/>
              <a:buChar char="•"/>
            </a:pPr>
            <a:r>
              <a:rPr lang="sv-SE" dirty="0"/>
              <a:t>De väljare som har en digital </a:t>
            </a:r>
            <a:r>
              <a:rPr lang="sv-SE"/>
              <a:t>brevlåda får </a:t>
            </a:r>
            <a:r>
              <a:rPr lang="sv-SE" dirty="0"/>
              <a:t>röstkortet digitalt.</a:t>
            </a:r>
          </a:p>
          <a:p>
            <a:pPr>
              <a:buFont typeface="Arial" panose="020B0604020202020204" pitchFamily="34" charset="0"/>
              <a:buChar char="•"/>
            </a:pPr>
            <a:r>
              <a:rPr lang="sv-SE" dirty="0"/>
              <a:t>De som inte har en digital brevlåda, eller som i sin digitala brevlåda har angett att de vill ha fysisk post från Valmyndigheten, får ett röstkort i pappersform med posten.</a:t>
            </a:r>
          </a:p>
          <a:p>
            <a:pPr>
              <a:buFont typeface="Arial" panose="020B0604020202020204" pitchFamily="34" charset="0"/>
              <a:buChar char="•"/>
            </a:pPr>
            <a:r>
              <a:rPr lang="sv-SE" dirty="0"/>
              <a:t>Röstkortet övergår från att ha varit adressbärare vid förtidsröstning, till att ha en roll som informationsbärare om rösträtt och röstning. </a:t>
            </a:r>
          </a:p>
          <a:p>
            <a:pPr>
              <a:buFont typeface="Arial" panose="020B0604020202020204" pitchFamily="34" charset="0"/>
              <a:buChar char="•"/>
            </a:pPr>
            <a:r>
              <a:rPr lang="sv-SE" dirty="0"/>
              <a:t>Till alla utlandssvenskar skickas utlandsröstkort på papper tillsammans med brevröstningsmaterial. </a:t>
            </a:r>
          </a:p>
        </p:txBody>
      </p:sp>
    </p:spTree>
    <p:extLst>
      <p:ext uri="{BB962C8B-B14F-4D97-AF65-F5344CB8AC3E}">
        <p14:creationId xmlns:p14="http://schemas.microsoft.com/office/powerpoint/2010/main" val="1603572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Moderniserad förtidsröstning</a:t>
            </a:r>
          </a:p>
        </p:txBody>
      </p:sp>
      <p:sp>
        <p:nvSpPr>
          <p:cNvPr id="3" name="Platshållare för innehåll 2"/>
          <p:cNvSpPr>
            <a:spLocks noGrp="1"/>
          </p:cNvSpPr>
          <p:nvPr>
            <p:ph idx="1"/>
          </p:nvPr>
        </p:nvSpPr>
        <p:spPr>
          <a:xfrm>
            <a:off x="1007999" y="1535112"/>
            <a:ext cx="8148701" cy="4813499"/>
          </a:xfrm>
        </p:spPr>
        <p:txBody>
          <a:bodyPr/>
          <a:lstStyle/>
          <a:p>
            <a:pPr>
              <a:buFont typeface="Arial" panose="020B0604020202020204" pitchFamily="34" charset="0"/>
              <a:buChar char="•"/>
            </a:pPr>
            <a:r>
              <a:rPr lang="sv-SE" dirty="0"/>
              <a:t>Digital koppling ersätter röstkort som adressbärare </a:t>
            </a:r>
          </a:p>
          <a:p>
            <a:pPr>
              <a:buFont typeface="Arial" panose="020B0604020202020204" pitchFamily="34" charset="0"/>
              <a:buChar char="•"/>
            </a:pPr>
            <a:r>
              <a:rPr lang="sv-SE" dirty="0"/>
              <a:t>Väljarförteckningen blir digital</a:t>
            </a:r>
          </a:p>
          <a:p>
            <a:pPr>
              <a:buFont typeface="Arial" panose="020B0604020202020204" pitchFamily="34" charset="0"/>
              <a:buChar char="•"/>
            </a:pPr>
            <a:r>
              <a:rPr lang="sv-SE" dirty="0"/>
              <a:t>Adresskort läggs ner med valkuverten tillsammans i ett fönsterkuvert</a:t>
            </a:r>
          </a:p>
          <a:p>
            <a:pPr>
              <a:buFont typeface="Arial" panose="020B0604020202020204" pitchFamily="34" charset="0"/>
              <a:buChar char="•"/>
            </a:pPr>
            <a:r>
              <a:rPr lang="sv-SE" dirty="0"/>
              <a:t>Varje fönsterkuvert har en unik kod som aktiveras av röstmottagaren</a:t>
            </a:r>
          </a:p>
          <a:p>
            <a:pPr>
              <a:buFont typeface="Arial" panose="020B0604020202020204" pitchFamily="34" charset="0"/>
              <a:buChar char="•"/>
            </a:pPr>
            <a:r>
              <a:rPr lang="sv-SE" dirty="0"/>
              <a:t>Den aktiverade koden anger vilket valdistrikt förtidsrösten ska skickas till</a:t>
            </a:r>
          </a:p>
          <a:p>
            <a:pPr>
              <a:buFont typeface="Arial" panose="020B0604020202020204" pitchFamily="34" charset="0"/>
              <a:buChar char="•"/>
            </a:pPr>
            <a:r>
              <a:rPr lang="sv-SE" dirty="0" err="1"/>
              <a:t>PostNord</a:t>
            </a:r>
            <a:r>
              <a:rPr lang="sv-SE" dirty="0"/>
              <a:t> sorterar förtidsrösterna maskinellt</a:t>
            </a:r>
          </a:p>
          <a:p>
            <a:pPr marL="0" indent="0">
              <a:buNone/>
            </a:pPr>
            <a:endParaRPr lang="sv-SE" dirty="0"/>
          </a:p>
        </p:txBody>
      </p:sp>
      <p:pic>
        <p:nvPicPr>
          <p:cNvPr id="4" name="Bildobjekt 3"/>
          <p:cNvPicPr>
            <a:picLocks noChangeAspect="1"/>
          </p:cNvPicPr>
          <p:nvPr/>
        </p:nvPicPr>
        <p:blipFill>
          <a:blip r:embed="rId3"/>
          <a:stretch>
            <a:fillRect/>
          </a:stretch>
        </p:blipFill>
        <p:spPr>
          <a:xfrm rot="682212">
            <a:off x="9239036" y="309565"/>
            <a:ext cx="2417147" cy="5676335"/>
          </a:xfrm>
          <a:prstGeom prst="rect">
            <a:avLst/>
          </a:prstGeom>
        </p:spPr>
      </p:pic>
      <p:grpSp>
        <p:nvGrpSpPr>
          <p:cNvPr id="7" name="Grupp 6">
            <a:extLst>
              <a:ext uri="{FF2B5EF4-FFF2-40B4-BE49-F238E27FC236}">
                <a16:creationId xmlns:a16="http://schemas.microsoft.com/office/drawing/2014/main" id="{C4604C55-EA0F-E932-7DA9-FA46078C4B7B}"/>
              </a:ext>
            </a:extLst>
          </p:cNvPr>
          <p:cNvGrpSpPr/>
          <p:nvPr/>
        </p:nvGrpSpPr>
        <p:grpSpPr>
          <a:xfrm>
            <a:off x="10714273" y="2175861"/>
            <a:ext cx="1477727" cy="2702300"/>
            <a:chOff x="9946418" y="2239361"/>
            <a:chExt cx="1477727" cy="2702300"/>
          </a:xfrm>
        </p:grpSpPr>
        <p:sp>
          <p:nvSpPr>
            <p:cNvPr id="5" name="Vänsterböjd pil 4"/>
            <p:cNvSpPr/>
            <p:nvPr/>
          </p:nvSpPr>
          <p:spPr>
            <a:xfrm rot="734742">
              <a:off x="9946418" y="2239361"/>
              <a:ext cx="865933" cy="2702300"/>
            </a:xfrm>
            <a:prstGeom prst="curvedLeftArrow">
              <a:avLst>
                <a:gd name="adj1" fmla="val 14287"/>
                <a:gd name="adj2" fmla="val 29268"/>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pic>
          <p:nvPicPr>
            <p:cNvPr id="6" name="Bildobjekt 5"/>
            <p:cNvPicPr>
              <a:picLocks noChangeAspect="1"/>
            </p:cNvPicPr>
            <p:nvPr/>
          </p:nvPicPr>
          <p:blipFill>
            <a:blip r:embed="rId4"/>
            <a:stretch>
              <a:fillRect/>
            </a:stretch>
          </p:blipFill>
          <p:spPr>
            <a:xfrm rot="1103306">
              <a:off x="10404694" y="3116814"/>
              <a:ext cx="1019451" cy="753507"/>
            </a:xfrm>
            <a:prstGeom prst="rect">
              <a:avLst/>
            </a:prstGeom>
          </p:spPr>
        </p:pic>
      </p:grpSp>
    </p:spTree>
    <p:extLst>
      <p:ext uri="{BB962C8B-B14F-4D97-AF65-F5344CB8AC3E}">
        <p14:creationId xmlns:p14="http://schemas.microsoft.com/office/powerpoint/2010/main" val="1938835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latshållare för innehåll 10">
            <a:extLst>
              <a:ext uri="{FF2B5EF4-FFF2-40B4-BE49-F238E27FC236}">
                <a16:creationId xmlns:a16="http://schemas.microsoft.com/office/drawing/2014/main" id="{CB61869C-B5B1-B8E2-24BB-ECB23B869BA5}"/>
              </a:ext>
            </a:extLst>
          </p:cNvPr>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7491467" y="3429000"/>
            <a:ext cx="4535433" cy="3255271"/>
          </a:xfrm>
        </p:spPr>
      </p:pic>
      <p:sp>
        <p:nvSpPr>
          <p:cNvPr id="2" name="Rubrik 1"/>
          <p:cNvSpPr>
            <a:spLocks noGrp="1"/>
          </p:cNvSpPr>
          <p:nvPr>
            <p:ph type="title"/>
          </p:nvPr>
        </p:nvSpPr>
        <p:spPr/>
        <p:txBody>
          <a:bodyPr/>
          <a:lstStyle/>
          <a:p>
            <a:r>
              <a:rPr lang="sv-SE" dirty="0"/>
              <a:t>Moderniserad förtidsröstning</a:t>
            </a:r>
          </a:p>
        </p:txBody>
      </p:sp>
      <p:sp>
        <p:nvSpPr>
          <p:cNvPr id="8" name="Platshållare för innehåll 7">
            <a:extLst>
              <a:ext uri="{FF2B5EF4-FFF2-40B4-BE49-F238E27FC236}">
                <a16:creationId xmlns:a16="http://schemas.microsoft.com/office/drawing/2014/main" id="{158A1FD6-EC6E-B27B-0FF6-4A5F3E307F99}"/>
              </a:ext>
            </a:extLst>
          </p:cNvPr>
          <p:cNvSpPr>
            <a:spLocks noGrp="1"/>
          </p:cNvSpPr>
          <p:nvPr>
            <p:ph sz="half" idx="1"/>
          </p:nvPr>
        </p:nvSpPr>
        <p:spPr>
          <a:xfrm>
            <a:off x="1007999" y="1535113"/>
            <a:ext cx="7297801" cy="4351338"/>
          </a:xfrm>
        </p:spPr>
        <p:txBody>
          <a:bodyPr/>
          <a:lstStyle/>
          <a:p>
            <a:pPr>
              <a:buFont typeface="Arial" panose="020B0604020202020204" pitchFamily="34" charset="0"/>
              <a:buChar char="•"/>
            </a:pPr>
            <a:r>
              <a:rPr lang="sv-SE" dirty="0"/>
              <a:t>Liknande handgrepp som idag för röstmottagaren</a:t>
            </a:r>
          </a:p>
          <a:p>
            <a:pPr lvl="1">
              <a:buFont typeface="Arial" panose="020B0604020202020204" pitchFamily="34" charset="0"/>
              <a:buChar char="•"/>
            </a:pPr>
            <a:r>
              <a:rPr lang="sv-SE" dirty="0"/>
              <a:t>Men väljarförteckningen är digital istället för på papper</a:t>
            </a:r>
          </a:p>
          <a:p>
            <a:pPr>
              <a:buFont typeface="Arial" panose="020B0604020202020204" pitchFamily="34" charset="0"/>
              <a:buChar char="•"/>
            </a:pPr>
            <a:r>
              <a:rPr lang="sv-SE" dirty="0"/>
              <a:t>Ingen utskrift av dubblettröstkort kommer behövas </a:t>
            </a:r>
          </a:p>
          <a:p>
            <a:pPr>
              <a:buFont typeface="Arial" panose="020B0604020202020204" pitchFamily="34" charset="0"/>
              <a:buChar char="•"/>
            </a:pPr>
            <a:r>
              <a:rPr lang="sv-SE" dirty="0"/>
              <a:t>Valmyndigheten står för skanners och numeriska tangentbord</a:t>
            </a:r>
          </a:p>
          <a:p>
            <a:pPr>
              <a:buFont typeface="Arial" panose="020B0604020202020204" pitchFamily="34" charset="0"/>
              <a:buChar char="•"/>
            </a:pPr>
            <a:r>
              <a:rPr lang="sv-SE" dirty="0"/>
              <a:t>Kommunen står för övrig utrustning och internetuppkoppling </a:t>
            </a:r>
          </a:p>
          <a:p>
            <a:pPr>
              <a:buFont typeface="Arial" panose="020B0604020202020204" pitchFamily="34" charset="0"/>
              <a:buChar char="•"/>
            </a:pPr>
            <a:r>
              <a:rPr lang="sv-SE" dirty="0"/>
              <a:t>Röstmottagning kommer kunna genomföras även utan dator och internet, i ”nedkopplat läge”.</a:t>
            </a:r>
          </a:p>
          <a:p>
            <a:endParaRPr lang="sv-SE" dirty="0"/>
          </a:p>
          <a:p>
            <a:endParaRPr lang="sv-SE" dirty="0"/>
          </a:p>
        </p:txBody>
      </p:sp>
    </p:spTree>
    <p:extLst>
      <p:ext uri="{BB962C8B-B14F-4D97-AF65-F5344CB8AC3E}">
        <p14:creationId xmlns:p14="http://schemas.microsoft.com/office/powerpoint/2010/main" val="3837004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br>
              <a:rPr lang="sv-SE" dirty="0"/>
            </a:br>
            <a:r>
              <a:rPr lang="sv-SE" dirty="0"/>
              <a:t>Utlandssvenskar som fallit ur röstlängden</a:t>
            </a:r>
          </a:p>
        </p:txBody>
      </p:sp>
      <p:sp>
        <p:nvSpPr>
          <p:cNvPr id="3" name="Platshållare för innehåll 2"/>
          <p:cNvSpPr>
            <a:spLocks noGrp="1"/>
          </p:cNvSpPr>
          <p:nvPr>
            <p:ph idx="1"/>
          </p:nvPr>
        </p:nvSpPr>
        <p:spPr/>
        <p:txBody>
          <a:bodyPr/>
          <a:lstStyle/>
          <a:p>
            <a:pPr>
              <a:buFont typeface="Arial" panose="020B0604020202020204" pitchFamily="34" charset="0"/>
              <a:buChar char="•"/>
            </a:pPr>
            <a:r>
              <a:rPr lang="sv-SE" dirty="0"/>
              <a:t>Utlandssvenskar som fallit ur röstlängden ska kunna rösta i Sverige</a:t>
            </a:r>
          </a:p>
          <a:p>
            <a:pPr>
              <a:buFont typeface="Arial" panose="020B0604020202020204" pitchFamily="34" charset="0"/>
              <a:buChar char="•"/>
            </a:pPr>
            <a:r>
              <a:rPr lang="sv-SE" dirty="0"/>
              <a:t>De ska kunna förtidsrösta – inte rösta i vallokal</a:t>
            </a:r>
          </a:p>
          <a:p>
            <a:pPr>
              <a:buFont typeface="Arial" panose="020B0604020202020204" pitchFamily="34" charset="0"/>
              <a:buChar char="•"/>
            </a:pPr>
            <a:r>
              <a:rPr lang="sv-SE" dirty="0"/>
              <a:t>Valmyndigheten beslutar om att lägga till den röstande i röstlängden – efter meddelande från kommunen. Detaljerade instruktioner kommer!</a:t>
            </a:r>
          </a:p>
          <a:p>
            <a:endParaRPr lang="sv-SE" dirty="0"/>
          </a:p>
        </p:txBody>
      </p:sp>
    </p:spTree>
    <p:extLst>
      <p:ext uri="{BB962C8B-B14F-4D97-AF65-F5344CB8AC3E}">
        <p14:creationId xmlns:p14="http://schemas.microsoft.com/office/powerpoint/2010/main" val="1416939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Lokaler</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2587296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Varför ses vi idag?</a:t>
            </a:r>
          </a:p>
        </p:txBody>
      </p:sp>
      <p:sp>
        <p:nvSpPr>
          <p:cNvPr id="3" name="Platshållare för innehåll 2"/>
          <p:cNvSpPr>
            <a:spLocks noGrp="1"/>
          </p:cNvSpPr>
          <p:nvPr>
            <p:ph idx="1"/>
          </p:nvPr>
        </p:nvSpPr>
        <p:spPr>
          <a:xfrm>
            <a:off x="1007999" y="1535113"/>
            <a:ext cx="4695571" cy="4351338"/>
          </a:xfrm>
        </p:spPr>
        <p:txBody>
          <a:bodyPr/>
          <a:lstStyle/>
          <a:p>
            <a:pPr marL="0" indent="0">
              <a:buNone/>
            </a:pPr>
            <a:r>
              <a:rPr lang="sv-SE" sz="2800" b="1" dirty="0"/>
              <a:t>Syfte</a:t>
            </a:r>
          </a:p>
          <a:p>
            <a:pPr>
              <a:buFont typeface="Wingdings" panose="05000000000000000000" pitchFamily="2" charset="2"/>
              <a:buChar char="ü"/>
            </a:pPr>
            <a:r>
              <a:rPr lang="sv-SE" dirty="0"/>
              <a:t>Att stärka er i ert uppdrag inför och under val till riksdag, kommun- och regionfullmäktige 2026 genom:</a:t>
            </a:r>
          </a:p>
          <a:p>
            <a:pPr lvl="1">
              <a:buFont typeface="Wingdings" panose="05000000000000000000" pitchFamily="2" charset="2"/>
              <a:buChar char="ü"/>
            </a:pPr>
            <a:r>
              <a:rPr lang="sv-SE" dirty="0"/>
              <a:t>Information</a:t>
            </a:r>
          </a:p>
          <a:p>
            <a:pPr lvl="1">
              <a:buFont typeface="Wingdings" panose="05000000000000000000" pitchFamily="2" charset="2"/>
              <a:buChar char="ü"/>
            </a:pPr>
            <a:r>
              <a:rPr lang="sv-SE" dirty="0"/>
              <a:t>Diskussion</a:t>
            </a:r>
          </a:p>
          <a:p>
            <a:pPr lvl="1">
              <a:buFont typeface="Wingdings" panose="05000000000000000000" pitchFamily="2" charset="2"/>
              <a:buChar char="ü"/>
            </a:pPr>
            <a:r>
              <a:rPr lang="sv-SE" dirty="0"/>
              <a:t>Erfarenhetsutbyte </a:t>
            </a:r>
          </a:p>
          <a:p>
            <a:endParaRPr lang="sv-SE" dirty="0"/>
          </a:p>
        </p:txBody>
      </p:sp>
      <p:sp>
        <p:nvSpPr>
          <p:cNvPr id="4" name="Platshållare för innehåll 2"/>
          <p:cNvSpPr txBox="1">
            <a:spLocks/>
          </p:cNvSpPr>
          <p:nvPr/>
        </p:nvSpPr>
        <p:spPr>
          <a:xfrm>
            <a:off x="6858000" y="1535113"/>
            <a:ext cx="4583430" cy="4351338"/>
          </a:xfrm>
          <a:prstGeom prst="rect">
            <a:avLst/>
          </a:prstGeom>
        </p:spPr>
        <p:txBody>
          <a:bodyPr vert="horz" lIns="91440" tIns="45720" rIns="91440" bIns="45720" rtlCol="0">
            <a:noAutofit/>
          </a:bodyPr>
          <a:lst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2800" b="1" dirty="0"/>
              <a:t>Mål</a:t>
            </a:r>
            <a:endParaRPr lang="sv-SE" dirty="0"/>
          </a:p>
          <a:p>
            <a:pPr>
              <a:buFont typeface="Wingdings" panose="05000000000000000000" pitchFamily="2" charset="2"/>
              <a:buChar char="q"/>
            </a:pPr>
            <a:r>
              <a:rPr lang="sv-SE" dirty="0"/>
              <a:t>Det har blivit tydligt vad ni behöver göra för att förbereda och genomföra val till riksdag, region och kommun.</a:t>
            </a:r>
          </a:p>
          <a:p>
            <a:pPr>
              <a:buFont typeface="Wingdings" panose="05000000000000000000" pitchFamily="2" charset="2"/>
              <a:buChar char="q"/>
            </a:pPr>
            <a:r>
              <a:rPr lang="sv-SE" dirty="0"/>
              <a:t>Ni har fått utbyta erfarenheter kring era ansvarsområden.</a:t>
            </a:r>
          </a:p>
          <a:p>
            <a:pPr marL="0" indent="0">
              <a:buNone/>
            </a:pPr>
            <a:endParaRPr lang="sv-SE" dirty="0"/>
          </a:p>
          <a:p>
            <a:endParaRPr lang="sv-SE" dirty="0"/>
          </a:p>
        </p:txBody>
      </p:sp>
    </p:spTree>
    <p:extLst>
      <p:ext uri="{BB962C8B-B14F-4D97-AF65-F5344CB8AC3E}">
        <p14:creationId xmlns:p14="http://schemas.microsoft.com/office/powerpoint/2010/main" val="894449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1136033" y="1320841"/>
            <a:ext cx="3968840" cy="896190"/>
          </a:xfrm>
          <a:prstGeom prst="rect">
            <a:avLst/>
          </a:prstGeom>
        </p:spPr>
      </p:pic>
    </p:spTree>
    <p:extLst>
      <p:ext uri="{BB962C8B-B14F-4D97-AF65-F5344CB8AC3E}">
        <p14:creationId xmlns:p14="http://schemas.microsoft.com/office/powerpoint/2010/main" val="1480629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6096000" y="1585308"/>
            <a:ext cx="5943600" cy="4037012"/>
          </a:xfrm>
        </p:spPr>
      </p:pic>
      <p:sp>
        <p:nvSpPr>
          <p:cNvPr id="2" name="Rubrik 1"/>
          <p:cNvSpPr>
            <a:spLocks noGrp="1"/>
          </p:cNvSpPr>
          <p:nvPr>
            <p:ph type="title"/>
          </p:nvPr>
        </p:nvSpPr>
        <p:spPr/>
        <p:txBody>
          <a:bodyPr/>
          <a:lstStyle/>
          <a:p>
            <a:r>
              <a:rPr lang="sv-SE" dirty="0"/>
              <a:t>Lokaler för röstmottagning</a:t>
            </a:r>
          </a:p>
        </p:txBody>
      </p:sp>
      <p:sp>
        <p:nvSpPr>
          <p:cNvPr id="3" name="Platshållare för innehåll 2"/>
          <p:cNvSpPr>
            <a:spLocks noGrp="1"/>
          </p:cNvSpPr>
          <p:nvPr>
            <p:ph sz="half" idx="1"/>
          </p:nvPr>
        </p:nvSpPr>
        <p:spPr>
          <a:xfrm>
            <a:off x="1008000" y="1270982"/>
            <a:ext cx="5301360" cy="4351338"/>
          </a:xfrm>
        </p:spPr>
        <p:txBody>
          <a:bodyPr/>
          <a:lstStyle/>
          <a:p>
            <a:pPr lvl="0">
              <a:buClr>
                <a:srgbClr val="E83278"/>
              </a:buClr>
              <a:buFont typeface="Arial" panose="020B0604020202020204" pitchFamily="34" charset="0"/>
              <a:buChar char="•"/>
            </a:pPr>
            <a:r>
              <a:rPr lang="sv-SE" altLang="sv-SE" dirty="0">
                <a:solidFill>
                  <a:prstClr val="black"/>
                </a:solidFill>
              </a:rPr>
              <a:t>Minst en röstningslokal öppen varje dag under förtidsröstningsperioden inklusive valdagen</a:t>
            </a:r>
            <a:endParaRPr lang="sv-SE" altLang="sv-SE" dirty="0"/>
          </a:p>
          <a:p>
            <a:pPr>
              <a:buFont typeface="Arial" panose="020B0604020202020204" pitchFamily="34" charset="0"/>
              <a:buChar char="•"/>
            </a:pPr>
            <a:r>
              <a:rPr lang="sv-SE" altLang="sv-SE" dirty="0"/>
              <a:t>En vallokal för varje valdistrikt, öppen kl. 8-20</a:t>
            </a:r>
          </a:p>
          <a:p>
            <a:pPr>
              <a:buFont typeface="Arial" panose="020B0604020202020204" pitchFamily="34" charset="0"/>
              <a:buChar char="•"/>
            </a:pPr>
            <a:r>
              <a:rPr lang="sv-SE" dirty="0"/>
              <a:t>Tänk på lokalisering, tillgänglighet och öppethållande</a:t>
            </a:r>
          </a:p>
          <a:p>
            <a:pPr>
              <a:buFont typeface="Arial" panose="020B0604020202020204" pitchFamily="34" charset="0"/>
              <a:buChar char="•"/>
            </a:pPr>
            <a:r>
              <a:rPr lang="sv-SE" dirty="0"/>
              <a:t>Tydligt avgränsade </a:t>
            </a:r>
          </a:p>
          <a:p>
            <a:pPr>
              <a:buFont typeface="Arial" panose="020B0604020202020204" pitchFamily="34" charset="0"/>
              <a:buChar char="•"/>
            </a:pPr>
            <a:r>
              <a:rPr lang="sv-SE" dirty="0"/>
              <a:t>Lokalen får inte ha anknytning till en politisk sammanslutning</a:t>
            </a:r>
          </a:p>
          <a:p>
            <a:pPr>
              <a:buFontTx/>
              <a:buChar char="-"/>
            </a:pPr>
            <a:endParaRPr lang="sv-SE" dirty="0"/>
          </a:p>
        </p:txBody>
      </p:sp>
    </p:spTree>
    <p:extLst>
      <p:ext uri="{BB962C8B-B14F-4D97-AF65-F5344CB8AC3E}">
        <p14:creationId xmlns:p14="http://schemas.microsoft.com/office/powerpoint/2010/main" val="1673606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Erfarenhetsutbyte</a:t>
            </a:r>
          </a:p>
        </p:txBody>
      </p:sp>
      <p:sp>
        <p:nvSpPr>
          <p:cNvPr id="5" name="Underrubrik 4"/>
          <p:cNvSpPr>
            <a:spLocks noGrp="1"/>
          </p:cNvSpPr>
          <p:nvPr>
            <p:ph type="subTitle" idx="1"/>
          </p:nvPr>
        </p:nvSpPr>
        <p:spPr/>
        <p:txBody>
          <a:bodyPr/>
          <a:lstStyle/>
          <a:p>
            <a:r>
              <a:rPr lang="sv-SE" dirty="0"/>
              <a:t>Värdeneutrala lokaler</a:t>
            </a:r>
          </a:p>
        </p:txBody>
      </p:sp>
    </p:spTree>
    <p:extLst>
      <p:ext uri="{BB962C8B-B14F-4D97-AF65-F5344CB8AC3E}">
        <p14:creationId xmlns:p14="http://schemas.microsoft.com/office/powerpoint/2010/main" val="34487368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Lokaler för röstmottagning</a:t>
            </a:r>
          </a:p>
        </p:txBody>
      </p:sp>
      <p:sp>
        <p:nvSpPr>
          <p:cNvPr id="3" name="Platshållare för innehåll 2"/>
          <p:cNvSpPr>
            <a:spLocks noGrp="1"/>
          </p:cNvSpPr>
          <p:nvPr>
            <p:ph sz="half" idx="1"/>
          </p:nvPr>
        </p:nvSpPr>
        <p:spPr/>
        <p:txBody>
          <a:bodyPr/>
          <a:lstStyle/>
          <a:p>
            <a:pPr>
              <a:buFont typeface="Arial" panose="020B0604020202020204" pitchFamily="34" charset="0"/>
              <a:buChar char="•"/>
            </a:pPr>
            <a:r>
              <a:rPr lang="sv-SE" dirty="0"/>
              <a:t>Särskilt skyddsvärda, ta höjd för oväntade och oönskade händelser</a:t>
            </a:r>
          </a:p>
          <a:p>
            <a:pPr marL="0" indent="0">
              <a:buNone/>
            </a:pPr>
            <a:endParaRPr lang="sv-SE" dirty="0"/>
          </a:p>
        </p:txBody>
      </p:sp>
      <p:pic>
        <p:nvPicPr>
          <p:cNvPr id="6" name="Platshållare för innehåll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9663" y="1914323"/>
            <a:ext cx="4994275" cy="3583392"/>
          </a:xfrm>
        </p:spPr>
      </p:pic>
    </p:spTree>
    <p:extLst>
      <p:ext uri="{BB962C8B-B14F-4D97-AF65-F5344CB8AC3E}">
        <p14:creationId xmlns:p14="http://schemas.microsoft.com/office/powerpoint/2010/main" val="2607525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Möblering i röstnings- och vallokalen</a:t>
            </a:r>
          </a:p>
        </p:txBody>
      </p:sp>
      <p:sp>
        <p:nvSpPr>
          <p:cNvPr id="11" name="Platshållare för innehåll 10"/>
          <p:cNvSpPr>
            <a:spLocks noGrp="1"/>
          </p:cNvSpPr>
          <p:nvPr>
            <p:ph sz="half" idx="1"/>
          </p:nvPr>
        </p:nvSpPr>
        <p:spPr/>
        <p:txBody>
          <a:bodyPr/>
          <a:lstStyle/>
          <a:p>
            <a:pPr>
              <a:buFont typeface="Arial" panose="020B0604020202020204" pitchFamily="34" charset="0"/>
              <a:buChar char="•"/>
            </a:pPr>
            <a:r>
              <a:rPr lang="sv-SE" dirty="0"/>
              <a:t>Tänk igenom väljarens upplevelse</a:t>
            </a:r>
          </a:p>
          <a:p>
            <a:pPr>
              <a:buFont typeface="Arial" panose="020B0604020202020204" pitchFamily="34" charset="0"/>
              <a:buChar char="•"/>
            </a:pPr>
            <a:r>
              <a:rPr lang="sv-SE" dirty="0"/>
              <a:t>Säkerställ att uppsamlingslådan, valurnan och förtidsrösterna står synligt men utom räckhåll för väljarna</a:t>
            </a:r>
          </a:p>
          <a:p>
            <a:pPr marL="0" indent="0">
              <a:buNone/>
            </a:pPr>
            <a:endParaRPr lang="sv-SE" dirty="0"/>
          </a:p>
        </p:txBody>
      </p:sp>
      <p:pic>
        <p:nvPicPr>
          <p:cNvPr id="13" name="Platshållare för innehåll 12"/>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5857103" y="1229388"/>
            <a:ext cx="6067167" cy="4657063"/>
          </a:xfrm>
        </p:spPr>
      </p:pic>
    </p:spTree>
    <p:extLst>
      <p:ext uri="{BB962C8B-B14F-4D97-AF65-F5344CB8AC3E}">
        <p14:creationId xmlns:p14="http://schemas.microsoft.com/office/powerpoint/2010/main" val="217323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Valhemligheten</a:t>
            </a:r>
          </a:p>
        </p:txBody>
      </p:sp>
      <p:pic>
        <p:nvPicPr>
          <p:cNvPr id="4" name="Platshållare för innehåll 3">
            <a:extLst>
              <a:ext uri="{FF2B5EF4-FFF2-40B4-BE49-F238E27FC236}">
                <a16:creationId xmlns:a16="http://schemas.microsoft.com/office/drawing/2014/main" id="{6F79C510-31F7-4609-96E6-DEB8C7C4187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74900" y="1370012"/>
            <a:ext cx="7861300" cy="4724400"/>
          </a:xfrm>
          <a:prstGeom prst="rect">
            <a:avLst/>
          </a:prstGeom>
        </p:spPr>
      </p:pic>
    </p:spTree>
    <p:extLst>
      <p:ext uri="{BB962C8B-B14F-4D97-AF65-F5344CB8AC3E}">
        <p14:creationId xmlns:p14="http://schemas.microsoft.com/office/powerpoint/2010/main" val="3459128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tshållare för innehåll 7"/>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5414963" y="1229388"/>
            <a:ext cx="5769037" cy="4328449"/>
          </a:xfrm>
        </p:spPr>
      </p:pic>
      <p:sp>
        <p:nvSpPr>
          <p:cNvPr id="5" name="Rubrik 4"/>
          <p:cNvSpPr>
            <a:spLocks noGrp="1"/>
          </p:cNvSpPr>
          <p:nvPr>
            <p:ph type="title"/>
          </p:nvPr>
        </p:nvSpPr>
        <p:spPr/>
        <p:txBody>
          <a:bodyPr/>
          <a:lstStyle/>
          <a:p>
            <a:r>
              <a:rPr lang="sv-SE" dirty="0"/>
              <a:t>Valsedlar och avskärmningar</a:t>
            </a:r>
          </a:p>
        </p:txBody>
      </p:sp>
      <p:sp>
        <p:nvSpPr>
          <p:cNvPr id="6" name="Platshållare för innehåll 5"/>
          <p:cNvSpPr>
            <a:spLocks noGrp="1"/>
          </p:cNvSpPr>
          <p:nvPr>
            <p:ph sz="half" idx="1"/>
          </p:nvPr>
        </p:nvSpPr>
        <p:spPr/>
        <p:txBody>
          <a:bodyPr/>
          <a:lstStyle/>
          <a:p>
            <a:pPr>
              <a:buFont typeface="Arial" panose="020B0604020202020204" pitchFamily="34" charset="0"/>
              <a:buChar char="•"/>
            </a:pPr>
            <a:r>
              <a:rPr lang="sv-SE" altLang="sv-SE" dirty="0"/>
              <a:t>Vissa valsedlar ska alltid finnas i lokalen</a:t>
            </a:r>
          </a:p>
          <a:p>
            <a:pPr>
              <a:buFont typeface="Arial" panose="020B0604020202020204" pitchFamily="34" charset="0"/>
              <a:buChar char="•"/>
            </a:pPr>
            <a:r>
              <a:rPr lang="sv-SE" altLang="sv-SE" dirty="0"/>
              <a:t>Bakom avskärmning</a:t>
            </a:r>
          </a:p>
          <a:p>
            <a:pPr>
              <a:buFont typeface="Arial" panose="020B0604020202020204" pitchFamily="34" charset="0"/>
              <a:buChar char="•"/>
            </a:pPr>
            <a:r>
              <a:rPr lang="sv-SE" altLang="sv-SE" dirty="0"/>
              <a:t>Presenteras på samma sätt </a:t>
            </a:r>
          </a:p>
          <a:p>
            <a:pPr marL="0" indent="0">
              <a:buNone/>
            </a:pPr>
            <a:endParaRPr lang="sv-SE" dirty="0"/>
          </a:p>
        </p:txBody>
      </p:sp>
      <p:sp>
        <p:nvSpPr>
          <p:cNvPr id="2" name="Rektangel 1"/>
          <p:cNvSpPr/>
          <p:nvPr/>
        </p:nvSpPr>
        <p:spPr>
          <a:xfrm>
            <a:off x="1008000" y="1626954"/>
            <a:ext cx="8940672" cy="2451953"/>
          </a:xfrm>
          <a:prstGeom prst="rect">
            <a:avLst/>
          </a:prstGeom>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E83278"/>
              </a:buClr>
              <a:buSzTx/>
              <a:buFontTx/>
              <a:buNone/>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1000"/>
              </a:spcBef>
              <a:spcAft>
                <a:spcPts val="0"/>
              </a:spcAft>
              <a:buClr>
                <a:srgbClr val="E83278"/>
              </a:buClr>
              <a:buSzTx/>
              <a:buFontTx/>
              <a:buNone/>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a:p>
            <a:pPr marL="324000" marR="0" lvl="0" indent="-324000" algn="l" defTabSz="914400" rtl="0" eaLnBrk="1" fontAlgn="auto" latinLnBrk="0" hangingPunct="1">
              <a:lnSpc>
                <a:spcPct val="100000"/>
              </a:lnSpc>
              <a:spcBef>
                <a:spcPts val="1000"/>
              </a:spcBef>
              <a:spcAft>
                <a:spcPts val="0"/>
              </a:spcAft>
              <a:buClr>
                <a:srgbClr val="E83278"/>
              </a:buClr>
              <a:buSzTx/>
              <a:buFont typeface="Wingdings" panose="05000000000000000000" pitchFamily="2" charset="2"/>
              <a:buChar char="§"/>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1000"/>
              </a:spcBef>
              <a:spcAft>
                <a:spcPts val="0"/>
              </a:spcAft>
              <a:buClr>
                <a:srgbClr val="E83278"/>
              </a:buClr>
              <a:buSzTx/>
              <a:buFontTx/>
              <a:buNone/>
              <a:tabLst/>
              <a:defRPr/>
            </a:pPr>
            <a:r>
              <a:rPr kumimoji="0" lang="sv-SE" altLang="sv-SE" sz="2400" b="0" i="0" u="none" strike="noStrike" kern="1200" cap="none" spc="0" normalizeH="0" baseline="0" noProof="0" dirty="0">
                <a:ln>
                  <a:noFill/>
                </a:ln>
                <a:solidFill>
                  <a:prstClr val="black"/>
                </a:solidFill>
                <a:effectLst/>
                <a:uLnTx/>
                <a:uFillTx/>
                <a:latin typeface="Arial"/>
                <a:ea typeface="+mn-ea"/>
                <a:cs typeface="+mn-cs"/>
              </a:rPr>
              <a:t> </a:t>
            </a:r>
          </a:p>
          <a:p>
            <a:pPr marL="324000" marR="0" lvl="0" indent="-324000" algn="l" defTabSz="914400" rtl="0" eaLnBrk="1" fontAlgn="auto" latinLnBrk="0" hangingPunct="1">
              <a:lnSpc>
                <a:spcPct val="100000"/>
              </a:lnSpc>
              <a:spcBef>
                <a:spcPts val="1000"/>
              </a:spcBef>
              <a:spcAft>
                <a:spcPts val="0"/>
              </a:spcAft>
              <a:buClr>
                <a:srgbClr val="E83278"/>
              </a:buClr>
              <a:buSzTx/>
              <a:buFont typeface="Wingdings" panose="05000000000000000000" pitchFamily="2" charset="2"/>
              <a:buChar char="§"/>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92726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5"/>
          <p:cNvSpPr>
            <a:spLocks noGrp="1"/>
          </p:cNvSpPr>
          <p:nvPr>
            <p:ph type="ctrTitle"/>
          </p:nvPr>
        </p:nvSpPr>
        <p:spPr>
          <a:xfrm>
            <a:off x="2580000" y="2609642"/>
            <a:ext cx="6370622" cy="720000"/>
          </a:xfrm>
        </p:spPr>
        <p:txBody>
          <a:bodyPr/>
          <a:lstStyle/>
          <a:p>
            <a:r>
              <a:rPr lang="sv-SE" dirty="0"/>
              <a:t>Erfarenhetsutbyte</a:t>
            </a:r>
          </a:p>
        </p:txBody>
      </p:sp>
      <p:sp>
        <p:nvSpPr>
          <p:cNvPr id="7" name="Underrubrik 6"/>
          <p:cNvSpPr>
            <a:spLocks noGrp="1"/>
          </p:cNvSpPr>
          <p:nvPr>
            <p:ph type="subTitle" idx="1"/>
          </p:nvPr>
        </p:nvSpPr>
        <p:spPr/>
        <p:txBody>
          <a:bodyPr/>
          <a:lstStyle/>
          <a:p>
            <a:r>
              <a:rPr lang="sv-SE" dirty="0"/>
              <a:t>Hur löser ni ordningen och avskärmningen av valsedlar?</a:t>
            </a:r>
          </a:p>
        </p:txBody>
      </p:sp>
    </p:spTree>
    <p:extLst>
      <p:ext uri="{BB962C8B-B14F-4D97-AF65-F5344CB8AC3E}">
        <p14:creationId xmlns:p14="http://schemas.microsoft.com/office/powerpoint/2010/main" val="1069424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Köer och arbetsmiljö</a:t>
            </a:r>
          </a:p>
        </p:txBody>
      </p:sp>
      <p:pic>
        <p:nvPicPr>
          <p:cNvPr id="4" name="Platshållare för innehåll 3">
            <a:extLst>
              <a:ext uri="{FF2B5EF4-FFF2-40B4-BE49-F238E27FC236}">
                <a16:creationId xmlns:a16="http://schemas.microsoft.com/office/drawing/2014/main" id="{6F79C510-31F7-4609-96E6-DEB8C7C4187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43201" y="1657351"/>
            <a:ext cx="6786562" cy="4029074"/>
          </a:xfrm>
          <a:prstGeom prst="rect">
            <a:avLst/>
          </a:prstGeom>
        </p:spPr>
      </p:pic>
    </p:spTree>
    <p:extLst>
      <p:ext uri="{BB962C8B-B14F-4D97-AF65-F5344CB8AC3E}">
        <p14:creationId xmlns:p14="http://schemas.microsoft.com/office/powerpoint/2010/main" val="3329089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Erfarenhetsutbyte</a:t>
            </a:r>
          </a:p>
        </p:txBody>
      </p:sp>
      <p:sp>
        <p:nvSpPr>
          <p:cNvPr id="5" name="Underrubrik 4"/>
          <p:cNvSpPr>
            <a:spLocks noGrp="1"/>
          </p:cNvSpPr>
          <p:nvPr>
            <p:ph type="subTitle" idx="1"/>
          </p:nvPr>
        </p:nvSpPr>
        <p:spPr/>
        <p:txBody>
          <a:bodyPr/>
          <a:lstStyle/>
          <a:p>
            <a:r>
              <a:rPr lang="sv-SE" dirty="0"/>
              <a:t>Köhantering</a:t>
            </a:r>
          </a:p>
        </p:txBody>
      </p:sp>
    </p:spTree>
    <p:extLst>
      <p:ext uri="{BB962C8B-B14F-4D97-AF65-F5344CB8AC3E}">
        <p14:creationId xmlns:p14="http://schemas.microsoft.com/office/powerpoint/2010/main" val="2284561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Detta ska vi göra i dag för att nå målet!</a:t>
            </a:r>
          </a:p>
        </p:txBody>
      </p:sp>
      <p:sp>
        <p:nvSpPr>
          <p:cNvPr id="2" name="Platshållare för innehåll 1"/>
          <p:cNvSpPr>
            <a:spLocks noGrp="1"/>
          </p:cNvSpPr>
          <p:nvPr>
            <p:ph sz="half" idx="1"/>
          </p:nvPr>
        </p:nvSpPr>
        <p:spPr/>
        <p:txBody>
          <a:bodyPr/>
          <a:lstStyle/>
          <a:p>
            <a:endParaRPr lang="sv-SE"/>
          </a:p>
        </p:txBody>
      </p:sp>
      <p:pic>
        <p:nvPicPr>
          <p:cNvPr id="6" name="Platshållare för innehåll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395146" y="1955270"/>
            <a:ext cx="4895850" cy="3511023"/>
          </a:xfrm>
        </p:spPr>
      </p:pic>
    </p:spTree>
    <p:extLst>
      <p:ext uri="{BB962C8B-B14F-4D97-AF65-F5344CB8AC3E}">
        <p14:creationId xmlns:p14="http://schemas.microsoft.com/office/powerpoint/2010/main" val="3296934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Valsäkerhet</a:t>
            </a:r>
          </a:p>
        </p:txBody>
      </p:sp>
      <p:sp>
        <p:nvSpPr>
          <p:cNvPr id="3" name="Underrubrik 2"/>
          <p:cNvSpPr>
            <a:spLocks noGrp="1"/>
          </p:cNvSpPr>
          <p:nvPr>
            <p:ph type="subTitle" idx="1"/>
          </p:nvPr>
        </p:nvSpPr>
        <p:spPr/>
        <p:txBody>
          <a:bodyPr/>
          <a:lstStyle/>
          <a:p>
            <a:endParaRPr lang="sv-SE"/>
          </a:p>
        </p:txBody>
      </p:sp>
    </p:spTree>
    <p:extLst>
      <p:ext uri="{BB962C8B-B14F-4D97-AF65-F5344CB8AC3E}">
        <p14:creationId xmlns:p14="http://schemas.microsoft.com/office/powerpoint/2010/main" val="5270709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Vad är det som behöver skyddas vid val? </a:t>
            </a:r>
          </a:p>
        </p:txBody>
      </p:sp>
      <p:graphicFrame>
        <p:nvGraphicFramePr>
          <p:cNvPr id="7" name="Diagram 6"/>
          <p:cNvGraphicFramePr/>
          <p:nvPr>
            <p:extLst>
              <p:ext uri="{D42A27DB-BD31-4B8C-83A1-F6EECF244321}">
                <p14:modId xmlns:p14="http://schemas.microsoft.com/office/powerpoint/2010/main" val="4174487520"/>
              </p:ext>
            </p:extLst>
          </p:nvPr>
        </p:nvGraphicFramePr>
        <p:xfrm>
          <a:off x="2032000" y="112873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0503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2C36F-8FF3-38ED-7F6C-19A7BA0931A6}"/>
              </a:ext>
            </a:extLst>
          </p:cNvPr>
          <p:cNvSpPr>
            <a:spLocks noGrp="1"/>
          </p:cNvSpPr>
          <p:nvPr>
            <p:ph type="title"/>
          </p:nvPr>
        </p:nvSpPr>
        <p:spPr/>
        <p:txBody>
          <a:bodyPr/>
          <a:lstStyle/>
          <a:p>
            <a:r>
              <a:rPr lang="sv-SE" sz="3200" dirty="0"/>
              <a:t>Exempel på hot mot valgenomförandet</a:t>
            </a:r>
            <a:endParaRPr lang="en-US" dirty="0"/>
          </a:p>
        </p:txBody>
      </p:sp>
      <p:sp>
        <p:nvSpPr>
          <p:cNvPr id="3" name="Rectangle: Rounded Corners 2">
            <a:extLst>
              <a:ext uri="{FF2B5EF4-FFF2-40B4-BE49-F238E27FC236}">
                <a16:creationId xmlns:a16="http://schemas.microsoft.com/office/drawing/2014/main" id="{FB5FCB85-CE2C-7839-58F4-F274BA77355F}"/>
              </a:ext>
            </a:extLst>
          </p:cNvPr>
          <p:cNvSpPr/>
          <p:nvPr/>
        </p:nvSpPr>
        <p:spPr>
          <a:xfrm>
            <a:off x="270981" y="1474237"/>
            <a:ext cx="3782010" cy="4338734"/>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Arial"/>
                <a:ea typeface="+mn-ea"/>
                <a:cs typeface="+mn-cs"/>
              </a:rPr>
              <a:t>Antagonistiska hot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4" name="Rectangle: Rounded Corners 3">
            <a:extLst>
              <a:ext uri="{FF2B5EF4-FFF2-40B4-BE49-F238E27FC236}">
                <a16:creationId xmlns:a16="http://schemas.microsoft.com/office/drawing/2014/main" id="{BB5324EF-7E76-66E4-9E0C-B3BFD5930035}"/>
              </a:ext>
            </a:extLst>
          </p:cNvPr>
          <p:cNvSpPr/>
          <p:nvPr/>
        </p:nvSpPr>
        <p:spPr>
          <a:xfrm>
            <a:off x="4192555" y="1474237"/>
            <a:ext cx="3782010" cy="433873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Arial"/>
                <a:ea typeface="+mn-ea"/>
                <a:cs typeface="+mn-cs"/>
              </a:rPr>
              <a:t>Olyckor och naturhändelser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5" name="Rectangle: Rounded Corners 4">
            <a:extLst>
              <a:ext uri="{FF2B5EF4-FFF2-40B4-BE49-F238E27FC236}">
                <a16:creationId xmlns:a16="http://schemas.microsoft.com/office/drawing/2014/main" id="{75878265-F44A-D3B9-547F-09CEB071293E}"/>
              </a:ext>
            </a:extLst>
          </p:cNvPr>
          <p:cNvSpPr/>
          <p:nvPr/>
        </p:nvSpPr>
        <p:spPr>
          <a:xfrm>
            <a:off x="8114129" y="1474237"/>
            <a:ext cx="3782010" cy="4338734"/>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Arial"/>
                <a:ea typeface="+mn-ea"/>
                <a:cs typeface="+mn-cs"/>
              </a:rPr>
              <a:t>Organisatoriska hot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6" name="Rectangle: Rounded Corners 5">
            <a:extLst>
              <a:ext uri="{FF2B5EF4-FFF2-40B4-BE49-F238E27FC236}">
                <a16:creationId xmlns:a16="http://schemas.microsoft.com/office/drawing/2014/main" id="{92A8C112-8800-5A2F-3B2B-6DD2C5DA14D9}"/>
              </a:ext>
            </a:extLst>
          </p:cNvPr>
          <p:cNvSpPr/>
          <p:nvPr/>
        </p:nvSpPr>
        <p:spPr>
          <a:xfrm>
            <a:off x="4606020" y="2097054"/>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Olyckor och sjukdomar</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7" name="Rectangle: Rounded Corners 6">
            <a:extLst>
              <a:ext uri="{FF2B5EF4-FFF2-40B4-BE49-F238E27FC236}">
                <a16:creationId xmlns:a16="http://schemas.microsoft.com/office/drawing/2014/main" id="{740D8B55-0E13-BCD3-EEE8-AEE88452DED8}"/>
              </a:ext>
            </a:extLst>
          </p:cNvPr>
          <p:cNvSpPr/>
          <p:nvPr/>
        </p:nvSpPr>
        <p:spPr>
          <a:xfrm>
            <a:off x="4606020" y="3316807"/>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Miljö- och klimat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8" name="Rectangle: Rounded Corners 7">
            <a:extLst>
              <a:ext uri="{FF2B5EF4-FFF2-40B4-BE49-F238E27FC236}">
                <a16:creationId xmlns:a16="http://schemas.microsoft.com/office/drawing/2014/main" id="{60744381-E35A-D887-7DBD-6D864C31123D}"/>
              </a:ext>
            </a:extLst>
          </p:cNvPr>
          <p:cNvSpPr/>
          <p:nvPr/>
        </p:nvSpPr>
        <p:spPr>
          <a:xfrm>
            <a:off x="6290292" y="2097054"/>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Brand</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Rectangle: Rounded Corners 8">
            <a:extLst>
              <a:ext uri="{FF2B5EF4-FFF2-40B4-BE49-F238E27FC236}">
                <a16:creationId xmlns:a16="http://schemas.microsoft.com/office/drawing/2014/main" id="{9F07451B-2744-433B-7B71-9E72A3C56F22}"/>
              </a:ext>
            </a:extLst>
          </p:cNvPr>
          <p:cNvSpPr/>
          <p:nvPr/>
        </p:nvSpPr>
        <p:spPr>
          <a:xfrm>
            <a:off x="6290292" y="3316807"/>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err="1">
                <a:ln>
                  <a:noFill/>
                </a:ln>
                <a:solidFill>
                  <a:prstClr val="white"/>
                </a:solidFill>
                <a:effectLst/>
                <a:uLnTx/>
                <a:uFillTx/>
                <a:latin typeface="Arial"/>
                <a:ea typeface="+mn-ea"/>
                <a:cs typeface="+mn-cs"/>
              </a:rPr>
              <a:t>Naturkata</a:t>
            </a:r>
            <a:r>
              <a:rPr kumimoji="0" lang="sv-SE" sz="1400" b="0" i="0" u="none" strike="noStrike" kern="1200" cap="none" spc="0" normalizeH="0" baseline="0" noProof="0" dirty="0">
                <a:ln>
                  <a:noFill/>
                </a:ln>
                <a:solidFill>
                  <a:prstClr val="white"/>
                </a:solidFill>
                <a:effectLst/>
                <a:uLnTx/>
                <a:uFillTx/>
                <a:latin typeface="Arial"/>
                <a:ea typeface="+mn-ea"/>
                <a:cs typeface="+mn-cs"/>
              </a:rPr>
              <a:t>-strofer, t.ex. ö</a:t>
            </a:r>
            <a:r>
              <a:rPr kumimoji="0" lang="sv-SE" sz="1400" b="0" i="0" u="none" strike="noStrike" kern="1200" cap="none" spc="0" normalizeH="0" baseline="0" noProof="0" dirty="0" err="1">
                <a:ln>
                  <a:noFill/>
                </a:ln>
                <a:solidFill>
                  <a:prstClr val="white"/>
                </a:solidFill>
                <a:effectLst/>
                <a:uLnTx/>
                <a:uFillTx/>
                <a:latin typeface="Arial"/>
                <a:ea typeface="+mn-ea"/>
                <a:cs typeface="+mn-cs"/>
              </a:rPr>
              <a:t>ver</a:t>
            </a:r>
            <a:r>
              <a:rPr kumimoji="0" lang="sv-SE" sz="1400" b="0" i="0" u="none" strike="noStrike" kern="1200" cap="none" spc="0" normalizeH="0" baseline="0" noProof="0" dirty="0">
                <a:ln>
                  <a:noFill/>
                </a:ln>
                <a:solidFill>
                  <a:prstClr val="white"/>
                </a:solidFill>
                <a:effectLst/>
                <a:uLnTx/>
                <a:uFillTx/>
                <a:latin typeface="Arial"/>
                <a:ea typeface="+mn-ea"/>
                <a:cs typeface="+mn-cs"/>
              </a:rPr>
              <a:t>-svämning</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0" name="Rectangle: Rounded Corners 9">
            <a:extLst>
              <a:ext uri="{FF2B5EF4-FFF2-40B4-BE49-F238E27FC236}">
                <a16:creationId xmlns:a16="http://schemas.microsoft.com/office/drawing/2014/main" id="{D03D66BC-83AE-806D-6CAC-58EF9B404FA9}"/>
              </a:ext>
            </a:extLst>
          </p:cNvPr>
          <p:cNvSpPr/>
          <p:nvPr/>
        </p:nvSpPr>
        <p:spPr>
          <a:xfrm>
            <a:off x="4606020" y="4536560"/>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Avbrott i IT/telefoni</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F4DCB0B1-ABF3-2D15-2D19-3DA0A375F91C}"/>
              </a:ext>
            </a:extLst>
          </p:cNvPr>
          <p:cNvSpPr/>
          <p:nvPr/>
        </p:nvSpPr>
        <p:spPr>
          <a:xfrm>
            <a:off x="656332" y="2097052"/>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Cyber-angrepp</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Rectangle: Rounded Corners 11">
            <a:extLst>
              <a:ext uri="{FF2B5EF4-FFF2-40B4-BE49-F238E27FC236}">
                <a16:creationId xmlns:a16="http://schemas.microsoft.com/office/drawing/2014/main" id="{2B5E0F08-CCF0-CCAC-1537-773C820E01FE}"/>
              </a:ext>
            </a:extLst>
          </p:cNvPr>
          <p:cNvSpPr/>
          <p:nvPr/>
        </p:nvSpPr>
        <p:spPr>
          <a:xfrm>
            <a:off x="650622" y="4536560"/>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Des-information</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7F5BDA4F-F06F-6787-82FF-E510A3023DCA}"/>
              </a:ext>
            </a:extLst>
          </p:cNvPr>
          <p:cNvSpPr/>
          <p:nvPr/>
        </p:nvSpPr>
        <p:spPr>
          <a:xfrm>
            <a:off x="2357298" y="4536559"/>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4" name="Rectangle: Rounded Corners 13">
            <a:extLst>
              <a:ext uri="{FF2B5EF4-FFF2-40B4-BE49-F238E27FC236}">
                <a16:creationId xmlns:a16="http://schemas.microsoft.com/office/drawing/2014/main" id="{BA8B685E-8413-FC80-491F-94CBA95D9BE4}"/>
              </a:ext>
            </a:extLst>
          </p:cNvPr>
          <p:cNvSpPr/>
          <p:nvPr/>
        </p:nvSpPr>
        <p:spPr>
          <a:xfrm>
            <a:off x="2345879" y="3316807"/>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Fysiska försök till påverkan</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5" name="Rectangle: Rounded Corners 14">
            <a:extLst>
              <a:ext uri="{FF2B5EF4-FFF2-40B4-BE49-F238E27FC236}">
                <a16:creationId xmlns:a16="http://schemas.microsoft.com/office/drawing/2014/main" id="{0E011583-CBBA-AA9F-A70A-6ACEB3CBA845}"/>
              </a:ext>
            </a:extLst>
          </p:cNvPr>
          <p:cNvSpPr/>
          <p:nvPr/>
        </p:nvSpPr>
        <p:spPr>
          <a:xfrm>
            <a:off x="2357298" y="2097053"/>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Hot och sabotage</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6" name="Rectangle: Rounded Corners 15">
            <a:extLst>
              <a:ext uri="{FF2B5EF4-FFF2-40B4-BE49-F238E27FC236}">
                <a16:creationId xmlns:a16="http://schemas.microsoft.com/office/drawing/2014/main" id="{B83486F8-E618-F625-6B26-BA47FFA89565}"/>
              </a:ext>
            </a:extLst>
          </p:cNvPr>
          <p:cNvSpPr/>
          <p:nvPr/>
        </p:nvSpPr>
        <p:spPr>
          <a:xfrm>
            <a:off x="650622" y="3316807"/>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Insiderhot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7" name="Rectangle: Rounded Corners 16">
            <a:extLst>
              <a:ext uri="{FF2B5EF4-FFF2-40B4-BE49-F238E27FC236}">
                <a16:creationId xmlns:a16="http://schemas.microsoft.com/office/drawing/2014/main" id="{7D00A225-B5C7-0CAF-F1E9-DB9594D37773}"/>
              </a:ext>
            </a:extLst>
          </p:cNvPr>
          <p:cNvSpPr/>
          <p:nvPr/>
        </p:nvSpPr>
        <p:spPr>
          <a:xfrm>
            <a:off x="8471220" y="2097052"/>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Misstag, försumlighet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8" name="Rectangle: Rounded Corners 17">
            <a:extLst>
              <a:ext uri="{FF2B5EF4-FFF2-40B4-BE49-F238E27FC236}">
                <a16:creationId xmlns:a16="http://schemas.microsoft.com/office/drawing/2014/main" id="{96512369-4F02-A6AB-6CF9-F04D63DFD9FB}"/>
              </a:ext>
            </a:extLst>
          </p:cNvPr>
          <p:cNvSpPr/>
          <p:nvPr/>
        </p:nvSpPr>
        <p:spPr>
          <a:xfrm>
            <a:off x="10183025" y="2094239"/>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Avsaknad av resurser, budget etc.</a:t>
            </a:r>
          </a:p>
        </p:txBody>
      </p:sp>
      <p:sp>
        <p:nvSpPr>
          <p:cNvPr id="19" name="Rectangle: Rounded Corners 18">
            <a:extLst>
              <a:ext uri="{FF2B5EF4-FFF2-40B4-BE49-F238E27FC236}">
                <a16:creationId xmlns:a16="http://schemas.microsoft.com/office/drawing/2014/main" id="{7E551212-BD30-7E8D-4F5F-CF8248F15025}"/>
              </a:ext>
            </a:extLst>
          </p:cNvPr>
          <p:cNvSpPr/>
          <p:nvPr/>
        </p:nvSpPr>
        <p:spPr>
          <a:xfrm>
            <a:off x="8471220" y="3316807"/>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Ohälsosam </a:t>
            </a:r>
            <a:r>
              <a:rPr kumimoji="0" lang="sv-SE" sz="1400" b="0" i="0" u="none" strike="noStrike" kern="1200" cap="none" spc="0" normalizeH="0" baseline="0" noProof="0" dirty="0" err="1">
                <a:ln>
                  <a:noFill/>
                </a:ln>
                <a:solidFill>
                  <a:prstClr val="white"/>
                </a:solidFill>
                <a:effectLst/>
                <a:uLnTx/>
                <a:uFillTx/>
                <a:latin typeface="Arial"/>
                <a:ea typeface="+mn-ea"/>
                <a:cs typeface="+mn-cs"/>
              </a:rPr>
              <a:t>arbetsbe</a:t>
            </a:r>
            <a:r>
              <a:rPr kumimoji="0" lang="sv-SE" sz="1400" b="0" i="0" u="none" strike="noStrike" kern="1200" cap="none" spc="0" normalizeH="0" baseline="0" noProof="0" dirty="0">
                <a:ln>
                  <a:noFill/>
                </a:ln>
                <a:solidFill>
                  <a:prstClr val="white"/>
                </a:solidFill>
                <a:effectLst/>
                <a:uLnTx/>
                <a:uFillTx/>
                <a:latin typeface="Arial"/>
                <a:ea typeface="+mn-ea"/>
                <a:cs typeface="+mn-cs"/>
              </a:rPr>
              <a:t>-lastning</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0" name="Rectangle: Rounded Corners 19">
            <a:extLst>
              <a:ext uri="{FF2B5EF4-FFF2-40B4-BE49-F238E27FC236}">
                <a16:creationId xmlns:a16="http://schemas.microsoft.com/office/drawing/2014/main" id="{E5245A0D-29C0-EC32-3B13-31AA40BB4A2F}"/>
              </a:ext>
            </a:extLst>
          </p:cNvPr>
          <p:cNvSpPr/>
          <p:nvPr/>
        </p:nvSpPr>
        <p:spPr>
          <a:xfrm>
            <a:off x="10183025" y="3316806"/>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Otillräckliga rutiner eller utbildning</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1" name="Rectangle: Rounded Corners 20">
            <a:extLst>
              <a:ext uri="{FF2B5EF4-FFF2-40B4-BE49-F238E27FC236}">
                <a16:creationId xmlns:a16="http://schemas.microsoft.com/office/drawing/2014/main" id="{496BF354-ABAB-E259-C0CA-12947438D418}"/>
              </a:ext>
            </a:extLst>
          </p:cNvPr>
          <p:cNvSpPr/>
          <p:nvPr/>
        </p:nvSpPr>
        <p:spPr>
          <a:xfrm>
            <a:off x="10183025" y="4592688"/>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2" name="Rectangle: Rounded Corners 21">
            <a:extLst>
              <a:ext uri="{FF2B5EF4-FFF2-40B4-BE49-F238E27FC236}">
                <a16:creationId xmlns:a16="http://schemas.microsoft.com/office/drawing/2014/main" id="{FFA015ED-D6C9-90B8-D663-65666FC13265}"/>
              </a:ext>
            </a:extLst>
          </p:cNvPr>
          <p:cNvSpPr/>
          <p:nvPr/>
        </p:nvSpPr>
        <p:spPr>
          <a:xfrm>
            <a:off x="8471220" y="4592689"/>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Bristande </a:t>
            </a:r>
            <a:r>
              <a:rPr kumimoji="0" lang="sv-SE" sz="1400" b="0" i="0" u="none" strike="noStrike" kern="1200" cap="none" spc="0" normalizeH="0" baseline="0" noProof="0" dirty="0" err="1">
                <a:ln>
                  <a:noFill/>
                </a:ln>
                <a:solidFill>
                  <a:prstClr val="white"/>
                </a:solidFill>
                <a:effectLst/>
                <a:uLnTx/>
                <a:uFillTx/>
                <a:latin typeface="Arial"/>
                <a:ea typeface="+mn-ea"/>
                <a:cs typeface="+mn-cs"/>
              </a:rPr>
              <a:t>säkerhets-kultur</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3" name="Rectangle: Rounded Corners 22">
            <a:extLst>
              <a:ext uri="{FF2B5EF4-FFF2-40B4-BE49-F238E27FC236}">
                <a16:creationId xmlns:a16="http://schemas.microsoft.com/office/drawing/2014/main" id="{60B370D3-99A4-A06A-20B4-4AC01D0CFD4B}"/>
              </a:ext>
            </a:extLst>
          </p:cNvPr>
          <p:cNvSpPr/>
          <p:nvPr/>
        </p:nvSpPr>
        <p:spPr>
          <a:xfrm>
            <a:off x="6290292" y="4541061"/>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7173820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3D649AB-05AC-5266-366B-4C1AC1E7EE1B}"/>
              </a:ext>
            </a:extLst>
          </p:cNvPr>
          <p:cNvSpPr>
            <a:spLocks noGrp="1"/>
          </p:cNvSpPr>
          <p:nvPr>
            <p:ph type="title"/>
          </p:nvPr>
        </p:nvSpPr>
        <p:spPr/>
        <p:txBody>
          <a:bodyPr/>
          <a:lstStyle/>
          <a:p>
            <a:r>
              <a:rPr lang="sv-SE" dirty="0"/>
              <a:t>Hur uppnår vi gemensamt ett bra skydd?</a:t>
            </a:r>
          </a:p>
        </p:txBody>
      </p:sp>
      <p:sp>
        <p:nvSpPr>
          <p:cNvPr id="3" name="Platshållare för innehåll 2">
            <a:extLst>
              <a:ext uri="{FF2B5EF4-FFF2-40B4-BE49-F238E27FC236}">
                <a16:creationId xmlns:a16="http://schemas.microsoft.com/office/drawing/2014/main" id="{F434FBFF-9F01-F23E-AA7A-9D957B968812}"/>
              </a:ext>
            </a:extLst>
          </p:cNvPr>
          <p:cNvSpPr>
            <a:spLocks noGrp="1"/>
          </p:cNvSpPr>
          <p:nvPr>
            <p:ph idx="1"/>
          </p:nvPr>
        </p:nvSpPr>
        <p:spPr/>
        <p:txBody>
          <a:bodyPr/>
          <a:lstStyle/>
          <a:p>
            <a:pPr>
              <a:buFont typeface="Arial" panose="020B0604020202020204" pitchFamily="34" charset="0"/>
              <a:buChar char="•"/>
            </a:pPr>
            <a:r>
              <a:rPr lang="sv-SE" dirty="0"/>
              <a:t>Arbeta systematiskt och förebyggande. Genomför analyser, anpassa skyddsåtgärder.</a:t>
            </a:r>
          </a:p>
          <a:p>
            <a:pPr lvl="1">
              <a:buFont typeface="Arial" panose="020B0604020202020204" pitchFamily="34" charset="0"/>
              <a:buChar char="•"/>
            </a:pPr>
            <a:r>
              <a:rPr lang="sv-SE" dirty="0"/>
              <a:t>Risk- och sårbarhetsanalys, säkerhetsskyddsanalys, verksamhetsskyddsanalys, kontinuitetsplanering</a:t>
            </a:r>
          </a:p>
          <a:p>
            <a:pPr>
              <a:buFont typeface="Arial" panose="020B0604020202020204" pitchFamily="34" charset="0"/>
              <a:buChar char="•"/>
            </a:pPr>
            <a:r>
              <a:rPr lang="sv-SE" dirty="0"/>
              <a:t>Förstå vad som behöver skyddas och hur hotet ser ut. Säkerställ också att rutiner möjliggör att hot upptäcks och hanteras. </a:t>
            </a:r>
          </a:p>
          <a:p>
            <a:pPr lvl="1">
              <a:buFont typeface="Arial" panose="020B0604020202020204" pitchFamily="34" charset="0"/>
              <a:buChar char="•"/>
            </a:pPr>
            <a:r>
              <a:rPr lang="sv-SE" dirty="0"/>
              <a:t>Ta del av nationell dimensionerande hotbild</a:t>
            </a:r>
          </a:p>
          <a:p>
            <a:pPr>
              <a:buFont typeface="Arial" panose="020B0604020202020204" pitchFamily="34" charset="0"/>
              <a:buChar char="•"/>
            </a:pPr>
            <a:r>
              <a:rPr lang="sv-SE" dirty="0"/>
              <a:t>Samverka internt och externt</a:t>
            </a:r>
          </a:p>
          <a:p>
            <a:pPr>
              <a:buFont typeface="Arial" panose="020B0604020202020204" pitchFamily="34" charset="0"/>
              <a:buChar char="•"/>
            </a:pPr>
            <a:r>
              <a:rPr lang="sv-SE" dirty="0"/>
              <a:t>Utbilda och samordna all personal </a:t>
            </a:r>
          </a:p>
          <a:p>
            <a:endParaRPr lang="sv-SE" dirty="0"/>
          </a:p>
        </p:txBody>
      </p:sp>
    </p:spTree>
    <p:extLst>
      <p:ext uri="{BB962C8B-B14F-4D97-AF65-F5344CB8AC3E}">
        <p14:creationId xmlns:p14="http://schemas.microsoft.com/office/powerpoint/2010/main" val="985117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454F28A-280A-511A-F7DA-8607590AA8ED}"/>
              </a:ext>
            </a:extLst>
          </p:cNvPr>
          <p:cNvSpPr>
            <a:spLocks noGrp="1"/>
          </p:cNvSpPr>
          <p:nvPr>
            <p:ph type="title"/>
          </p:nvPr>
        </p:nvSpPr>
        <p:spPr/>
        <p:txBody>
          <a:bodyPr/>
          <a:lstStyle/>
          <a:p>
            <a:r>
              <a:rPr lang="sv-SE" dirty="0"/>
              <a:t>Hur uppnår vi gemensamt ett bra skydd?</a:t>
            </a:r>
          </a:p>
        </p:txBody>
      </p:sp>
      <p:sp>
        <p:nvSpPr>
          <p:cNvPr id="3" name="Platshållare för innehåll 2">
            <a:extLst>
              <a:ext uri="{FF2B5EF4-FFF2-40B4-BE49-F238E27FC236}">
                <a16:creationId xmlns:a16="http://schemas.microsoft.com/office/drawing/2014/main" id="{61C5EAC3-3BD9-BFB0-8A4C-77EC61B1D5F1}"/>
              </a:ext>
            </a:extLst>
          </p:cNvPr>
          <p:cNvSpPr>
            <a:spLocks noGrp="1"/>
          </p:cNvSpPr>
          <p:nvPr>
            <p:ph idx="1"/>
          </p:nvPr>
        </p:nvSpPr>
        <p:spPr/>
        <p:txBody>
          <a:bodyPr/>
          <a:lstStyle/>
          <a:p>
            <a:pPr>
              <a:buFont typeface="Arial" panose="020B0604020202020204" pitchFamily="34" charset="0"/>
              <a:buChar char="•"/>
            </a:pPr>
            <a:r>
              <a:rPr lang="sv-SE" sz="2400" dirty="0"/>
              <a:t>Öva tillsammans</a:t>
            </a:r>
          </a:p>
          <a:p>
            <a:pPr>
              <a:buFont typeface="Arial" panose="020B0604020202020204" pitchFamily="34" charset="0"/>
              <a:buChar char="•"/>
            </a:pPr>
            <a:r>
              <a:rPr lang="sv-SE" sz="2400" dirty="0"/>
              <a:t>Säkerställ ett korrekt och tillförlitligt valgenomförande</a:t>
            </a:r>
          </a:p>
          <a:p>
            <a:pPr>
              <a:buFont typeface="Arial" panose="020B0604020202020204" pitchFamily="34" charset="0"/>
              <a:buChar char="•"/>
            </a:pPr>
            <a:r>
              <a:rPr lang="sv-SE" sz="2400" dirty="0"/>
              <a:t>Bevaka informationsmiljön och den fysiska miljön</a:t>
            </a:r>
          </a:p>
          <a:p>
            <a:pPr lvl="1">
              <a:buFont typeface="Arial" panose="020B0604020202020204" pitchFamily="34" charset="0"/>
              <a:buChar char="•"/>
            </a:pPr>
            <a:r>
              <a:rPr lang="sv-SE" dirty="0"/>
              <a:t>Ta del av nationella lägesbilder via Valcentralen eller WIS</a:t>
            </a:r>
          </a:p>
          <a:p>
            <a:pPr>
              <a:buFont typeface="Arial" panose="020B0604020202020204" pitchFamily="34" charset="0"/>
              <a:buChar char="•"/>
            </a:pPr>
            <a:r>
              <a:rPr lang="sv-SE" sz="2400" dirty="0"/>
              <a:t>Agera när ni upptäcker något</a:t>
            </a:r>
          </a:p>
          <a:p>
            <a:pPr>
              <a:buFont typeface="Arial" panose="020B0604020202020204" pitchFamily="34" charset="0"/>
              <a:buChar char="•"/>
            </a:pPr>
            <a:r>
              <a:rPr lang="sv-SE" sz="2400" dirty="0"/>
              <a:t>Incidentrapportera</a:t>
            </a:r>
          </a:p>
          <a:p>
            <a:endParaRPr lang="sv-SE" dirty="0"/>
          </a:p>
        </p:txBody>
      </p:sp>
    </p:spTree>
    <p:extLst>
      <p:ext uri="{BB962C8B-B14F-4D97-AF65-F5344CB8AC3E}">
        <p14:creationId xmlns:p14="http://schemas.microsoft.com/office/powerpoint/2010/main" val="21655536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Incidentrapportering 2026</a:t>
            </a:r>
          </a:p>
        </p:txBody>
      </p:sp>
      <p:sp>
        <p:nvSpPr>
          <p:cNvPr id="3" name="Platshållare för innehåll 2"/>
          <p:cNvSpPr>
            <a:spLocks noGrp="1"/>
          </p:cNvSpPr>
          <p:nvPr>
            <p:ph idx="1"/>
          </p:nvPr>
        </p:nvSpPr>
        <p:spPr>
          <a:xfrm>
            <a:off x="1007999" y="1535113"/>
            <a:ext cx="5891565" cy="4351338"/>
          </a:xfrm>
        </p:spPr>
        <p:txBody>
          <a:bodyPr/>
          <a:lstStyle/>
          <a:p>
            <a:pPr>
              <a:buFont typeface="Arial" panose="020B0604020202020204" pitchFamily="34" charset="0"/>
              <a:buChar char="•"/>
            </a:pPr>
            <a:r>
              <a:rPr lang="sv-SE" dirty="0"/>
              <a:t>Obligatoriskt att rapportera incidenter till Valmyndigheten</a:t>
            </a:r>
          </a:p>
          <a:p>
            <a:pPr>
              <a:buFont typeface="Arial" panose="020B0604020202020204" pitchFamily="34" charset="0"/>
              <a:buChar char="•"/>
            </a:pPr>
            <a:r>
              <a:rPr lang="sv-SE" dirty="0"/>
              <a:t>Ska ske skyndsamt </a:t>
            </a:r>
          </a:p>
          <a:p>
            <a:pPr>
              <a:buFont typeface="Arial" panose="020B0604020202020204" pitchFamily="34" charset="0"/>
              <a:buChar char="•"/>
            </a:pPr>
            <a:r>
              <a:rPr lang="sv-SE" dirty="0"/>
              <a:t>Kan delegeras till röstmottagare</a:t>
            </a:r>
          </a:p>
          <a:p>
            <a:pPr>
              <a:buFont typeface="Arial" panose="020B0604020202020204" pitchFamily="34" charset="0"/>
              <a:buChar char="•"/>
            </a:pPr>
            <a:r>
              <a:rPr lang="sv-SE" dirty="0"/>
              <a:t>Inrapportering via webbformulär</a:t>
            </a:r>
          </a:p>
          <a:p>
            <a:pPr marL="0" indent="0">
              <a:buNone/>
            </a:pPr>
            <a:endParaRPr lang="sv-SE" dirty="0"/>
          </a:p>
          <a:p>
            <a:pPr marL="0" indent="0">
              <a:buNone/>
            </a:pPr>
            <a:endParaRPr lang="sv-SE" dirty="0"/>
          </a:p>
          <a:p>
            <a:pPr marL="0" indent="0">
              <a:buNone/>
            </a:pPr>
            <a:endParaRPr lang="sv-SE" dirty="0"/>
          </a:p>
        </p:txBody>
      </p:sp>
      <p:pic>
        <p:nvPicPr>
          <p:cNvPr id="4" name="Bildobjekt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9564" y="1804930"/>
            <a:ext cx="5099332" cy="3251172"/>
          </a:xfrm>
          <a:prstGeom prst="rect">
            <a:avLst/>
          </a:prstGeom>
        </p:spPr>
      </p:pic>
    </p:spTree>
    <p:extLst>
      <p:ext uri="{BB962C8B-B14F-4D97-AF65-F5344CB8AC3E}">
        <p14:creationId xmlns:p14="http://schemas.microsoft.com/office/powerpoint/2010/main" val="3779124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ctrTitle"/>
          </p:nvPr>
        </p:nvSpPr>
        <p:spPr/>
        <p:txBody>
          <a:bodyPr/>
          <a:lstStyle/>
          <a:p>
            <a:r>
              <a:rPr lang="sv-SE" dirty="0"/>
              <a:t>Rekrytering och utbildning av röstmottagare</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36111299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711536" y="1859583"/>
            <a:ext cx="4548010" cy="1085182"/>
          </a:xfrm>
          <a:prstGeom prst="rect">
            <a:avLst/>
          </a:prstGeom>
        </p:spPr>
      </p:pic>
    </p:spTree>
    <p:extLst>
      <p:ext uri="{BB962C8B-B14F-4D97-AF65-F5344CB8AC3E}">
        <p14:creationId xmlns:p14="http://schemas.microsoft.com/office/powerpoint/2010/main" val="21222828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Rekrytering av röstmottagare</a:t>
            </a:r>
          </a:p>
        </p:txBody>
      </p:sp>
      <p:sp>
        <p:nvSpPr>
          <p:cNvPr id="5" name="Platshållare för innehåll 4"/>
          <p:cNvSpPr>
            <a:spLocks noGrp="1"/>
          </p:cNvSpPr>
          <p:nvPr>
            <p:ph sz="half" idx="1"/>
          </p:nvPr>
        </p:nvSpPr>
        <p:spPr>
          <a:xfrm>
            <a:off x="1007999" y="1535113"/>
            <a:ext cx="5405501" cy="4351338"/>
          </a:xfrm>
        </p:spPr>
        <p:txBody>
          <a:bodyPr/>
          <a:lstStyle/>
          <a:p>
            <a:pPr>
              <a:buFont typeface="Arial" panose="020B0604020202020204" pitchFamily="34" charset="0"/>
              <a:buChar char="•"/>
            </a:pPr>
            <a:r>
              <a:rPr lang="sv-SE" dirty="0"/>
              <a:t>Röstmottagare ska </a:t>
            </a:r>
          </a:p>
          <a:p>
            <a:pPr lvl="1">
              <a:buFont typeface="Arial" panose="020B0604020202020204" pitchFamily="34" charset="0"/>
              <a:buChar char="•"/>
            </a:pPr>
            <a:r>
              <a:rPr lang="sv-SE" dirty="0"/>
              <a:t>ha fyllt 18 år </a:t>
            </a:r>
          </a:p>
          <a:p>
            <a:pPr lvl="1">
              <a:buFont typeface="Arial" panose="020B0604020202020204" pitchFamily="34" charset="0"/>
              <a:buChar char="•"/>
            </a:pPr>
            <a:r>
              <a:rPr lang="sv-SE" dirty="0"/>
              <a:t>prata svenska och bonus om hen har andra språkkunskaper</a:t>
            </a:r>
          </a:p>
          <a:p>
            <a:pPr lvl="1">
              <a:buFont typeface="Arial" panose="020B0604020202020204" pitchFamily="34" charset="0"/>
              <a:buChar char="•"/>
            </a:pPr>
            <a:r>
              <a:rPr lang="sv-SE" dirty="0"/>
              <a:t>spegla befolkningen</a:t>
            </a:r>
          </a:p>
          <a:p>
            <a:pPr lvl="1">
              <a:buFont typeface="Arial" panose="020B0604020202020204" pitchFamily="34" charset="0"/>
              <a:buChar char="•"/>
            </a:pPr>
            <a:r>
              <a:rPr lang="sv-SE" dirty="0"/>
              <a:t>vara opartisk och ha ett gott bemötande</a:t>
            </a:r>
          </a:p>
          <a:p>
            <a:pPr>
              <a:buFont typeface="Arial" panose="020B0604020202020204" pitchFamily="34" charset="0"/>
              <a:buChar char="•"/>
            </a:pPr>
            <a:r>
              <a:rPr lang="sv-SE" dirty="0"/>
              <a:t>Rekrytera, utbilda och förordna fler röstmottagare än ni behöver</a:t>
            </a:r>
          </a:p>
          <a:p>
            <a:pPr>
              <a:buFont typeface="Arial" panose="020B0604020202020204" pitchFamily="34" charset="0"/>
              <a:buChar char="•"/>
            </a:pPr>
            <a:r>
              <a:rPr lang="sv-SE" dirty="0"/>
              <a:t>Närstående ska inte arbeta tillsammans</a:t>
            </a:r>
          </a:p>
          <a:p>
            <a:pPr>
              <a:buFont typeface="Arial" panose="020B0604020202020204" pitchFamily="34" charset="0"/>
              <a:buChar char="•"/>
            </a:pPr>
            <a:r>
              <a:rPr lang="sv-SE" dirty="0"/>
              <a:t>Ta hjälp av HR-avdelningen </a:t>
            </a:r>
          </a:p>
          <a:p>
            <a:pPr>
              <a:buFont typeface="Arial" panose="020B0604020202020204" pitchFamily="34" charset="0"/>
              <a:buChar char="•"/>
            </a:pPr>
            <a:endParaRPr lang="sv-SE" dirty="0"/>
          </a:p>
        </p:txBody>
      </p:sp>
      <p:pic>
        <p:nvPicPr>
          <p:cNvPr id="2" name="Platshållare för innehåll 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9663" y="1482631"/>
            <a:ext cx="5595937" cy="4015084"/>
          </a:xfrm>
        </p:spPr>
      </p:pic>
    </p:spTree>
    <p:extLst>
      <p:ext uri="{BB962C8B-B14F-4D97-AF65-F5344CB8AC3E}">
        <p14:creationId xmlns:p14="http://schemas.microsoft.com/office/powerpoint/2010/main" val="2417105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p>
            <a:r>
              <a:rPr lang="sv-SE" dirty="0"/>
              <a:t>Utbildning av röstmottagare</a:t>
            </a:r>
          </a:p>
        </p:txBody>
      </p:sp>
      <p:sp>
        <p:nvSpPr>
          <p:cNvPr id="6" name="Platshållare för innehåll 5"/>
          <p:cNvSpPr>
            <a:spLocks noGrp="1"/>
          </p:cNvSpPr>
          <p:nvPr>
            <p:ph sz="half" idx="1"/>
          </p:nvPr>
        </p:nvSpPr>
        <p:spPr/>
        <p:txBody>
          <a:bodyPr/>
          <a:lstStyle/>
          <a:p>
            <a:pPr>
              <a:buFont typeface="Arial" panose="020B0604020202020204" pitchFamily="34" charset="0"/>
              <a:buChar char="•"/>
            </a:pPr>
            <a:r>
              <a:rPr lang="sv-SE" dirty="0"/>
              <a:t>Alla röstmottagare ska vara utbildade för uppdraget</a:t>
            </a:r>
          </a:p>
          <a:p>
            <a:pPr>
              <a:buFont typeface="Arial" panose="020B0604020202020204" pitchFamily="34" charset="0"/>
              <a:buChar char="•"/>
            </a:pPr>
            <a:r>
              <a:rPr lang="sv-SE" dirty="0"/>
              <a:t>Vid utbildningen ska material som Valmyndigheten tar fram användas </a:t>
            </a:r>
          </a:p>
          <a:p>
            <a:pPr>
              <a:buFont typeface="Arial" panose="020B0604020202020204" pitchFamily="34" charset="0"/>
              <a:buChar char="•"/>
            </a:pPr>
            <a:r>
              <a:rPr lang="sv-SE" dirty="0"/>
              <a:t>Komplettera utifrån lokala förhållanden</a:t>
            </a:r>
          </a:p>
        </p:txBody>
      </p:sp>
      <p:pic>
        <p:nvPicPr>
          <p:cNvPr id="3" name="Platshållare för innehåll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795319" y="1791731"/>
            <a:ext cx="5659395" cy="3669956"/>
          </a:xfrm>
        </p:spPr>
      </p:pic>
    </p:spTree>
    <p:extLst>
      <p:ext uri="{BB962C8B-B14F-4D97-AF65-F5344CB8AC3E}">
        <p14:creationId xmlns:p14="http://schemas.microsoft.com/office/powerpoint/2010/main" val="1606275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a:xfrm>
            <a:off x="2504616" y="2789761"/>
            <a:ext cx="6370622" cy="720000"/>
          </a:xfrm>
        </p:spPr>
        <p:txBody>
          <a:bodyPr/>
          <a:lstStyle/>
          <a:p>
            <a:r>
              <a:rPr lang="sv-SE" dirty="0"/>
              <a:t>Valadministrationens ansvarsområden</a:t>
            </a:r>
          </a:p>
        </p:txBody>
      </p:sp>
    </p:spTree>
    <p:extLst>
      <p:ext uri="{BB962C8B-B14F-4D97-AF65-F5344CB8AC3E}">
        <p14:creationId xmlns:p14="http://schemas.microsoft.com/office/powerpoint/2010/main" val="1356444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ctrTitle"/>
          </p:nvPr>
        </p:nvSpPr>
        <p:spPr/>
        <p:txBody>
          <a:bodyPr/>
          <a:lstStyle/>
          <a:p>
            <a:r>
              <a:rPr lang="sv-SE" dirty="0"/>
              <a:t>Erfarenhetsutbyte</a:t>
            </a:r>
          </a:p>
        </p:txBody>
      </p:sp>
      <p:sp>
        <p:nvSpPr>
          <p:cNvPr id="6" name="Underrubrik 5"/>
          <p:cNvSpPr>
            <a:spLocks noGrp="1"/>
          </p:cNvSpPr>
          <p:nvPr>
            <p:ph type="subTitle" idx="1"/>
          </p:nvPr>
        </p:nvSpPr>
        <p:spPr/>
        <p:txBody>
          <a:bodyPr/>
          <a:lstStyle/>
          <a:p>
            <a:r>
              <a:rPr lang="sv-SE" dirty="0"/>
              <a:t>Rekrytering och utbildning av röstmottagare</a:t>
            </a:r>
          </a:p>
        </p:txBody>
      </p:sp>
    </p:spTree>
    <p:extLst>
      <p:ext uri="{BB962C8B-B14F-4D97-AF65-F5344CB8AC3E}">
        <p14:creationId xmlns:p14="http://schemas.microsoft.com/office/powerpoint/2010/main" val="39651878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p:cNvSpPr>
            <a:spLocks noGrp="1"/>
          </p:cNvSpPr>
          <p:nvPr>
            <p:ph type="ctrTitle"/>
          </p:nvPr>
        </p:nvSpPr>
        <p:spPr/>
        <p:txBody>
          <a:bodyPr/>
          <a:lstStyle/>
          <a:p>
            <a:r>
              <a:rPr lang="sv-SE" dirty="0"/>
              <a:t>Information till allmänheten</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35720341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prstClr val="black"/>
                </a:solidFill>
              </a:rPr>
              <a:t>Informera väljarna om vad som gäller för röstningen i er kommun</a:t>
            </a:r>
            <a:endParaRPr lang="sv-SE" altLang="sv-SE" dirty="0">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1007999" y="2522741"/>
            <a:ext cx="5305241" cy="1727588"/>
          </a:xfrm>
          <a:prstGeom prst="rect">
            <a:avLst/>
          </a:prstGeom>
        </p:spPr>
      </p:pic>
    </p:spTree>
    <p:extLst>
      <p:ext uri="{BB962C8B-B14F-4D97-AF65-F5344CB8AC3E}">
        <p14:creationId xmlns:p14="http://schemas.microsoft.com/office/powerpoint/2010/main" val="1135008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ltLang="sv-SE" dirty="0">
                <a:cs typeface="Arial" panose="020B0604020202020204" pitchFamily="34" charset="0"/>
              </a:rPr>
              <a:t>Valmyndighetens</a:t>
            </a:r>
            <a:r>
              <a:rPr lang="sv-SE" altLang="sv-SE" dirty="0">
                <a:latin typeface="Arial" panose="020B0604020202020204" pitchFamily="34" charset="0"/>
                <a:cs typeface="Arial" panose="020B0604020202020204" pitchFamily="34" charset="0"/>
              </a:rPr>
              <a:t> information till allmänheten</a:t>
            </a:r>
            <a:endParaRPr lang="sv-SE" dirty="0"/>
          </a:p>
        </p:txBody>
      </p:sp>
      <p:sp>
        <p:nvSpPr>
          <p:cNvPr id="13315" name="Platshållare för innehåll 2">
            <a:extLst>
              <a:ext uri="{FF2B5EF4-FFF2-40B4-BE49-F238E27FC236}">
                <a16:creationId xmlns:a16="http://schemas.microsoft.com/office/drawing/2014/main" id="{21B5F964-A383-4B21-B844-BE88D59766CF}"/>
              </a:ext>
            </a:extLst>
          </p:cNvPr>
          <p:cNvSpPr>
            <a:spLocks noGrp="1"/>
          </p:cNvSpPr>
          <p:nvPr>
            <p:ph sz="half" idx="1"/>
          </p:nvPr>
        </p:nvSpPr>
        <p:spPr/>
        <p:txBody>
          <a:bodyPr/>
          <a:lstStyle/>
          <a:p>
            <a:pPr>
              <a:buFont typeface="Arial" panose="020B0604020202020204" pitchFamily="34" charset="0"/>
              <a:buChar char="•"/>
            </a:pPr>
            <a:r>
              <a:rPr lang="sv-SE" altLang="sv-SE" sz="2200" dirty="0"/>
              <a:t>Ett av valmyndighetens grunduppdrag</a:t>
            </a:r>
          </a:p>
          <a:p>
            <a:pPr>
              <a:buFont typeface="Arial" panose="020B0604020202020204" pitchFamily="34" charset="0"/>
              <a:buChar char="•"/>
            </a:pPr>
            <a:r>
              <a:rPr lang="sv-SE" altLang="sv-SE" sz="2200" dirty="0"/>
              <a:t>Kampanj om när, var och hur</a:t>
            </a:r>
          </a:p>
          <a:p>
            <a:pPr>
              <a:buFont typeface="Arial" panose="020B0604020202020204" pitchFamily="34" charset="0"/>
              <a:buChar char="•"/>
            </a:pPr>
            <a:r>
              <a:rPr lang="sv-SE" altLang="sv-SE" sz="2200" dirty="0"/>
              <a:t>Information för väljare på val.se</a:t>
            </a:r>
            <a:endParaRPr lang="sv-SE" altLang="sv-SE" sz="2800" dirty="0"/>
          </a:p>
        </p:txBody>
      </p:sp>
      <p:pic>
        <p:nvPicPr>
          <p:cNvPr id="4" name="Platshållare för innehåll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02400" y="1923849"/>
            <a:ext cx="5948888" cy="4268327"/>
          </a:xfrm>
        </p:spPr>
      </p:pic>
    </p:spTree>
    <p:extLst>
      <p:ext uri="{BB962C8B-B14F-4D97-AF65-F5344CB8AC3E}">
        <p14:creationId xmlns:p14="http://schemas.microsoft.com/office/powerpoint/2010/main" val="28117492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Länsstyrelsens information</a:t>
            </a:r>
          </a:p>
        </p:txBody>
      </p:sp>
      <p:sp>
        <p:nvSpPr>
          <p:cNvPr id="3" name="Platshållare för innehåll 2"/>
          <p:cNvSpPr>
            <a:spLocks noGrp="1"/>
          </p:cNvSpPr>
          <p:nvPr>
            <p:ph idx="1"/>
          </p:nvPr>
        </p:nvSpPr>
        <p:spPr/>
        <p:txBody>
          <a:bodyPr/>
          <a:lstStyle/>
          <a:p>
            <a:pPr marL="0" indent="0">
              <a:buNone/>
            </a:pPr>
            <a:endParaRPr lang="sv-SE" dirty="0"/>
          </a:p>
          <a:p>
            <a:pPr marL="0" indent="0">
              <a:buNone/>
            </a:pPr>
            <a:endParaRPr lang="sv-SE" dirty="0"/>
          </a:p>
          <a:p>
            <a:pPr marL="0" indent="0">
              <a:buNone/>
            </a:pPr>
            <a:r>
              <a:rPr lang="sv-SE" i="1" dirty="0"/>
              <a:t>HÄR KAN LÄNSSTYRELSEN LÄGGA TILL INFORMATION OM SIN KOMMUNIKATION</a:t>
            </a:r>
          </a:p>
        </p:txBody>
      </p:sp>
    </p:spTree>
    <p:extLst>
      <p:ext uri="{BB962C8B-B14F-4D97-AF65-F5344CB8AC3E}">
        <p14:creationId xmlns:p14="http://schemas.microsoft.com/office/powerpoint/2010/main" val="15530126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6398B1F-D422-4B9C-BBF8-4BC7AC8E2D41}"/>
              </a:ext>
            </a:extLst>
          </p:cNvPr>
          <p:cNvSpPr>
            <a:spLocks noGrp="1" noChangeArrowheads="1"/>
          </p:cNvSpPr>
          <p:nvPr>
            <p:ph type="title"/>
          </p:nvPr>
        </p:nvSpPr>
        <p:spPr/>
        <p:txBody>
          <a:bodyPr/>
          <a:lstStyle/>
          <a:p>
            <a:pPr algn="l" eaLnBrk="1" hangingPunct="1"/>
            <a:r>
              <a:rPr lang="sv-SE" altLang="sv-SE" b="1" dirty="0">
                <a:cs typeface="Arial" panose="020B0604020202020204" pitchFamily="34" charset="0"/>
              </a:rPr>
              <a:t>Kommunens information till väljaren</a:t>
            </a:r>
            <a:endParaRPr lang="sv-SE" altLang="sv-SE" b="1" dirty="0">
              <a:latin typeface="Arial" panose="020B0604020202020204" pitchFamily="34" charset="0"/>
              <a:cs typeface="Arial" panose="020B0604020202020204" pitchFamily="34" charset="0"/>
            </a:endParaRPr>
          </a:p>
        </p:txBody>
      </p:sp>
      <p:sp>
        <p:nvSpPr>
          <p:cNvPr id="15363" name="Rectangle 3">
            <a:extLst>
              <a:ext uri="{FF2B5EF4-FFF2-40B4-BE49-F238E27FC236}">
                <a16:creationId xmlns:a16="http://schemas.microsoft.com/office/drawing/2014/main" id="{967BED3F-4A17-4667-AD5D-BB31EC2EBBDD}"/>
              </a:ext>
            </a:extLst>
          </p:cNvPr>
          <p:cNvSpPr>
            <a:spLocks noGrp="1" noChangeArrowheads="1"/>
          </p:cNvSpPr>
          <p:nvPr>
            <p:ph sz="half" idx="1"/>
          </p:nvPr>
        </p:nvSpPr>
        <p:spPr>
          <a:xfrm>
            <a:off x="1007999" y="1535113"/>
            <a:ext cx="8314131" cy="4351338"/>
          </a:xfrm>
          <a:solidFill>
            <a:schemeClr val="bg1"/>
          </a:solidFill>
        </p:spPr>
        <p:txBody>
          <a:bodyPr/>
          <a:lstStyle/>
          <a:p>
            <a:pPr>
              <a:lnSpc>
                <a:spcPct val="80000"/>
              </a:lnSpc>
              <a:buFont typeface="Arial" panose="020B0604020202020204" pitchFamily="34" charset="0"/>
              <a:buChar char="•"/>
            </a:pPr>
            <a:r>
              <a:rPr lang="sv-SE" altLang="sv-SE" dirty="0"/>
              <a:t>När, var, hur inom kommunen</a:t>
            </a:r>
          </a:p>
          <a:p>
            <a:pPr>
              <a:lnSpc>
                <a:spcPct val="80000"/>
              </a:lnSpc>
              <a:buFont typeface="Arial" panose="020B0604020202020204" pitchFamily="34" charset="0"/>
              <a:buChar char="•"/>
            </a:pPr>
            <a:r>
              <a:rPr lang="sv-SE" altLang="sv-SE" dirty="0"/>
              <a:t>Tillgänglighetsstatus för lokaler</a:t>
            </a:r>
          </a:p>
          <a:p>
            <a:pPr eaLnBrk="1" hangingPunct="1">
              <a:lnSpc>
                <a:spcPct val="80000"/>
              </a:lnSpc>
              <a:buFont typeface="Arial" panose="020B0604020202020204" pitchFamily="34" charset="0"/>
              <a:buChar char="•"/>
            </a:pPr>
            <a:r>
              <a:rPr lang="sv-SE" altLang="sv-SE" dirty="0"/>
              <a:t>Hur når väljaren kommunen när röstmottagningen pågår?</a:t>
            </a:r>
          </a:p>
          <a:p>
            <a:pPr eaLnBrk="1" hangingPunct="1">
              <a:lnSpc>
                <a:spcPct val="80000"/>
              </a:lnSpc>
              <a:buFont typeface="Arial" panose="020B0604020202020204" pitchFamily="34" charset="0"/>
              <a:buChar char="•"/>
            </a:pPr>
            <a:endParaRPr lang="sv-SE" altLang="sv-SE" dirty="0"/>
          </a:p>
          <a:p>
            <a:pPr marL="0" indent="0" eaLnBrk="1" hangingPunct="1">
              <a:lnSpc>
                <a:spcPct val="80000"/>
              </a:lnSpc>
              <a:buNone/>
            </a:pPr>
            <a:r>
              <a:rPr lang="sv-SE" altLang="sv-SE" sz="2200" dirty="0"/>
              <a:t> </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738236" y="2761100"/>
            <a:ext cx="4994275" cy="3583392"/>
          </a:xfrm>
        </p:spPr>
      </p:pic>
    </p:spTree>
    <p:extLst>
      <p:ext uri="{BB962C8B-B14F-4D97-AF65-F5344CB8AC3E}">
        <p14:creationId xmlns:p14="http://schemas.microsoft.com/office/powerpoint/2010/main" val="40658845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Kommunikationsstöd på </a:t>
            </a:r>
            <a:r>
              <a:rPr lang="sv-SE" altLang="sv-SE" dirty="0"/>
              <a:t>valcentralen.val.se</a:t>
            </a:r>
            <a:endParaRPr lang="sv-SE" dirty="0"/>
          </a:p>
        </p:txBody>
      </p:sp>
      <p:sp>
        <p:nvSpPr>
          <p:cNvPr id="3" name="Platshållare för innehåll 2"/>
          <p:cNvSpPr>
            <a:spLocks noGrp="1"/>
          </p:cNvSpPr>
          <p:nvPr>
            <p:ph idx="1"/>
          </p:nvPr>
        </p:nvSpPr>
        <p:spPr>
          <a:xfrm>
            <a:off x="4991100" y="1766887"/>
            <a:ext cx="6192900" cy="4119564"/>
          </a:xfrm>
        </p:spPr>
        <p:txBody>
          <a:bodyPr/>
          <a:lstStyle/>
          <a:p>
            <a:pPr>
              <a:buFont typeface="Arial" panose="020B0604020202020204" pitchFamily="34" charset="0"/>
              <a:buChar char="•"/>
            </a:pPr>
            <a:r>
              <a:rPr lang="sv-SE" altLang="sv-SE" dirty="0"/>
              <a:t>Kommunikationsmaterial finns på valcentralen.val.se </a:t>
            </a:r>
          </a:p>
          <a:p>
            <a:pPr>
              <a:buFont typeface="Arial" panose="020B0604020202020204" pitchFamily="34" charset="0"/>
              <a:buChar char="•"/>
            </a:pPr>
            <a:r>
              <a:rPr lang="sv-SE" altLang="sv-SE" dirty="0"/>
              <a:t>Några exempel på vad som finns att tillgå är informationsblad på olika språk, affischer, och instruktionsblad om budröstning och brevröstning.</a:t>
            </a:r>
          </a:p>
          <a:p>
            <a:pPr>
              <a:buFont typeface="Arial" panose="020B0604020202020204" pitchFamily="34" charset="0"/>
              <a:buChar char="•"/>
            </a:pPr>
            <a:r>
              <a:rPr lang="sv-SE" dirty="0"/>
              <a:t>Färdiga skyltar och mallar </a:t>
            </a:r>
          </a:p>
          <a:p>
            <a:pPr marL="0" indent="0">
              <a:buNone/>
            </a:pPr>
            <a:endParaRPr lang="sv-SE" dirty="0"/>
          </a:p>
          <a:p>
            <a:endParaRPr lang="sv-SE" dirty="0"/>
          </a:p>
        </p:txBody>
      </p:sp>
      <p:pic>
        <p:nvPicPr>
          <p:cNvPr id="5" name="Bildobjekt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136" y="1766887"/>
            <a:ext cx="3373948" cy="3567113"/>
          </a:xfrm>
          <a:prstGeom prst="rect">
            <a:avLst/>
          </a:prstGeom>
        </p:spPr>
      </p:pic>
    </p:spTree>
    <p:extLst>
      <p:ext uri="{BB962C8B-B14F-4D97-AF65-F5344CB8AC3E}">
        <p14:creationId xmlns:p14="http://schemas.microsoft.com/office/powerpoint/2010/main" val="28582197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Beställ material och registrera lokaler i Valid</a:t>
            </a:r>
          </a:p>
        </p:txBody>
      </p:sp>
      <p:sp>
        <p:nvSpPr>
          <p:cNvPr id="3" name="Platshållare för innehåll 2"/>
          <p:cNvSpPr>
            <a:spLocks noGrp="1"/>
          </p:cNvSpPr>
          <p:nvPr>
            <p:ph idx="1"/>
          </p:nvPr>
        </p:nvSpPr>
        <p:spPr>
          <a:xfrm>
            <a:off x="1008000" y="1382713"/>
            <a:ext cx="10176001" cy="4351338"/>
          </a:xfrm>
        </p:spPr>
        <p:txBody>
          <a:bodyPr/>
          <a:lstStyle/>
          <a:p>
            <a:pPr>
              <a:buFont typeface="Arial" panose="020B0604020202020204" pitchFamily="34" charset="0"/>
              <a:buChar char="•"/>
            </a:pPr>
            <a:r>
              <a:rPr lang="sv-SE" altLang="sv-SE" dirty="0"/>
              <a:t>Beställ valmaterial i Valid från den 21 januari till den 11 mars. </a:t>
            </a:r>
          </a:p>
          <a:p>
            <a:pPr>
              <a:buFont typeface="Arial" panose="020B0604020202020204" pitchFamily="34" charset="0"/>
              <a:buChar char="•"/>
            </a:pPr>
            <a:r>
              <a:rPr lang="sv-SE" altLang="sv-SE" dirty="0"/>
              <a:t>Klarmarkerade lokaler publiceras på val.se</a:t>
            </a:r>
          </a:p>
          <a:p>
            <a:pPr>
              <a:buFont typeface="Arial" panose="020B0604020202020204" pitchFamily="34" charset="0"/>
              <a:buChar char="•"/>
            </a:pPr>
            <a:r>
              <a:rPr lang="sv-SE" altLang="sv-SE" dirty="0"/>
              <a:t>Röstlängden</a:t>
            </a:r>
          </a:p>
          <a:p>
            <a:pPr>
              <a:buFont typeface="Arial" panose="020B0604020202020204" pitchFamily="34" charset="0"/>
              <a:buChar char="•"/>
            </a:pPr>
            <a:endParaRPr lang="sv-SE" altLang="sv-SE" sz="2000" dirty="0">
              <a:solidFill>
                <a:srgbClr val="FF0000"/>
              </a:solidFill>
            </a:endParaRPr>
          </a:p>
          <a:p>
            <a:pPr marL="0" indent="0">
              <a:buNone/>
            </a:pPr>
            <a:endParaRPr lang="sv-SE" altLang="sv-SE" dirty="0"/>
          </a:p>
          <a:p>
            <a:pPr marL="0" indent="0">
              <a:buNone/>
            </a:pPr>
            <a:endParaRPr lang="sv-SE" altLang="sv-SE" dirty="0"/>
          </a:p>
          <a:p>
            <a:endParaRPr lang="sv-SE" dirty="0"/>
          </a:p>
        </p:txBody>
      </p:sp>
    </p:spTree>
    <p:extLst>
      <p:ext uri="{BB962C8B-B14F-4D97-AF65-F5344CB8AC3E}">
        <p14:creationId xmlns:p14="http://schemas.microsoft.com/office/powerpoint/2010/main" val="18647196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Distribution av röster</a:t>
            </a:r>
          </a:p>
        </p:txBody>
      </p:sp>
      <p:sp>
        <p:nvSpPr>
          <p:cNvPr id="5" name="Underrubrik 4"/>
          <p:cNvSpPr>
            <a:spLocks noGrp="1"/>
          </p:cNvSpPr>
          <p:nvPr>
            <p:ph type="subTitle" idx="1"/>
          </p:nvPr>
        </p:nvSpPr>
        <p:spPr/>
        <p:txBody>
          <a:bodyPr/>
          <a:lstStyle/>
          <a:p>
            <a:endParaRPr lang="sv-SE"/>
          </a:p>
        </p:txBody>
      </p:sp>
    </p:spTree>
    <p:extLst>
      <p:ext uri="{BB962C8B-B14F-4D97-AF65-F5344CB8AC3E}">
        <p14:creationId xmlns:p14="http://schemas.microsoft.com/office/powerpoint/2010/main" val="24475351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Röstmottagning</a:t>
            </a:r>
          </a:p>
        </p:txBody>
      </p:sp>
      <p:sp>
        <p:nvSpPr>
          <p:cNvPr id="5" name="Underrubrik 4"/>
          <p:cNvSpPr>
            <a:spLocks noGrp="1"/>
          </p:cNvSpPr>
          <p:nvPr>
            <p:ph type="subTitle" idx="1"/>
          </p:nvPr>
        </p:nvSpPr>
        <p:spPr/>
        <p:txBody>
          <a:bodyPr/>
          <a:lstStyle/>
          <a:p>
            <a:endParaRPr lang="sv-SE"/>
          </a:p>
        </p:txBody>
      </p:sp>
    </p:spTree>
    <p:extLst>
      <p:ext uri="{BB962C8B-B14F-4D97-AF65-F5344CB8AC3E}">
        <p14:creationId xmlns:p14="http://schemas.microsoft.com/office/powerpoint/2010/main" val="3544871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E599E95-2980-472C-BB0F-2E5286F25285}"/>
              </a:ext>
            </a:extLst>
          </p:cNvPr>
          <p:cNvSpPr>
            <a:spLocks noGrp="1" noChangeArrowheads="1"/>
          </p:cNvSpPr>
          <p:nvPr>
            <p:ph type="title"/>
          </p:nvPr>
        </p:nvSpPr>
        <p:spPr/>
        <p:txBody>
          <a:bodyPr/>
          <a:lstStyle/>
          <a:p>
            <a:pPr algn="l" eaLnBrk="1" hangingPunct="1"/>
            <a:br>
              <a:rPr lang="sv-SE" altLang="sv-SE" b="1" dirty="0"/>
            </a:br>
            <a:r>
              <a:rPr lang="sv-SE" altLang="sv-SE" b="1" dirty="0"/>
              <a:t>Valadministrationens roll i demokratin</a:t>
            </a:r>
          </a:p>
        </p:txBody>
      </p:sp>
      <p:sp>
        <p:nvSpPr>
          <p:cNvPr id="12291" name="Rectangle 3">
            <a:extLst>
              <a:ext uri="{FF2B5EF4-FFF2-40B4-BE49-F238E27FC236}">
                <a16:creationId xmlns:a16="http://schemas.microsoft.com/office/drawing/2014/main" id="{92A62EE5-BF6D-4683-A7B3-942E526CC948}"/>
              </a:ext>
            </a:extLst>
          </p:cNvPr>
          <p:cNvSpPr>
            <a:spLocks noGrp="1" noChangeArrowheads="1"/>
          </p:cNvSpPr>
          <p:nvPr>
            <p:ph type="body" idx="1"/>
          </p:nvPr>
        </p:nvSpPr>
        <p:spPr>
          <a:xfrm>
            <a:off x="1008000" y="1654494"/>
            <a:ext cx="9409176" cy="4104803"/>
          </a:xfrm>
        </p:spPr>
        <p:txBody>
          <a:bodyPr/>
          <a:lstStyle/>
          <a:p>
            <a:pPr>
              <a:buFont typeface="Arial" panose="020B0604020202020204" pitchFamily="34" charset="0"/>
              <a:buChar char="•"/>
            </a:pPr>
            <a:r>
              <a:rPr lang="sv-SE" altLang="sv-SE" dirty="0">
                <a:latin typeface="+mj-lt"/>
              </a:rPr>
              <a:t>Opartisk och saklig</a:t>
            </a:r>
          </a:p>
          <a:p>
            <a:pPr>
              <a:buFont typeface="Arial" panose="020B0604020202020204" pitchFamily="34" charset="0"/>
              <a:buChar char="•"/>
            </a:pPr>
            <a:r>
              <a:rPr lang="sv-SE" altLang="sv-SE" dirty="0">
                <a:latin typeface="+mj-lt"/>
              </a:rPr>
              <a:t>Valdeltagande</a:t>
            </a:r>
          </a:p>
          <a:p>
            <a:pPr marL="0" indent="0">
              <a:buNone/>
            </a:pPr>
            <a:endParaRPr lang="sv-SE" altLang="sv-SE" dirty="0">
              <a:latin typeface="+mj-lt"/>
            </a:endParaRPr>
          </a:p>
        </p:txBody>
      </p:sp>
      <p:pic>
        <p:nvPicPr>
          <p:cNvPr id="3" name="Bildobjekt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5906" y="1780392"/>
            <a:ext cx="6137994" cy="4404011"/>
          </a:xfrm>
          <a:prstGeom prst="rect">
            <a:avLst/>
          </a:prstGeom>
        </p:spPr>
      </p:pic>
    </p:spTree>
    <p:extLst>
      <p:ext uri="{BB962C8B-B14F-4D97-AF65-F5344CB8AC3E}">
        <p14:creationId xmlns:p14="http://schemas.microsoft.com/office/powerpoint/2010/main" val="12350830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861438" y="3426055"/>
            <a:ext cx="4548010" cy="1085182"/>
          </a:xfrm>
          <a:prstGeom prst="rect">
            <a:avLst/>
          </a:prstGeom>
        </p:spPr>
      </p:pic>
    </p:spTree>
    <p:extLst>
      <p:ext uri="{BB962C8B-B14F-4D97-AF65-F5344CB8AC3E}">
        <p14:creationId xmlns:p14="http://schemas.microsoft.com/office/powerpoint/2010/main" val="42811262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DE76939-1E47-CC50-0479-3713F0BF25E1}"/>
              </a:ext>
            </a:extLst>
          </p:cNvPr>
          <p:cNvSpPr>
            <a:spLocks noGrp="1"/>
          </p:cNvSpPr>
          <p:nvPr>
            <p:ph type="title"/>
          </p:nvPr>
        </p:nvSpPr>
        <p:spPr/>
        <p:txBody>
          <a:bodyPr/>
          <a:lstStyle/>
          <a:p>
            <a:r>
              <a:rPr lang="sv-SE" dirty="0"/>
              <a:t>Röstmottagning</a:t>
            </a:r>
          </a:p>
        </p:txBody>
      </p:sp>
      <p:sp>
        <p:nvSpPr>
          <p:cNvPr id="3" name="Platshållare för innehåll 2">
            <a:extLst>
              <a:ext uri="{FF2B5EF4-FFF2-40B4-BE49-F238E27FC236}">
                <a16:creationId xmlns:a16="http://schemas.microsoft.com/office/drawing/2014/main" id="{839C9527-A416-936E-AE74-92CE54487422}"/>
              </a:ext>
            </a:extLst>
          </p:cNvPr>
          <p:cNvSpPr>
            <a:spLocks noGrp="1"/>
          </p:cNvSpPr>
          <p:nvPr>
            <p:ph sz="half" idx="1"/>
          </p:nvPr>
        </p:nvSpPr>
        <p:spPr/>
        <p:txBody>
          <a:bodyPr/>
          <a:lstStyle/>
          <a:p>
            <a:pPr>
              <a:buFont typeface="Arial" panose="020B0604020202020204" pitchFamily="34" charset="0"/>
              <a:buChar char="•"/>
            </a:pPr>
            <a:r>
              <a:rPr lang="sv-SE" dirty="0"/>
              <a:t>Förtidsröstningen pågår 26 augusti-13 september </a:t>
            </a:r>
          </a:p>
          <a:p>
            <a:pPr>
              <a:buFont typeface="Arial" panose="020B0604020202020204" pitchFamily="34" charset="0"/>
              <a:buChar char="•"/>
            </a:pPr>
            <a:r>
              <a:rPr lang="sv-SE" dirty="0"/>
              <a:t>Röstning på utlandsmyndigheter påbörjas 20 augusti</a:t>
            </a:r>
          </a:p>
          <a:p>
            <a:pPr>
              <a:buFont typeface="Arial" panose="020B0604020202020204" pitchFamily="34" charset="0"/>
              <a:buChar char="•"/>
            </a:pPr>
            <a:r>
              <a:rPr lang="sv-SE" dirty="0"/>
              <a:t>Brevröstningen startar 30 juli (kan även komma för tidigt inskickade)</a:t>
            </a:r>
          </a:p>
          <a:p>
            <a:endParaRPr lang="sv-SE" dirty="0"/>
          </a:p>
        </p:txBody>
      </p:sp>
      <p:pic>
        <p:nvPicPr>
          <p:cNvPr id="9" name="Platshållare för innehåll 8"/>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6419084" y="2078383"/>
            <a:ext cx="4535433" cy="3255271"/>
          </a:xfrm>
        </p:spPr>
      </p:pic>
    </p:spTree>
    <p:extLst>
      <p:ext uri="{BB962C8B-B14F-4D97-AF65-F5344CB8AC3E}">
        <p14:creationId xmlns:p14="http://schemas.microsoft.com/office/powerpoint/2010/main" val="3469060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Ambulerande röstmottagning</a:t>
            </a:r>
          </a:p>
        </p:txBody>
      </p:sp>
      <p:sp>
        <p:nvSpPr>
          <p:cNvPr id="3" name="Platshållare för innehåll 2"/>
          <p:cNvSpPr>
            <a:spLocks noGrp="1"/>
          </p:cNvSpPr>
          <p:nvPr>
            <p:ph idx="1"/>
          </p:nvPr>
        </p:nvSpPr>
        <p:spPr>
          <a:xfrm>
            <a:off x="1007999" y="1535113"/>
            <a:ext cx="10176001" cy="4351338"/>
          </a:xfrm>
        </p:spPr>
        <p:txBody>
          <a:bodyPr/>
          <a:lstStyle/>
          <a:p>
            <a:pPr>
              <a:buFont typeface="Arial" panose="020B0604020202020204" pitchFamily="34" charset="0"/>
              <a:buChar char="•"/>
            </a:pPr>
            <a:r>
              <a:rPr lang="sv-SE" dirty="0"/>
              <a:t>För väljare som på grund av funktionsnedsättning, sjukdom eller ålder och inte kan ta sig till val- eller röstningslokal </a:t>
            </a:r>
          </a:p>
          <a:p>
            <a:pPr>
              <a:buFont typeface="Arial" panose="020B0604020202020204" pitchFamily="34" charset="0"/>
              <a:buChar char="•"/>
            </a:pPr>
            <a:r>
              <a:rPr lang="sv-SE" dirty="0"/>
              <a:t>Kommunen ordnar röstmottagare som tar emot rösterna ex. i väljarens hem eller där hen befinner sig</a:t>
            </a:r>
          </a:p>
          <a:p>
            <a:pPr>
              <a:buFont typeface="Arial" panose="020B0604020202020204" pitchFamily="34" charset="0"/>
              <a:buChar char="•"/>
            </a:pPr>
            <a:r>
              <a:rPr lang="sv-SE" dirty="0"/>
              <a:t>Gäller även för </a:t>
            </a:r>
            <a:r>
              <a:rPr lang="sv-SE" dirty="0" err="1"/>
              <a:t>SiS</a:t>
            </a:r>
            <a:r>
              <a:rPr lang="sv-SE" dirty="0"/>
              <a:t>-boenden och häkten</a:t>
            </a:r>
          </a:p>
          <a:p>
            <a:pPr>
              <a:buFont typeface="Arial" panose="020B0604020202020204" pitchFamily="34" charset="0"/>
              <a:buChar char="•"/>
            </a:pPr>
            <a:r>
              <a:rPr lang="sv-SE" dirty="0"/>
              <a:t>Viktigt skillnad mot budröstning – röstmottagarna får hjälpa till att göra i ordning rösten</a:t>
            </a:r>
          </a:p>
          <a:p>
            <a:pPr>
              <a:buFont typeface="Arial" panose="020B0604020202020204" pitchFamily="34" charset="0"/>
              <a:buChar char="•"/>
            </a:pPr>
            <a:r>
              <a:rPr lang="sv-SE" dirty="0"/>
              <a:t>Jobba i par!</a:t>
            </a:r>
          </a:p>
        </p:txBody>
      </p:sp>
    </p:spTree>
    <p:extLst>
      <p:ext uri="{BB962C8B-B14F-4D97-AF65-F5344CB8AC3E}">
        <p14:creationId xmlns:p14="http://schemas.microsoft.com/office/powerpoint/2010/main" val="18541155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Gruppövning/ Erfarenhetsutbyte</a:t>
            </a:r>
          </a:p>
        </p:txBody>
      </p:sp>
      <p:sp>
        <p:nvSpPr>
          <p:cNvPr id="3" name="Underrubrik 2"/>
          <p:cNvSpPr>
            <a:spLocks noGrp="1"/>
          </p:cNvSpPr>
          <p:nvPr>
            <p:ph type="subTitle" idx="1"/>
          </p:nvPr>
        </p:nvSpPr>
        <p:spPr/>
        <p:txBody>
          <a:bodyPr/>
          <a:lstStyle/>
          <a:p>
            <a:r>
              <a:rPr lang="sv-SE" dirty="0"/>
              <a:t>Ambulerande röstmottagare</a:t>
            </a:r>
          </a:p>
        </p:txBody>
      </p:sp>
    </p:spTree>
    <p:extLst>
      <p:ext uri="{BB962C8B-B14F-4D97-AF65-F5344CB8AC3E}">
        <p14:creationId xmlns:p14="http://schemas.microsoft.com/office/powerpoint/2010/main" val="21755428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Valdagen och valkvällen</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1332816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Röstmottagningen och rösträkningen är offentlig</a:t>
            </a:r>
          </a:p>
        </p:txBody>
      </p:sp>
      <p:sp>
        <p:nvSpPr>
          <p:cNvPr id="5" name="Platshållare för innehåll 4"/>
          <p:cNvSpPr>
            <a:spLocks noGrp="1"/>
          </p:cNvSpPr>
          <p:nvPr>
            <p:ph idx="1"/>
          </p:nvPr>
        </p:nvSpPr>
        <p:spPr/>
        <p:txBody>
          <a:bodyPr/>
          <a:lstStyle/>
          <a:p>
            <a:pPr>
              <a:buFont typeface="Arial" panose="020B0604020202020204" pitchFamily="34" charset="0"/>
              <a:buChar char="•"/>
            </a:pPr>
            <a:r>
              <a:rPr lang="sv-SE" dirty="0"/>
              <a:t>Vem som helst får besöka</a:t>
            </a:r>
          </a:p>
          <a:p>
            <a:pPr>
              <a:buFont typeface="Arial" panose="020B0604020202020204" pitchFamily="34" charset="0"/>
              <a:buChar char="•"/>
            </a:pPr>
            <a:r>
              <a:rPr lang="sv-SE" dirty="0"/>
              <a:t>Markera gärna var besökare kan stå eller sitta</a:t>
            </a:r>
          </a:p>
        </p:txBody>
      </p:sp>
      <p:pic>
        <p:nvPicPr>
          <p:cNvPr id="2" name="Bildobjekt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200" y="2590800"/>
            <a:ext cx="5556228" cy="3986594"/>
          </a:xfrm>
          <a:prstGeom prst="rect">
            <a:avLst/>
          </a:prstGeom>
        </p:spPr>
      </p:pic>
    </p:spTree>
    <p:extLst>
      <p:ext uri="{BB962C8B-B14F-4D97-AF65-F5344CB8AC3E}">
        <p14:creationId xmlns:p14="http://schemas.microsoft.com/office/powerpoint/2010/main" val="26527637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9F0EE13-56C6-4783-8F1E-C9024F0BBD8F}"/>
              </a:ext>
            </a:extLst>
          </p:cNvPr>
          <p:cNvSpPr>
            <a:spLocks noGrp="1"/>
          </p:cNvSpPr>
          <p:nvPr>
            <p:ph type="title"/>
          </p:nvPr>
        </p:nvSpPr>
        <p:spPr/>
        <p:txBody>
          <a:bodyPr/>
          <a:lstStyle/>
          <a:p>
            <a:r>
              <a:rPr lang="sv-SE" dirty="0"/>
              <a:t>Rösträkning och redovisning</a:t>
            </a:r>
          </a:p>
        </p:txBody>
      </p:sp>
      <p:sp>
        <p:nvSpPr>
          <p:cNvPr id="5" name="Platshållare för innehåll 4">
            <a:extLst>
              <a:ext uri="{FF2B5EF4-FFF2-40B4-BE49-F238E27FC236}">
                <a16:creationId xmlns:a16="http://schemas.microsoft.com/office/drawing/2014/main" id="{A577F038-B564-4F58-ABD7-D4848F227BAF}"/>
              </a:ext>
            </a:extLst>
          </p:cNvPr>
          <p:cNvSpPr>
            <a:spLocks noGrp="1"/>
          </p:cNvSpPr>
          <p:nvPr>
            <p:ph sz="half" idx="1"/>
          </p:nvPr>
        </p:nvSpPr>
        <p:spPr/>
        <p:txBody>
          <a:bodyPr>
            <a:normAutofit/>
          </a:bodyPr>
          <a:lstStyle/>
          <a:p>
            <a:pPr>
              <a:buFont typeface="Arial" panose="020B0604020202020204" pitchFamily="34" charset="0"/>
              <a:buChar char="•"/>
            </a:pPr>
            <a:r>
              <a:rPr lang="sv-SE" dirty="0"/>
              <a:t>Valen räknas i ordningen: riksdag, kommun- och regionfullmäktige före eventuell folkomröstning</a:t>
            </a:r>
          </a:p>
          <a:p>
            <a:pPr>
              <a:buFont typeface="Arial" panose="020B0604020202020204" pitchFamily="34" charset="0"/>
              <a:buChar char="•"/>
            </a:pPr>
            <a:r>
              <a:rPr lang="sv-SE" dirty="0"/>
              <a:t>Resultatet på resultatbilaga </a:t>
            </a:r>
          </a:p>
          <a:p>
            <a:pPr>
              <a:buFont typeface="Arial" panose="020B0604020202020204" pitchFamily="34" charset="0"/>
              <a:buChar char="•"/>
            </a:pPr>
            <a:r>
              <a:rPr lang="sv-SE" dirty="0"/>
              <a:t>Valkvällen = preliminär rösträkning</a:t>
            </a:r>
          </a:p>
          <a:p>
            <a:endParaRPr lang="sv-SE" dirty="0"/>
          </a:p>
          <a:p>
            <a:pPr marL="0" indent="0">
              <a:buNone/>
            </a:pPr>
            <a:endParaRPr lang="sv-SE" dirty="0"/>
          </a:p>
          <a:p>
            <a:pPr marL="0" indent="0">
              <a:buNone/>
            </a:pPr>
            <a:endParaRPr lang="sv-SE" dirty="0"/>
          </a:p>
          <a:p>
            <a:pPr marL="0" indent="0">
              <a:buNone/>
            </a:pPr>
            <a:endParaRPr lang="sv-SE" dirty="0"/>
          </a:p>
        </p:txBody>
      </p:sp>
      <p:pic>
        <p:nvPicPr>
          <p:cNvPr id="6" name="Platshållare för innehåll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27805" y="1705232"/>
            <a:ext cx="5313406" cy="3595817"/>
          </a:xfrm>
        </p:spPr>
      </p:pic>
    </p:spTree>
    <p:extLst>
      <p:ext uri="{BB962C8B-B14F-4D97-AF65-F5344CB8AC3E}">
        <p14:creationId xmlns:p14="http://schemas.microsoft.com/office/powerpoint/2010/main" val="3625818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p>
            <a:r>
              <a:rPr lang="sv-SE" dirty="0"/>
              <a:t>Inrapportering av valresultat</a:t>
            </a:r>
          </a:p>
        </p:txBody>
      </p:sp>
      <p:sp>
        <p:nvSpPr>
          <p:cNvPr id="6" name="Platshållare för innehåll 5"/>
          <p:cNvSpPr>
            <a:spLocks noGrp="1"/>
          </p:cNvSpPr>
          <p:nvPr>
            <p:ph sz="half" idx="1"/>
          </p:nvPr>
        </p:nvSpPr>
        <p:spPr/>
        <p:txBody>
          <a:bodyPr/>
          <a:lstStyle/>
          <a:p>
            <a:pPr lvl="0">
              <a:buFont typeface="Arial" panose="020B0604020202020204" pitchFamily="34" charset="0"/>
              <a:buChar char="•"/>
            </a:pPr>
            <a:r>
              <a:rPr lang="sv-SE" dirty="0"/>
              <a:t>Från valdistriktet till Valmyndigheten – publiceras direkt på val.se</a:t>
            </a:r>
          </a:p>
          <a:p>
            <a:pPr lvl="0">
              <a:buFont typeface="Arial" panose="020B0604020202020204" pitchFamily="34" charset="0"/>
              <a:buChar char="•"/>
            </a:pPr>
            <a:r>
              <a:rPr lang="sv-SE" dirty="0"/>
              <a:t>Digitalt eller över telefon</a:t>
            </a:r>
          </a:p>
          <a:p>
            <a:pPr lvl="0">
              <a:buFont typeface="Arial" panose="020B0604020202020204" pitchFamily="34" charset="0"/>
              <a:buChar char="•"/>
            </a:pPr>
            <a:r>
              <a:rPr lang="sv-SE" dirty="0"/>
              <a:t>Nu med kvittens</a:t>
            </a:r>
          </a:p>
          <a:p>
            <a:pPr lvl="0">
              <a:buFont typeface="Arial" panose="020B0604020202020204" pitchFamily="34" charset="0"/>
              <a:buChar char="•"/>
            </a:pPr>
            <a:r>
              <a:rPr lang="sv-SE" dirty="0"/>
              <a:t>Detaljerad information på Valcentralen. </a:t>
            </a:r>
          </a:p>
        </p:txBody>
      </p:sp>
      <p:pic>
        <p:nvPicPr>
          <p:cNvPr id="4" name="Platshållare för innehåll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643563" y="1813650"/>
            <a:ext cx="6146728" cy="4410277"/>
          </a:xfrm>
        </p:spPr>
      </p:pic>
    </p:spTree>
    <p:extLst>
      <p:ext uri="{BB962C8B-B14F-4D97-AF65-F5344CB8AC3E}">
        <p14:creationId xmlns:p14="http://schemas.microsoft.com/office/powerpoint/2010/main" val="14547663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Valnämndens mottagning och inlämning av röster till länsstyrelsen</a:t>
            </a:r>
          </a:p>
        </p:txBody>
      </p:sp>
      <p:sp>
        <p:nvSpPr>
          <p:cNvPr id="4" name="Underrubrik 3"/>
          <p:cNvSpPr>
            <a:spLocks noGrp="1"/>
          </p:cNvSpPr>
          <p:nvPr>
            <p:ph type="subTitle" idx="1"/>
          </p:nvPr>
        </p:nvSpPr>
        <p:spPr/>
        <p:txBody>
          <a:bodyPr/>
          <a:lstStyle/>
          <a:p>
            <a:endParaRPr lang="sv-SE"/>
          </a:p>
        </p:txBody>
      </p:sp>
    </p:spTree>
    <p:extLst>
      <p:ext uri="{BB962C8B-B14F-4D97-AF65-F5344CB8AC3E}">
        <p14:creationId xmlns:p14="http://schemas.microsoft.com/office/powerpoint/2010/main" val="27313163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altLang="sv-SE" dirty="0">
                <a:latin typeface="Arial" panose="020B0604020202020204" pitchFamily="34" charset="0"/>
                <a:cs typeface="Arial" panose="020B0604020202020204" pitchFamily="34" charset="0"/>
              </a:rPr>
              <a:t>Valnämndens mottagning av röster </a:t>
            </a:r>
            <a:endParaRPr lang="sv-SE" dirty="0"/>
          </a:p>
        </p:txBody>
      </p:sp>
      <p:sp>
        <p:nvSpPr>
          <p:cNvPr id="6" name="Platshållare för innehåll 5"/>
          <p:cNvSpPr>
            <a:spLocks noGrp="1"/>
          </p:cNvSpPr>
          <p:nvPr>
            <p:ph idx="1"/>
          </p:nvPr>
        </p:nvSpPr>
        <p:spPr>
          <a:xfrm>
            <a:off x="1007999" y="1535113"/>
            <a:ext cx="5887071" cy="4351338"/>
          </a:xfrm>
        </p:spPr>
        <p:txBody>
          <a:bodyPr/>
          <a:lstStyle/>
          <a:p>
            <a:pPr>
              <a:buFont typeface="Arial" panose="020B0604020202020204" pitchFamily="34" charset="0"/>
              <a:buChar char="•"/>
            </a:pPr>
            <a:r>
              <a:rPr lang="sv-SE" dirty="0"/>
              <a:t>Utbildningsmaterial och stöd för mottagningen finns på Valcentralen</a:t>
            </a:r>
          </a:p>
          <a:p>
            <a:pPr>
              <a:buFont typeface="Arial" panose="020B0604020202020204" pitchFamily="34" charset="0"/>
              <a:buChar char="•"/>
            </a:pPr>
            <a:r>
              <a:rPr lang="sv-SE" dirty="0"/>
              <a:t>Komplettera med lokala instruktioner</a:t>
            </a:r>
          </a:p>
          <a:p>
            <a:pPr>
              <a:buFont typeface="Arial" panose="020B0604020202020204" pitchFamily="34" charset="0"/>
              <a:buChar char="•"/>
            </a:pPr>
            <a:r>
              <a:rPr lang="sv-SE" dirty="0"/>
              <a:t>Tänk igenom säkerheten</a:t>
            </a:r>
          </a:p>
          <a:p>
            <a:pPr>
              <a:buFont typeface="Arial" panose="020B0604020202020204" pitchFamily="34" charset="0"/>
              <a:buChar char="•"/>
            </a:pPr>
            <a:r>
              <a:rPr lang="sv-SE" dirty="0"/>
              <a:t>Förbered kontaktuppgifter till ordföranden</a:t>
            </a:r>
          </a:p>
          <a:p>
            <a:pPr marL="0" indent="0">
              <a:buNone/>
            </a:pPr>
            <a:endParaRPr lang="sv-SE" dirty="0"/>
          </a:p>
        </p:txBody>
      </p:sp>
    </p:spTree>
    <p:extLst>
      <p:ext uri="{BB962C8B-B14F-4D97-AF65-F5344CB8AC3E}">
        <p14:creationId xmlns:p14="http://schemas.microsoft.com/office/powerpoint/2010/main" val="2661992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Valadministrationen</a:t>
            </a:r>
          </a:p>
        </p:txBody>
      </p:sp>
      <p:graphicFrame>
        <p:nvGraphicFramePr>
          <p:cNvPr id="3" name="Diagram 2"/>
          <p:cNvGraphicFramePr/>
          <p:nvPr/>
        </p:nvGraphicFramePr>
        <p:xfrm>
          <a:off x="1778795" y="635000"/>
          <a:ext cx="8609806" cy="56403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llips 3"/>
          <p:cNvSpPr/>
          <p:nvPr/>
        </p:nvSpPr>
        <p:spPr>
          <a:xfrm>
            <a:off x="8865030" y="836908"/>
            <a:ext cx="2107769" cy="207677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sv-SE" sz="1500" dirty="0"/>
              <a:t>Utlands-myndigheterna</a:t>
            </a:r>
          </a:p>
        </p:txBody>
      </p:sp>
    </p:spTree>
    <p:extLst>
      <p:ext uri="{BB962C8B-B14F-4D97-AF65-F5344CB8AC3E}">
        <p14:creationId xmlns:p14="http://schemas.microsoft.com/office/powerpoint/2010/main" val="17239870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E176F4C3-2925-4CB0-96F6-65A091DA20B9}"/>
              </a:ext>
            </a:extLst>
          </p:cNvPr>
          <p:cNvSpPr>
            <a:spLocks noGrp="1" noChangeArrowheads="1"/>
          </p:cNvSpPr>
          <p:nvPr>
            <p:ph type="title"/>
          </p:nvPr>
        </p:nvSpPr>
        <p:spPr/>
        <p:txBody>
          <a:bodyPr/>
          <a:lstStyle/>
          <a:p>
            <a:pPr algn="l" eaLnBrk="1" hangingPunct="1"/>
            <a:r>
              <a:rPr lang="sv-SE" altLang="sv-SE" dirty="0">
                <a:latin typeface="Arial" panose="020B0604020202020204" pitchFamily="34" charset="0"/>
                <a:cs typeface="Arial" panose="020B0604020202020204" pitchFamily="34" charset="0"/>
              </a:rPr>
              <a:t>Inlämning länsstyrelsen på valkvällen / måndagen</a:t>
            </a:r>
            <a:endParaRPr lang="sv-SE" altLang="sv-SE" b="1" dirty="0">
              <a:solidFill>
                <a:schemeClr val="tx1"/>
              </a:solidFill>
              <a:latin typeface="Arial" panose="020B0604020202020204" pitchFamily="34" charset="0"/>
              <a:cs typeface="Arial" panose="020B0604020202020204" pitchFamily="34" charset="0"/>
            </a:endParaRPr>
          </a:p>
        </p:txBody>
      </p:sp>
      <p:sp>
        <p:nvSpPr>
          <p:cNvPr id="40963" name="Rectangle 3">
            <a:extLst>
              <a:ext uri="{FF2B5EF4-FFF2-40B4-BE49-F238E27FC236}">
                <a16:creationId xmlns:a16="http://schemas.microsoft.com/office/drawing/2014/main" id="{86D3800A-8905-4CED-8323-D1854439581B}"/>
              </a:ext>
            </a:extLst>
          </p:cNvPr>
          <p:cNvSpPr>
            <a:spLocks noGrp="1" noChangeArrowheads="1"/>
          </p:cNvSpPr>
          <p:nvPr>
            <p:ph type="body" idx="1"/>
          </p:nvPr>
        </p:nvSpPr>
        <p:spPr/>
        <p:txBody>
          <a:bodyPr/>
          <a:lstStyle/>
          <a:p>
            <a:pPr marL="0" indent="0">
              <a:buNone/>
            </a:pPr>
            <a:endParaRPr lang="sv-SE" i="1" dirty="0"/>
          </a:p>
          <a:p>
            <a:pPr marL="0" indent="0">
              <a:buNone/>
            </a:pPr>
            <a:endParaRPr lang="sv-SE" i="1" dirty="0"/>
          </a:p>
          <a:p>
            <a:pPr marL="0" indent="0">
              <a:buNone/>
            </a:pPr>
            <a:r>
              <a:rPr lang="sv-SE" i="1" dirty="0"/>
              <a:t>HÄR KAN LÄNSSTYRELSEN LÄGGA TILL INFORMATION OM DE RUTINER SOM KOMMER ATT GÄLLA</a:t>
            </a:r>
          </a:p>
        </p:txBody>
      </p:sp>
    </p:spTree>
    <p:extLst>
      <p:ext uri="{BB962C8B-B14F-4D97-AF65-F5344CB8AC3E}">
        <p14:creationId xmlns:p14="http://schemas.microsoft.com/office/powerpoint/2010/main" val="7262478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83F205E-77F2-7FB1-4F33-20A84CEE7C77}"/>
              </a:ext>
            </a:extLst>
          </p:cNvPr>
          <p:cNvSpPr>
            <a:spLocks noGrp="1"/>
          </p:cNvSpPr>
          <p:nvPr>
            <p:ph type="ctrTitle"/>
          </p:nvPr>
        </p:nvSpPr>
        <p:spPr/>
        <p:txBody>
          <a:bodyPr/>
          <a:lstStyle/>
          <a:p>
            <a:r>
              <a:rPr lang="sv-SE" dirty="0"/>
              <a:t>Uppsamlingsräkningen</a:t>
            </a:r>
          </a:p>
        </p:txBody>
      </p:sp>
      <p:sp>
        <p:nvSpPr>
          <p:cNvPr id="3" name="Underrubrik 2">
            <a:extLst>
              <a:ext uri="{FF2B5EF4-FFF2-40B4-BE49-F238E27FC236}">
                <a16:creationId xmlns:a16="http://schemas.microsoft.com/office/drawing/2014/main" id="{7BDA9308-FF84-6374-2E41-346788697343}"/>
              </a:ext>
            </a:extLst>
          </p:cNvPr>
          <p:cNvSpPr>
            <a:spLocks noGrp="1"/>
          </p:cNvSpPr>
          <p:nvPr>
            <p:ph type="subTitle" idx="1"/>
          </p:nvPr>
        </p:nvSpPr>
        <p:spPr/>
        <p:txBody>
          <a:bodyPr/>
          <a:lstStyle/>
          <a:p>
            <a:endParaRPr lang="sv-SE"/>
          </a:p>
        </p:txBody>
      </p:sp>
    </p:spTree>
    <p:extLst>
      <p:ext uri="{BB962C8B-B14F-4D97-AF65-F5344CB8AC3E}">
        <p14:creationId xmlns:p14="http://schemas.microsoft.com/office/powerpoint/2010/main" val="18385527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Kommunens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6" name="Bildobjekt 5"/>
          <p:cNvPicPr>
            <a:picLocks noChangeAspect="1"/>
          </p:cNvPicPr>
          <p:nvPr/>
        </p:nvPicPr>
        <p:blipFill>
          <a:blip r:embed="rId4"/>
          <a:stretch>
            <a:fillRect/>
          </a:stretch>
        </p:blipFill>
        <p:spPr>
          <a:xfrm>
            <a:off x="662655" y="4525985"/>
            <a:ext cx="4548010" cy="1085182"/>
          </a:xfrm>
          <a:prstGeom prst="rect">
            <a:avLst/>
          </a:prstGeom>
        </p:spPr>
      </p:pic>
    </p:spTree>
    <p:extLst>
      <p:ext uri="{BB962C8B-B14F-4D97-AF65-F5344CB8AC3E}">
        <p14:creationId xmlns:p14="http://schemas.microsoft.com/office/powerpoint/2010/main" val="9690552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Övrigt</a:t>
            </a:r>
          </a:p>
        </p:txBody>
      </p:sp>
      <p:sp>
        <p:nvSpPr>
          <p:cNvPr id="4" name="Underrubrik 3"/>
          <p:cNvSpPr>
            <a:spLocks noGrp="1"/>
          </p:cNvSpPr>
          <p:nvPr>
            <p:ph type="subTitle" idx="1"/>
          </p:nvPr>
        </p:nvSpPr>
        <p:spPr/>
        <p:txBody>
          <a:bodyPr/>
          <a:lstStyle/>
          <a:p>
            <a:endParaRPr lang="sv-SE"/>
          </a:p>
        </p:txBody>
      </p:sp>
    </p:spTree>
    <p:extLst>
      <p:ext uri="{BB962C8B-B14F-4D97-AF65-F5344CB8AC3E}">
        <p14:creationId xmlns:p14="http://schemas.microsoft.com/office/powerpoint/2010/main" val="39254801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B7F3C526-616D-48B8-815B-9BE7B3BFD6DE}"/>
              </a:ext>
            </a:extLst>
          </p:cNvPr>
          <p:cNvSpPr>
            <a:spLocks noGrp="1" noChangeArrowheads="1"/>
          </p:cNvSpPr>
          <p:nvPr>
            <p:ph type="title"/>
          </p:nvPr>
        </p:nvSpPr>
        <p:spPr/>
        <p:txBody>
          <a:bodyPr/>
          <a:lstStyle/>
          <a:p>
            <a:pPr algn="l" eaLnBrk="1" hangingPunct="1"/>
            <a:r>
              <a:rPr lang="sv-SE" altLang="sv-SE" b="1" dirty="0">
                <a:cs typeface="Arial" panose="020B0604020202020204" pitchFamily="34" charset="0"/>
              </a:rPr>
              <a:t>Efter</a:t>
            </a:r>
            <a:r>
              <a:rPr lang="sv-SE" altLang="sv-SE" b="1" dirty="0">
                <a:latin typeface="Arial" panose="020B0604020202020204" pitchFamily="34" charset="0"/>
                <a:cs typeface="Arial" panose="020B0604020202020204" pitchFamily="34" charset="0"/>
              </a:rPr>
              <a:t> genomfört val</a:t>
            </a:r>
          </a:p>
        </p:txBody>
      </p:sp>
      <p:sp>
        <p:nvSpPr>
          <p:cNvPr id="43011" name="Rectangle 3">
            <a:extLst>
              <a:ext uri="{FF2B5EF4-FFF2-40B4-BE49-F238E27FC236}">
                <a16:creationId xmlns:a16="http://schemas.microsoft.com/office/drawing/2014/main" id="{93B43793-2AB1-4D36-BA5F-75AFF6438295}"/>
              </a:ext>
            </a:extLst>
          </p:cNvPr>
          <p:cNvSpPr>
            <a:spLocks noGrp="1" noChangeArrowheads="1"/>
          </p:cNvSpPr>
          <p:nvPr>
            <p:ph type="body" idx="1"/>
          </p:nvPr>
        </p:nvSpPr>
        <p:spPr>
          <a:xfrm>
            <a:off x="1008000" y="1417639"/>
            <a:ext cx="9202800" cy="4032721"/>
          </a:xfrm>
        </p:spPr>
        <p:txBody>
          <a:bodyPr/>
          <a:lstStyle/>
          <a:p>
            <a:pPr>
              <a:lnSpc>
                <a:spcPct val="90000"/>
              </a:lnSpc>
              <a:buFont typeface="Arial" panose="020B0604020202020204" pitchFamily="34" charset="0"/>
              <a:buChar char="•"/>
            </a:pPr>
            <a:r>
              <a:rPr lang="sv-SE" altLang="sv-SE" dirty="0"/>
              <a:t>Vilket material ska förstöras och vilket ska sparas? </a:t>
            </a:r>
          </a:p>
          <a:p>
            <a:pPr>
              <a:lnSpc>
                <a:spcPct val="90000"/>
              </a:lnSpc>
              <a:buFont typeface="Arial" panose="020B0604020202020204" pitchFamily="34" charset="0"/>
              <a:buChar char="•"/>
            </a:pPr>
            <a:r>
              <a:rPr lang="sv-SE" altLang="sv-SE" dirty="0"/>
              <a:t>Besvara enkäten</a:t>
            </a:r>
          </a:p>
          <a:p>
            <a:pPr>
              <a:lnSpc>
                <a:spcPct val="90000"/>
              </a:lnSpc>
              <a:buFont typeface="Arial" panose="020B0604020202020204" pitchFamily="34" charset="0"/>
              <a:buChar char="•"/>
            </a:pPr>
            <a:r>
              <a:rPr lang="sv-SE" altLang="sv-SE" dirty="0"/>
              <a:t>Planera arkivering och gör en egen uppföljning</a:t>
            </a:r>
          </a:p>
        </p:txBody>
      </p:sp>
    </p:spTree>
    <p:extLst>
      <p:ext uri="{BB962C8B-B14F-4D97-AF65-F5344CB8AC3E}">
        <p14:creationId xmlns:p14="http://schemas.microsoft.com/office/powerpoint/2010/main" val="27802192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Kommunal folkomröstning på valdagen?</a:t>
            </a:r>
          </a:p>
        </p:txBody>
      </p:sp>
      <p:sp>
        <p:nvSpPr>
          <p:cNvPr id="5" name="Platshållare för innehåll 4"/>
          <p:cNvSpPr>
            <a:spLocks noGrp="1"/>
          </p:cNvSpPr>
          <p:nvPr>
            <p:ph idx="1"/>
          </p:nvPr>
        </p:nvSpPr>
        <p:spPr/>
        <p:txBody>
          <a:bodyPr/>
          <a:lstStyle/>
          <a:p>
            <a:pPr>
              <a:buFont typeface="Arial" panose="020B0604020202020204" pitchFamily="34" charset="0"/>
              <a:buChar char="•"/>
            </a:pPr>
            <a:r>
              <a:rPr lang="sv-SE" dirty="0"/>
              <a:t>Besluta om valdag i samråd med Valmyndigheten, senast 15 juni</a:t>
            </a:r>
          </a:p>
          <a:p>
            <a:pPr>
              <a:buFont typeface="Arial" panose="020B0604020202020204" pitchFamily="34" charset="0"/>
              <a:buChar char="•"/>
            </a:pPr>
            <a:r>
              <a:rPr lang="sv-SE" dirty="0"/>
              <a:t>Kommunen ansvarar för röstmottagning </a:t>
            </a:r>
          </a:p>
          <a:p>
            <a:pPr>
              <a:buFont typeface="Arial" panose="020B0604020202020204" pitchFamily="34" charset="0"/>
              <a:buChar char="•"/>
            </a:pPr>
            <a:r>
              <a:rPr lang="sv-SE" dirty="0"/>
              <a:t>Valmyndigheten ser till att folkomröstningen kommer med på röstkorten och att det finns en kolumn i röstlängden. Kommunen behöver inte göra något särskilt (till skillnad från om kommunen har folkomröstningen mellan val då kommunen behöver trycka egna röstkort och röstlängder)</a:t>
            </a:r>
          </a:p>
        </p:txBody>
      </p:sp>
    </p:spTree>
    <p:extLst>
      <p:ext uri="{BB962C8B-B14F-4D97-AF65-F5344CB8AC3E}">
        <p14:creationId xmlns:p14="http://schemas.microsoft.com/office/powerpoint/2010/main" val="24310737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BA5F405-3594-4273-8552-CC33E40DCE74}"/>
              </a:ext>
            </a:extLst>
          </p:cNvPr>
          <p:cNvSpPr>
            <a:spLocks noGrp="1" noChangeArrowheads="1"/>
          </p:cNvSpPr>
          <p:nvPr>
            <p:ph type="title"/>
          </p:nvPr>
        </p:nvSpPr>
        <p:spPr/>
        <p:txBody>
          <a:bodyPr/>
          <a:lstStyle/>
          <a:p>
            <a:pPr eaLnBrk="1" hangingPunct="1"/>
            <a:r>
              <a:rPr lang="sv-SE" altLang="sv-SE" dirty="0">
                <a:cs typeface="Arial" panose="020B0604020202020204" pitchFamily="34" charset="0"/>
              </a:rPr>
              <a:t>Kontakt med länsstyrelsen</a:t>
            </a:r>
            <a:endParaRPr lang="sv-SE" altLang="sv-SE" b="1" dirty="0">
              <a:cs typeface="Arial" panose="020B0604020202020204" pitchFamily="34" charset="0"/>
            </a:endParaRPr>
          </a:p>
        </p:txBody>
      </p:sp>
      <p:sp>
        <p:nvSpPr>
          <p:cNvPr id="8195" name="Rectangle 3">
            <a:extLst>
              <a:ext uri="{FF2B5EF4-FFF2-40B4-BE49-F238E27FC236}">
                <a16:creationId xmlns:a16="http://schemas.microsoft.com/office/drawing/2014/main" id="{DB3F4AD8-7EBC-4AB2-8FD3-FDE1B266B15E}"/>
              </a:ext>
            </a:extLst>
          </p:cNvPr>
          <p:cNvSpPr>
            <a:spLocks noGrp="1" noChangeArrowheads="1"/>
          </p:cNvSpPr>
          <p:nvPr>
            <p:ph type="body" idx="1"/>
          </p:nvPr>
        </p:nvSpPr>
        <p:spPr/>
        <p:txBody>
          <a:bodyPr/>
          <a:lstStyle/>
          <a:p>
            <a:pPr eaLnBrk="1" hangingPunct="1">
              <a:buFont typeface="Arial" panose="020B0604020202020204" pitchFamily="34" charset="0"/>
              <a:buChar char="•"/>
            </a:pPr>
            <a:r>
              <a:rPr lang="sv-SE" altLang="sv-SE" dirty="0">
                <a:latin typeface="+mj-lt"/>
              </a:rPr>
              <a:t>Valnämndens kontaktpunkt är i första hand länsstyrelsen</a:t>
            </a:r>
          </a:p>
          <a:p>
            <a:pPr>
              <a:buFont typeface="Arial" panose="020B0604020202020204" pitchFamily="34" charset="0"/>
              <a:buChar char="•"/>
            </a:pPr>
            <a:r>
              <a:rPr lang="sv-SE" altLang="sv-SE" dirty="0">
                <a:latin typeface="+mj-lt"/>
              </a:rPr>
              <a:t>Vi </a:t>
            </a:r>
            <a:r>
              <a:rPr lang="sv-SE" altLang="sv-SE" dirty="0"/>
              <a:t>som arbetar med valet </a:t>
            </a:r>
            <a:r>
              <a:rPr lang="sv-SE" altLang="sv-SE" dirty="0">
                <a:latin typeface="+mj-lt"/>
              </a:rPr>
              <a:t>på länsstyrelsen är</a:t>
            </a:r>
          </a:p>
          <a:p>
            <a:pPr>
              <a:buFont typeface="Arial" panose="020B0604020202020204" pitchFamily="34" charset="0"/>
              <a:buChar char="•"/>
            </a:pPr>
            <a:r>
              <a:rPr lang="sv-SE" altLang="sv-SE" dirty="0">
                <a:latin typeface="+mj-lt"/>
              </a:rPr>
              <a:t> </a:t>
            </a:r>
            <a:r>
              <a:rPr lang="sv-SE" altLang="sv-SE" dirty="0">
                <a:latin typeface="Garamond" panose="02020404030301010803" pitchFamily="18" charset="0"/>
              </a:rPr>
              <a:t>………………..</a:t>
            </a:r>
          </a:p>
          <a:p>
            <a:pPr eaLnBrk="1" hangingPunct="1">
              <a:buFontTx/>
              <a:buNone/>
            </a:pPr>
            <a:r>
              <a:rPr lang="sv-SE" altLang="sv-SE" dirty="0">
                <a:latin typeface="Garamond" panose="02020404030301010803" pitchFamily="18" charset="0"/>
              </a:rPr>
              <a:t>………………….</a:t>
            </a:r>
          </a:p>
          <a:p>
            <a:pPr eaLnBrk="1" hangingPunct="1">
              <a:buFontTx/>
              <a:buNone/>
            </a:pPr>
            <a:r>
              <a:rPr lang="sv-SE" altLang="sv-SE" dirty="0">
                <a:latin typeface="Garamond" panose="02020404030301010803" pitchFamily="18" charset="0"/>
              </a:rPr>
              <a:t>………………….</a:t>
            </a:r>
          </a:p>
        </p:txBody>
      </p:sp>
    </p:spTree>
    <p:extLst>
      <p:ext uri="{BB962C8B-B14F-4D97-AF65-F5344CB8AC3E}">
        <p14:creationId xmlns:p14="http://schemas.microsoft.com/office/powerpoint/2010/main" val="31965599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Kontakt med Valmyndigheten</a:t>
            </a:r>
          </a:p>
        </p:txBody>
      </p:sp>
      <p:sp>
        <p:nvSpPr>
          <p:cNvPr id="3" name="Platshållare för innehåll 2"/>
          <p:cNvSpPr>
            <a:spLocks noGrp="1"/>
          </p:cNvSpPr>
          <p:nvPr>
            <p:ph idx="1"/>
          </p:nvPr>
        </p:nvSpPr>
        <p:spPr/>
        <p:txBody>
          <a:bodyPr/>
          <a:lstStyle/>
          <a:p>
            <a:pPr>
              <a:buFont typeface="Arial" panose="020B0604020202020204" pitchFamily="34" charset="0"/>
              <a:buChar char="•"/>
            </a:pPr>
            <a:r>
              <a:rPr lang="sv-SE" dirty="0"/>
              <a:t>valadm@val.se </a:t>
            </a:r>
          </a:p>
          <a:p>
            <a:pPr marL="0" indent="0">
              <a:buNone/>
            </a:pPr>
            <a:r>
              <a:rPr lang="sv-SE" dirty="0"/>
              <a:t>   - för valansvariga/ tjänstepersoner </a:t>
            </a:r>
          </a:p>
          <a:p>
            <a:pPr>
              <a:buFont typeface="Arial" panose="020B0604020202020204" pitchFamily="34" charset="0"/>
              <a:buChar char="•"/>
            </a:pPr>
            <a:r>
              <a:rPr lang="sv-SE" dirty="0"/>
              <a:t>Nyhetsbrev till kommunen</a:t>
            </a:r>
          </a:p>
          <a:p>
            <a:pPr>
              <a:buFont typeface="Arial" panose="020B0604020202020204" pitchFamily="34" charset="0"/>
              <a:buChar char="•"/>
            </a:pPr>
            <a:r>
              <a:rPr lang="sv-SE" dirty="0"/>
              <a:t>Valupplysningen 020-825 825  </a:t>
            </a:r>
            <a:br>
              <a:rPr lang="sv-SE" dirty="0"/>
            </a:br>
            <a:r>
              <a:rPr lang="sv-SE" dirty="0"/>
              <a:t>- för allmänheten</a:t>
            </a:r>
          </a:p>
        </p:txBody>
      </p:sp>
      <p:pic>
        <p:nvPicPr>
          <p:cNvPr id="5" name="Bildobjekt 4"/>
          <p:cNvPicPr>
            <a:picLocks noChangeAspect="1"/>
          </p:cNvPicPr>
          <p:nvPr/>
        </p:nvPicPr>
        <p:blipFill>
          <a:blip r:embed="rId3"/>
          <a:stretch>
            <a:fillRect/>
          </a:stretch>
        </p:blipFill>
        <p:spPr>
          <a:xfrm>
            <a:off x="6070600" y="2368554"/>
            <a:ext cx="5930900" cy="4255422"/>
          </a:xfrm>
          <a:prstGeom prst="rect">
            <a:avLst/>
          </a:prstGeom>
        </p:spPr>
      </p:pic>
    </p:spTree>
    <p:extLst>
      <p:ext uri="{BB962C8B-B14F-4D97-AF65-F5344CB8AC3E}">
        <p14:creationId xmlns:p14="http://schemas.microsoft.com/office/powerpoint/2010/main" val="30721151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B8F1DF6E-F772-451D-8896-37A9F48DCFC7}"/>
              </a:ext>
            </a:extLst>
          </p:cNvPr>
          <p:cNvSpPr>
            <a:spLocks noGrp="1" noChangeArrowheads="1"/>
          </p:cNvSpPr>
          <p:nvPr>
            <p:ph type="title"/>
          </p:nvPr>
        </p:nvSpPr>
        <p:spPr/>
        <p:txBody>
          <a:bodyPr/>
          <a:lstStyle/>
          <a:p>
            <a:pPr algn="l" eaLnBrk="1" hangingPunct="1"/>
            <a:r>
              <a:rPr lang="sv-SE" altLang="sv-SE" dirty="0"/>
              <a:t>Kom ihåg …några tidpunkter</a:t>
            </a:r>
          </a:p>
        </p:txBody>
      </p:sp>
      <p:sp>
        <p:nvSpPr>
          <p:cNvPr id="45059" name="Rectangle 3">
            <a:extLst>
              <a:ext uri="{FF2B5EF4-FFF2-40B4-BE49-F238E27FC236}">
                <a16:creationId xmlns:a16="http://schemas.microsoft.com/office/drawing/2014/main" id="{0070D1BA-3084-42FA-BC01-5EF98A63E007}"/>
              </a:ext>
            </a:extLst>
          </p:cNvPr>
          <p:cNvSpPr>
            <a:spLocks noGrp="1" noChangeArrowheads="1"/>
          </p:cNvSpPr>
          <p:nvPr>
            <p:ph idx="1"/>
          </p:nvPr>
        </p:nvSpPr>
        <p:spPr/>
        <p:txBody>
          <a:bodyPr/>
          <a:lstStyle/>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r>
              <a:rPr lang="sv-SE" altLang="sv-SE" dirty="0">
                <a:solidFill>
                  <a:srgbClr val="000000"/>
                </a:solidFill>
                <a:cs typeface="Times New Roman" panose="02020603050405020304" pitchFamily="18" charset="0"/>
              </a:rPr>
              <a:t>Lokala uppgifter…….</a:t>
            </a:r>
          </a:p>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r>
              <a:rPr lang="sv-SE" altLang="sv-SE" i="1" dirty="0">
                <a:solidFill>
                  <a:srgbClr val="000000"/>
                </a:solidFill>
                <a:cs typeface="Times New Roman" panose="02020603050405020304" pitchFamily="18" charset="0"/>
              </a:rPr>
              <a:t>Här kan Länsstyrelsen lägga till</a:t>
            </a:r>
          </a:p>
          <a:p>
            <a:pPr marL="0" indent="0">
              <a:lnSpc>
                <a:spcPct val="80000"/>
              </a:lnSpc>
              <a:buNone/>
            </a:pPr>
            <a:endParaRPr lang="sv-SE" altLang="sv-SE"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val="8187361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B8F1DF6E-F772-451D-8896-37A9F48DCFC7}"/>
              </a:ext>
            </a:extLst>
          </p:cNvPr>
          <p:cNvSpPr>
            <a:spLocks noGrp="1" noChangeArrowheads="1"/>
          </p:cNvSpPr>
          <p:nvPr>
            <p:ph type="title"/>
          </p:nvPr>
        </p:nvSpPr>
        <p:spPr/>
        <p:txBody>
          <a:bodyPr/>
          <a:lstStyle/>
          <a:p>
            <a:r>
              <a:rPr lang="sv-SE" altLang="sv-SE" dirty="0"/>
              <a:t>Frågor och funderingar? </a:t>
            </a:r>
          </a:p>
        </p:txBody>
      </p:sp>
      <p:pic>
        <p:nvPicPr>
          <p:cNvPr id="4" name="Platshållare för innehåll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63710" y="1535113"/>
            <a:ext cx="6064581" cy="4351337"/>
          </a:xfrm>
        </p:spPr>
      </p:pic>
    </p:spTree>
    <p:extLst>
      <p:ext uri="{BB962C8B-B14F-4D97-AF65-F5344CB8AC3E}">
        <p14:creationId xmlns:p14="http://schemas.microsoft.com/office/powerpoint/2010/main" val="871844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Kommunens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latin typeface="+mj-lt"/>
              </a:rPr>
              <a:t>Val- och röstningslokaler</a:t>
            </a:r>
          </a:p>
          <a:p>
            <a:pPr>
              <a:buFont typeface="Arial" panose="020B0604020202020204" pitchFamily="34" charset="0"/>
              <a:buChar char="•"/>
            </a:pPr>
            <a:r>
              <a:rPr lang="sv-SE" altLang="sv-SE" dirty="0">
                <a:latin typeface="+mj-lt"/>
              </a:rPr>
              <a:t>Rekrytering och utbildning röstmottagare</a:t>
            </a:r>
          </a:p>
          <a:p>
            <a:pPr lvl="0">
              <a:buClr>
                <a:srgbClr val="E83278"/>
              </a:buClr>
              <a:buFont typeface="Arial" panose="020B0604020202020204" pitchFamily="34" charset="0"/>
              <a:buChar char="•"/>
            </a:pPr>
            <a:r>
              <a:rPr lang="sv-SE" altLang="sv-SE" dirty="0">
                <a:solidFill>
                  <a:prstClr val="black"/>
                </a:solidFill>
              </a:rPr>
              <a:t>Informera väljarna om vad som gäller för röstningen i er kommun</a:t>
            </a:r>
            <a:endParaRPr lang="sv-SE" altLang="sv-SE" dirty="0">
              <a:latin typeface="+mj-lt"/>
            </a:endParaRPr>
          </a:p>
          <a:p>
            <a:pPr>
              <a:buFont typeface="Arial" panose="020B0604020202020204" pitchFamily="34" charset="0"/>
              <a:buChar char="•"/>
            </a:pPr>
            <a:r>
              <a:rPr lang="sv-SE" altLang="sv-SE" dirty="0">
                <a:latin typeface="+mj-lt"/>
              </a:rPr>
              <a:t>Röstmottagning </a:t>
            </a:r>
          </a:p>
          <a:p>
            <a:pPr>
              <a:buFont typeface="Arial" panose="020B0604020202020204" pitchFamily="34" charset="0"/>
              <a:buChar char="•"/>
            </a:pPr>
            <a:r>
              <a:rPr lang="sv-SE" altLang="sv-SE" dirty="0">
                <a:latin typeface="+mj-lt"/>
              </a:rPr>
              <a:t>Preliminära rösträkningen</a:t>
            </a:r>
          </a:p>
          <a:p>
            <a:pPr>
              <a:buFont typeface="Arial" panose="020B0604020202020204" pitchFamily="34" charset="0"/>
              <a:buChar char="•"/>
            </a:pPr>
            <a:r>
              <a:rPr lang="sv-SE" altLang="sv-SE" dirty="0">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spTree>
    <p:extLst>
      <p:ext uri="{BB962C8B-B14F-4D97-AF65-F5344CB8AC3E}">
        <p14:creationId xmlns:p14="http://schemas.microsoft.com/office/powerpoint/2010/main" val="6324043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750949" y="815113"/>
            <a:ext cx="6064313" cy="720000"/>
          </a:xfrm>
        </p:spPr>
        <p:txBody>
          <a:bodyPr/>
          <a:lstStyle/>
          <a:p>
            <a:r>
              <a:rPr lang="sv-SE" sz="6600" dirty="0"/>
              <a:t>Tack för idag!</a:t>
            </a:r>
          </a:p>
        </p:txBody>
      </p:sp>
      <p:pic>
        <p:nvPicPr>
          <p:cNvPr id="4" name="Platshållare för innehåll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9663" y="1914323"/>
            <a:ext cx="4994275" cy="3583392"/>
          </a:xfrm>
        </p:spPr>
      </p:pic>
    </p:spTree>
    <p:extLst>
      <p:ext uri="{BB962C8B-B14F-4D97-AF65-F5344CB8AC3E}">
        <p14:creationId xmlns:p14="http://schemas.microsoft.com/office/powerpoint/2010/main" val="39594260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Länklista</a:t>
            </a:r>
          </a:p>
        </p:txBody>
      </p:sp>
      <p:sp>
        <p:nvSpPr>
          <p:cNvPr id="3" name="Platshållare för innehåll 2"/>
          <p:cNvSpPr>
            <a:spLocks noGrp="1"/>
          </p:cNvSpPr>
          <p:nvPr>
            <p:ph idx="1"/>
          </p:nvPr>
        </p:nvSpPr>
        <p:spPr/>
        <p:txBody>
          <a:bodyPr/>
          <a:lstStyle/>
          <a:p>
            <a:r>
              <a:rPr lang="sv-SE" dirty="0">
                <a:hlinkClick r:id="rId3"/>
              </a:rPr>
              <a:t>https://www.val.se/</a:t>
            </a:r>
            <a:r>
              <a:rPr lang="sv-SE" dirty="0"/>
              <a:t> </a:t>
            </a:r>
          </a:p>
          <a:p>
            <a:r>
              <a:rPr lang="sv-SE" dirty="0">
                <a:hlinkClick r:id="rId4"/>
              </a:rPr>
              <a:t>https://valcentralen.val.se/</a:t>
            </a:r>
            <a:r>
              <a:rPr lang="sv-SE" dirty="0"/>
              <a:t> </a:t>
            </a:r>
          </a:p>
          <a:p>
            <a:r>
              <a:rPr lang="sv-SE" dirty="0"/>
              <a:t>Kalender: </a:t>
            </a:r>
            <a:r>
              <a:rPr lang="sv-SE" dirty="0">
                <a:hlinkClick r:id="rId5"/>
              </a:rPr>
              <a:t>https://valcentralen.val.se/kalender</a:t>
            </a:r>
            <a:r>
              <a:rPr lang="sv-SE" dirty="0"/>
              <a:t> </a:t>
            </a:r>
          </a:p>
          <a:p>
            <a:r>
              <a:rPr lang="sv-SE" dirty="0"/>
              <a:t>Vägledande ställningstaganden:  </a:t>
            </a:r>
            <a:r>
              <a:rPr lang="sv-SE" dirty="0">
                <a:hlinkClick r:id="rId6"/>
              </a:rPr>
              <a:t>https://valcentralen.val.se/kommun/regelverk-och-vagledande-stallningstaganden-for-kommuner</a:t>
            </a:r>
            <a:r>
              <a:rPr lang="sv-SE" dirty="0"/>
              <a:t> </a:t>
            </a:r>
          </a:p>
          <a:p>
            <a:r>
              <a:rPr lang="sv-SE" dirty="0"/>
              <a:t>Vallag: </a:t>
            </a:r>
            <a:r>
              <a:rPr lang="sv-SE" dirty="0">
                <a:hlinkClick r:id="rId7"/>
              </a:rPr>
              <a:t>https://www.riksdagen.se/sv/dokument-och-lagar/dokument/svensk-forfattningssamling/vallag-2005837_sfs-2005-837/</a:t>
            </a:r>
            <a:r>
              <a:rPr lang="sv-SE" dirty="0"/>
              <a:t> </a:t>
            </a:r>
          </a:p>
          <a:p>
            <a:endParaRPr lang="sv-SE" dirty="0"/>
          </a:p>
        </p:txBody>
      </p:sp>
    </p:spTree>
    <p:extLst>
      <p:ext uri="{BB962C8B-B14F-4D97-AF65-F5344CB8AC3E}">
        <p14:creationId xmlns:p14="http://schemas.microsoft.com/office/powerpoint/2010/main" val="2185897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Länsstyrelsens ansvarsområde</a:t>
            </a:r>
          </a:p>
        </p:txBody>
      </p:sp>
      <p:sp>
        <p:nvSpPr>
          <p:cNvPr id="3" name="Platshållare för innehåll 2"/>
          <p:cNvSpPr>
            <a:spLocks noGrp="1"/>
          </p:cNvSpPr>
          <p:nvPr>
            <p:ph idx="1"/>
          </p:nvPr>
        </p:nvSpPr>
        <p:spPr/>
        <p:txBody>
          <a:bodyPr/>
          <a:lstStyle/>
          <a:p>
            <a:pPr lvl="0">
              <a:buClr>
                <a:srgbClr val="E83278"/>
              </a:buClr>
              <a:buFont typeface="Arial" panose="020B0604020202020204" pitchFamily="34" charset="0"/>
              <a:buChar char="•"/>
            </a:pPr>
            <a:r>
              <a:rPr lang="sv-SE" dirty="0">
                <a:solidFill>
                  <a:prstClr val="black"/>
                </a:solidFill>
              </a:rPr>
              <a:t>Utbilda valnämnderna i valfrågor och svara på kommunens frågor</a:t>
            </a:r>
            <a:endParaRPr lang="sv-SE" dirty="0"/>
          </a:p>
          <a:p>
            <a:pPr lvl="0">
              <a:buClr>
                <a:srgbClr val="E83278"/>
              </a:buClr>
              <a:buFont typeface="Arial" panose="020B0604020202020204" pitchFamily="34" charset="0"/>
              <a:buChar char="•"/>
            </a:pPr>
            <a:r>
              <a:rPr lang="sv-SE" dirty="0">
                <a:solidFill>
                  <a:prstClr val="black"/>
                </a:solidFill>
              </a:rPr>
              <a:t>Valsedelsbeställning</a:t>
            </a:r>
            <a:endParaRPr lang="sv-SE" dirty="0"/>
          </a:p>
          <a:p>
            <a:pPr lvl="0">
              <a:buFont typeface="Arial" panose="020B0604020202020204" pitchFamily="34" charset="0"/>
              <a:buChar char="•"/>
            </a:pPr>
            <a:r>
              <a:rPr lang="sv-SE" dirty="0"/>
              <a:t>Rättelser i röstlängd </a:t>
            </a:r>
          </a:p>
          <a:p>
            <a:pPr lvl="0">
              <a:buFont typeface="Arial" panose="020B0604020202020204" pitchFamily="34" charset="0"/>
              <a:buChar char="•"/>
            </a:pPr>
            <a:r>
              <a:rPr lang="sv-SE" dirty="0"/>
              <a:t>Slutliga rösträkningen</a:t>
            </a:r>
          </a:p>
          <a:p>
            <a:pPr lvl="0">
              <a:buFont typeface="Arial" panose="020B0604020202020204" pitchFamily="34" charset="0"/>
              <a:buChar char="•"/>
            </a:pPr>
            <a:r>
              <a:rPr lang="sv-SE" dirty="0"/>
              <a:t>Valresultat</a:t>
            </a:r>
          </a:p>
          <a:p>
            <a:pPr lvl="0"/>
            <a:endParaRPr lang="sv-SE" dirty="0"/>
          </a:p>
        </p:txBody>
      </p:sp>
    </p:spTree>
    <p:extLst>
      <p:ext uri="{BB962C8B-B14F-4D97-AF65-F5344CB8AC3E}">
        <p14:creationId xmlns:p14="http://schemas.microsoft.com/office/powerpoint/2010/main" val="1896781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Valmyndighetens ansvarsområde</a:t>
            </a:r>
          </a:p>
        </p:txBody>
      </p:sp>
      <p:sp>
        <p:nvSpPr>
          <p:cNvPr id="3" name="Platshållare för innehåll 2"/>
          <p:cNvSpPr>
            <a:spLocks noGrp="1"/>
          </p:cNvSpPr>
          <p:nvPr>
            <p:ph idx="1"/>
          </p:nvPr>
        </p:nvSpPr>
        <p:spPr/>
        <p:txBody>
          <a:bodyPr>
            <a:normAutofit/>
          </a:bodyPr>
          <a:lstStyle/>
          <a:p>
            <a:pPr>
              <a:buFont typeface="Arial" panose="020B0604020202020204" pitchFamily="34" charset="0"/>
              <a:buChar char="•"/>
            </a:pPr>
            <a:r>
              <a:rPr lang="sv-SE" dirty="0"/>
              <a:t>Stöd till valadministrationen</a:t>
            </a:r>
          </a:p>
          <a:p>
            <a:pPr>
              <a:buFont typeface="Arial" panose="020B0604020202020204" pitchFamily="34" charset="0"/>
              <a:buChar char="•"/>
            </a:pPr>
            <a:r>
              <a:rPr lang="sv-SE" dirty="0"/>
              <a:t>IT-stöd</a:t>
            </a:r>
          </a:p>
          <a:p>
            <a:pPr>
              <a:buFont typeface="Arial" panose="020B0604020202020204" pitchFamily="34" charset="0"/>
              <a:buChar char="•"/>
            </a:pPr>
            <a:r>
              <a:rPr lang="sv-SE" dirty="0"/>
              <a:t>Röstlängder och röstkort</a:t>
            </a:r>
          </a:p>
          <a:p>
            <a:pPr>
              <a:buFont typeface="Arial" panose="020B0604020202020204" pitchFamily="34" charset="0"/>
              <a:buChar char="•"/>
            </a:pPr>
            <a:r>
              <a:rPr lang="sv-SE" dirty="0"/>
              <a:t>Val- och utbildningsmaterial</a:t>
            </a:r>
          </a:p>
          <a:p>
            <a:pPr>
              <a:buFont typeface="Arial" panose="020B0604020202020204" pitchFamily="34" charset="0"/>
              <a:buChar char="•"/>
            </a:pPr>
            <a:r>
              <a:rPr lang="sv-SE" dirty="0"/>
              <a:t>Valresultat</a:t>
            </a:r>
          </a:p>
          <a:p>
            <a:endParaRPr lang="sv-SE" dirty="0"/>
          </a:p>
          <a:p>
            <a:pPr marL="0" indent="0">
              <a:buNone/>
            </a:pPr>
            <a:endParaRPr lang="sv-SE" dirty="0"/>
          </a:p>
          <a:p>
            <a:pPr marL="0" indent="0">
              <a:buNone/>
            </a:pPr>
            <a:endParaRPr lang="sv-SE" dirty="0"/>
          </a:p>
        </p:txBody>
      </p:sp>
    </p:spTree>
    <p:extLst>
      <p:ext uri="{BB962C8B-B14F-4D97-AF65-F5344CB8AC3E}">
        <p14:creationId xmlns:p14="http://schemas.microsoft.com/office/powerpoint/2010/main" val="2606668251"/>
      </p:ext>
    </p:extLst>
  </p:cSld>
  <p:clrMapOvr>
    <a:masterClrMapping/>
  </p:clrMapOvr>
</p:sld>
</file>

<file path=ppt/theme/theme1.xml><?xml version="1.0" encoding="utf-8"?>
<a:theme xmlns:a="http://schemas.openxmlformats.org/drawingml/2006/main" name="Office-tema">
  <a:themeElements>
    <a:clrScheme name="Valmyndigheten">
      <a:dk1>
        <a:sysClr val="windowText" lastClr="000000"/>
      </a:dk1>
      <a:lt1>
        <a:sysClr val="window" lastClr="FFFFFF"/>
      </a:lt1>
      <a:dk2>
        <a:srgbClr val="5F6F7E"/>
      </a:dk2>
      <a:lt2>
        <a:srgbClr val="DDDEE1"/>
      </a:lt2>
      <a:accent1>
        <a:srgbClr val="A71979"/>
      </a:accent1>
      <a:accent2>
        <a:srgbClr val="008BD2"/>
      </a:accent2>
      <a:accent3>
        <a:srgbClr val="F39325"/>
      </a:accent3>
      <a:accent4>
        <a:srgbClr val="00918E"/>
      </a:accent4>
      <a:accent5>
        <a:srgbClr val="E83278"/>
      </a:accent5>
      <a:accent6>
        <a:srgbClr val="164194"/>
      </a:accent6>
      <a:hlink>
        <a:srgbClr val="3069A1"/>
      </a:hlink>
      <a:folHlink>
        <a:srgbClr val="800080"/>
      </a:folHlink>
    </a:clrScheme>
    <a:fontScheme name="Skatteverket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lmyndigheten.potx" id="{57E29F23-1F54-49DF-A27B-0BE8DB93E924}" vid="{0A014BE8-3C31-479E-9472-6970E1261728}"/>
    </a:ext>
  </a:extLst>
</a:theme>
</file>

<file path=ppt/theme/theme2.xml><?xml version="1.0" encoding="utf-8"?>
<a:theme xmlns:a="http://schemas.openxmlformats.org/drawingml/2006/main" name="1_Office-tema">
  <a:themeElements>
    <a:clrScheme name="Valmyndigheten">
      <a:dk1>
        <a:sysClr val="windowText" lastClr="000000"/>
      </a:dk1>
      <a:lt1>
        <a:sysClr val="window" lastClr="FFFFFF"/>
      </a:lt1>
      <a:dk2>
        <a:srgbClr val="5F6F7E"/>
      </a:dk2>
      <a:lt2>
        <a:srgbClr val="DDDEE1"/>
      </a:lt2>
      <a:accent1>
        <a:srgbClr val="A71979"/>
      </a:accent1>
      <a:accent2>
        <a:srgbClr val="008BD2"/>
      </a:accent2>
      <a:accent3>
        <a:srgbClr val="F39325"/>
      </a:accent3>
      <a:accent4>
        <a:srgbClr val="00918E"/>
      </a:accent4>
      <a:accent5>
        <a:srgbClr val="E83278"/>
      </a:accent5>
      <a:accent6>
        <a:srgbClr val="164194"/>
      </a:accent6>
      <a:hlink>
        <a:srgbClr val="3069A1"/>
      </a:hlink>
      <a:folHlink>
        <a:srgbClr val="800080"/>
      </a:folHlink>
    </a:clrScheme>
    <a:fontScheme name="Skatteverket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lmyndigheten.potx" id="{2BFFFFA2-C83F-4695-BD3D-ACF8AC535243}" vid="{7B2C69DB-E231-48AE-BB30-AED9DDBD4DB3}"/>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0F8BF452063CB4AB0C5020EBD369EE4" ma:contentTypeVersion="16" ma:contentTypeDescription="Skapa ett nytt dokument." ma:contentTypeScope="" ma:versionID="2cf7b49ca537402bc81cca583e7dd802">
  <xsd:schema xmlns:xsd="http://www.w3.org/2001/XMLSchema" xmlns:xs="http://www.w3.org/2001/XMLSchema" xmlns:p="http://schemas.microsoft.com/office/2006/metadata/properties" xmlns:ns2="b1e91f8d-c5ed-4820-a837-916e436c4938" xmlns:ns3="b72620a0-a132-4d24-afd4-031d088dc980" xmlns:ns4="0793eec1-1300-40e6-9b36-cbf03880d731" targetNamespace="http://schemas.microsoft.com/office/2006/metadata/properties" ma:root="true" ma:fieldsID="8acd0951342246f641cee9a71d43cd96" ns2:_="" ns3:_="" ns4:_="">
    <xsd:import namespace="b1e91f8d-c5ed-4820-a837-916e436c4938"/>
    <xsd:import namespace="b72620a0-a132-4d24-afd4-031d088dc980"/>
    <xsd:import namespace="0793eec1-1300-40e6-9b36-cbf03880d731"/>
    <xsd:element name="properties">
      <xsd:complexType>
        <xsd:sequence>
          <xsd:element name="documentManagement">
            <xsd:complexType>
              <xsd:all>
                <xsd:element ref="ns2:Kolumn_x0020_1"/>
                <xsd:element ref="ns2:Kolumn_x0020_2"/>
                <xsd:element ref="ns2:Nyckelord"/>
                <xsd:element ref="ns2:Beskrivning" minOccurs="0"/>
                <xsd:element ref="ns2:Samverkan" minOccurs="0"/>
                <xsd:element ref="ns2:Diarienummer" minOccurs="0"/>
                <xsd:element ref="ns2:Status"/>
                <xsd:element ref="ns3:SharedWithUsers" minOccurs="0"/>
                <xsd:element ref="ns4:Ansvarig"/>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e91f8d-c5ed-4820-a837-916e436c4938" elementFormDefault="qualified">
    <xsd:import namespace="http://schemas.microsoft.com/office/2006/documentManagement/types"/>
    <xsd:import namespace="http://schemas.microsoft.com/office/infopath/2007/PartnerControls"/>
    <xsd:element name="Kolumn_x0020_1" ma:index="2" ma:displayName="Område" ma:format="Dropdown" ma:internalName="Kolumn_x0020_1">
      <xsd:simpleType>
        <xsd:restriction base="dms:Choice">
          <xsd:enumeration value="Kommun"/>
          <xsd:enumeration value="Länsstyrelse"/>
          <xsd:enumeration value="Utland"/>
          <xsd:enumeration value="Övrigt"/>
        </xsd:restriction>
      </xsd:simpleType>
    </xsd:element>
    <xsd:element name="Kolumn_x0020_2" ma:index="3" ma:displayName="Aktivitet" ma:format="Dropdown" ma:internalName="Kolumn_x0020_2">
      <xsd:simpleType>
        <xsd:restriction base="dms:Choice">
          <xsd:enumeration value="Kommun - Digital röstlängd"/>
          <xsd:enumeration value="Kommun - Förtidsröstning"/>
          <xsd:enumeration value="Kommun - Kommunal folkomröstning"/>
          <xsd:enumeration value="Kommun - Kommunens roll"/>
          <xsd:enumeration value="Kommun - Lokaler"/>
          <xsd:enumeration value="Kommun - Mottagning valkväll"/>
          <xsd:enumeration value="Kommun - Omval och extra val"/>
          <xsd:enumeration value="Kommun - Rekrytering och utbildning av röstmottagare"/>
          <xsd:enumeration value="Kommun - Röstkort och röstlängd"/>
          <xsd:enumeration value="Kommun - Röstning i vallokal"/>
          <xsd:enumeration value="Kommun - Rösträkning – valkväll"/>
          <xsd:enumeration value="Kommun - Rösträkning – valnämndens preliminära"/>
          <xsd:enumeration value="Kommun - Uppföljning"/>
          <xsd:enumeration value="Kommun - Valgeografi"/>
          <xsd:enumeration value="Kommun - Valid och behörigheter"/>
          <xsd:enumeration value="Kommun - Valmaterial"/>
          <xsd:enumeration value="Kommun - Valsäkerhet"/>
          <xsd:enumeration value="Kommun - Vägledande ställningstaganden"/>
          <xsd:enumeration value="Länsstyrelse - Efterträdarval"/>
          <xsd:enumeration value="Länsstyrelse - Länsstyrelsens roll"/>
          <xsd:enumeration value="Länsstyrelse - Mottagning från valnämnd"/>
          <xsd:enumeration value="Länsstyrelse - Omval och extra val"/>
          <xsd:enumeration value="Länsstyrelse - Partier, kandidater och valsedlar"/>
          <xsd:enumeration value="Länsstyrelse - Röstkort och röstlängd"/>
          <xsd:enumeration value="Länsstyrelse - Slutlig rösträkning"/>
          <xsd:enumeration value="Länsstyrelse - Uppföljning"/>
          <xsd:enumeration value="Länsstyrelse - Utbildning av valnämnder"/>
          <xsd:enumeration value="Länsstyrelse - Valgeografi"/>
          <xsd:enumeration value="Länsstyrelse - Valid och behörigheter"/>
          <xsd:enumeration value="Länsstyrelse - Valsäkerhet"/>
          <xsd:enumeration value="Länsstyrelse - Vägledande ställningstaganden"/>
          <xsd:enumeration value="Utland - Incidentrapportering"/>
          <xsd:enumeration value="Utland - Röstmottagning"/>
          <xsd:enumeration value="Utland - Röstningslokaler"/>
          <xsd:enumeration value="Utland - Rösträtt"/>
          <xsd:enumeration value="Utland - Skicka röster till Sverige"/>
          <xsd:enumeration value="Utland - Uppföljning"/>
          <xsd:enumeration value="Utland - Utlandsmyndighetens roll"/>
          <xsd:enumeration value="Utland - Valid och behörigheter"/>
          <xsd:enumeration value="Utland - Valmaterial"/>
          <xsd:enumeration value="Övrigt - Inget passar"/>
          <xsd:enumeration value="Övrigt - Planering"/>
          <xsd:enumeration value="Övrigt - Utbildningsmaterial"/>
        </xsd:restriction>
      </xsd:simpleType>
    </xsd:element>
    <xsd:element name="Nyckelord" ma:index="4" ma:displayName="Dokumenttyp" ma:format="Dropdown" ma:internalName="Nyckelord">
      <xsd:simpleType>
        <xsd:union memberTypes="dms:Text">
          <xsd:simpleType>
            <xsd:restriction base="dms:Choice">
              <xsd:enumeration value="Webbtext"/>
              <xsd:enumeration value="Bildspel"/>
              <xsd:enumeration value="Övningsmaterial"/>
              <xsd:enumeration value="Tryckunderlag"/>
              <xsd:enumeration value="Arbetsmaterial"/>
              <xsd:enumeration value="Övrigt"/>
            </xsd:restriction>
          </xsd:simpleType>
        </xsd:union>
      </xsd:simpleType>
    </xsd:element>
    <xsd:element name="Beskrivning" ma:index="5" nillable="true" ma:displayName="Beskrivning" ma:internalName="Beskrivning">
      <xsd:simpleType>
        <xsd:restriction base="dms:Text">
          <xsd:maxLength value="255"/>
        </xsd:restriction>
      </xsd:simpleType>
    </xsd:element>
    <xsd:element name="Samverkan" ma:index="6" nillable="true" ma:displayName="Samverkan" ma:format="Dropdown" ma:internalName="Samverkan">
      <xsd:simpleType>
        <xsd:restriction base="dms:Choice">
          <xsd:enumeration value="LST"/>
          <xsd:enumeration value="VND"/>
          <xsd:enumeration value="UD"/>
          <xsd:enumeration value="KOM"/>
          <xsd:enumeration value="IT"/>
          <xsd:enumeration value="SÄK"/>
          <xsd:enumeration value="Leverantör"/>
          <xsd:enumeration value="SKR"/>
          <xsd:enumeration value="Departement"/>
          <xsd:enumeration value="UM"/>
          <xsd:enumeration value="UD/UM"/>
          <xsd:enumeration value="Sametinget"/>
          <xsd:enumeration value="SKV (Inköp)"/>
        </xsd:restriction>
      </xsd:simpleType>
    </xsd:element>
    <xsd:element name="Diarienummer" ma:index="7" nillable="true" ma:displayName="Diarienummer" ma:internalName="Diarienummer">
      <xsd:simpleType>
        <xsd:restriction base="dms:Text">
          <xsd:maxLength value="255"/>
        </xsd:restriction>
      </xsd:simpleType>
    </xsd:element>
    <xsd:element name="Status" ma:index="8" ma:displayName="Status" ma:format="RadioButtons" ma:internalName="Status">
      <xsd:simpleType>
        <xsd:restriction base="dms:Choice">
          <xsd:enumeration value="---Inget passar---"/>
          <xsd:enumeration value="Arbetsmaterial"/>
          <xsd:enumeration value="Utkast"/>
          <xsd:enumeration value="Slutversion"/>
        </xsd:restriction>
      </xsd:simpleType>
    </xsd:element>
  </xsd:schema>
  <xsd:schema xmlns:xsd="http://www.w3.org/2001/XMLSchema" xmlns:xs="http://www.w3.org/2001/XMLSchema" xmlns:dms="http://schemas.microsoft.com/office/2006/documentManagement/types" xmlns:pc="http://schemas.microsoft.com/office/infopath/2007/PartnerControls" targetNamespace="b72620a0-a132-4d24-afd4-031d088dc980" elementFormDefault="qualified">
    <xsd:import namespace="http://schemas.microsoft.com/office/2006/documentManagement/types"/>
    <xsd:import namespace="http://schemas.microsoft.com/office/infopath/2007/PartnerControls"/>
    <xsd:element name="SharedWithUsers" ma:index="11" nillable="true" ma:displayName="Dela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93eec1-1300-40e6-9b36-cbf03880d731" elementFormDefault="qualified">
    <xsd:import namespace="http://schemas.microsoft.com/office/2006/documentManagement/types"/>
    <xsd:import namespace="http://schemas.microsoft.com/office/infopath/2007/PartnerControls"/>
    <xsd:element name="Ansvarig" ma:index="16" ma:displayName="Ansvarig" ma:list="UserInfo" ma:SharePointGroup="0" ma:internalName="Ansvarig"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2" ma:displayName="Innehållstyp"/>
        <xsd:element ref="dc:title" minOccurs="0" maxOccurs="1" ma:index="1"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eskrivning xmlns="b1e91f8d-c5ed-4820-a837-916e436c4938" xsi:nil="true"/>
    <Samverkan xmlns="b1e91f8d-c5ed-4820-a837-916e436c4938" xsi:nil="true"/>
    <Kolumn_x0020_1 xmlns="b1e91f8d-c5ed-4820-a837-916e436c4938">Länsstyrelse</Kolumn_x0020_1>
    <Diarienummer xmlns="b1e91f8d-c5ed-4820-a837-916e436c4938" xsi:nil="true"/>
    <Ansvarig xmlns="0793eec1-1300-40e6-9b36-cbf03880d731">
      <UserInfo>
        <DisplayName>Maja Wixenius</DisplayName>
        <AccountId>136</AccountId>
        <AccountType/>
      </UserInfo>
    </Ansvarig>
    <Nyckelord xmlns="b1e91f8d-c5ed-4820-a837-916e436c4938">Bildspel</Nyckelord>
    <Kolumn_x0020_2 xmlns="b1e91f8d-c5ed-4820-a837-916e436c4938">Länsstyrelse - Utbildning av valnämnder</Kolumn_x0020_2>
    <Status xmlns="b1e91f8d-c5ed-4820-a837-916e436c4938">Arbetsmaterial</Status>
    <SharedWithUsers xmlns="b72620a0-a132-4d24-afd4-031d088dc980">
      <UserInfo>
        <DisplayName>Maja Wixenius</DisplayName>
        <AccountId>136</AccountId>
        <AccountType/>
      </UserInfo>
    </SharedWithUsers>
  </documentManagement>
</p:properties>
</file>

<file path=customXml/itemProps1.xml><?xml version="1.0" encoding="utf-8"?>
<ds:datastoreItem xmlns:ds="http://schemas.openxmlformats.org/officeDocument/2006/customXml" ds:itemID="{0AD4B61B-293E-40E3-924E-2EAF8F0878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e91f8d-c5ed-4820-a837-916e436c4938"/>
    <ds:schemaRef ds:uri="b72620a0-a132-4d24-afd4-031d088dc980"/>
    <ds:schemaRef ds:uri="0793eec1-1300-40e6-9b36-cbf03880d7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CA041E-1AA7-4362-AFBB-C0A03C3EF10A}">
  <ds:schemaRefs>
    <ds:schemaRef ds:uri="http://schemas.microsoft.com/sharepoint/v3/contenttype/forms"/>
  </ds:schemaRefs>
</ds:datastoreItem>
</file>

<file path=customXml/itemProps3.xml><?xml version="1.0" encoding="utf-8"?>
<ds:datastoreItem xmlns:ds="http://schemas.openxmlformats.org/officeDocument/2006/customXml" ds:itemID="{DEAE118D-2263-4063-929B-777A685A56AD}">
  <ds:schemaRefs>
    <ds:schemaRef ds:uri="0793eec1-1300-40e6-9b36-cbf03880d731"/>
    <ds:schemaRef ds:uri="http://purl.org/dc/elements/1.1/"/>
    <ds:schemaRef ds:uri="http://schemas.microsoft.com/office/2006/documentManagement/types"/>
    <ds:schemaRef ds:uri="http://www.w3.org/XML/1998/namespace"/>
    <ds:schemaRef ds:uri="http://schemas.microsoft.com/office/infopath/2007/PartnerControls"/>
    <ds:schemaRef ds:uri="b72620a0-a132-4d24-afd4-031d088dc980"/>
    <ds:schemaRef ds:uri="http://purl.org/dc/terms/"/>
    <ds:schemaRef ds:uri="http://purl.org/dc/dcmitype/"/>
    <ds:schemaRef ds:uri="http://schemas.openxmlformats.org/package/2006/metadata/core-properties"/>
    <ds:schemaRef ds:uri="b1e91f8d-c5ed-4820-a837-916e436c493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Valmyndigheten</Template>
  <TotalTime>2510</TotalTime>
  <Words>8346</Words>
  <Application>Microsoft Office PowerPoint</Application>
  <PresentationFormat>Bredbild</PresentationFormat>
  <Paragraphs>818</Paragraphs>
  <Slides>71</Slides>
  <Notes>66</Notes>
  <HiddenSlides>0</HiddenSlides>
  <MMClips>0</MMClips>
  <ScaleCrop>false</ScaleCrop>
  <HeadingPairs>
    <vt:vector size="6" baseType="variant">
      <vt:variant>
        <vt:lpstr>Använt teckensnitt</vt:lpstr>
      </vt:variant>
      <vt:variant>
        <vt:i4>8</vt:i4>
      </vt:variant>
      <vt:variant>
        <vt:lpstr>Tema</vt:lpstr>
      </vt:variant>
      <vt:variant>
        <vt:i4>2</vt:i4>
      </vt:variant>
      <vt:variant>
        <vt:lpstr>Bildrubriker</vt:lpstr>
      </vt:variant>
      <vt:variant>
        <vt:i4>71</vt:i4>
      </vt:variant>
    </vt:vector>
  </HeadingPairs>
  <TitlesOfParts>
    <vt:vector size="81" baseType="lpstr">
      <vt:lpstr>Arial</vt:lpstr>
      <vt:lpstr>Calibri</vt:lpstr>
      <vt:lpstr>Courier New</vt:lpstr>
      <vt:lpstr>Garamond</vt:lpstr>
      <vt:lpstr>open sans semibold</vt:lpstr>
      <vt:lpstr>Symbol</vt:lpstr>
      <vt:lpstr>Times New Roman</vt:lpstr>
      <vt:lpstr>Wingdings</vt:lpstr>
      <vt:lpstr>Office-tema</vt:lpstr>
      <vt:lpstr>1_Office-tema</vt:lpstr>
      <vt:lpstr>Länsstyrelsens utbildning av valnämnder</vt:lpstr>
      <vt:lpstr>Varför ses vi idag?</vt:lpstr>
      <vt:lpstr>Detta ska vi göra i dag för att nå målet!</vt:lpstr>
      <vt:lpstr>Valadministrationens ansvarsområden</vt:lpstr>
      <vt:lpstr> Valadministrationens roll i demokratin</vt:lpstr>
      <vt:lpstr>Valadministrationen</vt:lpstr>
      <vt:lpstr>Kommunens ansvarsområden</vt:lpstr>
      <vt:lpstr>Länsstyrelsens ansvarsområde</vt:lpstr>
      <vt:lpstr>Valmyndighetens ansvarsområde</vt:lpstr>
      <vt:lpstr>Valmyndighetens utbildningsmaterial</vt:lpstr>
      <vt:lpstr>Valcentralen.val.se</vt:lpstr>
      <vt:lpstr>Regelverk </vt:lpstr>
      <vt:lpstr>Nyheter</vt:lpstr>
      <vt:lpstr>Vad är nytt inför valen 2026?</vt:lpstr>
      <vt:lpstr>Digitala röstkort – vad betyder det för er? </vt:lpstr>
      <vt:lpstr>Moderniserad förtidsröstning</vt:lpstr>
      <vt:lpstr>Moderniserad förtidsröstning</vt:lpstr>
      <vt:lpstr> Utlandssvenskar som fallit ur röstlängden</vt:lpstr>
      <vt:lpstr>Lokaler</vt:lpstr>
      <vt:lpstr>Valnämndens ansvarsområden</vt:lpstr>
      <vt:lpstr>Lokaler för röstmottagning</vt:lpstr>
      <vt:lpstr>Erfarenhetsutbyte</vt:lpstr>
      <vt:lpstr>Lokaler för röstmottagning</vt:lpstr>
      <vt:lpstr>Möblering i röstnings- och vallokalen</vt:lpstr>
      <vt:lpstr>Valhemligheten</vt:lpstr>
      <vt:lpstr>Valsedlar och avskärmningar</vt:lpstr>
      <vt:lpstr>Erfarenhetsutbyte</vt:lpstr>
      <vt:lpstr>Köer och arbetsmiljö</vt:lpstr>
      <vt:lpstr>Erfarenhetsutbyte</vt:lpstr>
      <vt:lpstr>Valsäkerhet</vt:lpstr>
      <vt:lpstr>Vad är det som behöver skyddas vid val? </vt:lpstr>
      <vt:lpstr>Exempel på hot mot valgenomförandet</vt:lpstr>
      <vt:lpstr>Hur uppnår vi gemensamt ett bra skydd?</vt:lpstr>
      <vt:lpstr>Hur uppnår vi gemensamt ett bra skydd?</vt:lpstr>
      <vt:lpstr>Incidentrapportering 2026</vt:lpstr>
      <vt:lpstr>Rekrytering och utbildning av röstmottagare</vt:lpstr>
      <vt:lpstr>Valnämndens ansvarsområden</vt:lpstr>
      <vt:lpstr>Rekrytering av röstmottagare</vt:lpstr>
      <vt:lpstr>Utbildning av röstmottagare</vt:lpstr>
      <vt:lpstr>Erfarenhetsutbyte</vt:lpstr>
      <vt:lpstr>Information till allmänheten</vt:lpstr>
      <vt:lpstr>Valnämndens ansvarsområden</vt:lpstr>
      <vt:lpstr>Valmyndighetens information till allmänheten</vt:lpstr>
      <vt:lpstr>Länsstyrelsens information</vt:lpstr>
      <vt:lpstr>Kommunens information till väljaren</vt:lpstr>
      <vt:lpstr>Kommunikationsstöd på valcentralen.val.se</vt:lpstr>
      <vt:lpstr>Beställ material och registrera lokaler i Valid</vt:lpstr>
      <vt:lpstr>Distribution av röster</vt:lpstr>
      <vt:lpstr>Röstmottagning</vt:lpstr>
      <vt:lpstr>Valnämndens ansvarsområden</vt:lpstr>
      <vt:lpstr>Röstmottagning</vt:lpstr>
      <vt:lpstr>Ambulerande röstmottagning</vt:lpstr>
      <vt:lpstr>Gruppövning/ Erfarenhetsutbyte</vt:lpstr>
      <vt:lpstr>Valdagen och valkvällen</vt:lpstr>
      <vt:lpstr>Röstmottagningen och rösträkningen är offentlig</vt:lpstr>
      <vt:lpstr>Rösträkning och redovisning</vt:lpstr>
      <vt:lpstr>Inrapportering av valresultat</vt:lpstr>
      <vt:lpstr>Valnämndens mottagning och inlämning av röster till länsstyrelsen</vt:lpstr>
      <vt:lpstr>Valnämndens mottagning av röster </vt:lpstr>
      <vt:lpstr>Inlämning länsstyrelsen på valkvällen / måndagen</vt:lpstr>
      <vt:lpstr>Uppsamlingsräkningen</vt:lpstr>
      <vt:lpstr>Kommunens ansvarsområden</vt:lpstr>
      <vt:lpstr>Övrigt</vt:lpstr>
      <vt:lpstr>Efter genomfört val</vt:lpstr>
      <vt:lpstr>Kommunal folkomröstning på valdagen?</vt:lpstr>
      <vt:lpstr>Kontakt med länsstyrelsen</vt:lpstr>
      <vt:lpstr>Kontakt med Valmyndigheten</vt:lpstr>
      <vt:lpstr>Kom ihåg …några tidpunkter</vt:lpstr>
      <vt:lpstr>Frågor och funderingar? </vt:lpstr>
      <vt:lpstr>Tack för idag!</vt:lpstr>
      <vt:lpstr>Länklista</vt:lpstr>
    </vt:vector>
  </TitlesOfParts>
  <Company>Skatteverket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Länsstyrelsens utbildning av valnämnderna</dc:title>
  <dc:creator>Maja Wixenius</dc:creator>
  <cp:lastModifiedBy>Anna Whitcombe</cp:lastModifiedBy>
  <cp:revision>137</cp:revision>
  <dcterms:created xsi:type="dcterms:W3CDTF">2025-07-15T13:51:17Z</dcterms:created>
  <dcterms:modified xsi:type="dcterms:W3CDTF">2026-03-19T14:24:59Z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0x01010060F8BF452063CB4AB0C5020EBD369EE4</vt:lpwstr>
  </property>
  <property fmtid="{D5CDD505-2E9C-101B-9397-08002B2CF9AE}" pid="3" name="MSIP_Label_6566ba6f-c495-4a43-a4f5-e0933c01b096_Enabled">
    <vt:lpwstr>true</vt:lpwstr>
  </property>
  <property fmtid="{D5CDD505-2E9C-101B-9397-08002B2CF9AE}" pid="4" name="MSIP_Label_6566ba6f-c495-4a43-a4f5-e0933c01b096_SetDate">
    <vt:lpwstr>2026-03-19T10:40:52Z</vt:lpwstr>
  </property>
  <property fmtid="{D5CDD505-2E9C-101B-9397-08002B2CF9AE}" pid="5" name="MSIP_Label_6566ba6f-c495-4a43-a4f5-e0933c01b096_Method">
    <vt:lpwstr>Standard</vt:lpwstr>
  </property>
  <property fmtid="{D5CDD505-2E9C-101B-9397-08002B2CF9AE}" pid="6" name="MSIP_Label_6566ba6f-c495-4a43-a4f5-e0933c01b096_Name">
    <vt:lpwstr>SKV-Intern Etikett</vt:lpwstr>
  </property>
  <property fmtid="{D5CDD505-2E9C-101B-9397-08002B2CF9AE}" pid="7" name="MSIP_Label_6566ba6f-c495-4a43-a4f5-e0933c01b096_SiteId">
    <vt:lpwstr>7c7e1611-acc1-45fb-8e14-0b6a62416b87</vt:lpwstr>
  </property>
  <property fmtid="{D5CDD505-2E9C-101B-9397-08002B2CF9AE}" pid="8" name="MSIP_Label_6566ba6f-c495-4a43-a4f5-e0933c01b096_ActionId">
    <vt:lpwstr>e1ef462d-aa68-4e33-8145-6cb866684fbd</vt:lpwstr>
  </property>
  <property fmtid="{D5CDD505-2E9C-101B-9397-08002B2CF9AE}" pid="9" name="MSIP_Label_6566ba6f-c495-4a43-a4f5-e0933c01b096_ContentBits">
    <vt:lpwstr>0</vt:lpwstr>
  </property>
  <property fmtid="{D5CDD505-2E9C-101B-9397-08002B2CF9AE}" pid="10" name="MSIP_Label_6566ba6f-c495-4a43-a4f5-e0933c01b096_Tag">
    <vt:lpwstr>10, 3, 0, 1</vt:lpwstr>
  </property>
</Properties>
</file>