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90" r:id="rId6"/>
  </p:sldMasterIdLst>
  <p:notesMasterIdLst>
    <p:notesMasterId r:id="rId40"/>
  </p:notesMasterIdLst>
  <p:sldIdLst>
    <p:sldId id="327" r:id="rId7"/>
    <p:sldId id="372" r:id="rId8"/>
    <p:sldId id="405" r:id="rId9"/>
    <p:sldId id="406" r:id="rId10"/>
    <p:sldId id="407" r:id="rId11"/>
    <p:sldId id="289" r:id="rId12"/>
    <p:sldId id="266" r:id="rId13"/>
    <p:sldId id="302" r:id="rId14"/>
    <p:sldId id="377" r:id="rId15"/>
    <p:sldId id="267" r:id="rId16"/>
    <p:sldId id="292" r:id="rId17"/>
    <p:sldId id="303" r:id="rId18"/>
    <p:sldId id="306" r:id="rId19"/>
    <p:sldId id="383" r:id="rId20"/>
    <p:sldId id="308" r:id="rId21"/>
    <p:sldId id="310" r:id="rId22"/>
    <p:sldId id="314" r:id="rId23"/>
    <p:sldId id="408" r:id="rId24"/>
    <p:sldId id="412" r:id="rId25"/>
    <p:sldId id="409" r:id="rId26"/>
    <p:sldId id="311" r:id="rId27"/>
    <p:sldId id="318" r:id="rId28"/>
    <p:sldId id="293" r:id="rId29"/>
    <p:sldId id="296" r:id="rId30"/>
    <p:sldId id="301" r:id="rId31"/>
    <p:sldId id="321" r:id="rId32"/>
    <p:sldId id="290" r:id="rId33"/>
    <p:sldId id="325" r:id="rId34"/>
    <p:sldId id="326" r:id="rId35"/>
    <p:sldId id="312" r:id="rId36"/>
    <p:sldId id="410" r:id="rId37"/>
    <p:sldId id="371" r:id="rId38"/>
    <p:sldId id="411" r:id="rId39"/>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hanna Jansson" initials="JJ" lastIdx="5" clrIdx="8"/>
  <p:cmAuthor id="1" name="Maja Wixenius" initials="MW" lastIdx="35" clrIdx="2"/>
  <p:cmAuthor id="8" name="Corinne Johnson" initials="CJ" lastIdx="12" clrIdx="9"/>
  <p:cmAuthor id="2" name="Max Andersson" initials="MAX" lastIdx="6" clrIdx="3"/>
  <p:cmAuthor id="3" name="Magnus Lagercrantz" initials="ML" lastIdx="18" clrIdx="4"/>
  <p:cmAuthor id="4" name="Ida Lind" initials="IL" lastIdx="85" clrIdx="5"/>
  <p:cmAuthor id="5" name="Anna Sjöström" initials="AS" lastIdx="6" clrIdx="6"/>
  <p:cmAuthor id="6" name="Natalia Grbic" initials="NG" lastIdx="4"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12"/>
    <a:srgbClr val="81CFF4"/>
    <a:srgbClr val="003366"/>
    <a:srgbClr val="E6E6E6"/>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320" autoAdjust="0"/>
  </p:normalViewPr>
  <p:slideViewPr>
    <p:cSldViewPr snapToGrid="0">
      <p:cViewPr varScale="1">
        <p:scale>
          <a:sx n="42" d="100"/>
          <a:sy n="42" d="100"/>
        </p:scale>
        <p:origin x="8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5-08-26T13:53:17.919" idx="85">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9156A9A-9813-47B1-8379-9F2450990F09}" type="datetimeFigureOut">
              <a:rPr lang="sv-SE" smtClean="0"/>
              <a:t>2025-09-04</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Siri</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F04DE7-0B10-4BAA-A0B8-854F313C01A5}" type="slidenum">
              <a:rPr kumimoji="0" lang="sv-SE" sz="1200" b="0" i="0" u="none" strike="noStrike" kern="1200" cap="none" spc="0" normalizeH="0" baseline="0" noProof="0" smtClean="0">
                <a:ln>
                  <a:noFill/>
                </a:ln>
                <a:solidFill>
                  <a:srgbClr val="000000"/>
                </a:solidFill>
                <a:effectLst/>
                <a:uLnTx/>
                <a:uFillTx/>
                <a:latin typeface="Palatino" pitchFamily="18" charset="0"/>
                <a:ea typeface="+mn-ea"/>
                <a:cs typeface="+mn-cs"/>
                <a:sym typeface="Palatino"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sv-SE" sz="1200" b="0" i="0" u="none" strike="noStrike" kern="1200" cap="none" spc="0" normalizeH="0" baseline="0" noProof="0">
              <a:ln>
                <a:noFill/>
              </a:ln>
              <a:solidFill>
                <a:srgbClr val="000000"/>
              </a:solidFill>
              <a:effectLst/>
              <a:uLnTx/>
              <a:uFillTx/>
              <a:latin typeface="Palatino" pitchFamily="18" charset="0"/>
              <a:ea typeface="+mn-ea"/>
              <a:cs typeface="+mn-cs"/>
              <a:sym typeface="Palatino" pitchFamily="18" charset="0"/>
            </a:endParaRPr>
          </a:p>
        </p:txBody>
      </p:sp>
    </p:spTree>
    <p:extLst>
      <p:ext uri="{BB962C8B-B14F-4D97-AF65-F5344CB8AC3E}">
        <p14:creationId xmlns:p14="http://schemas.microsoft.com/office/powerpoint/2010/main" val="3133102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 ni möblerar lokalen ska ni se till </a:t>
            </a:r>
            <a:r>
              <a:rPr lang="sv-SE" baseline="0" dirty="0" smtClean="0"/>
              <a:t>att</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 Det är tillgängligt </a:t>
            </a:r>
            <a:r>
              <a:rPr lang="sv-SE" b="1" dirty="0"/>
              <a:t>för alla väljare</a:t>
            </a:r>
            <a:r>
              <a:rPr lang="sv-SE" b="1" dirty="0" smtClean="0"/>
              <a:t>. </a:t>
            </a:r>
            <a:r>
              <a:rPr lang="sv-SE" sz="1200" kern="1200" dirty="0" smtClean="0">
                <a:solidFill>
                  <a:schemeClr val="tx1"/>
                </a:solidFill>
                <a:effectLst/>
                <a:latin typeface="+mn-lt"/>
                <a:ea typeface="+mn-ea"/>
                <a:cs typeface="+mn-cs"/>
              </a:rPr>
              <a:t>Var uppmärksam på flödet i lokalen och se till att alla kan komma fram dit de behöver. </a:t>
            </a:r>
            <a:endParaRPr lang="sv-SE" b="1" dirty="0"/>
          </a:p>
          <a:p>
            <a:r>
              <a:rPr lang="sv-SE" b="1" dirty="0" smtClean="0"/>
              <a:t>• Väljaren </a:t>
            </a:r>
            <a:r>
              <a:rPr lang="sv-SE" b="1" dirty="0"/>
              <a:t>ska känna sig trygg att kunna rösta utan insyn</a:t>
            </a:r>
            <a:r>
              <a:rPr lang="sv-SE" b="1" dirty="0" smtClean="0"/>
              <a:t>. </a:t>
            </a:r>
            <a:r>
              <a:rPr lang="sv-SE" b="0" dirty="0" smtClean="0"/>
              <a:t>Var uppmärksam på eventuella fönster eller passager bakom valskärmar.</a:t>
            </a:r>
            <a:endParaRPr lang="sv-SE" b="1" dirty="0"/>
          </a:p>
          <a:p>
            <a:endParaRPr lang="sv-SE" dirty="0" smtClean="0"/>
          </a:p>
          <a:p>
            <a:r>
              <a:rPr lang="sv-SE" dirty="0" smtClean="0"/>
              <a:t>Mer information om möbleringen finns i ordförandes handledning</a:t>
            </a:r>
            <a:endParaRPr lang="sv-SE"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11</a:t>
            </a:fld>
            <a:endParaRPr lang="sv-SE"/>
          </a:p>
        </p:txBody>
      </p:sp>
    </p:spTree>
    <p:extLst>
      <p:ext uri="{BB962C8B-B14F-4D97-AF65-F5344CB8AC3E}">
        <p14:creationId xmlns:p14="http://schemas.microsoft.com/office/powerpoint/2010/main" val="23830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Wingdings" panose="05000000000000000000" pitchFamily="2" charset="2"/>
              <a:buNone/>
            </a:pPr>
            <a:r>
              <a:rPr lang="sv-SE" sz="1200" b="0" kern="1200" dirty="0">
                <a:solidFill>
                  <a:schemeClr val="tx1"/>
                </a:solidFill>
                <a:effectLst/>
                <a:latin typeface="+mn-lt"/>
                <a:ea typeface="+mn-ea"/>
                <a:cs typeface="+mn-cs"/>
              </a:rPr>
              <a:t>Vallokalen </a:t>
            </a:r>
          </a:p>
          <a:p>
            <a:pPr marL="0" lvl="0" indent="0">
              <a:buFont typeface="Wingdings" panose="05000000000000000000" pitchFamily="2" charset="2"/>
              <a:buNone/>
            </a:pPr>
            <a:endParaRPr lang="sv-SE" sz="1200" b="0" kern="1200" dirty="0">
              <a:solidFill>
                <a:schemeClr val="tx1"/>
              </a:solidFill>
              <a:effectLst/>
              <a:latin typeface="+mn-lt"/>
              <a:ea typeface="+mn-ea"/>
              <a:cs typeface="+mn-cs"/>
            </a:endParaRPr>
          </a:p>
          <a:p>
            <a:pPr marL="171450" lvl="0" indent="-171450">
              <a:buFont typeface="Wingdings" panose="05000000000000000000" pitchFamily="2" charset="2"/>
              <a:buChar char="§"/>
            </a:pPr>
            <a:r>
              <a:rPr lang="sv-SE" sz="1200" kern="1200" dirty="0" smtClean="0">
                <a:solidFill>
                  <a:schemeClr val="tx1"/>
                </a:solidFill>
                <a:effectLst/>
                <a:latin typeface="+mn-lt"/>
                <a:ea typeface="+mn-ea"/>
                <a:cs typeface="+mn-cs"/>
              </a:rPr>
              <a:t>Vallokalen </a:t>
            </a:r>
            <a:r>
              <a:rPr lang="sv-SE" sz="1200" kern="1200" dirty="0">
                <a:solidFill>
                  <a:schemeClr val="tx1"/>
                </a:solidFill>
                <a:effectLst/>
                <a:latin typeface="+mn-lt"/>
                <a:ea typeface="+mn-ea"/>
                <a:cs typeface="+mn-cs"/>
              </a:rPr>
              <a:t>ska också vara </a:t>
            </a:r>
            <a:r>
              <a:rPr lang="sv-SE" sz="1200" b="1" kern="1200" dirty="0">
                <a:solidFill>
                  <a:schemeClr val="tx1"/>
                </a:solidFill>
                <a:effectLst/>
                <a:latin typeface="+mn-lt"/>
                <a:ea typeface="+mn-ea"/>
                <a:cs typeface="+mn-cs"/>
              </a:rPr>
              <a:t>fri från politisk propaganda</a:t>
            </a:r>
            <a:r>
              <a:rPr lang="sv-SE" sz="1200" kern="1200" dirty="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Ta ner eventuella affischer eller annat som kan tolkas som politisk</a:t>
            </a:r>
            <a:r>
              <a:rPr lang="sv-SE" sz="1200" kern="1200" baseline="0" dirty="0" smtClean="0">
                <a:solidFill>
                  <a:schemeClr val="tx1"/>
                </a:solidFill>
                <a:effectLst/>
                <a:latin typeface="+mn-lt"/>
                <a:ea typeface="+mn-ea"/>
                <a:cs typeface="+mn-cs"/>
              </a:rPr>
              <a:t> propaganda. Ni ska inte heller prata politik i eller intill lokalen.</a:t>
            </a:r>
            <a:endParaRPr lang="sv-SE" sz="1200" kern="1200" dirty="0" smtClean="0">
              <a:solidFill>
                <a:schemeClr val="tx1"/>
              </a:solidFill>
              <a:effectLst/>
              <a:latin typeface="+mn-lt"/>
              <a:ea typeface="+mn-ea"/>
              <a:cs typeface="+mn-cs"/>
            </a:endParaRP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Ha</a:t>
            </a:r>
            <a:r>
              <a:rPr lang="sv-SE" sz="1200" b="1" kern="1200" baseline="0" dirty="0" smtClean="0">
                <a:solidFill>
                  <a:schemeClr val="tx1"/>
                </a:solidFill>
                <a:effectLst/>
                <a:latin typeface="+mn-lt"/>
                <a:ea typeface="+mn-ea"/>
                <a:cs typeface="+mn-cs"/>
              </a:rPr>
              <a:t> b</a:t>
            </a:r>
            <a:r>
              <a:rPr lang="sv-SE" sz="1200" b="1" kern="1200" dirty="0" smtClean="0">
                <a:solidFill>
                  <a:schemeClr val="tx1"/>
                </a:solidFill>
                <a:effectLst/>
                <a:latin typeface="+mn-lt"/>
                <a:ea typeface="+mn-ea"/>
                <a:cs typeface="+mn-cs"/>
              </a:rPr>
              <a:t>åde uppsamlingslådan,</a:t>
            </a:r>
            <a:r>
              <a:rPr lang="sv-SE" sz="1200" b="1" kern="1200" baseline="0" dirty="0" smtClean="0">
                <a:solidFill>
                  <a:schemeClr val="tx1"/>
                </a:solidFill>
                <a:effectLst/>
                <a:latin typeface="+mn-lt"/>
                <a:ea typeface="+mn-ea"/>
                <a:cs typeface="+mn-cs"/>
              </a:rPr>
              <a:t> det vill säga den låda</a:t>
            </a:r>
            <a:r>
              <a:rPr lang="sv-SE" sz="1200" b="1" kern="1200" dirty="0" smtClean="0">
                <a:solidFill>
                  <a:schemeClr val="tx1"/>
                </a:solidFill>
                <a:effectLst/>
                <a:latin typeface="+mn-lt"/>
                <a:ea typeface="+mn-ea"/>
                <a:cs typeface="+mn-cs"/>
              </a:rPr>
              <a:t> ni lägger rösterna</a:t>
            </a:r>
            <a:r>
              <a:rPr lang="sv-SE" sz="1200" b="1" kern="1200" baseline="0" dirty="0" smtClean="0">
                <a:solidFill>
                  <a:schemeClr val="tx1"/>
                </a:solidFill>
                <a:effectLst/>
                <a:latin typeface="+mn-lt"/>
                <a:ea typeface="+mn-ea"/>
                <a:cs typeface="+mn-cs"/>
              </a:rPr>
              <a:t> i,</a:t>
            </a:r>
            <a:r>
              <a:rPr lang="sv-SE" sz="1200" b="1" kern="1200" dirty="0" smtClean="0">
                <a:solidFill>
                  <a:schemeClr val="tx1"/>
                </a:solidFill>
                <a:effectLst/>
                <a:latin typeface="+mn-lt"/>
                <a:ea typeface="+mn-ea"/>
                <a:cs typeface="+mn-cs"/>
              </a:rPr>
              <a:t> </a:t>
            </a:r>
            <a:r>
              <a:rPr lang="sv-SE" sz="1200" b="1" kern="1200" dirty="0">
                <a:solidFill>
                  <a:schemeClr val="tx1"/>
                </a:solidFill>
                <a:effectLst/>
                <a:latin typeface="+mn-lt"/>
                <a:ea typeface="+mn-ea"/>
                <a:cs typeface="+mn-cs"/>
              </a:rPr>
              <a:t>och väljarförteckningen </a:t>
            </a:r>
            <a:r>
              <a:rPr lang="sv-SE" sz="1200" b="1" kern="1200" dirty="0" smtClean="0">
                <a:solidFill>
                  <a:schemeClr val="tx1"/>
                </a:solidFill>
                <a:effectLst/>
                <a:latin typeface="+mn-lt"/>
                <a:ea typeface="+mn-ea"/>
                <a:cs typeface="+mn-cs"/>
              </a:rPr>
              <a:t>under </a:t>
            </a:r>
            <a:r>
              <a:rPr lang="sv-SE" sz="1200" b="1" kern="1200" dirty="0">
                <a:solidFill>
                  <a:schemeClr val="tx1"/>
                </a:solidFill>
                <a:effectLst/>
                <a:latin typeface="+mn-lt"/>
                <a:ea typeface="+mn-ea"/>
                <a:cs typeface="+mn-cs"/>
              </a:rPr>
              <a:t>ständig </a:t>
            </a:r>
            <a:r>
              <a:rPr lang="sv-SE" sz="1200" b="1" kern="1200" dirty="0" smtClean="0">
                <a:solidFill>
                  <a:schemeClr val="tx1"/>
                </a:solidFill>
                <a:effectLst/>
                <a:latin typeface="+mn-lt"/>
                <a:ea typeface="+mn-ea"/>
                <a:cs typeface="+mn-cs"/>
              </a:rPr>
              <a:t>uppsikt</a:t>
            </a:r>
            <a:r>
              <a:rPr lang="sv-SE" sz="1200" b="0" kern="1200" dirty="0" smtClean="0">
                <a:solidFill>
                  <a:schemeClr val="tx1"/>
                </a:solidFill>
                <a:effectLst/>
                <a:latin typeface="+mn-lt"/>
                <a:ea typeface="+mn-ea"/>
                <a:cs typeface="+mn-cs"/>
              </a:rPr>
              <a:t>.</a:t>
            </a:r>
            <a:r>
              <a:rPr lang="sv-SE" sz="1200" b="0" kern="1200" baseline="0" dirty="0" smtClean="0">
                <a:solidFill>
                  <a:schemeClr val="tx1"/>
                </a:solidFill>
                <a:effectLst/>
                <a:latin typeface="+mn-lt"/>
                <a:ea typeface="+mn-ea"/>
                <a:cs typeface="+mn-cs"/>
              </a:rPr>
              <a:t> Uppsamlingslådan ska </a:t>
            </a:r>
            <a:r>
              <a:rPr lang="sv-SE" sz="1200" kern="1200" dirty="0" smtClean="0">
                <a:solidFill>
                  <a:schemeClr val="tx1"/>
                </a:solidFill>
                <a:effectLst/>
                <a:latin typeface="+mn-lt"/>
                <a:ea typeface="+mn-ea"/>
                <a:cs typeface="+mn-cs"/>
              </a:rPr>
              <a:t>vara synlig, </a:t>
            </a:r>
            <a:r>
              <a:rPr lang="sv-SE" sz="1200" kern="1200" dirty="0">
                <a:solidFill>
                  <a:schemeClr val="tx1"/>
                </a:solidFill>
                <a:effectLst/>
                <a:latin typeface="+mn-lt"/>
                <a:ea typeface="+mn-ea"/>
                <a:cs typeface="+mn-cs"/>
              </a:rPr>
              <a:t>men inte tillgänglig, för väljaren.</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Håll helst köer </a:t>
            </a:r>
            <a:r>
              <a:rPr lang="sv-SE" sz="1200" b="1" kern="1200" dirty="0">
                <a:solidFill>
                  <a:schemeClr val="tx1"/>
                </a:solidFill>
                <a:effectLst/>
                <a:latin typeface="+mn-lt"/>
                <a:ea typeface="+mn-ea"/>
                <a:cs typeface="+mn-cs"/>
              </a:rPr>
              <a:t>utanför </a:t>
            </a:r>
            <a:r>
              <a:rPr lang="sv-SE" sz="1200" b="1" kern="1200" dirty="0" smtClean="0">
                <a:solidFill>
                  <a:schemeClr val="tx1"/>
                </a:solidFill>
                <a:effectLst/>
                <a:latin typeface="+mn-lt"/>
                <a:ea typeface="+mn-ea"/>
                <a:cs typeface="+mn-cs"/>
              </a:rPr>
              <a:t>vallokalen</a:t>
            </a:r>
            <a:r>
              <a:rPr lang="sv-SE" sz="1200" b="1" kern="1200" baseline="0" dirty="0" smtClean="0">
                <a:solidFill>
                  <a:schemeClr val="tx1"/>
                </a:solidFill>
                <a:effectLst/>
                <a:latin typeface="+mn-lt"/>
                <a:ea typeface="+mn-ea"/>
                <a:cs typeface="+mn-cs"/>
              </a:rPr>
              <a:t> </a:t>
            </a:r>
            <a:r>
              <a:rPr lang="sv-SE" sz="1200" kern="1200" baseline="0" dirty="0" smtClean="0">
                <a:solidFill>
                  <a:schemeClr val="tx1"/>
                </a:solidFill>
                <a:effectLst/>
                <a:latin typeface="+mn-lt"/>
                <a:ea typeface="+mn-ea"/>
                <a:cs typeface="+mn-cs"/>
              </a:rPr>
              <a:t>så att alla väljare kan rösta utan stress och utan att valhemligheten riskeras. </a:t>
            </a:r>
            <a:r>
              <a:rPr lang="sv-SE" sz="1200" kern="1200" dirty="0" smtClean="0">
                <a:solidFill>
                  <a:schemeClr val="tx1"/>
                </a:solidFill>
                <a:effectLst/>
                <a:latin typeface="+mn-lt"/>
                <a:ea typeface="+mn-ea"/>
                <a:cs typeface="+mn-cs"/>
              </a:rPr>
              <a:t>En av er får gärna ta emot väljare i entrén och förklara</a:t>
            </a:r>
            <a:r>
              <a:rPr lang="sv-SE" sz="1200" kern="1200" baseline="0" dirty="0" smtClean="0">
                <a:solidFill>
                  <a:schemeClr val="tx1"/>
                </a:solidFill>
                <a:effectLst/>
                <a:latin typeface="+mn-lt"/>
                <a:ea typeface="+mn-ea"/>
                <a:cs typeface="+mn-cs"/>
              </a:rPr>
              <a:t> hur röstningen går till och be dem avvakta om det är många väljare i lokalen som röstar</a:t>
            </a:r>
            <a:r>
              <a:rPr lang="sv-SE" sz="1200" kern="1200" dirty="0" smtClean="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2022-01-14</a:t>
            </a:r>
          </a:p>
        </p:txBody>
      </p:sp>
    </p:spTree>
    <p:extLst>
      <p:ext uri="{BB962C8B-B14F-4D97-AF65-F5344CB8AC3E}">
        <p14:creationId xmlns:p14="http://schemas.microsoft.com/office/powerpoint/2010/main" val="560722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a:lnSpc>
                <a:spcPts val="1200"/>
              </a:lnSpc>
              <a:spcAft>
                <a:spcPts val="800"/>
              </a:spcAft>
              <a:buFont typeface="Arial" panose="020B0604020202020204" pitchFamily="34" charset="0"/>
              <a:buChar char="•"/>
              <a:tabLst>
                <a:tab pos="457200" algn="l"/>
              </a:tabLst>
            </a:pP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Vid </a:t>
            </a: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omvalet kommer alla partier få nya valsedlar </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med nya listnummer,</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 oavsett om de gjort ändringar av sina kandidater eller inte </a:t>
            </a:r>
          </a:p>
          <a:p>
            <a:pPr marL="0" lvl="0" indent="0">
              <a:lnSpc>
                <a:spcPts val="1200"/>
              </a:lnSpc>
              <a:spcAft>
                <a:spcPts val="800"/>
              </a:spcAft>
              <a:buFont typeface="Wingdings" panose="05000000000000000000" pitchFamily="2" charset="2"/>
              <a:buNone/>
              <a:tabLst>
                <a:tab pos="457200" algn="l"/>
              </a:tabLst>
            </a:pPr>
            <a:endParaRPr lang="sv-SE" sz="1200" b="1"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Arial" panose="020B0604020202020204" pitchFamily="34" charset="0"/>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Varje </a:t>
            </a:r>
            <a:r>
              <a:rPr lang="sv-SE" sz="1200" b="1" dirty="0">
                <a:effectLst/>
                <a:latin typeface="Garamond" panose="02020404030301010803" pitchFamily="18" charset="0"/>
                <a:ea typeface="Garamond" panose="02020404030301010803" pitchFamily="18" charset="0"/>
                <a:cs typeface="Times New Roman" panose="02020603050405020304" pitchFamily="18" charset="0"/>
              </a:rPr>
              <a:t>parti, grupp eller liknande sammanslutning kan ha en eller flera olika valsedlar. Lägg ut alla varianter av valsedlar. </a:t>
            </a:r>
            <a:endPar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Arial" panose="020B0604020202020204" pitchFamily="34" charset="0"/>
              <a:buNone/>
              <a:tabLst>
                <a:tab pos="457200" algn="l"/>
              </a:tabLst>
            </a:pPr>
            <a:endParaRPr lang="sv-SE" sz="1200" b="0" dirty="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Säkerställ ordningen </a:t>
            </a:r>
            <a:r>
              <a:rPr lang="sv-SE" sz="1200" b="1" dirty="0">
                <a:effectLst/>
                <a:latin typeface="Garamond" panose="02020404030301010803" pitchFamily="18" charset="0"/>
                <a:ea typeface="Garamond" panose="02020404030301010803" pitchFamily="18" charset="0"/>
                <a:cs typeface="Times New Roman" panose="02020603050405020304" pitchFamily="18" charset="0"/>
              </a:rPr>
              <a:t>i valsedelstället</a:t>
            </a:r>
            <a:r>
              <a:rPr lang="sv-SE" sz="1200" dirty="0">
                <a:effectLst/>
                <a:latin typeface="Garamond" panose="02020404030301010803" pitchFamily="18" charset="0"/>
                <a:ea typeface="Garamond" panose="02020404030301010803" pitchFamily="18" charset="0"/>
                <a:cs typeface="Times New Roman" panose="02020603050405020304" pitchFamily="18" charset="0"/>
              </a:rPr>
              <a:t> genom att kontrollera detta kontinuerligt och ofta. Det är viktigt att valsedlarna presenteras likformigt. Det betyder helt enkelt att alla valsedlar ska ligga likadant i valsedelstället och gärna i t.ex. bokstavsordning så det är lätt för väljaren att hitta rätt. </a:t>
            </a: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a:effectLst/>
                <a:latin typeface="Garamond" panose="02020404030301010803" pitchFamily="18" charset="0"/>
                <a:ea typeface="Garamond" panose="02020404030301010803" pitchFamily="18" charset="0"/>
                <a:cs typeface="Times New Roman" panose="02020603050405020304" pitchFamily="18" charset="0"/>
              </a:rPr>
              <a:t>Valsedelstället ska alltid vara påfyllt. </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Lägg inte </a:t>
            </a:r>
            <a:r>
              <a:rPr lang="sv-SE" sz="1200" b="0" u="none" baseline="0" dirty="0" smtClean="0">
                <a:effectLst/>
                <a:latin typeface="Garamond" panose="02020404030301010803" pitchFamily="18" charset="0"/>
                <a:ea typeface="Garamond" panose="02020404030301010803" pitchFamily="18" charset="0"/>
                <a:cs typeface="Times New Roman" panose="02020603050405020304" pitchFamily="18" charset="0"/>
              </a:rPr>
              <a:t>fram </a:t>
            </a:r>
            <a:r>
              <a:rPr lang="sv-SE" sz="1200" b="0" u="none" baseline="0" dirty="0">
                <a:effectLst/>
                <a:latin typeface="Garamond" panose="02020404030301010803" pitchFamily="18" charset="0"/>
                <a:ea typeface="Garamond" panose="02020404030301010803" pitchFamily="18" charset="0"/>
                <a:cs typeface="Times New Roman" panose="02020603050405020304" pitchFamily="18" charset="0"/>
              </a:rPr>
              <a:t>alla valsedlar samtidigt utan fyll på när det behövs. O</a:t>
            </a:r>
            <a:r>
              <a:rPr lang="sv-SE" sz="1200" u="none" baseline="0" dirty="0">
                <a:effectLst/>
                <a:latin typeface="Garamond" panose="02020404030301010803" pitchFamily="18" charset="0"/>
                <a:ea typeface="Garamond" panose="02020404030301010803" pitchFamily="18" charset="0"/>
                <a:cs typeface="Times New Roman" panose="02020603050405020304" pitchFamily="18" charset="0"/>
              </a:rPr>
              <a:t>m någon av dessa valsedlar tar slut ska ni kontakta valnämnden. </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
            </a:r>
            <a:b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br>
            <a:endParaRPr lang="sv-SE" sz="1200" b="0" dirty="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Det är bara ni som får </a:t>
            </a:r>
            <a:r>
              <a:rPr lang="sv-SE" sz="1200" b="1" dirty="0">
                <a:effectLst/>
                <a:latin typeface="Garamond" panose="02020404030301010803" pitchFamily="18" charset="0"/>
                <a:ea typeface="Garamond" panose="02020404030301010803" pitchFamily="18" charset="0"/>
                <a:cs typeface="Times New Roman" panose="02020603050405020304" pitchFamily="18" charset="0"/>
              </a:rPr>
              <a:t>lägga ut valsedlar i valsedelstället.</a:t>
            </a:r>
            <a:r>
              <a:rPr lang="sv-SE" sz="1200" b="1" u="none" baseline="0" dirty="0">
                <a:effectLst/>
                <a:latin typeface="Garamond" panose="02020404030301010803" pitchFamily="18" charset="0"/>
                <a:ea typeface="Garamond" panose="02020404030301010803" pitchFamily="18" charset="0"/>
                <a:cs typeface="Times New Roman" panose="02020603050405020304" pitchFamily="18" charset="0"/>
              </a:rPr>
              <a:t> </a:t>
            </a:r>
            <a:r>
              <a:rPr lang="sv-SE" sz="1200" b="0" i="0" u="none" baseline="0" dirty="0">
                <a:effectLst/>
                <a:latin typeface="Garamond" panose="02020404030301010803" pitchFamily="18" charset="0"/>
                <a:ea typeface="Garamond" panose="02020404030301010803" pitchFamily="18" charset="0"/>
                <a:cs typeface="Times New Roman" panose="02020603050405020304" pitchFamily="18" charset="0"/>
              </a:rPr>
              <a:t>Partiföreträdare får kontrollera ordningen i valsedelstället </a:t>
            </a:r>
            <a:r>
              <a:rPr lang="sv-SE" sz="1200" dirty="0">
                <a:effectLst/>
                <a:latin typeface="Garamond" panose="02020404030301010803" pitchFamily="18" charset="0"/>
                <a:ea typeface="Garamond" panose="02020404030301010803" pitchFamily="18" charset="0"/>
                <a:cs typeface="Times New Roman" panose="02020603050405020304" pitchFamily="18" charset="0"/>
              </a:rPr>
              <a:t>men först efter att röstmottagaren har gjort bedömningen att det inte påverkar någon väljares</a:t>
            </a:r>
            <a:r>
              <a:rPr lang="sv-SE" sz="1200" baseline="0" dirty="0">
                <a:effectLst/>
                <a:latin typeface="Garamond" panose="02020404030301010803" pitchFamily="18" charset="0"/>
                <a:ea typeface="Garamond" panose="02020404030301010803" pitchFamily="18" charset="0"/>
                <a:cs typeface="Times New Roman" panose="02020603050405020304" pitchFamily="18" charset="0"/>
              </a:rPr>
              <a:t> valhemlighet</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a:t>
            </a:r>
            <a:endParaRPr lang="sv-SE" sz="1200" b="0" i="0" u="none" dirty="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2022-01-15</a:t>
            </a:r>
          </a:p>
        </p:txBody>
      </p:sp>
      <p:sp>
        <p:nvSpPr>
          <p:cNvPr id="5" name="Platshållare för bild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319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DCBA7-72F6-B0F4-94DE-6061AFDF643C}"/>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516957EF-9352-BB4D-114E-CA109C012625}"/>
              </a:ext>
            </a:extLst>
          </p:cNvPr>
          <p:cNvSpPr>
            <a:spLocks noGrp="1" noRot="1" noChangeAspect="1" noTextEdit="1"/>
          </p:cNvSpPr>
          <p:nvPr>
            <p:ph type="sldImg"/>
          </p:nvPr>
        </p:nvSpPr>
        <p:spPr bwMode="auto">
          <a:xfrm>
            <a:off x="2205038" y="600075"/>
            <a:ext cx="5341937" cy="3005138"/>
          </a:xfrm>
          <a:noFill/>
          <a:ln>
            <a:solidFill>
              <a:srgbClr val="000000"/>
            </a:solidFill>
            <a:miter lim="800000"/>
            <a:headEnd/>
            <a:tailEnd/>
          </a:ln>
        </p:spPr>
      </p:sp>
      <p:sp>
        <p:nvSpPr>
          <p:cNvPr id="52227" name="Rectangle 3">
            <a:extLst>
              <a:ext uri="{FF2B5EF4-FFF2-40B4-BE49-F238E27FC236}">
                <a16:creationId xmlns:a16="http://schemas.microsoft.com/office/drawing/2014/main" id="{8AF98342-09D3-E86E-637B-FE842019B0C7}"/>
              </a:ext>
            </a:extLst>
          </p:cNvPr>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ts val="1200"/>
              </a:lnSpc>
              <a:spcBef>
                <a:spcPts val="0"/>
              </a:spcBef>
              <a:spcAft>
                <a:spcPts val="800"/>
              </a:spcAft>
              <a:buClrTx/>
              <a:buSzTx/>
              <a:buFont typeface="Wingdings" panose="05000000000000000000" pitchFamily="2" charset="2"/>
              <a:buNone/>
              <a:tabLst>
                <a:tab pos="457200" algn="l"/>
              </a:tabLst>
              <a:defRPr/>
            </a:pPr>
            <a:r>
              <a:rPr lang="sv-SE" sz="1000" b="0" dirty="0" smtClean="0"/>
              <a:t>Den här listan kommer med materialet från Valmyndigheten. Partierna</a:t>
            </a:r>
            <a:r>
              <a:rPr lang="sv-SE" sz="1000" b="0" baseline="0" dirty="0" smtClean="0"/>
              <a:t> har olika många valsedlar och ni ska lägga ut alla olika valsedlar. Lägg dem i bokstavsordning, samma ordning som är på listan. </a:t>
            </a:r>
          </a:p>
          <a:p>
            <a:pPr marL="0" marR="0" lvl="0" indent="0" algn="l" defTabSz="914400" rtl="0" eaLnBrk="1" fontAlgn="auto" latinLnBrk="0" hangingPunct="1">
              <a:lnSpc>
                <a:spcPts val="1200"/>
              </a:lnSpc>
              <a:spcBef>
                <a:spcPts val="0"/>
              </a:spcBef>
              <a:spcAft>
                <a:spcPts val="800"/>
              </a:spcAft>
              <a:buClrTx/>
              <a:buSzTx/>
              <a:buFont typeface="Wingdings" panose="05000000000000000000" pitchFamily="2" charset="2"/>
              <a:buNone/>
              <a:tabLst>
                <a:tab pos="457200" algn="l"/>
              </a:tabLst>
              <a:defRPr/>
            </a:pPr>
            <a:endParaRPr lang="sv-SE" sz="1000" b="0" baseline="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800"/>
              </a:spcAft>
              <a:buClrTx/>
              <a:buSzTx/>
              <a:buFont typeface="Wingdings" panose="05000000000000000000" pitchFamily="2" charset="2"/>
              <a:buNone/>
              <a:tabLst>
                <a:tab pos="457200" algn="l"/>
              </a:tabLst>
              <a:defRPr/>
            </a:pPr>
            <a:r>
              <a:rPr lang="sv-SE" sz="1000" b="0" dirty="0" smtClean="0">
                <a:effectLst/>
                <a:latin typeface="Garamond" panose="02020404030301010803" pitchFamily="18" charset="0"/>
                <a:ea typeface="Garamond" panose="02020404030301010803" pitchFamily="18" charset="0"/>
                <a:cs typeface="Times New Roman" panose="02020603050405020304" pitchFamily="18" charset="0"/>
              </a:rPr>
              <a:t>Följ</a:t>
            </a:r>
            <a:r>
              <a:rPr lang="sv-SE" sz="1000" b="0" baseline="0" dirty="0" smtClean="0">
                <a:effectLst/>
                <a:latin typeface="Garamond" panose="02020404030301010803" pitchFamily="18" charset="0"/>
                <a:ea typeface="Garamond" panose="02020404030301010803" pitchFamily="18" charset="0"/>
                <a:cs typeface="Times New Roman" panose="02020603050405020304" pitchFamily="18" charset="0"/>
              </a:rPr>
              <a:t> listan och </a:t>
            </a:r>
            <a:r>
              <a:rPr lang="sv-SE" sz="1000" b="1" baseline="0" dirty="0" smtClean="0">
                <a:effectLst/>
                <a:latin typeface="Garamond" panose="02020404030301010803" pitchFamily="18" charset="0"/>
                <a:ea typeface="Garamond" panose="02020404030301010803" pitchFamily="18" charset="0"/>
                <a:cs typeface="Times New Roman" panose="02020603050405020304" pitchFamily="18" charset="0"/>
              </a:rPr>
              <a:t>lägg inte ut några valsedlar från det ordinarie valet</a:t>
            </a:r>
            <a:r>
              <a:rPr lang="sv-SE" sz="1000" b="0" baseline="0" dirty="0" smtClean="0">
                <a:effectLst/>
                <a:latin typeface="Garamond" panose="02020404030301010803" pitchFamily="18" charset="0"/>
                <a:ea typeface="Garamond" panose="02020404030301010803" pitchFamily="18" charset="0"/>
                <a:cs typeface="Times New Roman" panose="02020603050405020304" pitchFamily="18" charset="0"/>
              </a:rPr>
              <a:t>. Alla valsedlar för omvalet har fått nya listtypsnummer.</a:t>
            </a:r>
            <a:endParaRPr lang="sv-SE" sz="1000" b="1" dirty="0" smtClean="0">
              <a:effectLst/>
              <a:latin typeface="Garamond" panose="02020404030301010803" pitchFamily="18" charset="0"/>
              <a:ea typeface="Garamond" panose="02020404030301010803" pitchFamily="18" charset="0"/>
              <a:cs typeface="Times New Roman" panose="02020603050405020304" pitchFamily="18" charset="0"/>
            </a:endParaRPr>
          </a:p>
        </p:txBody>
      </p:sp>
    </p:spTree>
    <p:extLst>
      <p:ext uri="{BB962C8B-B14F-4D97-AF65-F5344CB8AC3E}">
        <p14:creationId xmlns:p14="http://schemas.microsoft.com/office/powerpoint/2010/main" val="22272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Nu har det blivit valdag och vi ska prata om hur själva röstmottagningen kommer gå till. </a:t>
            </a:r>
            <a:r>
              <a:rPr lang="sv-SE" b="0" dirty="0" smtClean="0"/>
              <a:t>Själva röstmottagningen öppnar </a:t>
            </a:r>
            <a:r>
              <a:rPr lang="sv-SE" b="0" dirty="0" err="1" smtClean="0"/>
              <a:t>kl</a:t>
            </a:r>
            <a:r>
              <a:rPr lang="sv-SE" b="0" dirty="0" smtClean="0"/>
              <a:t> 8.00 och för att rösta behöver alla väljare ett röstkort… </a:t>
            </a:r>
            <a:r>
              <a:rPr lang="sv-SE" b="0" i="1" dirty="0" smtClean="0"/>
              <a:t>klicka till nästa bild</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p:txBody>
      </p:sp>
      <p:sp>
        <p:nvSpPr>
          <p:cNvPr id="4" name="Platshållare fö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2022-01-14</a:t>
            </a:r>
          </a:p>
        </p:txBody>
      </p:sp>
      <p:sp>
        <p:nvSpPr>
          <p:cNvPr id="5" name="Platshållare för bild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167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Det</a:t>
            </a:r>
            <a:r>
              <a:rPr lang="sv-SE" b="0" baseline="0" dirty="0" smtClean="0"/>
              <a:t> är </a:t>
            </a:r>
            <a:r>
              <a:rPr lang="sv-SE" b="1" baseline="0" dirty="0" smtClean="0"/>
              <a:t>samma röstlängd som gäller vid omvalet. </a:t>
            </a:r>
            <a:r>
              <a:rPr lang="sv-SE" b="0" dirty="0" smtClean="0"/>
              <a:t>Valmyndigheten har skickat ut röstkortet till </a:t>
            </a:r>
            <a:r>
              <a:rPr lang="sv-SE" b="0" dirty="0"/>
              <a:t>alla röstberättigade. </a:t>
            </a:r>
            <a:endParaRPr lang="sv-SE" b="0" dirty="0" smtClean="0"/>
          </a:p>
          <a:p>
            <a:endParaRPr lang="sv-SE" b="0" dirty="0" smtClean="0"/>
          </a:p>
          <a:p>
            <a:r>
              <a:rPr lang="sv-SE" b="1" dirty="0" smtClean="0"/>
              <a:t>Röstkortet är ett ytterkuvert </a:t>
            </a:r>
            <a:r>
              <a:rPr lang="sv-SE" b="0" dirty="0" smtClean="0"/>
              <a:t>som väljarens valkuvert ska läggas i,</a:t>
            </a:r>
            <a:r>
              <a:rPr lang="sv-SE" b="0" baseline="0" dirty="0" smtClean="0"/>
              <a:t> oavsett om hen brevröstar eller röstar i vallokal. </a:t>
            </a:r>
            <a:r>
              <a:rPr lang="sv-SE" b="1" baseline="0" dirty="0" smtClean="0"/>
              <a:t>Det är viktigt att det kuvertet klistras igen efter att rösten lagts i, för att rösten ska bli giltig. </a:t>
            </a:r>
            <a:r>
              <a:rPr lang="sv-SE" b="0" baseline="0" dirty="0" smtClean="0"/>
              <a:t>Nu i omvalet kommer alla röstkortskuvert ha en </a:t>
            </a:r>
            <a:r>
              <a:rPr lang="sv-SE" b="1" baseline="0" dirty="0" smtClean="0"/>
              <a:t>klisterremsa</a:t>
            </a:r>
            <a:r>
              <a:rPr lang="sv-SE" b="0" baseline="0" dirty="0" smtClean="0"/>
              <a:t> som du drar bort för att klistra igen kuverten. Det gör att ni slipper limma igen dem!</a:t>
            </a:r>
          </a:p>
          <a:p>
            <a:endParaRPr lang="sv-SE" b="0" baseline="0" dirty="0" smtClean="0"/>
          </a:p>
          <a:p>
            <a:r>
              <a:rPr lang="sv-SE" b="0" i="1" baseline="0" dirty="0" smtClean="0"/>
              <a:t>Övningsförslag: visa gärna ett exempel på ett tomt röstkort/ytterkuvert och hur det klistras igen genom att dra bort klisterremsan.</a:t>
            </a:r>
            <a:endParaRPr lang="sv-SE" b="1" i="1" baseline="0" dirty="0" smtClean="0"/>
          </a:p>
          <a:p>
            <a:endParaRPr lang="sv-SE" b="0" baseline="0" dirty="0" smtClean="0"/>
          </a:p>
          <a:p>
            <a:r>
              <a:rPr lang="sv-SE" b="1" dirty="0" smtClean="0"/>
              <a:t>På </a:t>
            </a:r>
            <a:r>
              <a:rPr lang="sv-SE" b="1" dirty="0"/>
              <a:t>röstkortet/ytterkuvertet finns namn och nummer i röstlängden förtryckt. </a:t>
            </a:r>
            <a:r>
              <a:rPr lang="sv-SE" b="0" dirty="0" smtClean="0"/>
              <a:t>Väljarna har samma nummer</a:t>
            </a:r>
            <a:r>
              <a:rPr lang="sv-SE" b="0" baseline="0" dirty="0" smtClean="0"/>
              <a:t> i röstlängden som vid det ordinarie valet. </a:t>
            </a:r>
            <a:r>
              <a:rPr lang="sv-SE" dirty="0" smtClean="0"/>
              <a:t>Tillsammans </a:t>
            </a:r>
            <a:r>
              <a:rPr lang="sv-SE" dirty="0"/>
              <a:t>med röstkortet/ytterkuvertet skickas också alla olika </a:t>
            </a:r>
            <a:r>
              <a:rPr lang="sv-SE" dirty="0" smtClean="0"/>
              <a:t>valsedlar</a:t>
            </a:r>
            <a:r>
              <a:rPr lang="sv-SE" dirty="0"/>
              <a:t>, brevröstningsmaterial och information om hur röstningen går till.</a:t>
            </a:r>
            <a:r>
              <a:rPr lang="sv-SE" baseline="0" dirty="0"/>
              <a: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Väljarförteckningen</a:t>
            </a:r>
          </a:p>
          <a:p>
            <a:endParaRPr lang="sv-SE" dirty="0"/>
          </a:p>
          <a:p>
            <a:pPr marL="171450" indent="-171450">
              <a:buFont typeface="Arial" panose="020B0604020202020204" pitchFamily="34" charset="0"/>
              <a:buChar char="•"/>
            </a:pPr>
            <a:r>
              <a:rPr lang="sv-SE" b="1" dirty="0"/>
              <a:t>Väljarförteckningen är en förteckning över de som har röstat i lokalen.</a:t>
            </a:r>
          </a:p>
          <a:p>
            <a:pPr marL="171450" indent="-171450">
              <a:buFont typeface="Arial" panose="020B0604020202020204" pitchFamily="34" charset="0"/>
              <a:buChar cha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Här fyller du i väljarens nummer i röstlängd, namn och hur hen styrkt sin identitet </a:t>
            </a:r>
          </a:p>
          <a:p>
            <a:endParaRPr lang="sv-SE" dirty="0"/>
          </a:p>
          <a:p>
            <a:r>
              <a:rPr lang="sv-SE" dirty="0"/>
              <a:t>Om du råkar skriva fel i väljarförteckningen kan du stryka över den raden och använda nästa istället. </a:t>
            </a:r>
            <a:r>
              <a:rPr lang="sv-SE" dirty="0" smtClean="0"/>
              <a:t>Strykningen behöver vara tydlig </a:t>
            </a:r>
            <a:r>
              <a:rPr lang="sv-SE" baseline="0" dirty="0" smtClean="0"/>
              <a:t>så </a:t>
            </a:r>
            <a:r>
              <a:rPr lang="sv-SE" baseline="0" dirty="0"/>
              <a:t>ni inte räknar med den raden efter röstmottagningens avslut. Summan av antalet namn i väljarförteckningarna ska stämma överens med antalet röster i uppsamlingslådan när röstmottagningen avslutats.</a:t>
            </a:r>
            <a:r>
              <a:rPr lang="sv-SE" dirty="0"/>
              <a:t> </a:t>
            </a:r>
            <a:endParaRPr lang="sv-SE" dirty="0" smtClean="0"/>
          </a:p>
          <a:p>
            <a:endParaRPr lang="sv-SE" dirty="0" smtClean="0"/>
          </a:p>
          <a:p>
            <a:r>
              <a:rPr lang="sv-SE" i="1" dirty="0" smtClean="0"/>
              <a:t>Övningsförslag: Om röstmottagarna har skrivit ut ett övningsexemplar</a:t>
            </a:r>
            <a:r>
              <a:rPr lang="sv-SE" i="1" baseline="0" dirty="0" smtClean="0"/>
              <a:t> av en väljarförteckning kan du gå tillbaka till föregående bild och be dem fylla i väljarförteckningen som om Vide kommit för att rösta.</a:t>
            </a:r>
            <a:endParaRPr lang="sv-SE" i="1"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400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smtClean="0">
                <a:ln>
                  <a:noFill/>
                </a:ln>
                <a:solidFill>
                  <a:prstClr val="black"/>
                </a:solidFill>
                <a:effectLst/>
                <a:uLnTx/>
                <a:uFillTx/>
                <a:latin typeface="+mn-lt"/>
                <a:ea typeface="+mn-ea"/>
                <a:cs typeface="+mn-cs"/>
              </a:rPr>
              <a:t>Det </a:t>
            </a:r>
            <a:r>
              <a:rPr kumimoji="0" lang="sv-SE" sz="1200" b="1" i="0" u="none" strike="noStrike" kern="1200" cap="none" spc="0" normalizeH="0" baseline="0" noProof="0" dirty="0">
                <a:ln>
                  <a:noFill/>
                </a:ln>
                <a:solidFill>
                  <a:prstClr val="black"/>
                </a:solidFill>
                <a:effectLst/>
                <a:uLnTx/>
                <a:uFillTx/>
                <a:latin typeface="+mn-lt"/>
                <a:ea typeface="+mn-ea"/>
                <a:cs typeface="+mn-cs"/>
              </a:rPr>
              <a:t>finns tre sätt för väljaren att styrka sin identitet vid röstning. </a:t>
            </a:r>
            <a:endParaRPr kumimoji="0" lang="sv-S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mn-lt"/>
                <a:ea typeface="+mn-ea"/>
                <a:cs typeface="+mn-cs"/>
              </a:rPr>
              <a:t>Ni kommer ha en instruktion i vallokalen hur ni markerar att väljaren styrkt sin identitet. Ta gärna fram om ni skrivit ut exemplet på en väljarförteckning och fyll i medan vi går igenom exemplen.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sv-SE" sz="1200" b="1" i="0" u="none" strike="noStrike" kern="1200" cap="none" spc="0" normalizeH="0" baseline="0" noProof="0" dirty="0" smtClean="0">
                <a:ln>
                  <a:noFill/>
                </a:ln>
                <a:solidFill>
                  <a:prstClr val="black"/>
                </a:solidFill>
                <a:effectLst/>
                <a:uLnTx/>
                <a:uFillTx/>
                <a:latin typeface="+mn-lt"/>
                <a:ea typeface="+mn-ea"/>
                <a:cs typeface="+mn-cs"/>
              </a:rPr>
              <a:t>1. </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Det första sättet </a:t>
            </a:r>
            <a:r>
              <a:rPr kumimoji="0" lang="sv-SE" sz="1200" b="1" i="0" u="none" strike="noStrike" kern="1200" cap="none" spc="0" normalizeH="0" baseline="0" noProof="0" dirty="0" smtClean="0">
                <a:ln>
                  <a:noFill/>
                </a:ln>
                <a:solidFill>
                  <a:prstClr val="black"/>
                </a:solidFill>
                <a:effectLst/>
                <a:uLnTx/>
                <a:uFillTx/>
                <a:latin typeface="+mn-lt"/>
                <a:ea typeface="+mn-ea"/>
                <a:cs typeface="+mn-cs"/>
              </a:rPr>
              <a:t>är att väljaren </a:t>
            </a:r>
            <a:r>
              <a:rPr kumimoji="0" lang="sv-SE" sz="1200" b="1" i="0" u="none" strike="noStrike" kern="1200" cap="none" spc="0" normalizeH="0" baseline="0" noProof="0" dirty="0">
                <a:ln>
                  <a:noFill/>
                </a:ln>
                <a:solidFill>
                  <a:prstClr val="black"/>
                </a:solidFill>
                <a:effectLst/>
                <a:uLnTx/>
                <a:uFillTx/>
                <a:latin typeface="+mn-lt"/>
                <a:ea typeface="+mn-ea"/>
                <a:cs typeface="+mn-cs"/>
              </a:rPr>
              <a:t>visar en id-handling, fysisk eller digital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Markera i väljarförteckningen genom att sätta ett kryss i rutan ”legitimation</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 (se raden med Gustav Bergström)</a:t>
            </a:r>
            <a:endParaRPr kumimoji="0" lang="sv-S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Vid osäkerhet kring en id-handling, prata med ordföranden. Ordföranden </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har exempel i sin handledning och </a:t>
            </a:r>
            <a:r>
              <a:rPr kumimoji="0" lang="sv-SE" sz="1200" b="0" i="0" u="none" strike="noStrike" kern="1200" cap="none" spc="0" normalizeH="0" baseline="0" noProof="0" dirty="0">
                <a:ln>
                  <a:noFill/>
                </a:ln>
                <a:solidFill>
                  <a:prstClr val="black"/>
                </a:solidFill>
                <a:effectLst/>
                <a:uLnTx/>
                <a:uFillTx/>
                <a:latin typeface="+mn-lt"/>
                <a:ea typeface="+mn-ea"/>
                <a:cs typeface="+mn-cs"/>
              </a:rPr>
              <a:t>även instruktioner för hur digitala id-handlingar kan verifieras.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sv-S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sv-SE" sz="1200" b="1" i="0" u="none" strike="noStrike" kern="1200" cap="none" spc="0" normalizeH="0" baseline="0" noProof="0" dirty="0" smtClean="0">
                <a:ln>
                  <a:noFill/>
                </a:ln>
                <a:solidFill>
                  <a:prstClr val="black"/>
                </a:solidFill>
                <a:effectLst/>
                <a:uLnTx/>
                <a:uFillTx/>
                <a:latin typeface="+mn-lt"/>
                <a:ea typeface="+mn-ea"/>
                <a:cs typeface="+mn-cs"/>
              </a:rPr>
              <a:t>2. </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Det andra sättet är att </a:t>
            </a:r>
            <a:r>
              <a:rPr kumimoji="0" lang="sv-SE" sz="1200" b="1" i="0" u="none" strike="noStrike" kern="1200" cap="none" spc="0" normalizeH="0" baseline="0" noProof="0" dirty="0" smtClean="0">
                <a:ln>
                  <a:noFill/>
                </a:ln>
                <a:solidFill>
                  <a:prstClr val="black"/>
                </a:solidFill>
                <a:effectLst/>
                <a:uLnTx/>
                <a:uFillTx/>
                <a:latin typeface="+mn-lt"/>
                <a:ea typeface="+mn-ea"/>
                <a:cs typeface="+mn-cs"/>
              </a:rPr>
              <a:t>Du </a:t>
            </a:r>
            <a:r>
              <a:rPr kumimoji="0" lang="sv-SE" sz="1200" b="1" i="0" u="none" strike="noStrike" kern="1200" cap="none" spc="0" normalizeH="0" baseline="0" noProof="0" dirty="0">
                <a:ln>
                  <a:noFill/>
                </a:ln>
                <a:solidFill>
                  <a:prstClr val="black"/>
                </a:solidFill>
                <a:effectLst/>
                <a:uLnTx/>
                <a:uFillTx/>
                <a:latin typeface="+mn-lt"/>
                <a:ea typeface="+mn-ea"/>
                <a:cs typeface="+mn-cs"/>
              </a:rPr>
              <a:t>eller någon annan röstmottagare känner väljaren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Den röstmottagare som känner väljaren går i god för väljaren och skriver sina initialer i rutan under ”Intygar”. </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Markera </a:t>
            </a:r>
            <a:r>
              <a:rPr kumimoji="0" lang="sv-SE" sz="1200" b="0" i="0" u="none" strike="noStrike" kern="1200" cap="none" spc="0" normalizeH="0" baseline="0" noProof="0" dirty="0">
                <a:ln>
                  <a:noFill/>
                </a:ln>
                <a:solidFill>
                  <a:prstClr val="black"/>
                </a:solidFill>
                <a:effectLst/>
                <a:uLnTx/>
                <a:uFillTx/>
                <a:latin typeface="+mn-lt"/>
                <a:ea typeface="+mn-ea"/>
                <a:cs typeface="+mn-cs"/>
              </a:rPr>
              <a:t>i väljarförteckningen genom att sätta ett kryss i rutan ”känd</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 </a:t>
            </a:r>
            <a:br>
              <a:rPr kumimoji="0" lang="sv-SE" sz="1200" b="0" i="0" u="none" strike="noStrike" kern="1200" cap="none" spc="0" normalizeH="0" baseline="0" noProof="0" dirty="0" smtClean="0">
                <a:ln>
                  <a:noFill/>
                </a:ln>
                <a:solidFill>
                  <a:prstClr val="black"/>
                </a:solidFill>
                <a:effectLst/>
                <a:uLnTx/>
                <a:uFillTx/>
                <a:latin typeface="+mn-lt"/>
                <a:ea typeface="+mn-ea"/>
                <a:cs typeface="+mn-cs"/>
              </a:rPr>
            </a:br>
            <a:r>
              <a:rPr kumimoji="0" lang="sv-SE" sz="1200" b="0" i="0" u="none" strike="noStrike" kern="1200" cap="none" spc="0" normalizeH="0" baseline="0" noProof="0" dirty="0" smtClean="0">
                <a:ln>
                  <a:noFill/>
                </a:ln>
                <a:solidFill>
                  <a:prstClr val="black"/>
                </a:solidFill>
                <a:effectLst/>
                <a:uLnTx/>
                <a:uFillTx/>
                <a:latin typeface="+mn-lt"/>
                <a:ea typeface="+mn-ea"/>
                <a:cs typeface="+mn-cs"/>
              </a:rPr>
              <a:t>(se raden med Maj Johansson)</a:t>
            </a:r>
            <a:endParaRPr kumimoji="0" lang="sv-S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 </a:t>
            </a:r>
            <a:endParaRPr kumimoji="0" lang="sv-SE"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smtClean="0">
                <a:ln>
                  <a:noFill/>
                </a:ln>
                <a:solidFill>
                  <a:prstClr val="black"/>
                </a:solidFill>
                <a:effectLst/>
                <a:uLnTx/>
                <a:uFillTx/>
                <a:latin typeface="+mn-lt"/>
                <a:ea typeface="+mn-ea"/>
                <a:cs typeface="+mn-cs"/>
              </a:rPr>
              <a:t>3. Väljaren </a:t>
            </a:r>
            <a:r>
              <a:rPr kumimoji="0" lang="sv-SE" sz="1200" b="1" i="0" u="none" strike="noStrike" kern="1200" cap="none" spc="0" normalizeH="0" baseline="0" noProof="0" dirty="0">
                <a:ln>
                  <a:noFill/>
                </a:ln>
                <a:solidFill>
                  <a:prstClr val="black"/>
                </a:solidFill>
                <a:effectLst/>
                <a:uLnTx/>
                <a:uFillTx/>
                <a:latin typeface="+mn-lt"/>
                <a:ea typeface="+mn-ea"/>
                <a:cs typeface="+mn-cs"/>
              </a:rPr>
              <a:t>låter någon annan person i lokalen gå i god för sin identitet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Personen som intygar väljarens identitet visar sin id-handling. Anteckna denna persons personnummer </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i </a:t>
            </a:r>
            <a:r>
              <a:rPr kumimoji="0" lang="sv-SE" sz="1200" b="0" i="0" u="none" strike="noStrike" kern="1200" cap="none" spc="0" normalizeH="0" baseline="0" noProof="0" dirty="0">
                <a:ln>
                  <a:noFill/>
                </a:ln>
                <a:solidFill>
                  <a:prstClr val="black"/>
                </a:solidFill>
                <a:effectLst/>
                <a:uLnTx/>
                <a:uFillTx/>
                <a:latin typeface="+mn-lt"/>
                <a:ea typeface="+mn-ea"/>
                <a:cs typeface="+mn-cs"/>
              </a:rPr>
              <a:t>rutan under ”Intygar</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 Se raden med Karin Larsson.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Övningsförslag: Om röstmottagarna har skrivit ut ett övningsexemplar</a:t>
            </a:r>
            <a:r>
              <a:rPr lang="sv-SE" i="1" baseline="0" dirty="0" smtClean="0"/>
              <a:t> av en väljarförteckning kan de här få bestämma hur Vide styrkt sin identitet och markera det i väljarförteckningen.</a:t>
            </a:r>
            <a:endParaRPr lang="sv-SE"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18</a:t>
            </a:fld>
            <a:endParaRPr lang="sv-SE"/>
          </a:p>
        </p:txBody>
      </p:sp>
    </p:spTree>
    <p:extLst>
      <p:ext uri="{BB962C8B-B14F-4D97-AF65-F5344CB8AC3E}">
        <p14:creationId xmlns:p14="http://schemas.microsoft.com/office/powerpoint/2010/main" val="2015753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 du ska granska valkuvertet är det tre saker du ska granska. </a:t>
            </a:r>
          </a:p>
          <a:p>
            <a:endParaRPr lang="sv-SE" dirty="0" smtClean="0"/>
          </a:p>
          <a:p>
            <a:r>
              <a:rPr lang="sv-SE" i="1" dirty="0" smtClean="0"/>
              <a:t>Övningsförslag:</a:t>
            </a:r>
            <a:r>
              <a:rPr lang="sv-SE" i="1" baseline="0" dirty="0" smtClean="0"/>
              <a:t> ställ en fråga genom Teams med olika förslag som deltagarna svarar på eller be deltagarna skriva i chatten och säg till när någon skrivit rätt svar.</a:t>
            </a:r>
          </a:p>
          <a:p>
            <a:endParaRPr lang="sv-SE" i="1" baseline="0" dirty="0" smtClean="0"/>
          </a:p>
          <a:p>
            <a:r>
              <a:rPr lang="sv-SE" i="0" dirty="0" smtClean="0"/>
              <a:t>De</a:t>
            </a:r>
            <a:r>
              <a:rPr lang="sv-SE" i="0" baseline="0" dirty="0" smtClean="0"/>
              <a:t> tre sakerna är:</a:t>
            </a:r>
          </a:p>
          <a:p>
            <a:pPr marL="228600" indent="-228600">
              <a:buAutoNum type="arabicPeriod"/>
            </a:pPr>
            <a:r>
              <a:rPr lang="sv-SE" i="0" baseline="0" dirty="0" smtClean="0"/>
              <a:t>Att väljaren bara lagt i EN ovikt valsedel i valkuvertet (</a:t>
            </a:r>
            <a:r>
              <a:rPr lang="sv-SE" i="0" baseline="0" dirty="0" err="1" smtClean="0"/>
              <a:t>kontrelleras</a:t>
            </a:r>
            <a:r>
              <a:rPr lang="sv-SE" i="0" baseline="0" dirty="0" smtClean="0"/>
              <a:t> genom den öppna halvcirkeln på kuvertet.</a:t>
            </a:r>
          </a:p>
          <a:p>
            <a:pPr marL="228600" indent="-228600">
              <a:buAutoNum type="arabicPeriod"/>
            </a:pPr>
            <a:r>
              <a:rPr lang="sv-SE" i="0" baseline="0" dirty="0" smtClean="0"/>
              <a:t>Att valkuvertet är förslutet genom att det är igenklistrat. I det här fallet kan det även räcka att väljaren bara vikt in fliken på kuvertet. Om väljaren bara vikt in fliken är det viktigt att du inte öppnar det, för att t.ex. på så sätt kontrollera att bara en valsedel ligger däri. Då kan du råka avslöja väljarens valhemlighet!</a:t>
            </a:r>
          </a:p>
          <a:p>
            <a:pPr marL="228600" indent="-228600">
              <a:buAutoNum type="arabicPeriod"/>
            </a:pPr>
            <a:r>
              <a:rPr lang="sv-SE" i="0" baseline="0" dirty="0" smtClean="0"/>
              <a:t>Du ska även se så att kuvertet är fritt från andra markeringar. Väljaren får inte skriva något på kuvertet.</a:t>
            </a:r>
            <a:endParaRPr lang="sv-SE" i="0"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19</a:t>
            </a:fld>
            <a:endParaRPr lang="sv-SE"/>
          </a:p>
        </p:txBody>
      </p:sp>
    </p:spTree>
    <p:extLst>
      <p:ext uri="{BB962C8B-B14F-4D97-AF65-F5344CB8AC3E}">
        <p14:creationId xmlns:p14="http://schemas.microsoft.com/office/powerpoint/2010/main" val="437780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a:t>
            </a:r>
            <a:r>
              <a:rPr lang="sv-SE" baseline="0" dirty="0"/>
              <a:t> är den instruktion som ni kommer använda er av </a:t>
            </a:r>
            <a:r>
              <a:rPr lang="sv-SE" baseline="0" dirty="0" smtClean="0"/>
              <a:t>mest och den </a:t>
            </a:r>
            <a:r>
              <a:rPr lang="sv-SE" baseline="0" dirty="0"/>
              <a:t>kommer </a:t>
            </a:r>
            <a:r>
              <a:rPr lang="sv-SE" baseline="0" dirty="0" smtClean="0"/>
              <a:t>självklart finnas </a:t>
            </a:r>
            <a:r>
              <a:rPr lang="sv-SE" baseline="0" dirty="0"/>
              <a:t>i </a:t>
            </a:r>
            <a:r>
              <a:rPr lang="sv-SE" baseline="0" dirty="0" smtClean="0"/>
              <a:t>vallokalen. </a:t>
            </a:r>
          </a:p>
          <a:p>
            <a:r>
              <a:rPr lang="sv-SE" dirty="0" smtClean="0"/>
              <a:t>Var </a:t>
            </a:r>
            <a:r>
              <a:rPr lang="sv-SE" dirty="0"/>
              <a:t>alltid två vid röstmottagningsbordet när ni tar emot röster från </a:t>
            </a:r>
            <a:r>
              <a:rPr lang="sv-SE" dirty="0" smtClean="0"/>
              <a:t>väljare! Då</a:t>
            </a:r>
            <a:r>
              <a:rPr lang="sv-SE" baseline="0" dirty="0" smtClean="0"/>
              <a:t> hjälper vi varandra att göra rätt och för förtroendets skull ska vi aldrig vara ensam med några röster.</a:t>
            </a:r>
            <a:endParaRPr lang="sv-SE" dirty="0"/>
          </a:p>
          <a:p>
            <a:endParaRPr lang="sv-SE" dirty="0"/>
          </a:p>
          <a:p>
            <a:r>
              <a:rPr lang="sv-SE" dirty="0"/>
              <a:t>1</a:t>
            </a:r>
            <a:r>
              <a:rPr lang="sv-SE" baseline="0" dirty="0"/>
              <a:t>    </a:t>
            </a:r>
            <a:r>
              <a:rPr lang="sv-SE" dirty="0"/>
              <a:t>Ta emot väljarens röstkort/ytterkuvert och valkuvert. </a:t>
            </a:r>
          </a:p>
          <a:p>
            <a:pPr marL="228600" indent="-228600">
              <a:buAutoNum type="arabicPlain" startAt="2"/>
            </a:pPr>
            <a:r>
              <a:rPr lang="sv-SE" dirty="0"/>
              <a:t>Kontrollera </a:t>
            </a:r>
            <a:r>
              <a:rPr lang="sv-SE" b="1" dirty="0"/>
              <a:t>väljarens identitet </a:t>
            </a:r>
            <a:r>
              <a:rPr lang="sv-SE" dirty="0"/>
              <a:t>och markera hur </a:t>
            </a:r>
            <a:r>
              <a:rPr lang="sv-SE" dirty="0" err="1"/>
              <a:t>id-kontroll</a:t>
            </a:r>
            <a:r>
              <a:rPr lang="sv-SE" dirty="0"/>
              <a:t> skett i väljarförteckningen.</a:t>
            </a:r>
          </a:p>
          <a:p>
            <a:pPr marL="228600" indent="-228600">
              <a:buAutoNum type="arabicPlain" startAt="2"/>
            </a:pPr>
            <a:r>
              <a:rPr lang="sv-SE" dirty="0"/>
              <a:t>Kontrollera att väljaren enbart gjort i ordning ett valkuvert och att </a:t>
            </a:r>
            <a:r>
              <a:rPr lang="sv-SE" b="1" dirty="0"/>
              <a:t>valkuvertet är korrekt iordninggjort:</a:t>
            </a:r>
          </a:p>
          <a:p>
            <a:r>
              <a:rPr lang="sv-SE" b="0" dirty="0" smtClean="0"/>
              <a:t>Om </a:t>
            </a:r>
            <a:r>
              <a:rPr lang="sv-SE" b="0" dirty="0"/>
              <a:t>valkuvertet inte är korrekt iordninggjort måste väljaren göra om rösten innan du tar emot den. </a:t>
            </a:r>
          </a:p>
          <a:p>
            <a:pPr marL="228600" indent="-228600">
              <a:buAutoNum type="arabicPlain" startAt="4"/>
            </a:pPr>
            <a:r>
              <a:rPr lang="sv-SE" dirty="0"/>
              <a:t>Lägg ner valkuvertet i väljarens röstkort/ytterkuvert.</a:t>
            </a:r>
          </a:p>
          <a:p>
            <a:pPr marL="228600" indent="-228600">
              <a:buAutoNum type="arabicPlain" startAt="4"/>
            </a:pPr>
            <a:r>
              <a:rPr lang="sv-SE" b="1" dirty="0"/>
              <a:t>Anteckna i väljarförteckningen </a:t>
            </a:r>
            <a:r>
              <a:rPr lang="sv-SE" dirty="0"/>
              <a:t>både väljarens namn och nummer i röstlängden. </a:t>
            </a:r>
          </a:p>
          <a:p>
            <a:pPr marL="228600" indent="-228600">
              <a:buAutoNum type="arabicPlain" startAt="6"/>
            </a:pPr>
            <a:r>
              <a:rPr lang="sv-SE" b="1" dirty="0"/>
              <a:t>Klistra igen röstkortet/ytterkuvertet </a:t>
            </a:r>
            <a:r>
              <a:rPr lang="sv-SE" dirty="0"/>
              <a:t>ordentligt. </a:t>
            </a:r>
          </a:p>
          <a:p>
            <a:pPr marL="228600" indent="-228600">
              <a:buAutoNum type="arabicPlain" startAt="6"/>
            </a:pPr>
            <a:r>
              <a:rPr lang="sv-SE" b="1" dirty="0"/>
              <a:t>Lägg</a:t>
            </a:r>
            <a:r>
              <a:rPr lang="sv-SE" dirty="0"/>
              <a:t> det igenklistrade röstkortet/ytterkuvertet </a:t>
            </a:r>
            <a:r>
              <a:rPr lang="sv-SE" b="1" dirty="0"/>
              <a:t>i uppsamlingslådan. </a:t>
            </a:r>
          </a:p>
          <a:p>
            <a:endParaRPr lang="sv-SE" b="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20</a:t>
            </a:fld>
            <a:endParaRPr lang="sv-SE"/>
          </a:p>
        </p:txBody>
      </p:sp>
    </p:spTree>
    <p:extLst>
      <p:ext uri="{BB962C8B-B14F-4D97-AF65-F5344CB8AC3E}">
        <p14:creationId xmlns:p14="http://schemas.microsoft.com/office/powerpoint/2010/main" val="314004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0" dirty="0" smtClean="0"/>
              <a:t>Både</a:t>
            </a:r>
            <a:r>
              <a:rPr lang="sv-SE" b="1" dirty="0" smtClean="0"/>
              <a:t> väljare och partier överklagade </a:t>
            </a:r>
            <a:r>
              <a:rPr lang="sv-SE" b="0" dirty="0" smtClean="0"/>
              <a:t>valresultatet efter valet den 18 maj</a:t>
            </a:r>
            <a:r>
              <a:rPr lang="sv-SE" b="1" dirty="0" smtClean="0"/>
              <a:t>.</a:t>
            </a:r>
          </a:p>
          <a:p>
            <a:pPr marL="324000" lvl="1" indent="0">
              <a:buNone/>
            </a:pPr>
            <a:endParaRPr lang="sv-SE" b="1" dirty="0" smtClean="0"/>
          </a:p>
          <a:p>
            <a:pPr marL="0" indent="0">
              <a:buNone/>
            </a:pPr>
            <a:r>
              <a:rPr lang="sv-SE" b="1" dirty="0" smtClean="0"/>
              <a:t>Valprövningsnämnden </a:t>
            </a:r>
            <a:r>
              <a:rPr lang="sv-SE" b="0" dirty="0" smtClean="0"/>
              <a:t>bedömde att</a:t>
            </a:r>
            <a:r>
              <a:rPr lang="sv-SE" b="1" dirty="0" smtClean="0"/>
              <a:t> </a:t>
            </a:r>
            <a:r>
              <a:rPr lang="sv-SE" b="0" dirty="0" smtClean="0"/>
              <a:t>flera</a:t>
            </a:r>
            <a:r>
              <a:rPr lang="sv-SE" b="0" baseline="0" dirty="0" smtClean="0"/>
              <a:t> </a:t>
            </a:r>
            <a:r>
              <a:rPr lang="sv-SE" b="1" dirty="0" smtClean="0"/>
              <a:t>avvikelser </a:t>
            </a:r>
            <a:r>
              <a:rPr lang="sv-SE" b="0" dirty="0" smtClean="0"/>
              <a:t>skett</a:t>
            </a:r>
            <a:r>
              <a:rPr lang="sv-SE" b="0" baseline="0" dirty="0" smtClean="0"/>
              <a:t> i vallokalerna. Det var</a:t>
            </a:r>
            <a:endParaRPr lang="sv-SE" b="1" dirty="0" smtClean="0"/>
          </a:p>
          <a:p>
            <a:r>
              <a:rPr lang="sv-SE" b="1" dirty="0" smtClean="0"/>
              <a:t>93 ytterkuvert som inte klistrats igen</a:t>
            </a:r>
          </a:p>
          <a:p>
            <a:r>
              <a:rPr lang="sv-SE" b="1" dirty="0" smtClean="0"/>
              <a:t>1 ytterkuvert </a:t>
            </a:r>
            <a:r>
              <a:rPr lang="sv-SE" b="0" dirty="0" smtClean="0"/>
              <a:t>som </a:t>
            </a:r>
            <a:r>
              <a:rPr lang="sv-SE" b="1" dirty="0" smtClean="0"/>
              <a:t>innehållit två valkuvert</a:t>
            </a:r>
            <a:r>
              <a:rPr lang="sv-SE" b="0" dirty="0" smtClean="0"/>
              <a:t> och</a:t>
            </a:r>
            <a:endParaRPr lang="sv-SE" b="1" dirty="0" smtClean="0"/>
          </a:p>
          <a:p>
            <a:r>
              <a:rPr lang="sv-SE" b="1" dirty="0" smtClean="0"/>
              <a:t>1 ytterkuvert </a:t>
            </a:r>
            <a:r>
              <a:rPr lang="sv-SE" b="0" dirty="0" smtClean="0"/>
              <a:t>som </a:t>
            </a:r>
            <a:r>
              <a:rPr lang="sv-SE" b="1" dirty="0" smtClean="0"/>
              <a:t>innehållit </a:t>
            </a:r>
            <a:r>
              <a:rPr lang="sv-SE" b="0" dirty="0" smtClean="0"/>
              <a:t>ett </a:t>
            </a:r>
            <a:r>
              <a:rPr lang="sv-SE" b="1" dirty="0" smtClean="0"/>
              <a:t>valkuvert </a:t>
            </a:r>
            <a:r>
              <a:rPr lang="sv-SE" b="0" dirty="0" smtClean="0"/>
              <a:t>plus en </a:t>
            </a:r>
            <a:r>
              <a:rPr lang="sv-SE" b="1" dirty="0" smtClean="0"/>
              <a:t>valsedel </a:t>
            </a:r>
            <a:r>
              <a:rPr lang="sv-SE" b="0" dirty="0" smtClean="0"/>
              <a:t>som låg utanför valkuvertet.</a:t>
            </a:r>
            <a:endParaRPr lang="sv-SE" b="1" dirty="0" smtClean="0"/>
          </a:p>
          <a:p>
            <a:r>
              <a:rPr lang="sv-SE" b="0" dirty="0" smtClean="0"/>
              <a:t>Det här var ”avvikelser från föreskriven ordning”, eftersom det står i sametingslagen</a:t>
            </a:r>
            <a:r>
              <a:rPr lang="sv-SE" b="0" baseline="0" dirty="0" smtClean="0"/>
              <a:t> att röstmottagarna ska se till att det är ETT valkuvert som stoppas i ytterkuvertet och sedan klistra igen ytterkuvertet.</a:t>
            </a:r>
            <a:endParaRPr lang="sv-SE" b="0" dirty="0" smtClean="0"/>
          </a:p>
          <a:p>
            <a:pPr marL="0" indent="0">
              <a:buNone/>
            </a:pPr>
            <a:endParaRPr lang="sv-SE" b="1" dirty="0" smtClean="0"/>
          </a:p>
          <a:p>
            <a:pPr marL="0" indent="0">
              <a:buNone/>
            </a:pPr>
            <a:r>
              <a:rPr lang="sv-SE" b="0" dirty="0" smtClean="0"/>
              <a:t>Valprövningsnämnden</a:t>
            </a:r>
            <a:r>
              <a:rPr lang="sv-SE" b="0" baseline="0" dirty="0" smtClean="0"/>
              <a:t> bedömde att </a:t>
            </a:r>
            <a:r>
              <a:rPr lang="sv-SE" b="1" dirty="0" smtClean="0"/>
              <a:t>dessa avvikelser kunde antas ha påverkat valutgången,</a:t>
            </a:r>
          </a:p>
          <a:p>
            <a:r>
              <a:rPr lang="sv-SE" b="0" dirty="0" smtClean="0"/>
              <a:t>dels för de </a:t>
            </a:r>
            <a:r>
              <a:rPr lang="sv-SE" b="1" dirty="0" smtClean="0"/>
              <a:t>kandidater som är närmast att väljas in som ersättare, </a:t>
            </a:r>
            <a:r>
              <a:rPr lang="sv-SE" b="0" dirty="0" smtClean="0"/>
              <a:t>dels fanns</a:t>
            </a:r>
            <a:r>
              <a:rPr lang="sv-SE" b="0" baseline="0" dirty="0" smtClean="0"/>
              <a:t> det ”en viss positiv sannolikhet för att avvikelserna kan ha haft inverkan på valutgången” och felen vid röstmottagandet utgjorde </a:t>
            </a:r>
            <a:r>
              <a:rPr lang="sv-SE" b="1" baseline="0" dirty="0" smtClean="0"/>
              <a:t>allvarliga avvikelser</a:t>
            </a:r>
            <a:r>
              <a:rPr lang="sv-SE" b="0" baseline="0" dirty="0" smtClean="0"/>
              <a:t> från föreskriven ordning.</a:t>
            </a:r>
          </a:p>
          <a:p>
            <a:endParaRPr lang="sv-SE" b="0" baseline="0" dirty="0" smtClean="0"/>
          </a:p>
          <a:p>
            <a:r>
              <a:rPr lang="sv-SE" b="0" baseline="0" dirty="0" smtClean="0"/>
              <a:t>Tänk vad bra att vi har en överklagandeprocess som fungerar och det här gör att vi ännu mer förstår vikten av att följa alla instruktioner noggrant för att det ska bli rätt!</a:t>
            </a:r>
          </a:p>
          <a:p>
            <a:endParaRPr lang="sv-SE" b="0" baseline="0" dirty="0" smtClean="0"/>
          </a:p>
        </p:txBody>
      </p:sp>
      <p:sp>
        <p:nvSpPr>
          <p:cNvPr id="4" name="Platshållare för bildnummer 3"/>
          <p:cNvSpPr>
            <a:spLocks noGrp="1"/>
          </p:cNvSpPr>
          <p:nvPr>
            <p:ph type="sldNum" sz="quarter" idx="10"/>
          </p:nvPr>
        </p:nvSpPr>
        <p:spPr/>
        <p:txBody>
          <a:bodyPr/>
          <a:lstStyle/>
          <a:p>
            <a:fld id="{FE5C8991-D57F-4F57-99D8-D1041714389F}" type="slidenum">
              <a:rPr lang="sv-SE" smtClean="0"/>
              <a:t>3</a:t>
            </a:fld>
            <a:endParaRPr lang="sv-SE"/>
          </a:p>
        </p:txBody>
      </p:sp>
    </p:spTree>
    <p:extLst>
      <p:ext uri="{BB962C8B-B14F-4D97-AF65-F5344CB8AC3E}">
        <p14:creationId xmlns:p14="http://schemas.microsoft.com/office/powerpoint/2010/main" val="304422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På röstkortskuvertet</a:t>
            </a:r>
            <a:r>
              <a:rPr lang="sv-SE" baseline="0" dirty="0" smtClean="0"/>
              <a:t> finns en ruta där det </a:t>
            </a:r>
            <a:r>
              <a:rPr lang="sv-SE" dirty="0" smtClean="0"/>
              <a:t>står: Ska du rösta i vallokal? Klistra inte igen detta kuvert, utan ta med det öppet till vallokalen. Du behöver inte heller fylla i några uppgifter nedan. </a:t>
            </a:r>
          </a:p>
          <a:p>
            <a:endParaRPr lang="sv-SE" dirty="0" smtClean="0"/>
          </a:p>
          <a:p>
            <a:r>
              <a:rPr lang="sv-SE" dirty="0" smtClean="0"/>
              <a:t>Om en väljare ändå gjort i </a:t>
            </a:r>
            <a:r>
              <a:rPr lang="sv-SE" baseline="0" dirty="0" smtClean="0"/>
              <a:t>ordning sin röst </a:t>
            </a:r>
            <a:r>
              <a:rPr lang="sv-SE" baseline="0" dirty="0"/>
              <a:t>hemma och klistrat igen </a:t>
            </a:r>
            <a:r>
              <a:rPr lang="sv-SE" baseline="0" dirty="0" smtClean="0"/>
              <a:t>kuvertet så ska ni följa denna instruktion som också finns i lokalen:</a:t>
            </a:r>
            <a:endParaRPr lang="sv-SE" baseline="0" dirty="0"/>
          </a:p>
          <a:p>
            <a:r>
              <a:rPr lang="sv-SE" b="1" baseline="0" dirty="0"/>
              <a:t>1 Informera väljaren om att du måste öppna röstkortet/ytterkuvertet för att kontrollera att valkuvertet är korrekt iordninggjort. </a:t>
            </a:r>
          </a:p>
          <a:p>
            <a:r>
              <a:rPr lang="sv-SE" b="1" baseline="0" dirty="0"/>
              <a:t>2 Öppna röstkortet/ytterkuvertet och ta ut valkuvertet. </a:t>
            </a:r>
          </a:p>
          <a:p>
            <a:r>
              <a:rPr lang="sv-SE" b="1" baseline="0" dirty="0"/>
              <a:t>3 Riv itu det öppnade röstkortet/ytterkuvertet och lämna det till ordförande.</a:t>
            </a:r>
          </a:p>
          <a:p>
            <a:r>
              <a:rPr lang="sv-SE" b="1" baseline="0" dirty="0"/>
              <a:t>4 Ordföranden eller vice ordföranden skriver ett dubblettröstkort åt väljaren och ger detta till dig.</a:t>
            </a:r>
          </a:p>
          <a:p>
            <a:r>
              <a:rPr lang="sv-SE" b="1" baseline="0" dirty="0"/>
              <a:t>5 Följ stegen i instruktion 1 ”Ta emot en röst” </a:t>
            </a:r>
            <a:r>
              <a:rPr lang="sv-SE" b="0" baseline="0" dirty="0" smtClean="0"/>
              <a:t>(den instruktion vi nyss gick igenom)</a:t>
            </a:r>
            <a:endParaRPr lang="sv-SE" b="1" baseline="0" dirty="0"/>
          </a:p>
          <a:p>
            <a:endParaRPr lang="sv-SE" b="1" baseline="0" dirty="0"/>
          </a:p>
          <a:p>
            <a:r>
              <a:rPr lang="sv-SE" b="0" baseline="0" dirty="0" smtClean="0"/>
              <a:t>Instruktionen </a:t>
            </a:r>
            <a:r>
              <a:rPr lang="sv-SE" b="0" baseline="0" dirty="0"/>
              <a:t>för att lämna ut dubblettröstkort finns i </a:t>
            </a:r>
            <a:r>
              <a:rPr lang="sv-SE" b="0" baseline="0" dirty="0" smtClean="0"/>
              <a:t>ordförandes handledning. Den </a:t>
            </a:r>
            <a:r>
              <a:rPr lang="sv-SE" b="0" baseline="0" dirty="0"/>
              <a:t>kan </a:t>
            </a:r>
            <a:r>
              <a:rPr lang="sv-SE" b="0" baseline="0" dirty="0" smtClean="0"/>
              <a:t>även bli aktuell när en </a:t>
            </a:r>
            <a:r>
              <a:rPr lang="sv-SE" b="0" baseline="0" dirty="0"/>
              <a:t>väljaren </a:t>
            </a:r>
            <a:r>
              <a:rPr lang="sv-SE" b="0" baseline="0" dirty="0" smtClean="0"/>
              <a:t>har glömt att ta med </a:t>
            </a:r>
            <a:r>
              <a:rPr lang="sv-SE" b="0" baseline="0" dirty="0"/>
              <a:t>sitt röstkort/ytterkuvert till vallokalen.</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91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Det</a:t>
            </a:r>
            <a:r>
              <a:rPr lang="sv-SE" b="0" baseline="0" dirty="0"/>
              <a:t> kan vara bra att veta, utifall det kommer frågor, eller någon undrar om det är möjligt att rösta flera gånger – att man enbart får räkna en röst i valet och det är rösten i vallokalen som gäller om väljaren </a:t>
            </a:r>
            <a:r>
              <a:rPr lang="sv-SE" b="0" baseline="0" dirty="0" smtClean="0"/>
              <a:t>både brevröstat </a:t>
            </a:r>
            <a:r>
              <a:rPr lang="sv-SE" b="0" baseline="0" dirty="0"/>
              <a:t>och röstat i vallokal.</a:t>
            </a:r>
          </a:p>
          <a:p>
            <a:endParaRPr lang="sv-SE"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Om väljaren röstar fler gånger i vallokal kommer samtliga röster att bli underkända. Likaså om väljaren inte röstat i vallokal men skickat in fler än en brevröst. </a:t>
            </a:r>
            <a:r>
              <a:rPr lang="sv-SE" b="0" dirty="0"/>
              <a:t>Detta eftersom det inte går att avgöra vilken röst som ska gälla.</a:t>
            </a:r>
            <a:endParaRPr lang="sv-SE" b="1" dirty="0"/>
          </a:p>
          <a:p>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441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Allmänheten får komma och observera </a:t>
            </a:r>
            <a:r>
              <a:rPr lang="sv-SE" dirty="0"/>
              <a:t>när rösterna tas emot och har rätt att vara anonym. Det är också </a:t>
            </a:r>
            <a:r>
              <a:rPr lang="sv-SE" b="1" dirty="0"/>
              <a:t>tillåtet att fotografera och filma i vallokalen</a:t>
            </a:r>
            <a:r>
              <a:rPr lang="sv-SE" dirty="0"/>
              <a:t>. </a:t>
            </a:r>
            <a:r>
              <a:rPr lang="sv-SE" b="1" dirty="0"/>
              <a:t>Det måste ske på ett sådant sätt att röstmottagningen inte störs och att väljarnas valhemlighet </a:t>
            </a:r>
            <a:r>
              <a:rPr lang="sv-SE" b="1" dirty="0" smtClean="0"/>
              <a:t>kan bevaras</a:t>
            </a:r>
            <a:r>
              <a:rPr lang="sv-SE" b="1" dirty="0"/>
              <a:t>. </a:t>
            </a:r>
          </a:p>
          <a:p>
            <a:r>
              <a:rPr lang="sv-SE" dirty="0"/>
              <a:t>Du </a:t>
            </a:r>
            <a:r>
              <a:rPr lang="sv-SE" dirty="0" smtClean="0"/>
              <a:t>kan </a:t>
            </a:r>
            <a:r>
              <a:rPr lang="sv-SE" dirty="0"/>
              <a:t>bli filmad eller fotad eftersom du har ett </a:t>
            </a:r>
            <a:r>
              <a:rPr lang="sv-SE" b="1" dirty="0"/>
              <a:t>offentligt uppdrag. </a:t>
            </a:r>
          </a:p>
        </p:txBody>
      </p:sp>
      <p:sp>
        <p:nvSpPr>
          <p:cNvPr id="4" name="Platshållare för bildnummer 3"/>
          <p:cNvSpPr>
            <a:spLocks noGrp="1"/>
          </p:cNvSpPr>
          <p:nvPr>
            <p:ph type="sldNum" sz="quarter" idx="10"/>
          </p:nvPr>
        </p:nvSpPr>
        <p:spPr/>
        <p:txBody>
          <a:bodyPr/>
          <a:lstStyle/>
          <a:p>
            <a:fld id="{FE5C8991-D57F-4F57-99D8-D1041714389F}" type="slidenum">
              <a:rPr lang="sv-SE" smtClean="0"/>
              <a:t>23</a:t>
            </a:fld>
            <a:endParaRPr lang="sv-SE"/>
          </a:p>
        </p:txBody>
      </p:sp>
    </p:spTree>
    <p:extLst>
      <p:ext uri="{BB962C8B-B14F-4D97-AF65-F5344CB8AC3E}">
        <p14:creationId xmlns:p14="http://schemas.microsoft.com/office/powerpoint/2010/main" val="1913433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i="0" dirty="0" smtClean="0"/>
              <a:t>Syftet </a:t>
            </a:r>
            <a:r>
              <a:rPr lang="sv-SE" b="0" i="0" dirty="0"/>
              <a:t>med protokollet är att någon</a:t>
            </a:r>
            <a:r>
              <a:rPr lang="sv-SE" b="0" i="0" baseline="0" dirty="0"/>
              <a:t> som inte varit på plats ska kunna följa hur arbetet har gått i vallokalen. </a:t>
            </a:r>
            <a:endParaRPr lang="sv-SE" b="0" i="0" dirty="0"/>
          </a:p>
          <a:p>
            <a:pPr marL="171450" indent="-171450">
              <a:buFont typeface="Arial" panose="020B0604020202020204" pitchFamily="34" charset="0"/>
              <a:buChar char="•"/>
            </a:pPr>
            <a:r>
              <a:rPr lang="sv-SE" b="1" dirty="0" smtClean="0"/>
              <a:t>Det är ordförande som har </a:t>
            </a:r>
            <a:r>
              <a:rPr lang="sv-SE" b="1" dirty="0"/>
              <a:t>ansvar för och fyller i protokollet. </a:t>
            </a:r>
          </a:p>
          <a:p>
            <a:pPr marL="171450" indent="-171450">
              <a:buFont typeface="Arial" panose="020B0604020202020204" pitchFamily="34" charset="0"/>
              <a:buChar char="•"/>
            </a:pPr>
            <a:r>
              <a:rPr lang="sv-SE" b="1" dirty="0"/>
              <a:t>Håll protokollet under uppsikt och se till att ingen obehörig kan komma åt det. </a:t>
            </a:r>
          </a:p>
          <a:p>
            <a:pPr marL="171450" indent="-171450">
              <a:buFont typeface="Arial" panose="020B0604020202020204" pitchFamily="34" charset="0"/>
              <a:buChar char="•"/>
            </a:pPr>
            <a:r>
              <a:rPr lang="sv-SE" dirty="0"/>
              <a:t>I protokollet ska </a:t>
            </a:r>
            <a:r>
              <a:rPr lang="sv-SE" dirty="0" smtClean="0"/>
              <a:t>ordförande </a:t>
            </a:r>
            <a:r>
              <a:rPr lang="sv-SE" dirty="0"/>
              <a:t>dokumentera vissa </a:t>
            </a:r>
            <a:r>
              <a:rPr lang="sv-SE" b="1" dirty="0"/>
              <a:t>obligatoriska </a:t>
            </a:r>
            <a:r>
              <a:rPr lang="sv-SE" b="1" dirty="0" smtClean="0"/>
              <a:t>uppgifter</a:t>
            </a:r>
            <a:r>
              <a:rPr lang="sv-SE" b="0" dirty="0" smtClean="0"/>
              <a:t> som att röstmottagningen öppnat</a:t>
            </a:r>
            <a:r>
              <a:rPr lang="sv-SE" b="0" baseline="0" dirty="0" smtClean="0"/>
              <a:t> och</a:t>
            </a:r>
            <a:r>
              <a:rPr lang="sv-SE" b="0" dirty="0" smtClean="0"/>
              <a:t> numret på förseglingen på uppsamlingslådan. Ni ska också skriva ner</a:t>
            </a:r>
            <a:r>
              <a:rPr lang="sv-SE" b="0" baseline="0" dirty="0" smtClean="0"/>
              <a:t> </a:t>
            </a:r>
            <a:r>
              <a:rPr lang="sv-SE" b="1" dirty="0" smtClean="0"/>
              <a:t>avvikelser </a:t>
            </a:r>
            <a:r>
              <a:rPr lang="sv-SE" b="1" dirty="0"/>
              <a:t>eller händelser </a:t>
            </a:r>
            <a:r>
              <a:rPr lang="sv-SE" dirty="0"/>
              <a:t>som kan behöva följas upp i efterhand</a:t>
            </a:r>
            <a:r>
              <a:rPr lang="sv-SE" dirty="0" smtClean="0"/>
              <a:t>.</a:t>
            </a:r>
          </a:p>
          <a:p>
            <a:pPr marL="171450" indent="-171450">
              <a:buFont typeface="Arial" panose="020B0604020202020204" pitchFamily="34" charset="0"/>
              <a:buChar char="•"/>
            </a:pPr>
            <a:endParaRPr lang="sv-SE" dirty="0" smtClean="0"/>
          </a:p>
          <a:p>
            <a:pPr marL="0" indent="0">
              <a:buFont typeface="Arial" panose="020B0604020202020204" pitchFamily="34" charset="0"/>
              <a:buNone/>
            </a:pPr>
            <a:r>
              <a:rPr lang="sv-SE" dirty="0" smtClean="0"/>
              <a:t>Ordförande har mer information</a:t>
            </a:r>
            <a:r>
              <a:rPr lang="sv-SE" baseline="0" dirty="0" smtClean="0"/>
              <a:t> om protokollet i sin handledning.</a:t>
            </a:r>
            <a:endParaRPr lang="sv-SE" dirty="0"/>
          </a:p>
          <a:p>
            <a:pPr marL="0" indent="0">
              <a:buFont typeface="Arial" panose="020B0604020202020204" pitchFamily="34" charset="0"/>
              <a:buNone/>
            </a:pPr>
            <a:endParaRPr lang="sv-SE" dirty="0"/>
          </a:p>
          <a:p>
            <a:pPr marL="0" indent="0">
              <a:buFont typeface="Arial" panose="020B0604020202020204" pitchFamily="34" charset="0"/>
              <a:buNone/>
            </a:pPr>
            <a:endParaRPr lang="sv-SE"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24</a:t>
            </a:fld>
            <a:endParaRPr lang="sv-SE"/>
          </a:p>
        </p:txBody>
      </p:sp>
    </p:spTree>
    <p:extLst>
      <p:ext uri="{BB962C8B-B14F-4D97-AF65-F5344CB8AC3E}">
        <p14:creationId xmlns:p14="http://schemas.microsoft.com/office/powerpoint/2010/main" val="302466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Din roll </a:t>
            </a:r>
            <a:r>
              <a:rPr lang="sv-SE" sz="1200" dirty="0">
                <a:effectLst/>
                <a:latin typeface="Garamond" panose="02020404030301010803" pitchFamily="18" charset="0"/>
                <a:ea typeface="Garamond" panose="02020404030301010803" pitchFamily="18" charset="0"/>
                <a:cs typeface="Times New Roman" panose="02020603050405020304" pitchFamily="18" charset="0"/>
              </a:rPr>
              <a:t>är förstås att ta emot röster, men också att ge bra service</a:t>
            </a:r>
            <a:r>
              <a:rPr lang="sv-SE" sz="1200" baseline="0" dirty="0">
                <a:effectLst/>
                <a:latin typeface="Garamond" panose="02020404030301010803" pitchFamily="18" charset="0"/>
                <a:ea typeface="Garamond" panose="02020404030301010803" pitchFamily="18" charset="0"/>
                <a:cs typeface="Times New Roman" panose="02020603050405020304" pitchFamily="18" charset="0"/>
              </a:rPr>
              <a:t> och ha ett gott bemötande. </a:t>
            </a:r>
            <a:r>
              <a:rPr lang="sv-SE" sz="1200" dirty="0">
                <a:effectLst/>
                <a:latin typeface="Garamond" panose="02020404030301010803" pitchFamily="18" charset="0"/>
                <a:ea typeface="Garamond" panose="02020404030301010803" pitchFamily="18" charset="0"/>
                <a:cs typeface="Times New Roman" panose="02020603050405020304" pitchFamily="18" charset="0"/>
              </a:rPr>
              <a:t/>
            </a:r>
            <a:br>
              <a:rPr lang="sv-SE" sz="1200" dirty="0">
                <a:effectLst/>
                <a:latin typeface="Garamond" panose="02020404030301010803" pitchFamily="18" charset="0"/>
                <a:ea typeface="Garamond" panose="02020404030301010803" pitchFamily="18" charset="0"/>
                <a:cs typeface="Times New Roman" panose="02020603050405020304" pitchFamily="18" charset="0"/>
              </a:rPr>
            </a:b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a:effectLst/>
                <a:latin typeface="Garamond" panose="02020404030301010803" pitchFamily="18" charset="0"/>
                <a:ea typeface="Garamond" panose="02020404030301010803" pitchFamily="18" charset="0"/>
                <a:cs typeface="Times New Roman" panose="02020603050405020304" pitchFamily="18" charset="0"/>
              </a:rPr>
              <a:t>Väljaren ska göra i ordning sin röst i avskildhet</a:t>
            </a:r>
            <a:r>
              <a:rPr lang="sv-SE" sz="1200" dirty="0">
                <a:effectLst/>
                <a:latin typeface="Garamond" panose="02020404030301010803" pitchFamily="18" charset="0"/>
                <a:ea typeface="Garamond" panose="02020404030301010803" pitchFamily="18" charset="0"/>
                <a:cs typeface="Times New Roman" panose="02020603050405020304" pitchFamily="18" charset="0"/>
              </a:rPr>
              <a:t>. Det</a:t>
            </a:r>
            <a:r>
              <a:rPr lang="sv-SE" sz="1200" baseline="0" dirty="0">
                <a:effectLst/>
                <a:latin typeface="Garamond" panose="02020404030301010803" pitchFamily="18" charset="0"/>
                <a:ea typeface="Garamond" panose="02020404030301010803" pitchFamily="18" charset="0"/>
                <a:cs typeface="Times New Roman" panose="02020603050405020304" pitchFamily="18" charset="0"/>
              </a:rPr>
              <a:t> betyder att man ska vara ensam när man tar valsedlar och ensam när man gör i ordning sin röst bakom valskärmen. Det är huvudregeln enligt vallagen. Men det finns undantag. </a:t>
            </a:r>
            <a:br>
              <a:rPr lang="sv-SE" sz="1200" baseline="0" dirty="0">
                <a:effectLst/>
                <a:latin typeface="Garamond" panose="02020404030301010803" pitchFamily="18" charset="0"/>
                <a:ea typeface="Garamond" panose="02020404030301010803" pitchFamily="18" charset="0"/>
                <a:cs typeface="Times New Roman" panose="02020603050405020304" pitchFamily="18" charset="0"/>
              </a:rPr>
            </a:b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a:effectLst/>
                <a:latin typeface="Garamond" panose="02020404030301010803" pitchFamily="18" charset="0"/>
                <a:ea typeface="Garamond" panose="02020404030301010803" pitchFamily="18" charset="0"/>
                <a:cs typeface="Times New Roman" panose="02020603050405020304" pitchFamily="18" charset="0"/>
              </a:rPr>
              <a:t>Endast om väljaren behöver hjälp är det tillåtet att vara två bakom valsedelstället och valskärmen.</a:t>
            </a:r>
            <a:r>
              <a:rPr lang="sv-SE" sz="1200" dirty="0">
                <a:effectLst/>
                <a:latin typeface="Garamond" panose="02020404030301010803" pitchFamily="18" charset="0"/>
                <a:ea typeface="Garamond" panose="02020404030301010803" pitchFamily="18" charset="0"/>
                <a:cs typeface="Times New Roman" panose="02020603050405020304" pitchFamily="18" charset="0"/>
              </a:rPr>
              <a:t> </a:t>
            </a:r>
            <a:r>
              <a:rPr lang="sv-SE" sz="1200" kern="1200" dirty="0">
                <a:solidFill>
                  <a:schemeClr val="tx1"/>
                </a:solidFill>
                <a:effectLst/>
                <a:latin typeface="+mn-lt"/>
                <a:ea typeface="+mn-ea"/>
                <a:cs typeface="+mn-cs"/>
              </a:rPr>
              <a:t>Väljare</a:t>
            </a:r>
            <a:r>
              <a:rPr lang="sv-SE" sz="1200" kern="1200" baseline="0" dirty="0">
                <a:solidFill>
                  <a:schemeClr val="tx1"/>
                </a:solidFill>
                <a:effectLst/>
                <a:latin typeface="+mn-lt"/>
                <a:ea typeface="+mn-ea"/>
                <a:cs typeface="+mn-cs"/>
              </a:rPr>
              <a:t> som på grund av </a:t>
            </a:r>
            <a:r>
              <a:rPr lang="sv-SE" sz="1200" kern="1200" baseline="0" dirty="0" smtClean="0">
                <a:solidFill>
                  <a:schemeClr val="tx1"/>
                </a:solidFill>
                <a:effectLst/>
                <a:latin typeface="+mn-lt"/>
                <a:ea typeface="+mn-ea"/>
                <a:cs typeface="+mn-cs"/>
              </a:rPr>
              <a:t>funktionsnedsättning eller </a:t>
            </a:r>
            <a:r>
              <a:rPr lang="sv-SE" sz="1200" kern="1200" baseline="0" dirty="0">
                <a:solidFill>
                  <a:schemeClr val="tx1"/>
                </a:solidFill>
                <a:effectLst/>
                <a:latin typeface="+mn-lt"/>
                <a:ea typeface="+mn-ea"/>
                <a:cs typeface="+mn-cs"/>
              </a:rPr>
              <a:t>liknande</a:t>
            </a:r>
            <a:r>
              <a:rPr lang="sv-SE" sz="1200" kern="1200" dirty="0">
                <a:solidFill>
                  <a:schemeClr val="tx1"/>
                </a:solidFill>
                <a:effectLst/>
                <a:latin typeface="+mn-lt"/>
                <a:ea typeface="+mn-ea"/>
                <a:cs typeface="+mn-cs"/>
              </a:rPr>
              <a:t> behöver hjälp kan få det av en röstmottagare eller en annan person.</a:t>
            </a:r>
            <a:r>
              <a:rPr lang="sv-SE" sz="1200" kern="1200" baseline="0" dirty="0">
                <a:solidFill>
                  <a:schemeClr val="tx1"/>
                </a:solidFill>
                <a:effectLst/>
                <a:latin typeface="+mn-lt"/>
                <a:ea typeface="+mn-ea"/>
                <a:cs typeface="+mn-cs"/>
              </a:rPr>
              <a:t> Väljaren bestämmer själv vilka moment som hen behöver hjälp med. </a:t>
            </a:r>
          </a:p>
          <a:p>
            <a:pPr marL="171450" lvl="0" indent="-171450">
              <a:lnSpc>
                <a:spcPts val="1200"/>
              </a:lnSpc>
              <a:spcAft>
                <a:spcPts val="800"/>
              </a:spcAft>
              <a:buFont typeface="Wingdings" panose="05000000000000000000" pitchFamily="2" charset="2"/>
              <a:buChar char="§"/>
              <a:tabLst>
                <a:tab pos="457200" algn="l"/>
              </a:tabLst>
            </a:pPr>
            <a:endParaRPr lang="sv-SE" sz="1200" kern="1200" baseline="0" dirty="0">
              <a:solidFill>
                <a:schemeClr val="tx1"/>
              </a:solidFill>
              <a:effectLst/>
              <a:latin typeface="+mn-lt"/>
              <a:ea typeface="+mn-ea"/>
              <a:cs typeface="+mn-cs"/>
            </a:endParaRPr>
          </a:p>
          <a:p>
            <a:pPr marL="171450" lvl="0" indent="-171450">
              <a:lnSpc>
                <a:spcPts val="1200"/>
              </a:lnSpc>
              <a:spcAft>
                <a:spcPts val="800"/>
              </a:spcAft>
              <a:buFont typeface="Wingdings" panose="05000000000000000000" pitchFamily="2" charset="2"/>
              <a:buChar char="§"/>
              <a:tabLst>
                <a:tab pos="457200" algn="l"/>
              </a:tabLst>
            </a:pPr>
            <a:r>
              <a:rPr lang="sv-SE" sz="1200" kern="1200" baseline="0" dirty="0">
                <a:solidFill>
                  <a:schemeClr val="tx1"/>
                </a:solidFill>
                <a:effectLst/>
                <a:latin typeface="+mn-lt"/>
                <a:ea typeface="+mn-ea"/>
                <a:cs typeface="+mn-cs"/>
              </a:rPr>
              <a:t>Om du som röstmottagare blir ombedd att hjälpa </a:t>
            </a:r>
            <a:r>
              <a:rPr lang="sv-SE" sz="1200" kern="1200" baseline="0" dirty="0" smtClean="0">
                <a:solidFill>
                  <a:schemeClr val="tx1"/>
                </a:solidFill>
                <a:effectLst/>
                <a:latin typeface="+mn-lt"/>
                <a:ea typeface="+mn-ea"/>
                <a:cs typeface="+mn-cs"/>
              </a:rPr>
              <a:t>till ska du göra det. Om det är möjligt att hjälpa till utan att se vad väljaren röstar på är det att föredra men om du behöver se vad väljaren röstar för att kunna hjälpa till </a:t>
            </a:r>
            <a:r>
              <a:rPr lang="sv-SE" sz="1200" kern="1200" baseline="0" dirty="0">
                <a:solidFill>
                  <a:schemeClr val="tx1"/>
                </a:solidFill>
                <a:effectLst/>
                <a:latin typeface="+mn-lt"/>
                <a:ea typeface="+mn-ea"/>
                <a:cs typeface="+mn-cs"/>
              </a:rPr>
              <a:t>– </a:t>
            </a:r>
            <a:r>
              <a:rPr lang="sv-SE" sz="1200" b="1" kern="1200" baseline="0" dirty="0">
                <a:solidFill>
                  <a:schemeClr val="tx1"/>
                </a:solidFill>
                <a:effectLst/>
                <a:latin typeface="+mn-lt"/>
                <a:ea typeface="+mn-ea"/>
                <a:cs typeface="+mn-cs"/>
              </a:rPr>
              <a:t>berätta att du har tystnadsplikt och inte får berätta för någon vad väljaren har röstat på. </a:t>
            </a:r>
          </a:p>
          <a:p>
            <a:pPr marL="171450" lvl="0" indent="-171450">
              <a:lnSpc>
                <a:spcPts val="1200"/>
              </a:lnSpc>
              <a:spcAft>
                <a:spcPts val="800"/>
              </a:spcAft>
              <a:buFont typeface="Wingdings" panose="05000000000000000000" pitchFamily="2" charset="2"/>
              <a:buChar char="§"/>
              <a:tabLst>
                <a:tab pos="457200" algn="l"/>
              </a:tabLst>
            </a:pPr>
            <a:endParaRPr lang="sv-SE" sz="1200" kern="1200" baseline="0" dirty="0">
              <a:solidFill>
                <a:schemeClr val="tx1"/>
              </a:solidFill>
              <a:effectLst/>
              <a:latin typeface="+mn-lt"/>
              <a:ea typeface="+mn-ea"/>
              <a:cs typeface="+mn-cs"/>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Om </a:t>
            </a:r>
            <a:r>
              <a:rPr lang="sv-SE" sz="1200" dirty="0">
                <a:effectLst/>
                <a:latin typeface="Garamond" panose="02020404030301010803" pitchFamily="18" charset="0"/>
                <a:ea typeface="Garamond" panose="02020404030301010803" pitchFamily="18" charset="0"/>
                <a:cs typeface="Times New Roman" panose="02020603050405020304" pitchFamily="18" charset="0"/>
              </a:rPr>
              <a:t>du ser att man är flera där, gå fram och erbjud din hjälp. Prata direkt med väljaren, inte med den medföljande. Ifrågasätt inte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heller väljarens </a:t>
            </a:r>
            <a:r>
              <a:rPr lang="sv-SE" sz="1200" dirty="0">
                <a:effectLst/>
                <a:latin typeface="Garamond" panose="02020404030301010803" pitchFamily="18" charset="0"/>
                <a:ea typeface="Garamond" panose="02020404030301010803" pitchFamily="18" charset="0"/>
                <a:cs typeface="Times New Roman" panose="02020603050405020304" pitchFamily="18" charset="0"/>
              </a:rPr>
              <a:t>behov av hjälp, funktionsnedsättningar kan vara synliga eller osynliga. </a:t>
            </a:r>
          </a:p>
          <a:p>
            <a:pPr marL="0" lvl="0" indent="0">
              <a:lnSpc>
                <a:spcPts val="1200"/>
              </a:lnSpc>
              <a:spcAft>
                <a:spcPts val="800"/>
              </a:spcAft>
              <a:buFont typeface="Wingdings" panose="05000000000000000000" pitchFamily="2" charset="2"/>
              <a:buNone/>
              <a:tabLst>
                <a:tab pos="457200" algn="l"/>
              </a:tabLst>
            </a:pP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dirty="0">
                <a:effectLst/>
                <a:latin typeface="Garamond" panose="02020404030301010803" pitchFamily="18" charset="0"/>
                <a:ea typeface="Garamond" panose="02020404030301010803" pitchFamily="18" charset="0"/>
                <a:cs typeface="Times New Roman" panose="02020603050405020304" pitchFamily="18" charset="0"/>
              </a:rPr>
              <a:t>Att man inte kan språket motiverar inte att man är två bakom skärmarna. Om väljaren inte vet hur man röstar eller inte kan språket, hänvisa till den affisch om hur du röstar som finns i varje lokal. </a:t>
            </a:r>
          </a:p>
          <a:p>
            <a:pPr marL="0" lvl="0" indent="0">
              <a:lnSpc>
                <a:spcPts val="1200"/>
              </a:lnSpc>
              <a:spcAft>
                <a:spcPts val="800"/>
              </a:spcAft>
              <a:buFont typeface="Wingdings" panose="05000000000000000000" pitchFamily="2" charset="2"/>
              <a:buNone/>
              <a:tabLst>
                <a:tab pos="457200" algn="l"/>
              </a:tabLst>
            </a:pP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endParaRPr lang="sv-SE" dirty="0"/>
          </a:p>
          <a:p>
            <a:endParaRPr lang="sv-SE" dirty="0"/>
          </a:p>
        </p:txBody>
      </p:sp>
      <p:sp>
        <p:nvSpPr>
          <p:cNvPr id="4" name="Platshållare fö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2022-01-15</a:t>
            </a:r>
          </a:p>
        </p:txBody>
      </p:sp>
      <p:sp>
        <p:nvSpPr>
          <p:cNvPr id="5" name="Platshållare för bild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110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Röstmottagningen avslutas kl. 20.00. Om det är kö eller om någon väljare är på väg in då ska ni</a:t>
            </a:r>
            <a:r>
              <a:rPr lang="sv-SE" baseline="0" dirty="0" smtClean="0"/>
              <a:t> låta hen få rösta. Sen antecknar ordförande klockslaget för avslutning i protokollet.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8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1" dirty="0" smtClean="0"/>
              <a:t>Töm uppsamlingslådan </a:t>
            </a:r>
            <a:r>
              <a:rPr lang="sv-SE" b="1" dirty="0"/>
              <a:t>och </a:t>
            </a:r>
            <a:r>
              <a:rPr lang="sv-SE" b="1" dirty="0" smtClean="0"/>
              <a:t>räkna </a:t>
            </a:r>
            <a:r>
              <a:rPr lang="sv-SE" b="1" dirty="0"/>
              <a:t>alla mottagna röstkort/ytterkuvert. </a:t>
            </a:r>
            <a:r>
              <a:rPr lang="sv-SE" b="0" dirty="0"/>
              <a:t>Jämför siffran med antalet namn i väljarförteckningarna.</a:t>
            </a:r>
          </a:p>
          <a:p>
            <a:pPr marL="171450" indent="-171450">
              <a:buFont typeface="Arial" panose="020B0604020202020204" pitchFamily="34" charset="0"/>
              <a:buChar char="•"/>
            </a:pPr>
            <a:r>
              <a:rPr lang="sv-SE" b="1" dirty="0" smtClean="0"/>
              <a:t>Lägg rösterna </a:t>
            </a:r>
            <a:r>
              <a:rPr lang="sv-SE" b="1" dirty="0"/>
              <a:t>och väljarförteckningarna i </a:t>
            </a:r>
            <a:r>
              <a:rPr lang="sv-SE" b="1" dirty="0" smtClean="0"/>
              <a:t>säkerhetspåsar. </a:t>
            </a:r>
            <a:r>
              <a:rPr lang="sv-SE" b="0" dirty="0" smtClean="0"/>
              <a:t>Påsarna</a:t>
            </a:r>
            <a:r>
              <a:rPr lang="sv-SE" b="1" dirty="0" smtClean="0"/>
              <a:t> </a:t>
            </a:r>
            <a:r>
              <a:rPr lang="sv-SE" b="0" dirty="0" smtClean="0"/>
              <a:t>ska </a:t>
            </a:r>
            <a:r>
              <a:rPr lang="sv-SE" b="0" dirty="0"/>
              <a:t>fyllas i, skrivas under och förslutas. </a:t>
            </a:r>
            <a:endParaRPr lang="sv-SE" b="0" dirty="0" smtClean="0"/>
          </a:p>
          <a:p>
            <a:pPr marL="171450" indent="-171450">
              <a:buFont typeface="Arial" panose="020B0604020202020204" pitchFamily="34" charset="0"/>
              <a:buChar char="•"/>
            </a:pPr>
            <a:r>
              <a:rPr lang="sv-SE" b="0" dirty="0" smtClean="0"/>
              <a:t>Ordförande </a:t>
            </a:r>
            <a:r>
              <a:rPr lang="sv-SE" b="0" dirty="0"/>
              <a:t>skriver ner påsarnas </a:t>
            </a:r>
            <a:r>
              <a:rPr lang="sv-SE" b="1" dirty="0"/>
              <a:t>serienummer i protokollet</a:t>
            </a:r>
            <a:r>
              <a:rPr lang="sv-SE" b="1" dirty="0" smtClean="0"/>
              <a:t>.</a:t>
            </a:r>
            <a:endParaRPr lang="sv-SE" b="1" dirty="0"/>
          </a:p>
          <a:p>
            <a:pPr marL="171450" indent="-171450">
              <a:buFont typeface="Arial" panose="020B0604020202020204" pitchFamily="34" charset="0"/>
              <a:buChar char="•"/>
            </a:pPr>
            <a:r>
              <a:rPr lang="sv-SE" b="1" dirty="0"/>
              <a:t>Säkerhetspåsarna läggs i en, eller flera, större gröna postpåsar </a:t>
            </a:r>
          </a:p>
          <a:p>
            <a:pPr marL="171450" indent="-171450">
              <a:buFont typeface="Arial" panose="020B0604020202020204" pitchFamily="34" charset="0"/>
              <a:buChar char="•"/>
            </a:pPr>
            <a:r>
              <a:rPr lang="sv-SE" b="0" dirty="0"/>
              <a:t>Kontrollera att protokollet</a:t>
            </a:r>
            <a:r>
              <a:rPr lang="sv-SE" b="0" baseline="0" dirty="0"/>
              <a:t> är korrekt ifyllt och underskrivet. </a:t>
            </a:r>
            <a:r>
              <a:rPr lang="sv-SE" b="1" baseline="0" dirty="0"/>
              <a:t>Sk</a:t>
            </a:r>
            <a:r>
              <a:rPr lang="sv-SE" b="1" dirty="0"/>
              <a:t>icka ett foto av protokollet till valnämnden</a:t>
            </a:r>
            <a:r>
              <a:rPr lang="sv-SE" b="0" dirty="0"/>
              <a:t>. </a:t>
            </a:r>
            <a:r>
              <a:rPr lang="sv-SE" b="0" dirty="0" smtClean="0"/>
              <a:t>När</a:t>
            </a:r>
            <a:r>
              <a:rPr lang="sv-SE" b="0" baseline="0" dirty="0" smtClean="0"/>
              <a:t> v</a:t>
            </a:r>
            <a:r>
              <a:rPr lang="sv-SE" b="0" dirty="0" smtClean="0"/>
              <a:t>alnämnden bekräftat </a:t>
            </a:r>
            <a:r>
              <a:rPr lang="sv-SE" b="0" dirty="0"/>
              <a:t>med ett </a:t>
            </a:r>
            <a:r>
              <a:rPr lang="sv-SE" b="0" dirty="0" smtClean="0"/>
              <a:t>sms</a:t>
            </a:r>
            <a:r>
              <a:rPr lang="sv-SE" b="0" baseline="0" dirty="0" smtClean="0"/>
              <a:t> kryssar du för den sista rutan i protokollet.</a:t>
            </a:r>
            <a:endParaRPr lang="sv-SE" b="0" dirty="0"/>
          </a:p>
          <a:p>
            <a:pPr marL="171450" indent="-171450">
              <a:buFont typeface="Arial" panose="020B0604020202020204" pitchFamily="34" charset="0"/>
              <a:buChar char="•"/>
            </a:pPr>
            <a:r>
              <a:rPr lang="sv-SE" b="1" dirty="0"/>
              <a:t>Packa ner </a:t>
            </a:r>
            <a:r>
              <a:rPr lang="sv-SE" b="1" dirty="0" smtClean="0"/>
              <a:t>säkerhetspåsarna i den gröna postpåsen och</a:t>
            </a:r>
            <a:r>
              <a:rPr lang="sv-SE" b="1" baseline="0" dirty="0" smtClean="0"/>
              <a:t> lägg kopian av röstlängden samt protokollet löst i påsen. </a:t>
            </a:r>
          </a:p>
          <a:p>
            <a:pPr marL="0" indent="0">
              <a:buFont typeface="Arial" panose="020B0604020202020204" pitchFamily="34" charset="0"/>
              <a:buNone/>
            </a:pPr>
            <a:endParaRPr lang="sv-SE" b="0" baseline="0" dirty="0"/>
          </a:p>
          <a:p>
            <a:r>
              <a:rPr lang="sv-SE" baseline="0" dirty="0" smtClean="0"/>
              <a:t>Ni behöver inte komma ihåg detta utan följ instruktionerna i </a:t>
            </a:r>
            <a:r>
              <a:rPr lang="sv-SE" b="1" baseline="0" dirty="0" smtClean="0"/>
              <a:t>ordförandes handledning </a:t>
            </a:r>
            <a:r>
              <a:rPr lang="sv-SE" baseline="0" dirty="0" smtClean="0"/>
              <a:t>för </a:t>
            </a:r>
            <a:r>
              <a:rPr lang="sv-SE" baseline="0" dirty="0"/>
              <a:t>att inte missa något </a:t>
            </a:r>
            <a:r>
              <a:rPr lang="sv-SE" baseline="0" dirty="0" smtClean="0"/>
              <a:t>steg!</a:t>
            </a:r>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27</a:t>
            </a:fld>
            <a:endParaRPr lang="sv-SE"/>
          </a:p>
        </p:txBody>
      </p:sp>
    </p:spTree>
    <p:extLst>
      <p:ext uri="{BB962C8B-B14F-4D97-AF65-F5344CB8AC3E}">
        <p14:creationId xmlns:p14="http://schemas.microsoft.com/office/powerpoint/2010/main" val="2519654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Återställ möbleringen av lokalen och packa ihop allt valmaterial som inte använts. </a:t>
            </a:r>
            <a:r>
              <a:rPr lang="sv-SE" dirty="0"/>
              <a:t>Hantera eventuella sopor enligt överenskommelse med lokalansvarig.  Och skicka tillbaka </a:t>
            </a:r>
            <a:r>
              <a:rPr lang="sv-SE" dirty="0" smtClean="0"/>
              <a:t>överblivet</a:t>
            </a:r>
            <a:r>
              <a:rPr lang="sv-SE" baseline="0" dirty="0" smtClean="0"/>
              <a:t> </a:t>
            </a:r>
            <a:r>
              <a:rPr lang="sv-SE" baseline="0" dirty="0"/>
              <a:t>material till valnämnden. </a:t>
            </a:r>
          </a:p>
          <a:p>
            <a:endParaRPr lang="sv-SE" b="1" dirty="0"/>
          </a:p>
          <a:p>
            <a:r>
              <a:rPr lang="sv-SE" b="1" dirty="0"/>
              <a:t>De iturivna ytterkuverten som väljare kommit med, men som inte har använts vid röstningen, ska </a:t>
            </a:r>
            <a:r>
              <a:rPr lang="sv-SE" b="1" dirty="0" smtClean="0"/>
              <a:t>ni </a:t>
            </a:r>
            <a:r>
              <a:rPr lang="sv-SE" b="1" dirty="0"/>
              <a:t>skicka till valnämnden. </a:t>
            </a:r>
            <a:r>
              <a:rPr lang="sv-SE" dirty="0"/>
              <a:t>De innehåller personuppgifter och får inte slängas i papperskorgen.</a:t>
            </a:r>
          </a:p>
          <a:p>
            <a:endParaRPr lang="sv-SE" b="1" dirty="0"/>
          </a:p>
          <a:p>
            <a:r>
              <a:rPr lang="sv-SE" sz="1200" b="1" dirty="0">
                <a:effectLst/>
                <a:latin typeface="Garamond" panose="02020404030301010803" pitchFamily="18" charset="0"/>
                <a:ea typeface="Garamond" panose="02020404030301010803" pitchFamily="18" charset="0"/>
                <a:cs typeface="Times New Roman" panose="02020603050405020304" pitchFamily="18" charset="0"/>
              </a:rPr>
              <a:t>Det</a:t>
            </a:r>
            <a:r>
              <a:rPr lang="sv-SE" sz="1200" b="1" baseline="0" dirty="0">
                <a:effectLst/>
                <a:latin typeface="Garamond" panose="02020404030301010803" pitchFamily="18" charset="0"/>
                <a:ea typeface="Garamond" panose="02020404030301010803" pitchFamily="18" charset="0"/>
                <a:cs typeface="Times New Roman" panose="02020603050405020304" pitchFamily="18" charset="0"/>
              </a:rPr>
              <a:t> g</a:t>
            </a:r>
            <a:r>
              <a:rPr lang="sv-SE" sz="1200" b="1" dirty="0">
                <a:effectLst/>
                <a:latin typeface="Garamond" panose="02020404030301010803" pitchFamily="18" charset="0"/>
                <a:ea typeface="Garamond" panose="02020404030301010803" pitchFamily="18" charset="0"/>
                <a:cs typeface="Times New Roman" panose="02020603050405020304" pitchFamily="18" charset="0"/>
              </a:rPr>
              <a:t>äller även för valsedlar, kuvert och annat </a:t>
            </a: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material. </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Om</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 valmaterial kommer ur sin kontext kan det spridas felaktiga rykten. Därför packar vi allt och skickar tillbaka till Sametingets valnämnd.</a:t>
            </a:r>
            <a:endParaRPr lang="sv-SE" b="0"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28</a:t>
            </a:fld>
            <a:endParaRPr lang="sv-SE"/>
          </a:p>
        </p:txBody>
      </p:sp>
    </p:spTree>
    <p:extLst>
      <p:ext uri="{BB962C8B-B14F-4D97-AF65-F5344CB8AC3E}">
        <p14:creationId xmlns:p14="http://schemas.microsoft.com/office/powerpoint/2010/main" val="2350893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De mottagna röstkorten/ytterkuverten innehåller både uppgifter om väljarnas identitet samt information om hur de röstat. </a:t>
            </a:r>
            <a:r>
              <a:rPr lang="sv-SE" dirty="0" smtClean="0"/>
              <a:t>Ordförande</a:t>
            </a:r>
            <a:r>
              <a:rPr lang="sv-SE" baseline="0" dirty="0" smtClean="0"/>
              <a:t> ansvarar för </a:t>
            </a:r>
            <a:r>
              <a:rPr lang="sv-SE" dirty="0" smtClean="0"/>
              <a:t>att </a:t>
            </a:r>
            <a:r>
              <a:rPr lang="sv-SE" b="1" dirty="0" smtClean="0"/>
              <a:t>förvaring </a:t>
            </a:r>
            <a:r>
              <a:rPr lang="sv-SE" b="1" dirty="0"/>
              <a:t>och transport </a:t>
            </a:r>
            <a:r>
              <a:rPr lang="sv-SE" b="1" dirty="0" smtClean="0"/>
              <a:t>sker </a:t>
            </a:r>
            <a:r>
              <a:rPr lang="sv-SE" b="1" dirty="0"/>
              <a:t>tryggt och säkert</a:t>
            </a:r>
            <a:r>
              <a:rPr lang="sv-SE" dirty="0"/>
              <a:t>. </a:t>
            </a:r>
          </a:p>
          <a:p>
            <a:endParaRPr lang="sv-SE" dirty="0"/>
          </a:p>
          <a:p>
            <a:r>
              <a:rPr lang="sv-SE" b="0" dirty="0"/>
              <a:t>Postpåsarna bör fram tills att de postas förvaras på ett sådant sätt att ingen extern påverkan kan ske, helst i ett låst utrymme med begränsat tillträde. </a:t>
            </a:r>
          </a:p>
          <a:p>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Meddela</a:t>
            </a:r>
            <a:r>
              <a:rPr lang="sv-SE" baseline="0" dirty="0"/>
              <a:t> </a:t>
            </a:r>
            <a:r>
              <a:rPr lang="sv-SE" dirty="0" smtClean="0"/>
              <a:t>Sametingets valnämnd vilken adress </a:t>
            </a:r>
            <a:r>
              <a:rPr lang="sv-SE" dirty="0"/>
              <a:t>rösterna kommer att förvaras på, i de fall de inte skickas till länsstyrelsen direkt efter avslutad röstmottagning.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Postpåsarna</a:t>
            </a:r>
            <a:r>
              <a:rPr lang="sv-SE" b="0" baseline="0" dirty="0"/>
              <a:t> ska du </a:t>
            </a:r>
            <a:r>
              <a:rPr lang="sv-SE" b="1" dirty="0"/>
              <a:t>skicka till Länsstyrelsen </a:t>
            </a:r>
            <a:r>
              <a:rPr lang="sv-SE" b="1" dirty="0" smtClean="0"/>
              <a:t>Norrbotten senast måndag morgon.</a:t>
            </a:r>
            <a:r>
              <a:rPr lang="sv-SE" b="1" baseline="0" dirty="0" smtClean="0"/>
              <a:t> </a:t>
            </a:r>
            <a:r>
              <a:rPr lang="sv-SE" b="0" baseline="0" dirty="0"/>
              <a:t>Valmyndigheten skickar </a:t>
            </a:r>
            <a:r>
              <a:rPr lang="sv-SE" b="0" dirty="0"/>
              <a:t>REK-etiketter till </a:t>
            </a:r>
            <a:r>
              <a:rPr lang="sv-SE" b="0" dirty="0" smtClean="0"/>
              <a:t>ordförande </a:t>
            </a:r>
            <a:r>
              <a:rPr lang="sv-SE" b="0" dirty="0"/>
              <a:t>som ni ska klistra på</a:t>
            </a:r>
            <a:r>
              <a:rPr lang="sv-SE" b="0" baseline="0" dirty="0"/>
              <a:t> postpåsarna.</a:t>
            </a:r>
            <a:endParaRPr lang="sv-SE" b="1"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29</a:t>
            </a:fld>
            <a:endParaRPr lang="sv-SE"/>
          </a:p>
        </p:txBody>
      </p:sp>
    </p:spTree>
    <p:extLst>
      <p:ext uri="{BB962C8B-B14F-4D97-AF65-F5344CB8AC3E}">
        <p14:creationId xmlns:p14="http://schemas.microsoft.com/office/powerpoint/2010/main" val="2730886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Är det något ni undrar </a:t>
            </a:r>
            <a:r>
              <a:rPr lang="sv-SE" dirty="0" smtClean="0"/>
              <a:t>över</a:t>
            </a:r>
            <a:r>
              <a:rPr lang="sv-SE" baseline="0" dirty="0" smtClean="0"/>
              <a:t> kring röstmottagningen?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79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Valprövningsnämnden får upphäva ett val i den omfattning som det behövs och besluta om </a:t>
            </a:r>
            <a:r>
              <a:rPr lang="sv-SE" b="1" dirty="0" smtClean="0"/>
              <a:t>omval i den berörda valkretsen</a:t>
            </a:r>
            <a:r>
              <a:rPr lang="sv-SE" dirty="0" smtClean="0"/>
              <a:t>.</a:t>
            </a:r>
          </a:p>
          <a:p>
            <a:endParaRPr lang="sv-SE" dirty="0" smtClean="0"/>
          </a:p>
          <a:p>
            <a:r>
              <a:rPr lang="sv-SE" dirty="0" smtClean="0"/>
              <a:t>I </a:t>
            </a:r>
            <a:r>
              <a:rPr lang="sv-SE" b="1" dirty="0" smtClean="0"/>
              <a:t>sametingsvalet </a:t>
            </a:r>
            <a:r>
              <a:rPr lang="sv-SE" dirty="0" smtClean="0"/>
              <a:t>finns det </a:t>
            </a:r>
            <a:r>
              <a:rPr lang="sv-SE" b="1" dirty="0" smtClean="0"/>
              <a:t>bara en valkrets</a:t>
            </a:r>
            <a:r>
              <a:rPr lang="sv-SE" b="0" dirty="0" smtClean="0"/>
              <a:t>, så därför gäller</a:t>
            </a:r>
            <a:r>
              <a:rPr lang="sv-SE" b="0" baseline="0" dirty="0" smtClean="0"/>
              <a:t> omvalet hela valet till Sametinget.</a:t>
            </a:r>
          </a:p>
          <a:p>
            <a:endParaRPr lang="sv-SE" b="0" baseline="0" dirty="0" smtClean="0"/>
          </a:p>
          <a:p>
            <a:r>
              <a:rPr lang="sv-SE" b="0" baseline="0" dirty="0" smtClean="0"/>
              <a:t>Valprövningsnämnden får alltså inte besluta att bara några väljare ska rösta igen, eller att valet ska göras om bara för de som röstat i en viss vallokal.</a:t>
            </a:r>
            <a:endParaRPr lang="sv-SE" b="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a:p>
        </p:txBody>
      </p:sp>
    </p:spTree>
    <p:extLst>
      <p:ext uri="{BB962C8B-B14F-4D97-AF65-F5344CB8AC3E}">
        <p14:creationId xmlns:p14="http://schemas.microsoft.com/office/powerpoint/2010/main" val="2379424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Om du vill repetera något av detta innan 5 oktober kan du gå webbutbildningen hur många gånger du vill!</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31</a:t>
            </a:fld>
            <a:endParaRPr lang="sv-SE"/>
          </a:p>
        </p:txBody>
      </p:sp>
    </p:spTree>
    <p:extLst>
      <p:ext uri="{BB962C8B-B14F-4D97-AF65-F5344CB8AC3E}">
        <p14:creationId xmlns:p14="http://schemas.microsoft.com/office/powerpoint/2010/main" val="213045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Tack</a:t>
            </a:r>
            <a:r>
              <a:rPr lang="sv-SE" dirty="0" smtClean="0"/>
              <a:t> för att du har tagit del av den här utbildningen! Nu kan ni som är röstmottagare lämna utbildningen medan ni som är vice och ordinarie ordförande stannar kvar.</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32</a:t>
            </a:fld>
            <a:endParaRPr lang="sv-SE"/>
          </a:p>
        </p:txBody>
      </p:sp>
    </p:spTree>
    <p:extLst>
      <p:ext uri="{BB962C8B-B14F-4D97-AF65-F5344CB8AC3E}">
        <p14:creationId xmlns:p14="http://schemas.microsoft.com/office/powerpoint/2010/main" val="4179069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Som ordförande i en vallokal har du ett </a:t>
            </a:r>
            <a:r>
              <a:rPr lang="sv-SE" sz="1200" b="1" kern="1200" dirty="0" smtClean="0">
                <a:solidFill>
                  <a:schemeClr val="tx1"/>
                </a:solidFill>
                <a:effectLst/>
                <a:latin typeface="+mn-lt"/>
                <a:ea typeface="+mn-ea"/>
                <a:cs typeface="+mn-cs"/>
              </a:rPr>
              <a:t>större ansvar än övriga röstmottagare</a:t>
            </a:r>
            <a:r>
              <a:rPr lang="sv-SE" sz="1200" kern="1200" dirty="0" smtClean="0">
                <a:solidFill>
                  <a:schemeClr val="tx1"/>
                </a:solidFill>
                <a:effectLst/>
                <a:latin typeface="+mn-lt"/>
                <a:ea typeface="+mn-ea"/>
                <a:cs typeface="+mn-cs"/>
              </a:rPr>
              <a:t>. Det är du som behöver fatta beslut i situationer där det är nödvändigt, men du har självklart också valnämnden till din hjälp. </a:t>
            </a:r>
          </a:p>
          <a:p>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Som ordförande ska du </a:t>
            </a:r>
            <a:r>
              <a:rPr lang="sv-SE" sz="1200" b="1" kern="1200" dirty="0" smtClean="0">
                <a:solidFill>
                  <a:schemeClr val="tx1"/>
                </a:solidFill>
                <a:effectLst/>
                <a:latin typeface="+mn-lt"/>
                <a:ea typeface="+mn-ea"/>
                <a:cs typeface="+mn-cs"/>
              </a:rPr>
              <a:t>arbetsleda röstmottagarna </a:t>
            </a:r>
            <a:r>
              <a:rPr lang="sv-SE" sz="1200" kern="1200" dirty="0" smtClean="0">
                <a:solidFill>
                  <a:schemeClr val="tx1"/>
                </a:solidFill>
                <a:effectLst/>
                <a:latin typeface="+mn-lt"/>
                <a:ea typeface="+mn-ea"/>
                <a:cs typeface="+mn-cs"/>
              </a:rPr>
              <a:t>i vallokalen under hela dagen. Det är framför</a:t>
            </a:r>
            <a:r>
              <a:rPr lang="sv-SE" sz="1200" kern="1200" baseline="0" dirty="0" smtClean="0">
                <a:solidFill>
                  <a:schemeClr val="tx1"/>
                </a:solidFill>
                <a:effectLst/>
                <a:latin typeface="+mn-lt"/>
                <a:ea typeface="+mn-ea"/>
                <a:cs typeface="+mn-cs"/>
              </a:rPr>
              <a:t> allt viktigt att förtydliga r</a:t>
            </a:r>
            <a:r>
              <a:rPr lang="sv-SE" sz="1200" kern="1200" dirty="0" smtClean="0">
                <a:solidFill>
                  <a:schemeClr val="tx1"/>
                </a:solidFill>
                <a:effectLst/>
                <a:latin typeface="+mn-lt"/>
                <a:ea typeface="+mn-ea"/>
                <a:cs typeface="+mn-cs"/>
              </a:rPr>
              <a:t>oller och arbetsuppgifter på morgonen inför att röstmottagningen öppnar och på kvällen inför rösträkningen. </a:t>
            </a:r>
          </a:p>
          <a:p>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Under dagen är det viktigt att ge </a:t>
            </a:r>
            <a:r>
              <a:rPr lang="sv-SE" sz="1200" b="1" kern="1200" dirty="0" smtClean="0">
                <a:solidFill>
                  <a:schemeClr val="tx1"/>
                </a:solidFill>
                <a:effectLst/>
                <a:latin typeface="+mn-lt"/>
                <a:ea typeface="+mn-ea"/>
                <a:cs typeface="+mn-cs"/>
              </a:rPr>
              <a:t>återkoppling till röstmottagarna</a:t>
            </a:r>
            <a:r>
              <a:rPr lang="sv-SE" sz="1200" kern="1200" dirty="0" smtClean="0">
                <a:solidFill>
                  <a:schemeClr val="tx1"/>
                </a:solidFill>
                <a:effectLst/>
                <a:latin typeface="+mn-lt"/>
                <a:ea typeface="+mn-ea"/>
                <a:cs typeface="+mn-cs"/>
              </a:rPr>
              <a:t>, både på det de gör bra och om det är något de behöver korrigera. Om du upplever att någon av röstmottagarna inte klarar av en uppgift i den grad som krävs kan du testa att låta hen jobbskugga dig när du utför uppgiften eller ge hen en annan arbetsuppgift. Kontakta valnämnden om du anser att någon av röstmottagarna missköter sina uppgifter.</a:t>
            </a:r>
          </a:p>
          <a:p>
            <a:pPr marL="171450" indent="-171450">
              <a:buFont typeface="Arial" panose="020B0604020202020204" pitchFamily="34" charset="0"/>
              <a:buChar char="•"/>
            </a:pP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För att kunna</a:t>
            </a:r>
            <a:r>
              <a:rPr lang="sv-SE" sz="1200" kern="1200" baseline="0" dirty="0" smtClean="0">
                <a:solidFill>
                  <a:schemeClr val="tx1"/>
                </a:solidFill>
                <a:effectLst/>
                <a:latin typeface="+mn-lt"/>
                <a:ea typeface="+mn-ea"/>
                <a:cs typeface="+mn-cs"/>
              </a:rPr>
              <a:t> utföra ert jobb under valdagen har ni hjälp av </a:t>
            </a:r>
            <a:r>
              <a:rPr lang="sv-SE" sz="1200" b="1" kern="1200" baseline="0" dirty="0" smtClean="0">
                <a:solidFill>
                  <a:schemeClr val="tx1"/>
                </a:solidFill>
                <a:effectLst/>
                <a:latin typeface="+mn-lt"/>
                <a:ea typeface="+mn-ea"/>
                <a:cs typeface="+mn-cs"/>
              </a:rPr>
              <a:t>handledningen</a:t>
            </a:r>
            <a:r>
              <a:rPr lang="sv-SE" sz="1200" kern="1200" baseline="0" dirty="0" smtClean="0">
                <a:solidFill>
                  <a:schemeClr val="tx1"/>
                </a:solidFill>
                <a:effectLst/>
                <a:latin typeface="+mn-lt"/>
                <a:ea typeface="+mn-ea"/>
                <a:cs typeface="+mn-cs"/>
              </a:rPr>
              <a:t> och även </a:t>
            </a:r>
            <a:r>
              <a:rPr lang="sv-SE" sz="1200" b="1" kern="1200" baseline="0" dirty="0" smtClean="0">
                <a:solidFill>
                  <a:schemeClr val="tx1"/>
                </a:solidFill>
                <a:effectLst/>
                <a:latin typeface="+mn-lt"/>
                <a:ea typeface="+mn-ea"/>
                <a:cs typeface="+mn-cs"/>
              </a:rPr>
              <a:t>ordförandepärmen</a:t>
            </a:r>
            <a:r>
              <a:rPr lang="sv-SE" sz="1200" kern="1200" baseline="0" dirty="0" smtClean="0">
                <a:solidFill>
                  <a:schemeClr val="tx1"/>
                </a:solidFill>
                <a:effectLst/>
                <a:latin typeface="+mn-lt"/>
                <a:ea typeface="+mn-ea"/>
                <a:cs typeface="+mn-cs"/>
              </a:rPr>
              <a:t>. Läs igenom handledningen noggrant och hör av dig om du har funderingar kring något du inte förstår!</a:t>
            </a:r>
          </a:p>
          <a:p>
            <a:endParaRPr lang="sv-SE" dirty="0" smtClean="0"/>
          </a:p>
          <a:p>
            <a:r>
              <a:rPr lang="sv-SE" i="1" dirty="0" smtClean="0"/>
              <a:t>Det går bra att stänga</a:t>
            </a:r>
            <a:r>
              <a:rPr lang="sv-SE" i="1" baseline="0" dirty="0" smtClean="0"/>
              <a:t> presentationen här. Om tekniken tillåter får alla gärna ha kamera på så att det öppnar upp för att samtal och för att ställa frågor. </a:t>
            </a:r>
            <a:r>
              <a:rPr lang="sv-SE" i="1" dirty="0" smtClean="0"/>
              <a:t>Stäm</a:t>
            </a:r>
            <a:r>
              <a:rPr lang="sv-SE" i="1" baseline="0" dirty="0" smtClean="0"/>
              <a:t> av att allt material kommit fram till alla ordföranden, om de har några frågor kring materialet, lokalerna eller schemaläggning. Var det något som var krångligt vid ordinarie valtillfälle som behöver gås igenom nu?  T.ex. protokollet, packning eller skickandet av röster? Länsstyrelsen är med för att berätta om bedömningsarbetet. Valmyndigheten </a:t>
            </a:r>
            <a:r>
              <a:rPr lang="sv-SE" i="1" baseline="0" smtClean="0"/>
              <a:t>finns också med </a:t>
            </a:r>
            <a:r>
              <a:rPr lang="sv-SE" i="1" baseline="0" dirty="0" smtClean="0"/>
              <a:t>som stöd.</a:t>
            </a:r>
            <a:endParaRPr lang="sv-SE" i="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33</a:t>
            </a:fld>
            <a:endParaRPr lang="sv-SE"/>
          </a:p>
        </p:txBody>
      </p:sp>
    </p:spTree>
    <p:extLst>
      <p:ext uri="{BB962C8B-B14F-4D97-AF65-F5344CB8AC3E}">
        <p14:creationId xmlns:p14="http://schemas.microsoft.com/office/powerpoint/2010/main" val="139022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Ett omval bör genomföras så snart som möjligt efter att</a:t>
            </a:r>
            <a:r>
              <a:rPr lang="sv-SE" b="0" baseline="0" dirty="0" smtClean="0"/>
              <a:t> det beslutats om omval. Det gör att det blir mycket </a:t>
            </a:r>
            <a:r>
              <a:rPr lang="sv-SE" b="1" baseline="0" dirty="0" smtClean="0"/>
              <a:t>k</a:t>
            </a:r>
            <a:r>
              <a:rPr lang="sv-SE" b="1" dirty="0" smtClean="0"/>
              <a:t>ortare tid för förberedelser!</a:t>
            </a:r>
          </a:p>
          <a:p>
            <a:endParaRPr lang="sv-SE" b="1" dirty="0" smtClean="0"/>
          </a:p>
          <a:p>
            <a:r>
              <a:rPr lang="sv-SE" b="0" dirty="0" smtClean="0"/>
              <a:t>Förutsättningarna</a:t>
            </a:r>
            <a:r>
              <a:rPr lang="sv-SE" b="0" baseline="0" dirty="0" smtClean="0"/>
              <a:t> i omvalet bör vara så lika det ordinarie valet som möjligt. Det är </a:t>
            </a:r>
            <a:r>
              <a:rPr lang="sv-SE" b="1" baseline="0" dirty="0" smtClean="0"/>
              <a:t>s</a:t>
            </a:r>
            <a:r>
              <a:rPr lang="sv-SE" b="1" dirty="0" smtClean="0"/>
              <a:t>amma röstlängd </a:t>
            </a:r>
            <a:r>
              <a:rPr lang="sv-SE" b="0" dirty="0" smtClean="0"/>
              <a:t>som används, så det finns inga möjligheter för den som inte hade rösträtt i det ordinarie</a:t>
            </a:r>
            <a:r>
              <a:rPr lang="sv-SE" b="0" baseline="0" dirty="0" smtClean="0"/>
              <a:t> valet att anmäla sig inför omvalet. Några kan ha fallit bort på grund av att de avlidit sen ordinarie valtillfället.</a:t>
            </a:r>
          </a:p>
          <a:p>
            <a:endParaRPr lang="sv-SE" b="1" dirty="0" smtClean="0"/>
          </a:p>
          <a:p>
            <a:r>
              <a:rPr lang="sv-SE" b="0" dirty="0" smtClean="0"/>
              <a:t>Partier, grupper och andra sammanslutningar</a:t>
            </a:r>
            <a:r>
              <a:rPr lang="sv-SE" b="0" baseline="0" dirty="0" smtClean="0"/>
              <a:t> som var med i det ordinarie valet är automatiskt anmälda till omvalet, men kan välja att dra tillbaka sin anmälan. </a:t>
            </a:r>
            <a:r>
              <a:rPr lang="sv-SE" b="1" dirty="0" smtClean="0"/>
              <a:t>Inga nya partier</a:t>
            </a:r>
            <a:r>
              <a:rPr lang="sv-SE" b="0" dirty="0" smtClean="0"/>
              <a:t> kan anmäla sig till omvalet.</a:t>
            </a:r>
          </a:p>
          <a:p>
            <a:endParaRPr lang="sv-SE" b="1" dirty="0" smtClean="0"/>
          </a:p>
          <a:p>
            <a:r>
              <a:rPr lang="sv-SE" b="0" dirty="0" smtClean="0"/>
              <a:t>Partierna har</a:t>
            </a:r>
            <a:r>
              <a:rPr lang="sv-SE" b="0" baseline="0" dirty="0" smtClean="0"/>
              <a:t> möjlighet att lägga till, ta bort eller </a:t>
            </a:r>
            <a:r>
              <a:rPr lang="sv-SE" b="1" baseline="0" dirty="0" smtClean="0"/>
              <a:t>ändra </a:t>
            </a:r>
            <a:r>
              <a:rPr lang="sv-SE" b="0" baseline="0" dirty="0" smtClean="0"/>
              <a:t>ordning på sina </a:t>
            </a:r>
            <a:r>
              <a:rPr lang="sv-SE" b="1" baseline="0" dirty="0" smtClean="0"/>
              <a:t>k</a:t>
            </a:r>
            <a:r>
              <a:rPr lang="sv-SE" b="1" dirty="0" smtClean="0"/>
              <a:t>andidater </a:t>
            </a:r>
            <a:r>
              <a:rPr lang="sv-SE" b="0" dirty="0" smtClean="0"/>
              <a:t>på</a:t>
            </a:r>
            <a:r>
              <a:rPr lang="sv-SE" b="1" dirty="0" smtClean="0"/>
              <a:t> </a:t>
            </a:r>
            <a:r>
              <a:rPr lang="sv-SE" b="0" dirty="0" smtClean="0"/>
              <a:t>valsedlarna. Om partierna ändrar något på en valsedel gäller inte längre den gamla valsedeln. Om en väljare använder</a:t>
            </a:r>
            <a:r>
              <a:rPr lang="sv-SE" b="0" baseline="0" dirty="0" smtClean="0"/>
              <a:t> en gammal valsedel som inte längre gäller </a:t>
            </a:r>
            <a:r>
              <a:rPr lang="sv-SE" b="0" dirty="0" smtClean="0"/>
              <a:t>räknas det så klart ändå alltid som en röst på partiet och om väljaren har personröstat ser länsstyrelsen om den kandidaten finns på</a:t>
            </a:r>
            <a:r>
              <a:rPr lang="sv-SE" b="0" baseline="0" dirty="0" smtClean="0"/>
              <a:t> någon annan valsedel och kan få sin personröst där.</a:t>
            </a:r>
          </a:p>
          <a:p>
            <a:endParaRPr lang="sv-SE" b="0" baseline="0" dirty="0" smtClean="0"/>
          </a:p>
          <a:p>
            <a:r>
              <a:rPr lang="sv-SE" b="0" baseline="0" dirty="0" smtClean="0"/>
              <a:t>Ni som var med 18 maj kommer känna igen er i att </a:t>
            </a:r>
            <a:r>
              <a:rPr lang="sv-SE" b="1" baseline="0" dirty="0" smtClean="0"/>
              <a:t>röstmottagningen ser likadan ut.</a:t>
            </a:r>
            <a:endParaRPr lang="sv-SE" b="0"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5</a:t>
            </a:fld>
            <a:endParaRPr lang="sv-SE"/>
          </a:p>
        </p:txBody>
      </p:sp>
    </p:spTree>
    <p:extLst>
      <p:ext uri="{BB962C8B-B14F-4D97-AF65-F5344CB8AC3E}">
        <p14:creationId xmlns:p14="http://schemas.microsoft.com/office/powerpoint/2010/main" val="1071887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smtClean="0">
                <a:solidFill>
                  <a:schemeClr val="tx1"/>
                </a:solidFill>
                <a:effectLst/>
                <a:latin typeface="+mn-lt"/>
                <a:ea typeface="+mn-ea"/>
                <a:cs typeface="+mn-cs"/>
              </a:rPr>
              <a:t>Er huvuduppgift, oavsett om du är röstmottagare eller</a:t>
            </a:r>
            <a:r>
              <a:rPr lang="sv-SE" sz="1200" kern="1200" baseline="0" dirty="0" smtClean="0">
                <a:solidFill>
                  <a:schemeClr val="tx1"/>
                </a:solidFill>
                <a:effectLst/>
                <a:latin typeface="+mn-lt"/>
                <a:ea typeface="+mn-ea"/>
                <a:cs typeface="+mn-cs"/>
              </a:rPr>
              <a:t> ordförande,</a:t>
            </a:r>
            <a:r>
              <a:rPr lang="sv-SE" sz="1200" kern="1200" dirty="0" smtClean="0">
                <a:solidFill>
                  <a:schemeClr val="tx1"/>
                </a:solidFill>
                <a:effectLst/>
                <a:latin typeface="+mn-lt"/>
                <a:ea typeface="+mn-ea"/>
                <a:cs typeface="+mn-cs"/>
              </a:rPr>
              <a:t> är förstås att på ett korrekt</a:t>
            </a:r>
            <a:r>
              <a:rPr lang="sv-SE" sz="1200" kern="1200" baseline="0" dirty="0" smtClean="0">
                <a:solidFill>
                  <a:schemeClr val="tx1"/>
                </a:solidFill>
                <a:effectLst/>
                <a:latin typeface="+mn-lt"/>
                <a:ea typeface="+mn-ea"/>
                <a:cs typeface="+mn-cs"/>
              </a:rPr>
              <a:t> sätt </a:t>
            </a:r>
            <a:r>
              <a:rPr lang="sv-SE" sz="1200" b="1" kern="1200" dirty="0" smtClean="0">
                <a:solidFill>
                  <a:schemeClr val="tx1"/>
                </a:solidFill>
                <a:effectLst/>
                <a:latin typeface="+mn-lt"/>
                <a:ea typeface="+mn-ea"/>
                <a:cs typeface="+mn-cs"/>
              </a:rPr>
              <a:t>ta emot väljarnas röster</a:t>
            </a:r>
            <a:endParaRPr lang="sv-SE"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smtClean="0"/>
              <a:t>Genom att </a:t>
            </a:r>
            <a:r>
              <a:rPr lang="sv-SE" b="1" dirty="0" smtClean="0"/>
              <a:t>ha</a:t>
            </a:r>
            <a:r>
              <a:rPr lang="sv-SE" b="1" baseline="0" dirty="0" smtClean="0"/>
              <a:t> ett gott</a:t>
            </a:r>
            <a:r>
              <a:rPr lang="sv-SE" dirty="0" smtClean="0"/>
              <a:t> </a:t>
            </a:r>
            <a:r>
              <a:rPr lang="sv-SE" b="1" dirty="0" smtClean="0"/>
              <a:t>bemötande</a:t>
            </a:r>
            <a:r>
              <a:rPr lang="sv-SE" dirty="0" smtClean="0"/>
              <a:t> och </a:t>
            </a:r>
            <a:r>
              <a:rPr lang="sv-SE" b="0" dirty="0" smtClean="0"/>
              <a:t>korrekt hantering </a:t>
            </a:r>
            <a:r>
              <a:rPr lang="sv-SE" dirty="0" smtClean="0"/>
              <a:t>i röstmottagningen så </a:t>
            </a:r>
            <a:r>
              <a:rPr lang="sv-SE" b="0" dirty="0" smtClean="0"/>
              <a:t>stärker du</a:t>
            </a:r>
            <a:r>
              <a:rPr lang="sv-SE" b="0" baseline="0" dirty="0" smtClean="0"/>
              <a:t> väljarens</a:t>
            </a:r>
            <a:r>
              <a:rPr lang="sv-SE" b="0" dirty="0" smtClean="0"/>
              <a:t> förtroende </a:t>
            </a:r>
            <a:r>
              <a:rPr lang="sv-SE" dirty="0" smtClean="0"/>
              <a:t>för valet.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smtClean="0"/>
              <a:t>Svara på väljarnas frågor </a:t>
            </a:r>
            <a:r>
              <a:rPr lang="sv-SE" dirty="0" smtClean="0"/>
              <a:t>men chansa</a:t>
            </a:r>
            <a:r>
              <a:rPr lang="sv-SE" baseline="0" dirty="0" smtClean="0"/>
              <a:t> aldrig om du är osäker. För dig som är röstmottagare, ta hjälp av ordförande. För dig som är ordförande, kontakta valnämnden om du är osäker.</a:t>
            </a:r>
            <a:endParaRPr lang="sv-SE" dirty="0" smtClean="0"/>
          </a:p>
          <a:p>
            <a:pPr marL="0" indent="0">
              <a:buFont typeface="Arial" panose="020B0604020202020204" pitchFamily="34" charset="0"/>
              <a:buNone/>
            </a:pPr>
            <a:endParaRPr lang="sv-SE" sz="1200" kern="1200" dirty="0" smtClean="0">
              <a:solidFill>
                <a:schemeClr val="tx1"/>
              </a:solidFill>
              <a:effectLst/>
              <a:latin typeface="+mn-lt"/>
              <a:ea typeface="+mn-ea"/>
              <a:cs typeface="+mn-cs"/>
            </a:endParaRPr>
          </a:p>
          <a:p>
            <a:pPr marL="0" indent="0">
              <a:buFont typeface="Arial" panose="020B0604020202020204" pitchFamily="34" charset="0"/>
              <a:buNone/>
            </a:pPr>
            <a:r>
              <a:rPr lang="sv-SE" sz="1200" kern="1200" dirty="0" smtClean="0">
                <a:solidFill>
                  <a:schemeClr val="tx1"/>
                </a:solidFill>
                <a:effectLst/>
                <a:latin typeface="+mn-lt"/>
                <a:ea typeface="+mn-ea"/>
                <a:cs typeface="+mn-cs"/>
              </a:rPr>
              <a:t>Varje vallokal har en ordförande och vice ordförande som </a:t>
            </a:r>
            <a:r>
              <a:rPr lang="sv-SE" sz="1200" kern="1200" dirty="0">
                <a:solidFill>
                  <a:schemeClr val="tx1"/>
                </a:solidFill>
                <a:effectLst/>
                <a:latin typeface="+mn-lt"/>
                <a:ea typeface="+mn-ea"/>
                <a:cs typeface="+mn-cs"/>
              </a:rPr>
              <a:t>leder och fördelar </a:t>
            </a:r>
            <a:r>
              <a:rPr lang="sv-SE" sz="1200" kern="1200" dirty="0" smtClean="0">
                <a:solidFill>
                  <a:schemeClr val="tx1"/>
                </a:solidFill>
                <a:effectLst/>
                <a:latin typeface="+mn-lt"/>
                <a:ea typeface="+mn-ea"/>
                <a:cs typeface="+mn-cs"/>
              </a:rPr>
              <a:t>arbetet. Någon av dem ska</a:t>
            </a:r>
            <a:r>
              <a:rPr lang="sv-SE" sz="1200" kern="1200" baseline="0" dirty="0" smtClean="0">
                <a:solidFill>
                  <a:schemeClr val="tx1"/>
                </a:solidFill>
                <a:effectLst/>
                <a:latin typeface="+mn-lt"/>
                <a:ea typeface="+mn-ea"/>
                <a:cs typeface="+mn-cs"/>
              </a:rPr>
              <a:t> </a:t>
            </a:r>
            <a:r>
              <a:rPr lang="sv-SE" sz="1200" b="1" kern="1200" baseline="0" dirty="0" smtClean="0">
                <a:solidFill>
                  <a:schemeClr val="tx1"/>
                </a:solidFill>
                <a:effectLst/>
                <a:latin typeface="+mn-lt"/>
                <a:ea typeface="+mn-ea"/>
                <a:cs typeface="+mn-cs"/>
              </a:rPr>
              <a:t>alltid vara på plats i vallokalen.</a:t>
            </a:r>
            <a:endParaRPr lang="sv-SE" sz="1200" b="1" kern="1200" dirty="0">
              <a:solidFill>
                <a:schemeClr val="tx1"/>
              </a:solidFill>
              <a:effectLst/>
              <a:latin typeface="+mn-lt"/>
              <a:ea typeface="+mn-ea"/>
              <a:cs typeface="+mn-cs"/>
            </a:endParaRPr>
          </a:p>
          <a:p>
            <a:endParaRPr lang="sv-SE" dirty="0" smtClean="0"/>
          </a:p>
          <a:p>
            <a:r>
              <a:rPr lang="sv-SE" i="1" dirty="0" smtClean="0"/>
              <a:t>Här kan det vara lämpligt att</a:t>
            </a:r>
            <a:r>
              <a:rPr lang="sv-SE" i="1" baseline="0" dirty="0" smtClean="0"/>
              <a:t> alla ordförande presenterar sig om detta inte redan gjorts. Ropa upp vallokalen, ordförande och vice sätter på sina kameror och mikrofoner så att alla röstmottagare som tillhör lokalen ser vem som är hens ordförande. </a:t>
            </a:r>
            <a:endParaRPr lang="sv-SE" i="1"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24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Ordförande får tillgång till en pärm med diverse stöd som ni </a:t>
            </a:r>
            <a:r>
              <a:rPr lang="sv-SE" b="1" dirty="0" smtClean="0"/>
              <a:t>ska</a:t>
            </a:r>
            <a:r>
              <a:rPr lang="sv-SE" baseline="0" dirty="0" smtClean="0"/>
              <a:t> använda er av i lokalen.</a:t>
            </a:r>
          </a:p>
          <a:p>
            <a:endParaRPr lang="sv-SE" b="1" baseline="0" dirty="0" smtClean="0"/>
          </a:p>
          <a:p>
            <a:r>
              <a:rPr lang="sv-SE" b="0" baseline="0" dirty="0" smtClean="0"/>
              <a:t>I pärmen finns en</a:t>
            </a:r>
            <a:r>
              <a:rPr lang="sv-SE" b="1" baseline="0" dirty="0" smtClean="0"/>
              <a:t> regelsamling </a:t>
            </a:r>
            <a:r>
              <a:rPr lang="sv-SE" b="0" baseline="0" dirty="0" smtClean="0"/>
              <a:t>med till exempel sametingslagen om ni behöver slå upp något. </a:t>
            </a:r>
          </a:p>
          <a:p>
            <a:endParaRPr lang="sv-SE" b="0" baseline="0" dirty="0" smtClean="0"/>
          </a:p>
          <a:p>
            <a:r>
              <a:rPr lang="sv-SE" b="0" baseline="0" dirty="0" smtClean="0"/>
              <a:t>Det finns fyra </a:t>
            </a:r>
            <a:r>
              <a:rPr lang="sv-SE" b="1" baseline="0" dirty="0" smtClean="0"/>
              <a:t>instruktioner för röstmottagning </a:t>
            </a:r>
            <a:r>
              <a:rPr lang="sv-SE" b="0" baseline="0" dirty="0" smtClean="0"/>
              <a:t>att ha framför er på röstmottagningsbordet för att inte missa något steg.</a:t>
            </a:r>
          </a:p>
          <a:p>
            <a:endParaRPr lang="sv-SE" b="0" baseline="0" dirty="0" smtClean="0"/>
          </a:p>
          <a:p>
            <a:r>
              <a:rPr lang="sv-SE" b="0" baseline="0" dirty="0" smtClean="0"/>
              <a:t>Ordförande har även tillgång till en </a:t>
            </a:r>
            <a:r>
              <a:rPr lang="sv-SE" b="1" baseline="0" dirty="0" smtClean="0"/>
              <a:t>handledning </a:t>
            </a:r>
            <a:r>
              <a:rPr lang="sv-SE" b="0" baseline="0" dirty="0" smtClean="0"/>
              <a:t>med mer information. I den finns bland annat instruktionen för hur ordförande skriver dubblettröstkort, hur protokollet ska fyllas i och hur rösterna ska packas och skickas till länsstyrelsen efter röstmottagningen avslutats. Alla ordförande och vice ordförande ska ha läst igenom den innan 5 oktober.</a:t>
            </a:r>
            <a:endParaRPr lang="sv-SE" b="1" baseline="0" dirty="0"/>
          </a:p>
          <a:p>
            <a:endParaRPr lang="sv-SE" b="1" baseline="0" dirty="0" smtClean="0"/>
          </a:p>
          <a:p>
            <a:endParaRPr lang="sv-SE" baseline="0"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7</a:t>
            </a:fld>
            <a:endParaRPr lang="sv-SE"/>
          </a:p>
        </p:txBody>
      </p:sp>
    </p:spTree>
    <p:extLst>
      <p:ext uri="{BB962C8B-B14F-4D97-AF65-F5344CB8AC3E}">
        <p14:creationId xmlns:p14="http://schemas.microsoft.com/office/powerpoint/2010/main" val="115794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Då kommer vi till förberedelser för röstmottagning, som handlar om </a:t>
            </a:r>
            <a:r>
              <a:rPr kumimoji="0" lang="sv-SE" sz="1200" b="1" i="0" u="none" strike="noStrike" kern="1200" cap="none" spc="0" normalizeH="0" baseline="0" noProof="0" dirty="0">
                <a:ln>
                  <a:noFill/>
                </a:ln>
                <a:solidFill>
                  <a:prstClr val="black"/>
                </a:solidFill>
                <a:effectLst/>
                <a:uLnTx/>
                <a:uFillTx/>
                <a:latin typeface="+mn-lt"/>
                <a:ea typeface="+mn-ea"/>
                <a:cs typeface="+mn-cs"/>
              </a:rPr>
              <a:t>vallokalen, valsedlar och valhemligheten</a:t>
            </a:r>
            <a:r>
              <a:rPr kumimoji="0" lang="sv-SE" sz="1200" b="1" i="0" u="none" strike="noStrike" kern="1200" cap="none" spc="0" normalizeH="0" baseline="0" noProof="0" dirty="0" smtClean="0">
                <a:ln>
                  <a:noFill/>
                </a:ln>
                <a:solidFill>
                  <a:prstClr val="black"/>
                </a:solidFill>
                <a:effectLst/>
                <a:uLnTx/>
                <a:uFillTx/>
                <a:latin typeface="+mn-lt"/>
                <a:ea typeface="+mn-ea"/>
                <a:cs typeface="+mn-cs"/>
              </a:rPr>
              <a:t>.</a:t>
            </a:r>
            <a:endParaRPr kumimoji="0" lang="sv-SE"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Platshållare fö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rPr>
              <a:t>2022-01-14</a:t>
            </a:r>
          </a:p>
        </p:txBody>
      </p:sp>
      <p:sp>
        <p:nvSpPr>
          <p:cNvPr id="5" name="Platshållare för bild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51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i="0" dirty="0" smtClean="0"/>
              <a:t>Det är samma lokaler som användes vid det ordinarie</a:t>
            </a:r>
            <a:r>
              <a:rPr lang="sv-SE" i="0" baseline="0" dirty="0" smtClean="0"/>
              <a:t> valet.</a:t>
            </a:r>
            <a:endParaRPr lang="sv-SE" i="0"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9</a:t>
            </a:fld>
            <a:endParaRPr lang="sv-SE"/>
          </a:p>
        </p:txBody>
      </p:sp>
    </p:spTree>
    <p:extLst>
      <p:ext uri="{BB962C8B-B14F-4D97-AF65-F5344CB8AC3E}">
        <p14:creationId xmlns:p14="http://schemas.microsoft.com/office/powerpoint/2010/main" val="111596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Ordförande meddelar schema </a:t>
            </a:r>
            <a:r>
              <a:rPr lang="sv-SE" b="0" dirty="0" smtClean="0"/>
              <a:t>och när ni behöver vara på plats. </a:t>
            </a:r>
          </a:p>
          <a:p>
            <a:endParaRPr lang="sv-SE" b="0" dirty="0" smtClean="0"/>
          </a:p>
          <a:p>
            <a:r>
              <a:rPr lang="sv-SE" b="0" dirty="0" smtClean="0"/>
              <a:t>Vissa av er kanske</a:t>
            </a:r>
            <a:r>
              <a:rPr lang="sv-SE" b="0" baseline="0" dirty="0" smtClean="0"/>
              <a:t> </a:t>
            </a:r>
            <a:r>
              <a:rPr lang="sv-SE" b="1" baseline="0" dirty="0" smtClean="0"/>
              <a:t>ställer i ordning </a:t>
            </a:r>
            <a:r>
              <a:rPr lang="sv-SE" b="0" baseline="0" dirty="0" smtClean="0"/>
              <a:t>lokalen dagen innan eller så gör ni det på morgonen innan öppning.</a:t>
            </a:r>
          </a:p>
          <a:p>
            <a:endParaRPr lang="sv-SE" b="0" baseline="0" dirty="0" smtClean="0"/>
          </a:p>
          <a:p>
            <a:r>
              <a:rPr lang="sv-SE" b="1" baseline="0" dirty="0" smtClean="0"/>
              <a:t>Repetera var nödutgångar och inrymningsvägar </a:t>
            </a:r>
            <a:r>
              <a:rPr lang="sv-SE" b="0" baseline="0" dirty="0" smtClean="0"/>
              <a:t>finns så att ni vet vad ni ska göra om något oförutsett inträffar.</a:t>
            </a:r>
          </a:p>
          <a:p>
            <a:endParaRPr lang="sv-SE" b="0" baseline="0" dirty="0" smtClean="0"/>
          </a:p>
          <a:p>
            <a:r>
              <a:rPr lang="sv-SE" b="1" baseline="0" dirty="0" smtClean="0"/>
              <a:t>Öva </a:t>
            </a:r>
            <a:r>
              <a:rPr lang="sv-SE" b="0" baseline="0" dirty="0" smtClean="0"/>
              <a:t>gärna en gång på hela röstmottagningsflödet innan ni öppnar</a:t>
            </a:r>
            <a:endParaRPr lang="sv-SE" b="0"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10</a:t>
            </a:fld>
            <a:endParaRPr lang="sv-SE"/>
          </a:p>
        </p:txBody>
      </p:sp>
    </p:spTree>
    <p:extLst>
      <p:ext uri="{BB962C8B-B14F-4D97-AF65-F5344CB8AC3E}">
        <p14:creationId xmlns:p14="http://schemas.microsoft.com/office/powerpoint/2010/main" val="2619749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a:extLst>
              <a:ext uri="{FF2B5EF4-FFF2-40B4-BE49-F238E27FC236}">
                <a16:creationId xmlns:a16="http://schemas.microsoft.com/office/drawing/2014/main" id="{7703E0DD-6A53-448C-8896-6947180EB14C}"/>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
        <p:nvSpPr>
          <p:cNvPr id="7" name="Platshållare för datum 6">
            <a:extLst>
              <a:ext uri="{FF2B5EF4-FFF2-40B4-BE49-F238E27FC236}">
                <a16:creationId xmlns:a16="http://schemas.microsoft.com/office/drawing/2014/main" id="{A2C3B08F-7813-4431-8192-FF2BDEE659F4}"/>
              </a:ext>
            </a:extLst>
          </p:cNvPr>
          <p:cNvSpPr>
            <a:spLocks noGrp="1"/>
          </p:cNvSpPr>
          <p:nvPr>
            <p:ph type="dt" sz="half" idx="10"/>
          </p:nvPr>
        </p:nvSpPr>
        <p:spPr/>
        <p:txBody>
          <a:bodyPr/>
          <a:lstStyle/>
          <a:p>
            <a:fld id="{C3CAB3A1-2D40-4BA9-A61B-AFD14D1D0A73}" type="datetimeFigureOut">
              <a:rPr lang="sv-SE" smtClean="0"/>
              <a:pPr/>
              <a:t>2025-09-04</a:t>
            </a:fld>
            <a:endParaRPr lang="sv-SE"/>
          </a:p>
        </p:txBody>
      </p:sp>
      <p:sp>
        <p:nvSpPr>
          <p:cNvPr id="9" name="Platshållare för sidfot 8">
            <a:extLst>
              <a:ext uri="{FF2B5EF4-FFF2-40B4-BE49-F238E27FC236}">
                <a16:creationId xmlns:a16="http://schemas.microsoft.com/office/drawing/2014/main" id="{93A27371-4A72-4BC8-AAAC-3093D62CB281}"/>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8EE03258-7CFC-49AC-AB3C-B3A5C5BA403A}"/>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3692663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 färg 1">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 xmlns:adec="http://schemas.microsoft.com/office/drawing/2017/decorative" val="1"/>
              </a:ext>
            </a:extLst>
          </p:cNvPr>
          <p:cNvSpPr/>
          <p:nvPr userDrawn="1"/>
        </p:nvSpPr>
        <p:spPr>
          <a:xfrm>
            <a:off x="0" y="-1"/>
            <a:ext cx="12192000" cy="5903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2535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 färg 2">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 xmlns:adec="http://schemas.microsoft.com/office/drawing/2017/decorative" val="1"/>
              </a:ext>
            </a:extLst>
          </p:cNvPr>
          <p:cNvSpPr/>
          <p:nvPr userDrawn="1"/>
        </p:nvSpPr>
        <p:spPr>
          <a:xfrm>
            <a:off x="0" y="-1"/>
            <a:ext cx="12192000" cy="5903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539972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färg 3">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 xmlns:adec="http://schemas.microsoft.com/office/drawing/2017/decorative" val="1"/>
              </a:ext>
            </a:extLst>
          </p:cNvPr>
          <p:cNvSpPr/>
          <p:nvPr userDrawn="1"/>
        </p:nvSpPr>
        <p:spPr>
          <a:xfrm>
            <a:off x="0" y="-1"/>
            <a:ext cx="12192000" cy="5903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579559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 färg 4">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 xmlns:adec="http://schemas.microsoft.com/office/drawing/2017/decorative" val="1"/>
              </a:ext>
            </a:extLst>
          </p:cNvPr>
          <p:cNvSpPr/>
          <p:nvPr userDrawn="1"/>
        </p:nvSpPr>
        <p:spPr>
          <a:xfrm>
            <a:off x="0" y="-1"/>
            <a:ext cx="12192000" cy="5903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044185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 uri="{C183D7F6-B498-43B3-948B-1728B52AA6E4}">
                <adec:decorative xmlns="" xmlns:adec="http://schemas.microsoft.com/office/drawing/2017/decorative" val="1"/>
              </a:ext>
            </a:extLst>
          </p:cNvPr>
          <p:cNvSpPr>
            <a:spLocks noGrp="1"/>
          </p:cNvSpPr>
          <p:nvPr>
            <p:ph type="pic" sz="quarter" idx="13" hasCustomPrompt="1"/>
          </p:nvPr>
        </p:nvSpPr>
        <p:spPr>
          <a:xfrm>
            <a:off x="0" y="-1"/>
            <a:ext cx="12192000" cy="5903089"/>
          </a:xfrm>
          <a:solidFill>
            <a:schemeClr val="bg2"/>
          </a:solidFill>
        </p:spPr>
        <p:txBody>
          <a:bodyPr/>
          <a:lstStyle>
            <a:lvl1pPr>
              <a:defRPr/>
            </a:lvl1pPr>
          </a:lstStyle>
          <a:p>
            <a:r>
              <a:rPr lang="sv-SE" dirty="0"/>
              <a:t>Klicka på knappen Infoga bild under fliken Infoga för att infoga en bild.</a:t>
            </a:r>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69806" cy="720000"/>
          </a:xfrm>
        </p:spPr>
        <p:txBody>
          <a:bodyPr anchor="b">
            <a:noAutofit/>
          </a:bodyPr>
          <a:lstStyle>
            <a:lvl1pPr algn="l">
              <a:defRPr sz="3800">
                <a:solidFill>
                  <a:schemeClr val="bg1"/>
                </a:solidFill>
                <a:effectLst>
                  <a:outerShdw blurRad="50800" dist="38100" dir="2700000" algn="tl" rotWithShape="0">
                    <a:prstClr val="black">
                      <a:alpha val="40000"/>
                    </a:prstClr>
                  </a:outerShdw>
                </a:effectLst>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5637807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 bild 2">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3416300" y="6020544"/>
            <a:ext cx="8591550" cy="720000"/>
          </a:xfrm>
        </p:spPr>
        <p:txBody>
          <a:bodyPr anchor="b">
            <a:noAutofit/>
          </a:bodyPr>
          <a:lstStyle>
            <a:lvl1pPr algn="l">
              <a:defRPr sz="3600">
                <a:solidFill>
                  <a:schemeClr val="tx1"/>
                </a:solidFill>
                <a:effectLst/>
              </a:defRPr>
            </a:lvl1pPr>
          </a:lstStyle>
          <a:p>
            <a:r>
              <a:rPr lang="sv-SE"/>
              <a:t>Klicka här för att ändra format</a:t>
            </a:r>
            <a:endParaRPr lang="sv-SE" dirty="0"/>
          </a:p>
        </p:txBody>
      </p:sp>
      <p:sp>
        <p:nvSpPr>
          <p:cNvPr id="9" name="Platshållare för bild 8">
            <a:extLst>
              <a:ext uri="{FF2B5EF4-FFF2-40B4-BE49-F238E27FC236}">
                <a16:creationId xmlns:a16="http://schemas.microsoft.com/office/drawing/2014/main" id="{8F310E5E-DA70-46AA-86F8-264D190A4B93}"/>
              </a:ext>
              <a:ext uri="{C183D7F6-B498-43B3-948B-1728B52AA6E4}">
                <adec:decorative xmlns="" xmlns:adec="http://schemas.microsoft.com/office/drawing/2017/decorative" val="1"/>
              </a:ext>
            </a:extLst>
          </p:cNvPr>
          <p:cNvSpPr>
            <a:spLocks noGrp="1"/>
          </p:cNvSpPr>
          <p:nvPr>
            <p:ph type="pic" sz="quarter" idx="13"/>
          </p:nvPr>
        </p:nvSpPr>
        <p:spPr>
          <a:xfrm>
            <a:off x="0" y="-1"/>
            <a:ext cx="12192000" cy="5903089"/>
          </a:xfrm>
          <a:solidFill>
            <a:schemeClr val="bg2"/>
          </a:solidFill>
        </p:spPr>
        <p:txBody>
          <a:body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a:xfrm>
            <a:off x="0" y="6858001"/>
            <a:ext cx="910953" cy="45719"/>
          </a:xfrm>
        </p:spPr>
        <p:txBody>
          <a:bodyPr/>
          <a:lstStyle>
            <a:lvl1pPr>
              <a:defRPr sz="100"/>
            </a:lvl1pPr>
          </a:lstStyle>
          <a:p>
            <a:fld id="{C3CAB3A1-2D40-4BA9-A61B-AFD14D1D0A73}" type="datetimeFigureOut">
              <a:rPr lang="sv-SE" smtClean="0"/>
              <a:pPr/>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a:xfrm>
            <a:off x="985664" y="6858001"/>
            <a:ext cx="6336000" cy="45719"/>
          </a:xfrm>
        </p:spPr>
        <p:txBody>
          <a:bodyPr/>
          <a:lstStyle>
            <a:lvl1pPr>
              <a:defRPr sz="100"/>
            </a:lvl1p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a:xfrm>
            <a:off x="7359567" y="6858000"/>
            <a:ext cx="432742" cy="45719"/>
          </a:xfrm>
        </p:spPr>
        <p:txBody>
          <a:bodyPr/>
          <a:lstStyle>
            <a:lvl1pPr>
              <a:defRPr sz="100"/>
            </a:lvl1pPr>
          </a:lstStyle>
          <a:p>
            <a:fld id="{696A28D3-22CF-4FB0-80FD-EC473B325B38}" type="slidenum">
              <a:rPr lang="sv-SE" smtClean="0"/>
              <a:pPr/>
              <a:t>‹#›</a:t>
            </a:fld>
            <a:endParaRPr lang="sv-SE"/>
          </a:p>
        </p:txBody>
      </p:sp>
    </p:spTree>
    <p:extLst>
      <p:ext uri="{BB962C8B-B14F-4D97-AF65-F5344CB8AC3E}">
        <p14:creationId xmlns:p14="http://schemas.microsoft.com/office/powerpoint/2010/main" val="250321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pitel bild 3">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4802735" y="272555"/>
            <a:ext cx="7005034" cy="1193359"/>
          </a:xfrm>
        </p:spPr>
        <p:txBody>
          <a:bodyPr anchor="ctr">
            <a:noAutofit/>
          </a:bodyPr>
          <a:lstStyle>
            <a:lvl1pPr algn="l">
              <a:defRPr sz="3600">
                <a:solidFill>
                  <a:schemeClr val="tx1"/>
                </a:solidFill>
                <a:effectLst/>
              </a:defRPr>
            </a:lvl1pPr>
          </a:lstStyle>
          <a:p>
            <a:r>
              <a:rPr lang="sv-SE"/>
              <a:t>Klicka här för att ändra format</a:t>
            </a:r>
            <a:endParaRPr lang="sv-SE" dirty="0"/>
          </a:p>
        </p:txBody>
      </p:sp>
      <p:sp>
        <p:nvSpPr>
          <p:cNvPr id="9" name="Platshållare för bild 8">
            <a:extLst>
              <a:ext uri="{FF2B5EF4-FFF2-40B4-BE49-F238E27FC236}">
                <a16:creationId xmlns:a16="http://schemas.microsoft.com/office/drawing/2014/main" id="{8F310E5E-DA70-46AA-86F8-264D190A4B93}"/>
              </a:ext>
              <a:ext uri="{C183D7F6-B498-43B3-948B-1728B52AA6E4}">
                <adec:decorative xmlns="" xmlns:adec="http://schemas.microsoft.com/office/drawing/2017/decorative" val="1"/>
              </a:ext>
            </a:extLst>
          </p:cNvPr>
          <p:cNvSpPr>
            <a:spLocks noGrp="1"/>
          </p:cNvSpPr>
          <p:nvPr>
            <p:ph type="pic" sz="quarter" idx="13"/>
          </p:nvPr>
        </p:nvSpPr>
        <p:spPr>
          <a:xfrm>
            <a:off x="0" y="1818000"/>
            <a:ext cx="12192000" cy="5040000"/>
          </a:xfrm>
          <a:solidFill>
            <a:schemeClr val="bg2"/>
          </a:solidFill>
        </p:spPr>
        <p:txBody>
          <a:body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a:xfrm>
            <a:off x="0" y="6858001"/>
            <a:ext cx="910953" cy="45719"/>
          </a:xfrm>
        </p:spPr>
        <p:txBody>
          <a:bodyPr/>
          <a:lstStyle>
            <a:lvl1pPr>
              <a:defRPr sz="100"/>
            </a:lvl1pPr>
          </a:lstStyle>
          <a:p>
            <a:fld id="{C3CAB3A1-2D40-4BA9-A61B-AFD14D1D0A73}" type="datetimeFigureOut">
              <a:rPr lang="sv-SE" smtClean="0"/>
              <a:pPr/>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a:xfrm>
            <a:off x="985664" y="6858001"/>
            <a:ext cx="6336000" cy="45719"/>
          </a:xfrm>
        </p:spPr>
        <p:txBody>
          <a:bodyPr/>
          <a:lstStyle>
            <a:lvl1pPr>
              <a:defRPr sz="100"/>
            </a:lvl1p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a:xfrm>
            <a:off x="7359567" y="6858000"/>
            <a:ext cx="432742" cy="45719"/>
          </a:xfrm>
        </p:spPr>
        <p:txBody>
          <a:bodyPr/>
          <a:lstStyle>
            <a:lvl1pPr>
              <a:defRPr sz="100"/>
            </a:lvl1pPr>
          </a:lstStyle>
          <a:p>
            <a:fld id="{696A28D3-22CF-4FB0-80FD-EC473B325B38}" type="slidenum">
              <a:rPr lang="sv-SE" smtClean="0"/>
              <a:pPr/>
              <a:t>‹#›</a:t>
            </a:fld>
            <a:endParaRPr lang="sv-SE"/>
          </a:p>
        </p:txBody>
      </p:sp>
      <p:pic>
        <p:nvPicPr>
          <p:cNvPr id="8" name="Bildobjekt 7">
            <a:extLst>
              <a:ext uri="{FF2B5EF4-FFF2-40B4-BE49-F238E27FC236}">
                <a16:creationId xmlns:a16="http://schemas.microsoft.com/office/drawing/2014/main" id="{45689AA9-2269-983B-A78A-C44F94BD29EB}"/>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Tree>
    <p:extLst>
      <p:ext uri="{BB962C8B-B14F-4D97-AF65-F5344CB8AC3E}">
        <p14:creationId xmlns:p14="http://schemas.microsoft.com/office/powerpoint/2010/main" val="921183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 uri="{C183D7F6-B498-43B3-948B-1728B52AA6E4}">
                <adec:decorative xmlns="" xmlns:adec="http://schemas.microsoft.com/office/drawing/2017/decorative" val="1"/>
              </a:ext>
            </a:extLst>
          </p:cNvPr>
          <p:cNvSpPr>
            <a:spLocks noGrp="1"/>
          </p:cNvSpPr>
          <p:nvPr>
            <p:ph type="pic" sz="quarter" idx="13"/>
          </p:nvPr>
        </p:nvSpPr>
        <p:spPr>
          <a:xfrm>
            <a:off x="0" y="0"/>
            <a:ext cx="12192000" cy="6858000"/>
          </a:xfrm>
          <a:solidFill>
            <a:schemeClr val="bg2"/>
          </a:solidFill>
        </p:spPr>
        <p:txBody>
          <a:body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1008000" y="509388"/>
            <a:ext cx="10176000" cy="720000"/>
          </a:xfrm>
        </p:spPr>
        <p:txBody>
          <a:bodyPr anchor="ctr">
            <a:noAutofit/>
          </a:bodyPr>
          <a:lstStyle>
            <a:lvl1pPr algn="l">
              <a:defRPr sz="3600">
                <a:solidFill>
                  <a:schemeClr val="tx1"/>
                </a:solidFill>
                <a:effectLst/>
              </a:defRPr>
            </a:lvl1pPr>
          </a:lstStyle>
          <a:p>
            <a:r>
              <a:rPr lang="sv-SE"/>
              <a:t>Klicka här för att ändra format</a:t>
            </a:r>
            <a:endParaRPr lang="sv-SE" dirty="0"/>
          </a:p>
        </p:txBody>
      </p:sp>
      <p:sp>
        <p:nvSpPr>
          <p:cNvPr id="5" name="Platshållare för text 4">
            <a:extLst>
              <a:ext uri="{FF2B5EF4-FFF2-40B4-BE49-F238E27FC236}">
                <a16:creationId xmlns:a16="http://schemas.microsoft.com/office/drawing/2014/main" id="{5747169D-F9DA-9DB0-B86B-EF9488178821}"/>
              </a:ext>
            </a:extLst>
          </p:cNvPr>
          <p:cNvSpPr>
            <a:spLocks noGrp="1"/>
          </p:cNvSpPr>
          <p:nvPr>
            <p:ph type="body" sz="quarter" idx="17" hasCustomPrompt="1"/>
          </p:nvPr>
        </p:nvSpPr>
        <p:spPr>
          <a:xfrm>
            <a:off x="1008000" y="1458293"/>
            <a:ext cx="10176000" cy="1325206"/>
          </a:xfrm>
        </p:spPr>
        <p:txBody>
          <a:bodyPr/>
          <a:lstStyle>
            <a:lvl1pPr marL="0" indent="0">
              <a:buNone/>
              <a:defRPr/>
            </a:lvl1pPr>
            <a:lvl2pPr marL="324000" indent="0">
              <a:buNone/>
              <a:defRPr/>
            </a:lvl2pPr>
            <a:lvl3pPr marL="648000" indent="0">
              <a:buNone/>
              <a:defRPr/>
            </a:lvl3pPr>
            <a:lvl4pPr marL="972000" indent="0">
              <a:buNone/>
              <a:defRPr/>
            </a:lvl4pPr>
            <a:lvl5pPr marL="1296000" indent="0">
              <a:buNone/>
              <a:defRPr/>
            </a:lvl5pPr>
          </a:lstStyle>
          <a:p>
            <a:pPr lvl="0"/>
            <a:r>
              <a:rPr lang="sv-SE" dirty="0"/>
              <a:t>Tänk på läsbarheten. Använd svart text mot ljus bild eller vit text mot mörk bild.</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a:xfrm>
            <a:off x="0" y="6858001"/>
            <a:ext cx="910953" cy="45719"/>
          </a:xfrm>
        </p:spPr>
        <p:txBody>
          <a:bodyPr/>
          <a:lstStyle>
            <a:lvl1pPr>
              <a:defRPr sz="100"/>
            </a:lvl1pPr>
          </a:lstStyle>
          <a:p>
            <a:fld id="{C3CAB3A1-2D40-4BA9-A61B-AFD14D1D0A73}" type="datetimeFigureOut">
              <a:rPr lang="sv-SE" smtClean="0"/>
              <a:pPr/>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a:xfrm>
            <a:off x="985664" y="6858001"/>
            <a:ext cx="6336000" cy="45719"/>
          </a:xfrm>
        </p:spPr>
        <p:txBody>
          <a:bodyPr/>
          <a:lstStyle>
            <a:lvl1pPr>
              <a:defRPr sz="100"/>
            </a:lvl1p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a:xfrm>
            <a:off x="7359567" y="6858000"/>
            <a:ext cx="432742" cy="45719"/>
          </a:xfrm>
        </p:spPr>
        <p:txBody>
          <a:bodyPr/>
          <a:lstStyle>
            <a:lvl1pPr>
              <a:defRPr sz="100"/>
            </a:lvl1pPr>
          </a:lstStyle>
          <a:p>
            <a:fld id="{696A28D3-22CF-4FB0-80FD-EC473B325B38}" type="slidenum">
              <a:rPr lang="sv-SE" smtClean="0"/>
              <a:pPr/>
              <a:t>‹#›</a:t>
            </a:fld>
            <a:endParaRPr lang="sv-SE"/>
          </a:p>
        </p:txBody>
      </p:sp>
      <p:sp>
        <p:nvSpPr>
          <p:cNvPr id="7" name="Platshållare för text 9">
            <a:extLst>
              <a:ext uri="{FF2B5EF4-FFF2-40B4-BE49-F238E27FC236}">
                <a16:creationId xmlns:a16="http://schemas.microsoft.com/office/drawing/2014/main" id="{CA9C2E4F-DC08-63C9-3B19-0F65D0148FF9}"/>
              </a:ext>
              <a:ext uri="{C183D7F6-B498-43B3-948B-1728B52AA6E4}">
                <adec:decorative xmlns="" xmlns:adec="http://schemas.microsoft.com/office/drawing/2017/decorative" val="1"/>
              </a:ext>
            </a:extLst>
          </p:cNvPr>
          <p:cNvSpPr>
            <a:spLocks noGrp="1"/>
          </p:cNvSpPr>
          <p:nvPr>
            <p:ph type="body" sz="quarter" idx="14" hasCustomPrompt="1"/>
          </p:nvPr>
        </p:nvSpPr>
        <p:spPr>
          <a:xfrm>
            <a:off x="164119" y="5930451"/>
            <a:ext cx="3093616" cy="927549"/>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sv-SE" dirty="0"/>
              <a:t> </a:t>
            </a:r>
            <a:endParaRPr lang="en-GB" dirty="0"/>
          </a:p>
        </p:txBody>
      </p:sp>
    </p:spTree>
    <p:extLst>
      <p:ext uri="{BB962C8B-B14F-4D97-AF65-F5344CB8AC3E}">
        <p14:creationId xmlns:p14="http://schemas.microsoft.com/office/powerpoint/2010/main" val="496945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925D998-0057-4F2D-B1FF-E18FADE7D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861" y="2330393"/>
            <a:ext cx="7328277" cy="2197213"/>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a:extLst>
              <a:ext uri="{FF2B5EF4-FFF2-40B4-BE49-F238E27FC236}">
                <a16:creationId xmlns:a16="http://schemas.microsoft.com/office/drawing/2014/main" id="{7703E0DD-6A53-448C-8896-6947180EB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
        <p:nvSpPr>
          <p:cNvPr id="7" name="Platshållare för datum 6">
            <a:extLst>
              <a:ext uri="{FF2B5EF4-FFF2-40B4-BE49-F238E27FC236}">
                <a16:creationId xmlns:a16="http://schemas.microsoft.com/office/drawing/2014/main" id="{A2C3B08F-7813-4431-8192-FF2BDEE659F4}"/>
              </a:ext>
            </a:extLst>
          </p:cNvPr>
          <p:cNvSpPr>
            <a:spLocks noGrp="1"/>
          </p:cNvSpPr>
          <p:nvPr>
            <p:ph type="dt" sz="half" idx="10"/>
          </p:nvPr>
        </p:nvSpPr>
        <p:spPr/>
        <p:txBody>
          <a:bodyPr/>
          <a:lstStyle/>
          <a:p>
            <a:fld id="{79573409-41BF-4E30-A8FF-683CDADE77BE}" type="datetime1">
              <a:rPr lang="sv-SE" smtClean="0"/>
              <a:t>2025-09-04</a:t>
            </a:fld>
            <a:endParaRPr lang="sv-SE"/>
          </a:p>
        </p:txBody>
      </p:sp>
      <p:sp>
        <p:nvSpPr>
          <p:cNvPr id="9" name="Platshållare för sidfot 8">
            <a:extLst>
              <a:ext uri="{FF2B5EF4-FFF2-40B4-BE49-F238E27FC236}">
                <a16:creationId xmlns:a16="http://schemas.microsoft.com/office/drawing/2014/main" id="{93A27371-4A72-4BC8-AAAC-3093D62CB281}"/>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8EE03258-7CFC-49AC-AB3C-B3A5C5BA403A}"/>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337405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222148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D3A0F978-8EFE-4004-8B91-03395946689A}" type="datetime1">
              <a:rPr lang="sv-SE" smtClean="0"/>
              <a:t>2025-09-04</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791825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7" name="Platshållare för datum 6">
            <a:extLst>
              <a:ext uri="{FF2B5EF4-FFF2-40B4-BE49-F238E27FC236}">
                <a16:creationId xmlns:a16="http://schemas.microsoft.com/office/drawing/2014/main" id="{026CA621-5FB0-485E-AD29-BCB7AC7366FB}"/>
              </a:ext>
            </a:extLst>
          </p:cNvPr>
          <p:cNvSpPr>
            <a:spLocks noGrp="1"/>
          </p:cNvSpPr>
          <p:nvPr>
            <p:ph type="dt" sz="half" idx="10"/>
          </p:nvPr>
        </p:nvSpPr>
        <p:spPr/>
        <p:txBody>
          <a:bodyPr/>
          <a:lstStyle/>
          <a:p>
            <a:fld id="{7D834B13-E5F8-4813-AA28-BDEAD720A2B3}" type="datetime1">
              <a:rPr lang="sv-SE" smtClean="0"/>
              <a:t>2025-09-04</a:t>
            </a:fld>
            <a:endParaRPr lang="sv-SE"/>
          </a:p>
        </p:txBody>
      </p:sp>
      <p:sp>
        <p:nvSpPr>
          <p:cNvPr id="8" name="Platshållare för sidfot 7">
            <a:extLst>
              <a:ext uri="{FF2B5EF4-FFF2-40B4-BE49-F238E27FC236}">
                <a16:creationId xmlns:a16="http://schemas.microsoft.com/office/drawing/2014/main" id="{053A79EE-05AC-4963-8B0F-040053E1DDF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EBEACA-5626-42CF-9F84-0462330F2E57}"/>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4051857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65CAE576-2BD8-4FB6-9E38-6AC819DA3B6A}" type="datetime1">
              <a:rPr lang="sv-SE" smtClean="0"/>
              <a:t>2025-09-04</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066297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70F115C4-6F5E-43BD-AF52-7A7C5B030FE1}" type="datetime1">
              <a:rPr lang="sv-SE" smtClean="0"/>
              <a:t>2025-09-04</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3329154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F0186FD9-D277-4E2F-919E-C6CF14F43D26}" type="datetime1">
              <a:rPr lang="sv-SE" smtClean="0"/>
              <a:t>2025-09-04</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06638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A1255765-4421-4709-9C42-61DE2C0CC806}"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897560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pitel färg 1">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0CB036C2-3201-49D0-B8D0-8FA059C8D0ED}"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2611933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 färg 2">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D3EE91C8-70CB-4697-8F8C-95BB7D7A0FFF}"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119694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 färg 3">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884C1162-C05B-4379-A1D8-BB0E015AAAD9}"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2686668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 färg 4">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A6A0E852-20B8-4C8C-A226-48BD51180B89}"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90651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7" name="Platshållare för datum 6">
            <a:extLst>
              <a:ext uri="{FF2B5EF4-FFF2-40B4-BE49-F238E27FC236}">
                <a16:creationId xmlns:a16="http://schemas.microsoft.com/office/drawing/2014/main" id="{026CA621-5FB0-485E-AD29-BCB7AC7366FB}"/>
              </a:ext>
            </a:extLst>
          </p:cNvPr>
          <p:cNvSpPr>
            <a:spLocks noGrp="1"/>
          </p:cNvSpPr>
          <p:nvPr>
            <p:ph type="dt" sz="half" idx="10"/>
          </p:nvPr>
        </p:nvSpPr>
        <p:spPr/>
        <p:txBody>
          <a:bodyPr/>
          <a:lstStyle/>
          <a:p>
            <a:fld id="{C3CAB3A1-2D40-4BA9-A61B-AFD14D1D0A73}" type="datetimeFigureOut">
              <a:rPr lang="sv-SE" smtClean="0"/>
              <a:pPr/>
              <a:t>2025-09-04</a:t>
            </a:fld>
            <a:endParaRPr lang="sv-SE"/>
          </a:p>
        </p:txBody>
      </p:sp>
      <p:sp>
        <p:nvSpPr>
          <p:cNvPr id="8" name="Platshållare för sidfot 7">
            <a:extLst>
              <a:ext uri="{FF2B5EF4-FFF2-40B4-BE49-F238E27FC236}">
                <a16:creationId xmlns:a16="http://schemas.microsoft.com/office/drawing/2014/main" id="{053A79EE-05AC-4963-8B0F-040053E1DDF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EBEACA-5626-42CF-9F84-0462330F2E57}"/>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470094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Lst>
          </p:cNvPr>
          <p:cNvSpPr>
            <a:spLocks noGrp="1"/>
          </p:cNvSpPr>
          <p:nvPr>
            <p:ph type="pic" sz="quarter" idx="13"/>
          </p:nvPr>
        </p:nvSpPr>
        <p:spPr>
          <a:xfrm>
            <a:off x="0" y="-1"/>
            <a:ext cx="12192000" cy="5903089"/>
          </a:xfrm>
          <a:solidFill>
            <a:schemeClr val="bg2"/>
          </a:solidFill>
        </p:spPr>
        <p:txBody>
          <a:bodyPr/>
          <a:lstStyle/>
          <a:p>
            <a:r>
              <a:rPr lang="sv-SE"/>
              <a:t>Klicka på ikonen för att lägga till en bild</a:t>
            </a:r>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22C737E-1B86-417F-B81B-5416CB14E478}"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69806" cy="720000"/>
          </a:xfrm>
        </p:spPr>
        <p:txBody>
          <a:bodyPr anchor="b">
            <a:noAutofit/>
          </a:bodyPr>
          <a:lstStyle>
            <a:lvl1pPr algn="l">
              <a:defRPr sz="3800">
                <a:solidFill>
                  <a:schemeClr val="bg1"/>
                </a:solidFill>
                <a:effectLst>
                  <a:outerShdw blurRad="50800" dist="38100" dir="2700000" algn="tl" rotWithShape="0">
                    <a:prstClr val="black">
                      <a:alpha val="40000"/>
                    </a:prstClr>
                  </a:outerShdw>
                </a:effectLst>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05068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925D998-0057-4F2D-B1FF-E18FADE7D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861" y="2330393"/>
            <a:ext cx="7328277" cy="2197213"/>
          </a:xfrm>
          <a:prstGeom prst="rect">
            <a:avLst/>
          </a:prstGeom>
        </p:spPr>
      </p:pic>
    </p:spTree>
    <p:extLst>
      <p:ext uri="{BB962C8B-B14F-4D97-AF65-F5344CB8AC3E}">
        <p14:creationId xmlns:p14="http://schemas.microsoft.com/office/powerpoint/2010/main" val="2812627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är kan du röst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B0E315-9671-4D2B-8CA7-5722F3F8B157}" type="datetime1">
              <a:rPr lang="sv-SE" smtClean="0"/>
              <a:t>2025-09-04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A58896-F957-4679-B27C-D3F428AB3815}" type="slidenum">
              <a:rPr lang="sv-SE" smtClean="0"/>
              <a:t>‹#›</a:t>
            </a:fld>
            <a:endParaRPr lang="sv-SE"/>
          </a:p>
        </p:txBody>
      </p:sp>
      <p:sp>
        <p:nvSpPr>
          <p:cNvPr id="10" name="Rektangel 9">
            <a:extLst>
              <a:ext uri="{FF2B5EF4-FFF2-40B4-BE49-F238E27FC236}">
                <a16:creationId xmlns:a16="http://schemas.microsoft.com/office/drawing/2014/main" id="{A9158827-08CD-4EE8-9573-3E74E767743B}"/>
              </a:ext>
            </a:extLst>
          </p:cNvPr>
          <p:cNvSpPr/>
          <p:nvPr userDrawn="1"/>
        </p:nvSpPr>
        <p:spPr>
          <a:xfrm>
            <a:off x="1" y="1947764"/>
            <a:ext cx="2223795" cy="985546"/>
          </a:xfrm>
          <a:prstGeom prst="rect">
            <a:avLst/>
          </a:prstGeom>
          <a:solidFill>
            <a:srgbClr val="A71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86"/>
          </a:p>
        </p:txBody>
      </p:sp>
      <p:pic>
        <p:nvPicPr>
          <p:cNvPr id="13" name="Bild 12">
            <a:extLst>
              <a:ext uri="{FF2B5EF4-FFF2-40B4-BE49-F238E27FC236}">
                <a16:creationId xmlns:a16="http://schemas.microsoft.com/office/drawing/2014/main" id="{4EA4B829-0274-427B-9F5D-BABCE1FFE19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783633" y="1884590"/>
            <a:ext cx="6473249" cy="2314186"/>
          </a:xfrm>
          <a:prstGeom prst="rect">
            <a:avLst/>
          </a:prstGeom>
        </p:spPr>
      </p:pic>
      <p:pic>
        <p:nvPicPr>
          <p:cNvPr id="16" name="Bild 15">
            <a:extLst>
              <a:ext uri="{FF2B5EF4-FFF2-40B4-BE49-F238E27FC236}">
                <a16:creationId xmlns:a16="http://schemas.microsoft.com/office/drawing/2014/main" id="{14F2EF8D-60CE-4EA7-A875-F62C4EA33C2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187062" y="5649933"/>
            <a:ext cx="2640000" cy="162296"/>
          </a:xfrm>
          <a:prstGeom prst="rect">
            <a:avLst/>
          </a:prstGeom>
        </p:spPr>
      </p:pic>
      <p:pic>
        <p:nvPicPr>
          <p:cNvPr id="17" name="Platshållare för innehåll 7">
            <a:extLst>
              <a:ext uri="{FF2B5EF4-FFF2-40B4-BE49-F238E27FC236}">
                <a16:creationId xmlns:a16="http://schemas.microsoft.com/office/drawing/2014/main" id="{8B890C51-2164-4FF0-B3EC-C6B9A46473F5}"/>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945922" y="5642106"/>
            <a:ext cx="1748571" cy="130331"/>
          </a:xfrm>
          <a:prstGeom prst="rect">
            <a:avLst/>
          </a:prstGeom>
          <a:noFill/>
        </p:spPr>
      </p:pic>
      <p:pic>
        <p:nvPicPr>
          <p:cNvPr id="20" name="Bildobjekt 19">
            <a:extLst>
              <a:ext uri="{FF2B5EF4-FFF2-40B4-BE49-F238E27FC236}">
                <a16:creationId xmlns:a16="http://schemas.microsoft.com/office/drawing/2014/main" id="{B3E2E7FC-A376-4EFB-8380-A11FB193526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20435" y="5753569"/>
            <a:ext cx="3497143" cy="786402"/>
          </a:xfrm>
          <a:prstGeom prst="rect">
            <a:avLst/>
          </a:prstGeom>
        </p:spPr>
      </p:pic>
      <p:sp>
        <p:nvSpPr>
          <p:cNvPr id="22" name="Platshållare för innehåll 21">
            <a:extLst>
              <a:ext uri="{FF2B5EF4-FFF2-40B4-BE49-F238E27FC236}">
                <a16:creationId xmlns:a16="http://schemas.microsoft.com/office/drawing/2014/main" id="{259BB59C-8162-4FD4-8520-E78EFB5599A1}"/>
              </a:ext>
            </a:extLst>
          </p:cNvPr>
          <p:cNvSpPr>
            <a:spLocks noGrp="1"/>
          </p:cNvSpPr>
          <p:nvPr>
            <p:ph sz="quarter" idx="13" hasCustomPrompt="1"/>
          </p:nvPr>
        </p:nvSpPr>
        <p:spPr>
          <a:xfrm>
            <a:off x="1111897" y="5897094"/>
            <a:ext cx="6021049" cy="499351"/>
          </a:xfrm>
        </p:spPr>
        <p:txBody>
          <a:bodyPr anchor="ctr"/>
          <a:lstStyle>
            <a:lvl1pPr marL="0" indent="0">
              <a:buNone/>
              <a:defRPr/>
            </a:lvl1pPr>
            <a:lvl2pPr marL="457209" indent="0">
              <a:buNone/>
              <a:defRPr/>
            </a:lvl2pPr>
            <a:lvl3pPr marL="914418" indent="0">
              <a:buNone/>
              <a:defRPr/>
            </a:lvl3pPr>
            <a:lvl4pPr marL="1371627" indent="0">
              <a:buNone/>
              <a:defRPr/>
            </a:lvl4pPr>
            <a:lvl5pPr marL="1828837" indent="0">
              <a:buNone/>
              <a:defRPr/>
            </a:lvl5pPr>
          </a:lstStyle>
          <a:p>
            <a:pPr lvl="0"/>
            <a:r>
              <a:rPr lang="sv-SE" dirty="0"/>
              <a:t>Skriv avsändare här, alt. infoga logotyp</a:t>
            </a:r>
          </a:p>
        </p:txBody>
      </p:sp>
    </p:spTree>
    <p:extLst>
      <p:ext uri="{BB962C8B-B14F-4D97-AF65-F5344CB8AC3E}">
        <p14:creationId xmlns:p14="http://schemas.microsoft.com/office/powerpoint/2010/main" val="1445130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a:extLst>
              <a:ext uri="{FF2B5EF4-FFF2-40B4-BE49-F238E27FC236}">
                <a16:creationId xmlns:a16="http://schemas.microsoft.com/office/drawing/2014/main" id="{7703E0DD-6A53-448C-8896-6947180EB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
        <p:nvSpPr>
          <p:cNvPr id="7" name="Platshållare för datum 6">
            <a:extLst>
              <a:ext uri="{FF2B5EF4-FFF2-40B4-BE49-F238E27FC236}">
                <a16:creationId xmlns:a16="http://schemas.microsoft.com/office/drawing/2014/main" id="{A2C3B08F-7813-4431-8192-FF2BDEE659F4}"/>
              </a:ext>
            </a:extLst>
          </p:cNvPr>
          <p:cNvSpPr>
            <a:spLocks noGrp="1"/>
          </p:cNvSpPr>
          <p:nvPr>
            <p:ph type="dt" sz="half" idx="10"/>
          </p:nvPr>
        </p:nvSpPr>
        <p:spPr/>
        <p:txBody>
          <a:bodyPr/>
          <a:lstStyle/>
          <a:p>
            <a:fld id="{4F19F50E-ED49-4BD4-BCA5-D994C60D404D}" type="datetime1">
              <a:rPr lang="sv-SE" smtClean="0"/>
              <a:t>2025-09-04</a:t>
            </a:fld>
            <a:endParaRPr lang="sv-SE"/>
          </a:p>
        </p:txBody>
      </p:sp>
      <p:sp>
        <p:nvSpPr>
          <p:cNvPr id="9" name="Platshållare för sidfot 8">
            <a:extLst>
              <a:ext uri="{FF2B5EF4-FFF2-40B4-BE49-F238E27FC236}">
                <a16:creationId xmlns:a16="http://schemas.microsoft.com/office/drawing/2014/main" id="{93A27371-4A72-4BC8-AAAC-3093D62CB281}"/>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8EE03258-7CFC-49AC-AB3C-B3A5C5BA403A}"/>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3805697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99E693DD-8DAA-4EE7-AA34-A3C0978C535A}" type="datetime1">
              <a:rPr lang="sv-SE" smtClean="0"/>
              <a:t>2025-09-04</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01176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7" name="Platshållare för datum 6">
            <a:extLst>
              <a:ext uri="{FF2B5EF4-FFF2-40B4-BE49-F238E27FC236}">
                <a16:creationId xmlns:a16="http://schemas.microsoft.com/office/drawing/2014/main" id="{026CA621-5FB0-485E-AD29-BCB7AC7366FB}"/>
              </a:ext>
            </a:extLst>
          </p:cNvPr>
          <p:cNvSpPr>
            <a:spLocks noGrp="1"/>
          </p:cNvSpPr>
          <p:nvPr>
            <p:ph type="dt" sz="half" idx="10"/>
          </p:nvPr>
        </p:nvSpPr>
        <p:spPr/>
        <p:txBody>
          <a:bodyPr/>
          <a:lstStyle/>
          <a:p>
            <a:fld id="{D51525A2-8223-4F3C-911B-94D4154CF1AA}" type="datetime1">
              <a:rPr lang="sv-SE" smtClean="0"/>
              <a:t>2025-09-04</a:t>
            </a:fld>
            <a:endParaRPr lang="sv-SE"/>
          </a:p>
        </p:txBody>
      </p:sp>
      <p:sp>
        <p:nvSpPr>
          <p:cNvPr id="8" name="Platshållare för sidfot 7">
            <a:extLst>
              <a:ext uri="{FF2B5EF4-FFF2-40B4-BE49-F238E27FC236}">
                <a16:creationId xmlns:a16="http://schemas.microsoft.com/office/drawing/2014/main" id="{053A79EE-05AC-4963-8B0F-040053E1DDF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EBEACA-5626-42CF-9F84-0462330F2E57}"/>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759615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3A002369-3CCA-4733-9A0C-F074E3203E3F}" type="datetime1">
              <a:rPr lang="sv-SE" smtClean="0"/>
              <a:t>2025-09-04</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571008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F3658FBB-7E80-4D96-BEAD-FE1475B568F0}" type="datetime1">
              <a:rPr lang="sv-SE" smtClean="0"/>
              <a:t>2025-09-04</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366604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BF6F6342-CAAA-424A-9FFA-756FFB295215}" type="datetime1">
              <a:rPr lang="sv-SE" smtClean="0"/>
              <a:t>2025-09-04</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03237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F0AA45AB-97B5-4E91-85E9-EFED402670A5}"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44660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10192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el färg 1">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BCBDAD45-ADC7-488C-927C-508588C44A4C}"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589356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el färg 2">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A106F1F5-58A2-47BB-ABAC-80E5785B2395}"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9201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el färg 3">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7B0A0F6-85F8-476A-9EC1-AA21D54A0F7A}"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658730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pitel färg 4">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ED06FCD7-896F-4477-A04B-93DCB6BE7022}"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841836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Lst>
          </p:cNvPr>
          <p:cNvSpPr>
            <a:spLocks noGrp="1"/>
          </p:cNvSpPr>
          <p:nvPr>
            <p:ph type="pic" sz="quarter" idx="13"/>
          </p:nvPr>
        </p:nvSpPr>
        <p:spPr>
          <a:xfrm>
            <a:off x="0" y="-1"/>
            <a:ext cx="12192000" cy="5903089"/>
          </a:xfrm>
          <a:solidFill>
            <a:schemeClr val="bg2"/>
          </a:solidFill>
        </p:spPr>
        <p:txBody>
          <a:bodyPr/>
          <a:lstStyle/>
          <a:p>
            <a:r>
              <a:rPr lang="sv-SE"/>
              <a:t>Klicka på ikonen för att lägga till en bild</a:t>
            </a:r>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3E608ECF-3894-45F6-9ECB-663E8121F342}" type="datetime1">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69806" cy="720000"/>
          </a:xfrm>
        </p:spPr>
        <p:txBody>
          <a:bodyPr anchor="b">
            <a:noAutofit/>
          </a:bodyPr>
          <a:lstStyle>
            <a:lvl1pPr algn="l">
              <a:defRPr sz="3800">
                <a:solidFill>
                  <a:schemeClr val="bg1"/>
                </a:solidFill>
                <a:effectLst>
                  <a:outerShdw blurRad="50800" dist="38100" dir="2700000" algn="tl" rotWithShape="0">
                    <a:prstClr val="black">
                      <a:alpha val="40000"/>
                    </a:prstClr>
                  </a:outerShdw>
                </a:effectLst>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997006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925D998-0057-4F2D-B1FF-E18FADE7D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861" y="2330393"/>
            <a:ext cx="7328277" cy="2197213"/>
          </a:xfrm>
          <a:prstGeom prst="rect">
            <a:avLst/>
          </a:prstGeom>
        </p:spPr>
      </p:pic>
    </p:spTree>
    <p:extLst>
      <p:ext uri="{BB962C8B-B14F-4D97-AF65-F5344CB8AC3E}">
        <p14:creationId xmlns:p14="http://schemas.microsoft.com/office/powerpoint/2010/main" val="3244036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Halv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a:xfrm>
            <a:off x="1008000" y="509388"/>
            <a:ext cx="4994400" cy="720000"/>
          </a:xfrm>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3">
            <a:extLst>
              <a:ext uri="{FF2B5EF4-FFF2-40B4-BE49-F238E27FC236}">
                <a16:creationId xmlns:a16="http://schemas.microsoft.com/office/drawing/2014/main" id="{27603766-483D-D886-DC1D-5C23F71ECBC6}"/>
              </a:ext>
              <a:ext uri="{C183D7F6-B498-43B3-948B-1728B52AA6E4}">
                <adec:decorative xmlns="" xmlns:adec="http://schemas.microsoft.com/office/drawing/2017/decorative" val="1"/>
              </a:ext>
            </a:extLst>
          </p:cNvPr>
          <p:cNvSpPr>
            <a:spLocks noGrp="1"/>
          </p:cNvSpPr>
          <p:nvPr>
            <p:ph type="pic" sz="quarter" idx="13"/>
          </p:nvPr>
        </p:nvSpPr>
        <p:spPr>
          <a:xfrm>
            <a:off x="7015200" y="0"/>
            <a:ext cx="5176800" cy="6858000"/>
          </a:xfrm>
        </p:spPr>
        <p:txBody>
          <a:bodyPr/>
          <a:lstStyle/>
          <a:p>
            <a:r>
              <a:rPr lang="sv-SE"/>
              <a:t>Klicka på ikonen för att lägga till en bild</a:t>
            </a:r>
            <a:endParaRPr lang="en-GB"/>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296976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954823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196677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v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a:xfrm>
            <a:off x="1008000" y="509388"/>
            <a:ext cx="4994400" cy="720000"/>
          </a:xfrm>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3">
            <a:extLst>
              <a:ext uri="{FF2B5EF4-FFF2-40B4-BE49-F238E27FC236}">
                <a16:creationId xmlns:a16="http://schemas.microsoft.com/office/drawing/2014/main" id="{27603766-483D-D886-DC1D-5C23F71ECBC6}"/>
              </a:ext>
              <a:ext uri="{C183D7F6-B498-43B3-948B-1728B52AA6E4}">
                <adec:decorative xmlns="" xmlns:adec="http://schemas.microsoft.com/office/drawing/2017/decorative" val="1"/>
              </a:ext>
            </a:extLst>
          </p:cNvPr>
          <p:cNvSpPr>
            <a:spLocks noGrp="1"/>
          </p:cNvSpPr>
          <p:nvPr>
            <p:ph type="pic" sz="quarter" idx="13"/>
          </p:nvPr>
        </p:nvSpPr>
        <p:spPr>
          <a:xfrm>
            <a:off x="7015200" y="0"/>
            <a:ext cx="5176800" cy="6858000"/>
          </a:xfrm>
        </p:spPr>
        <p:txBody>
          <a:bodyPr/>
          <a:lstStyle/>
          <a:p>
            <a:r>
              <a:rPr lang="sv-SE"/>
              <a:t>Klicka på ikonen för att lägga till en bild</a:t>
            </a:r>
            <a:endParaRPr lang="en-GB"/>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651279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alv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a:xfrm>
            <a:off x="6189598" y="509388"/>
            <a:ext cx="4994402" cy="720000"/>
          </a:xfrm>
        </p:spPr>
        <p:txBody>
          <a:bodyPr>
            <a:noAutofit/>
          </a:bodyPr>
          <a:lstStyle/>
          <a:p>
            <a:r>
              <a:rPr lang="sv-SE"/>
              <a:t>Klicka här för att ändra format</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3">
            <a:extLst>
              <a:ext uri="{FF2B5EF4-FFF2-40B4-BE49-F238E27FC236}">
                <a16:creationId xmlns:a16="http://schemas.microsoft.com/office/drawing/2014/main" id="{78766863-56BF-ED1E-FDF2-2AA72B1B5AEA}"/>
              </a:ext>
              <a:ext uri="{C183D7F6-B498-43B3-948B-1728B52AA6E4}">
                <adec:decorative xmlns="" xmlns:adec="http://schemas.microsoft.com/office/drawing/2017/decorative" val="1"/>
              </a:ext>
            </a:extLst>
          </p:cNvPr>
          <p:cNvSpPr>
            <a:spLocks noGrp="1"/>
          </p:cNvSpPr>
          <p:nvPr>
            <p:ph type="pic" sz="quarter" idx="13"/>
          </p:nvPr>
        </p:nvSpPr>
        <p:spPr>
          <a:xfrm>
            <a:off x="0" y="-8546"/>
            <a:ext cx="5176800" cy="6858000"/>
          </a:xfrm>
        </p:spPr>
        <p:txBody>
          <a:bodyPr/>
          <a:lstStyle/>
          <a:p>
            <a:r>
              <a:rPr lang="sv-SE"/>
              <a:t>Klicka på ikonen för att lägga till en bild</a:t>
            </a:r>
            <a:endParaRPr lang="en-GB"/>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2025-09-04</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0" name="Platshållare för text 9">
            <a:extLst>
              <a:ext uri="{FF2B5EF4-FFF2-40B4-BE49-F238E27FC236}">
                <a16:creationId xmlns:a16="http://schemas.microsoft.com/office/drawing/2014/main" id="{ACF927FD-62CA-DC82-9393-851FF4E9A5CC}"/>
              </a:ext>
            </a:extLst>
          </p:cNvPr>
          <p:cNvSpPr>
            <a:spLocks noGrp="1"/>
          </p:cNvSpPr>
          <p:nvPr>
            <p:ph type="body" sz="quarter" idx="14" hasCustomPrompt="1"/>
          </p:nvPr>
        </p:nvSpPr>
        <p:spPr>
          <a:xfrm>
            <a:off x="164119" y="5930451"/>
            <a:ext cx="3093616" cy="927549"/>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sv-SE" dirty="0"/>
              <a:t> </a:t>
            </a:r>
            <a:endParaRPr lang="en-GB" dirty="0"/>
          </a:p>
        </p:txBody>
      </p:sp>
    </p:spTree>
    <p:extLst>
      <p:ext uri="{BB962C8B-B14F-4D97-AF65-F5344CB8AC3E}">
        <p14:creationId xmlns:p14="http://schemas.microsoft.com/office/powerpoint/2010/main" val="2765934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C80472F-745D-4B34-BFEF-90E90E321C6F}"/>
              </a:ext>
              <a:ext uri="{C183D7F6-B498-43B3-948B-1728B52AA6E4}">
                <adec:decorative xmlns="" xmlns:adec="http://schemas.microsoft.com/office/drawing/2017/decorative" val="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64119" y="5930451"/>
            <a:ext cx="3093616" cy="927549"/>
          </a:xfrm>
          <a:prstGeom prst="rect">
            <a:avLst/>
          </a:prstGeom>
        </p:spPr>
      </p:pic>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3391691" y="6292692"/>
            <a:ext cx="910953" cy="365125"/>
          </a:xfrm>
          <a:prstGeom prst="rect">
            <a:avLst/>
          </a:prstGeom>
        </p:spPr>
        <p:txBody>
          <a:bodyPr vert="horz" lIns="91440" tIns="45720" rIns="91440" bIns="45720" rtlCol="0" anchor="ctr"/>
          <a:lstStyle>
            <a:lvl1pPr algn="l">
              <a:defRPr sz="1000">
                <a:solidFill>
                  <a:schemeClr val="tx1"/>
                </a:solidFill>
              </a:defRPr>
            </a:lvl1pPr>
          </a:lstStyle>
          <a:p>
            <a:fld id="{C3CAB3A1-2D40-4BA9-A61B-AFD14D1D0A73}" type="datetimeFigureOut">
              <a:rPr lang="sv-SE" smtClean="0"/>
              <a:pPr/>
              <a:t>2025-09-04</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4377355" y="6292692"/>
            <a:ext cx="6336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10751258" y="6292691"/>
            <a:ext cx="432742" cy="365125"/>
          </a:xfrm>
          <a:prstGeom prst="rect">
            <a:avLst/>
          </a:prstGeom>
        </p:spPr>
        <p:txBody>
          <a:bodyPr vert="horz" lIns="91440" tIns="45720" rIns="0" bIns="45720" rtlCol="0" anchor="ctr"/>
          <a:lstStyle>
            <a:lvl1pPr algn="r">
              <a:defRPr sz="1000">
                <a:solidFill>
                  <a:schemeClr val="tx1"/>
                </a:solidFill>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1" r:id="rId8"/>
    <p:sldLayoutId id="2147483672" r:id="rId9"/>
    <p:sldLayoutId id="2147483665" r:id="rId10"/>
    <p:sldLayoutId id="2147483666" r:id="rId11"/>
    <p:sldLayoutId id="2147483667" r:id="rId12"/>
    <p:sldLayoutId id="2147483668" r:id="rId13"/>
    <p:sldLayoutId id="2147483669" r:id="rId14"/>
    <p:sldLayoutId id="2147483670" r:id="rId15"/>
    <p:sldLayoutId id="2147483673" r:id="rId16"/>
    <p:sldLayoutId id="2147483674" r:id="rId17"/>
    <p:sldLayoutId id="2147483664" r:id="rId18"/>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C80472F-745D-4B34-BFEF-90E90E321C6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4119" y="5930451"/>
            <a:ext cx="3093616" cy="927549"/>
          </a:xfrm>
          <a:prstGeom prst="rect">
            <a:avLst/>
          </a:prstGeom>
        </p:spPr>
      </p:pic>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3391691" y="6292692"/>
            <a:ext cx="910953" cy="365125"/>
          </a:xfrm>
          <a:prstGeom prst="rect">
            <a:avLst/>
          </a:prstGeom>
        </p:spPr>
        <p:txBody>
          <a:bodyPr vert="horz" lIns="91440" tIns="45720" rIns="91440" bIns="45720" rtlCol="0" anchor="ctr"/>
          <a:lstStyle>
            <a:lvl1pPr algn="l">
              <a:defRPr sz="1000">
                <a:solidFill>
                  <a:schemeClr val="tx1"/>
                </a:solidFill>
              </a:defRPr>
            </a:lvl1pPr>
          </a:lstStyle>
          <a:p>
            <a:fld id="{F1B592DC-9A4C-4BF4-9F72-4C3C2C3DD76E}" type="datetime1">
              <a:rPr lang="sv-SE" smtClean="0"/>
              <a:t>2025-09-04</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4377355" y="6292692"/>
            <a:ext cx="6336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10751258" y="6292691"/>
            <a:ext cx="432742" cy="365125"/>
          </a:xfrm>
          <a:prstGeom prst="rect">
            <a:avLst/>
          </a:prstGeom>
        </p:spPr>
        <p:txBody>
          <a:bodyPr vert="horz" lIns="91440" tIns="45720" rIns="0" bIns="45720" rtlCol="0" anchor="ctr"/>
          <a:lstStyle>
            <a:lvl1pPr algn="r">
              <a:defRPr sz="1000">
                <a:solidFill>
                  <a:schemeClr val="tx1"/>
                </a:solidFill>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19831820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C80472F-745D-4B34-BFEF-90E90E321C6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4119" y="5930451"/>
            <a:ext cx="3093616" cy="927549"/>
          </a:xfrm>
          <a:prstGeom prst="rect">
            <a:avLst/>
          </a:prstGeom>
        </p:spPr>
      </p:pic>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3391691" y="6292692"/>
            <a:ext cx="910953" cy="365125"/>
          </a:xfrm>
          <a:prstGeom prst="rect">
            <a:avLst/>
          </a:prstGeom>
        </p:spPr>
        <p:txBody>
          <a:bodyPr vert="horz" lIns="91440" tIns="45720" rIns="91440" bIns="45720" rtlCol="0" anchor="ctr"/>
          <a:lstStyle>
            <a:lvl1pPr algn="l">
              <a:defRPr sz="1000">
                <a:solidFill>
                  <a:schemeClr val="tx1"/>
                </a:solidFill>
              </a:defRPr>
            </a:lvl1pPr>
          </a:lstStyle>
          <a:p>
            <a:fld id="{9AC16CF9-3869-4F82-A90D-615245D58BDC}" type="datetime1">
              <a:rPr lang="sv-SE" smtClean="0"/>
              <a:t>2025-09-04</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4377355" y="6292692"/>
            <a:ext cx="6336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10751258" y="6292691"/>
            <a:ext cx="432742" cy="365125"/>
          </a:xfrm>
          <a:prstGeom prst="rect">
            <a:avLst/>
          </a:prstGeom>
        </p:spPr>
        <p:txBody>
          <a:bodyPr vert="horz" lIns="91440" tIns="45720" rIns="0" bIns="45720" rtlCol="0" anchor="ctr"/>
          <a:lstStyle>
            <a:lvl1pPr algn="r">
              <a:defRPr sz="1000">
                <a:solidFill>
                  <a:schemeClr val="tx1"/>
                </a:solidFill>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1563433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s://utbildning.val.s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8000" y="304851"/>
            <a:ext cx="10176000" cy="720000"/>
          </a:xfrm>
        </p:spPr>
        <p:txBody>
          <a:bodyPr/>
          <a:lstStyle/>
          <a:p>
            <a:r>
              <a:rPr lang="sv-SE" dirty="0"/>
              <a:t>Instruktion till dig som utbildar</a:t>
            </a:r>
          </a:p>
        </p:txBody>
      </p:sp>
      <p:sp>
        <p:nvSpPr>
          <p:cNvPr id="3" name="Platshållare för innehåll 2"/>
          <p:cNvSpPr>
            <a:spLocks noGrp="1"/>
          </p:cNvSpPr>
          <p:nvPr>
            <p:ph idx="1"/>
          </p:nvPr>
        </p:nvSpPr>
        <p:spPr>
          <a:xfrm>
            <a:off x="1008000" y="1328196"/>
            <a:ext cx="10176001" cy="4661150"/>
          </a:xfrm>
        </p:spPr>
        <p:txBody>
          <a:bodyPr/>
          <a:lstStyle/>
          <a:p>
            <a:pPr marL="0" indent="0">
              <a:buNone/>
            </a:pPr>
            <a:r>
              <a:rPr lang="sv-SE" dirty="0" smtClean="0"/>
              <a:t>Strukturen </a:t>
            </a:r>
            <a:r>
              <a:rPr lang="sv-SE" dirty="0"/>
              <a:t>i bildspelet följer arbetsmomenten under röstmottagningen kronologiskt.</a:t>
            </a:r>
          </a:p>
          <a:p>
            <a:pPr marL="0" indent="0">
              <a:buNone/>
            </a:pPr>
            <a:r>
              <a:rPr lang="sv-SE" dirty="0"/>
              <a:t>Förslag på manus finns i anteckningsfältet. Manuset innehåller den text </a:t>
            </a:r>
            <a:r>
              <a:rPr lang="sv-SE" b="1" dirty="0"/>
              <a:t>i fetstil </a:t>
            </a:r>
            <a:r>
              <a:rPr lang="sv-SE" dirty="0"/>
              <a:t>som syns i bild, samt text som fördjupar, förklarar eller utvecklar ämnet.</a:t>
            </a:r>
          </a:p>
          <a:p>
            <a:pPr marL="0" indent="0">
              <a:buNone/>
            </a:pPr>
            <a:r>
              <a:rPr lang="sv-SE" i="1" dirty="0"/>
              <a:t>Kursiv text i manuset är korta instruktioner direkt till dig som utbildar</a:t>
            </a:r>
            <a:r>
              <a:rPr lang="sv-SE" i="1" dirty="0" smtClean="0"/>
              <a:t>.</a:t>
            </a:r>
            <a:endParaRPr lang="sv-SE" i="1" dirty="0"/>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28D3-22CF-4FB0-80FD-EC473B325B38}"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0969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Förberedelser innan </a:t>
            </a:r>
            <a:r>
              <a:rPr lang="sv-SE" dirty="0" smtClean="0"/>
              <a:t>röstmottagningen öppnar kl. 8</a:t>
            </a:r>
            <a:endParaRPr lang="sv-SE" dirty="0"/>
          </a:p>
        </p:txBody>
      </p:sp>
      <p:sp>
        <p:nvSpPr>
          <p:cNvPr id="3" name="Platshållare för innehåll 2"/>
          <p:cNvSpPr>
            <a:spLocks noGrp="1"/>
          </p:cNvSpPr>
          <p:nvPr>
            <p:ph idx="1"/>
          </p:nvPr>
        </p:nvSpPr>
        <p:spPr/>
        <p:txBody>
          <a:bodyPr/>
          <a:lstStyle/>
          <a:p>
            <a:r>
              <a:rPr lang="sv-SE" dirty="0" smtClean="0"/>
              <a:t>Ordförande meddelar schema</a:t>
            </a:r>
          </a:p>
          <a:p>
            <a:r>
              <a:rPr lang="sv-SE" dirty="0" smtClean="0"/>
              <a:t>Ställ i ordning lokalen</a:t>
            </a:r>
          </a:p>
          <a:p>
            <a:r>
              <a:rPr lang="sv-SE" dirty="0" smtClean="0"/>
              <a:t>Repetera ut- och inrymningsvägar</a:t>
            </a:r>
          </a:p>
          <a:p>
            <a:r>
              <a:rPr lang="sv-SE" dirty="0" smtClean="0"/>
              <a:t>Öva på röstmottagningen</a:t>
            </a:r>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0661" y="3101182"/>
            <a:ext cx="2140736" cy="1535213"/>
          </a:xfrm>
          <a:prstGeom prst="rect">
            <a:avLst/>
          </a:prstGeom>
        </p:spPr>
      </p:pic>
      <p:pic>
        <p:nvPicPr>
          <p:cNvPr id="5" name="Bildobjekt 4"/>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3189672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Möblera vallokalen</a:t>
            </a:r>
          </a:p>
        </p:txBody>
      </p:sp>
      <p:sp>
        <p:nvSpPr>
          <p:cNvPr id="3" name="Platshållare för innehåll 2"/>
          <p:cNvSpPr>
            <a:spLocks noGrp="1"/>
          </p:cNvSpPr>
          <p:nvPr>
            <p:ph sz="half" idx="1"/>
          </p:nvPr>
        </p:nvSpPr>
        <p:spPr/>
        <p:txBody>
          <a:bodyPr/>
          <a:lstStyle/>
          <a:p>
            <a:r>
              <a:rPr lang="sv-SE" dirty="0"/>
              <a:t>Två grundläggande principer att ha med dig i möblerandet:</a:t>
            </a:r>
          </a:p>
          <a:p>
            <a:pPr lvl="1"/>
            <a:r>
              <a:rPr lang="sv-SE" dirty="0"/>
              <a:t>Det ska vara tillgängligt för alla väljare.</a:t>
            </a:r>
          </a:p>
          <a:p>
            <a:pPr lvl="1"/>
            <a:r>
              <a:rPr lang="sv-SE" dirty="0"/>
              <a:t>Väljaren ska känna sig trygg att kunna rösta utan insyn.</a:t>
            </a:r>
          </a:p>
          <a:p>
            <a:endParaRPr lang="sv-SE" dirty="0"/>
          </a:p>
        </p:txBody>
      </p:sp>
      <p:pic>
        <p:nvPicPr>
          <p:cNvPr id="5" name="Platshållare för innehåll 4"/>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546677" y="870841"/>
            <a:ext cx="5505450" cy="5216793"/>
          </a:xfrm>
          <a:prstGeom prst="rect">
            <a:avLst/>
          </a:prstGeom>
        </p:spPr>
      </p:pic>
      <p:pic>
        <p:nvPicPr>
          <p:cNvPr id="6" name="Bildobjekt 5"/>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3399801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Annat om lokalen</a:t>
            </a:r>
            <a:endParaRPr lang="sv-SE" dirty="0"/>
          </a:p>
        </p:txBody>
      </p:sp>
      <p:pic>
        <p:nvPicPr>
          <p:cNvPr id="5" name="Platshållare för innehåll 4">
            <a:extLst>
              <a:ext uri="{C183D7F6-B498-43B3-948B-1728B52AA6E4}">
                <adec:decorative xmlns=""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40015" y="1281579"/>
            <a:ext cx="8551985" cy="6138120"/>
          </a:xfrm>
          <a:prstGeom prst="rect">
            <a:avLst/>
          </a:prstGeom>
          <a:ln>
            <a:noFill/>
          </a:ln>
          <a:effectLst/>
        </p:spPr>
      </p:pic>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28D3-22CF-4FB0-80FD-EC473B325B38}"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innehåll 2"/>
          <p:cNvSpPr>
            <a:spLocks noGrp="1"/>
          </p:cNvSpPr>
          <p:nvPr>
            <p:ph sz="half" idx="1"/>
          </p:nvPr>
        </p:nvSpPr>
        <p:spPr>
          <a:xfrm>
            <a:off x="1008062" y="1398588"/>
            <a:ext cx="6878637" cy="4614862"/>
          </a:xfrm>
        </p:spPr>
        <p:txBody>
          <a:bodyPr/>
          <a:lstStyle/>
          <a:p>
            <a:pPr lvl="0"/>
            <a:r>
              <a:rPr lang="sv-SE" dirty="0" smtClean="0"/>
              <a:t>Fri från propaganda</a:t>
            </a:r>
            <a:endParaRPr lang="sv-SE" dirty="0"/>
          </a:p>
          <a:p>
            <a:pPr lvl="0"/>
            <a:r>
              <a:rPr lang="sv-SE" dirty="0" smtClean="0"/>
              <a:t>Uppsamlingslådan synlig </a:t>
            </a:r>
            <a:r>
              <a:rPr lang="sv-SE" dirty="0"/>
              <a:t>och under uppsikt</a:t>
            </a:r>
          </a:p>
          <a:p>
            <a:pPr lvl="0"/>
            <a:r>
              <a:rPr lang="sv-SE" dirty="0" smtClean="0"/>
              <a:t>Håll köer utanför lokalen</a:t>
            </a:r>
            <a:endParaRPr lang="sv-SE" dirty="0"/>
          </a:p>
          <a:p>
            <a:pPr marL="0" lvl="0" indent="0">
              <a:buNone/>
            </a:pPr>
            <a:endParaRPr lang="sv-SE" dirty="0"/>
          </a:p>
          <a:p>
            <a:pPr marL="0" indent="0">
              <a:buNone/>
            </a:pPr>
            <a:endParaRPr lang="sv-SE" dirty="0"/>
          </a:p>
        </p:txBody>
      </p:sp>
      <p:pic>
        <p:nvPicPr>
          <p:cNvPr id="8" name="Bildobjekt 7"/>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4212372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Valsedlar</a:t>
            </a:r>
          </a:p>
        </p:txBody>
      </p:sp>
      <p:sp>
        <p:nvSpPr>
          <p:cNvPr id="6" name="Platshållare för innehåll 5"/>
          <p:cNvSpPr>
            <a:spLocks noGrp="1"/>
          </p:cNvSpPr>
          <p:nvPr>
            <p:ph sz="half" idx="1"/>
          </p:nvPr>
        </p:nvSpPr>
        <p:spPr>
          <a:xfrm>
            <a:off x="1007999" y="1535113"/>
            <a:ext cx="5823624" cy="4351338"/>
          </a:xfrm>
        </p:spPr>
        <p:txBody>
          <a:bodyPr/>
          <a:lstStyle/>
          <a:p>
            <a:pPr lvl="0"/>
            <a:r>
              <a:rPr lang="sv-SE" dirty="0" smtClean="0"/>
              <a:t>Nya valsedlar vid omvalet</a:t>
            </a:r>
          </a:p>
          <a:p>
            <a:pPr lvl="0"/>
            <a:r>
              <a:rPr lang="sv-SE" dirty="0" smtClean="0"/>
              <a:t>Varje </a:t>
            </a:r>
            <a:r>
              <a:rPr lang="sv-SE" dirty="0"/>
              <a:t>parti, grupp eller liknande sammanslutning kan ha en eller flera olika valsedlar. Lägg ut alla varianter av valsedlar. </a:t>
            </a:r>
          </a:p>
          <a:p>
            <a:pPr lvl="0"/>
            <a:r>
              <a:rPr lang="sv-SE" dirty="0" smtClean="0"/>
              <a:t>Säkerställ </a:t>
            </a:r>
            <a:r>
              <a:rPr lang="sv-SE" dirty="0"/>
              <a:t>ordningen i valsedelstället.</a:t>
            </a:r>
          </a:p>
          <a:p>
            <a:pPr lvl="0"/>
            <a:r>
              <a:rPr lang="sv-SE" dirty="0"/>
              <a:t>Valsedelstället ska vara påfyllt.</a:t>
            </a:r>
          </a:p>
          <a:p>
            <a:pPr lvl="0"/>
            <a:r>
              <a:rPr lang="sv-SE" dirty="0"/>
              <a:t>Endast </a:t>
            </a:r>
            <a:r>
              <a:rPr lang="sv-SE" dirty="0" smtClean="0"/>
              <a:t>ni </a:t>
            </a:r>
            <a:r>
              <a:rPr lang="sv-SE" dirty="0"/>
              <a:t>får lägga ut valsedlar.</a:t>
            </a:r>
          </a:p>
          <a:p>
            <a:pPr marL="0" indent="0">
              <a:buNone/>
            </a:pPr>
            <a:endParaRPr lang="sv-SE" sz="1800" dirty="0"/>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28D3-22CF-4FB0-80FD-EC473B325B38}"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pic>
        <p:nvPicPr>
          <p:cNvPr id="8" name="Platshållare för innehåll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7605" y="1318590"/>
            <a:ext cx="5843587" cy="4194187"/>
          </a:xfrm>
          <a:prstGeom prst="rect">
            <a:avLst/>
          </a:prstGeom>
        </p:spPr>
      </p:pic>
      <p:pic>
        <p:nvPicPr>
          <p:cNvPr id="7" name="Bildobjekt 6"/>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2993024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7D88-8791-E111-AED7-546B8D100534}"/>
            </a:ext>
          </a:extLst>
        </p:cNvPr>
        <p:cNvGrpSpPr/>
        <p:nvPr/>
      </p:nvGrpSpPr>
      <p:grpSpPr>
        <a:xfrm>
          <a:off x="0" y="0"/>
          <a:ext cx="0" cy="0"/>
          <a:chOff x="0" y="0"/>
          <a:chExt cx="0" cy="0"/>
        </a:xfrm>
      </p:grpSpPr>
      <p:pic>
        <p:nvPicPr>
          <p:cNvPr id="8" name="Bildobjekt 7"/>
          <p:cNvPicPr>
            <a:picLocks noChangeAspect="1"/>
          </p:cNvPicPr>
          <p:nvPr/>
        </p:nvPicPr>
        <p:blipFill rotWithShape="1">
          <a:blip r:embed="rId3" cstate="print">
            <a:extLst>
              <a:ext uri="{28A0092B-C50C-407E-A947-70E740481C1C}">
                <a14:useLocalDpi xmlns:a14="http://schemas.microsoft.com/office/drawing/2010/main" val="0"/>
              </a:ext>
            </a:extLst>
          </a:blip>
          <a:srcRect t="14857" b="21855"/>
          <a:stretch/>
        </p:blipFill>
        <p:spPr>
          <a:xfrm>
            <a:off x="361150" y="5287308"/>
            <a:ext cx="2469973" cy="678110"/>
          </a:xfrm>
          <a:prstGeom prst="rect">
            <a:avLst/>
          </a:prstGeom>
        </p:spPr>
      </p:pic>
      <p:pic>
        <p:nvPicPr>
          <p:cNvPr id="3" name="Bildobjekt 2"/>
          <p:cNvPicPr>
            <a:picLocks noChangeAspect="1"/>
          </p:cNvPicPr>
          <p:nvPr/>
        </p:nvPicPr>
        <p:blipFill>
          <a:blip r:embed="rId4"/>
          <a:stretch>
            <a:fillRect/>
          </a:stretch>
        </p:blipFill>
        <p:spPr>
          <a:xfrm>
            <a:off x="3314700" y="-2406564"/>
            <a:ext cx="8402515" cy="9591552"/>
          </a:xfrm>
          <a:prstGeom prst="rect">
            <a:avLst/>
          </a:prstGeom>
        </p:spPr>
      </p:pic>
    </p:spTree>
    <p:extLst>
      <p:ext uri="{BB962C8B-B14F-4D97-AF65-F5344CB8AC3E}">
        <p14:creationId xmlns:p14="http://schemas.microsoft.com/office/powerpoint/2010/main" val="47809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ubrik 4"/>
          <p:cNvSpPr>
            <a:spLocks noGrp="1"/>
          </p:cNvSpPr>
          <p:nvPr>
            <p:ph type="ctrTitle"/>
          </p:nvPr>
        </p:nvSpPr>
        <p:spPr>
          <a:xfrm>
            <a:off x="4102224" y="2628900"/>
            <a:ext cx="3987552" cy="656004"/>
          </a:xfrm>
        </p:spPr>
        <p:txBody>
          <a:bodyPr/>
          <a:lstStyle/>
          <a:p>
            <a:pPr algn="ctr"/>
            <a:r>
              <a:rPr lang="sv-SE" dirty="0"/>
              <a:t>Röstmottagning</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62" y="3284904"/>
            <a:ext cx="6848475" cy="1533525"/>
          </a:xfrm>
          <a:prstGeom prst="rect">
            <a:avLst/>
          </a:prstGeom>
        </p:spPr>
      </p:pic>
    </p:spTree>
    <p:extLst>
      <p:ext uri="{BB962C8B-B14F-4D97-AF65-F5344CB8AC3E}">
        <p14:creationId xmlns:p14="http://schemas.microsoft.com/office/powerpoint/2010/main" val="258569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Röstkort/ytterkuvert</a:t>
            </a:r>
          </a:p>
        </p:txBody>
      </p:sp>
      <p:sp>
        <p:nvSpPr>
          <p:cNvPr id="4" name="Platshållare för innehåll 3"/>
          <p:cNvSpPr>
            <a:spLocks noGrp="1"/>
          </p:cNvSpPr>
          <p:nvPr>
            <p:ph sz="half" idx="2"/>
          </p:nvPr>
        </p:nvSpPr>
        <p:spPr>
          <a:xfrm>
            <a:off x="6189598" y="1229388"/>
            <a:ext cx="4994402" cy="4652167"/>
          </a:xfrm>
        </p:spPr>
        <p:txBody>
          <a:bodyPr/>
          <a:lstStyle/>
          <a:p>
            <a:endParaRPr lang="sv-SE" dirty="0"/>
          </a:p>
          <a:p>
            <a:r>
              <a:rPr lang="sv-SE" dirty="0"/>
              <a:t>Samma röstlängd och röstberättigade </a:t>
            </a:r>
            <a:r>
              <a:rPr lang="sv-SE" dirty="0" smtClean="0"/>
              <a:t>vid omvalet.</a:t>
            </a:r>
            <a:endParaRPr lang="sv-SE" dirty="0"/>
          </a:p>
          <a:p>
            <a:r>
              <a:rPr lang="sv-SE" dirty="0" smtClean="0"/>
              <a:t>Röstkortet = ett kuvert</a:t>
            </a:r>
          </a:p>
          <a:p>
            <a:r>
              <a:rPr lang="sv-SE" dirty="0"/>
              <a:t>Nyhet i </a:t>
            </a:r>
            <a:r>
              <a:rPr lang="sv-SE" dirty="0" smtClean="0"/>
              <a:t>omvalet: klisterremsa på kuvertet</a:t>
            </a:r>
            <a:endParaRPr lang="sv-SE" dirty="0"/>
          </a:p>
          <a:p>
            <a:r>
              <a:rPr lang="sv-SE" dirty="0" smtClean="0"/>
              <a:t>På </a:t>
            </a:r>
            <a:r>
              <a:rPr lang="sv-SE" dirty="0"/>
              <a:t>röstkortet/ytterkuvertet finns namn och nummer i röstlängden förtryckt.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28D3-22CF-4FB0-80FD-EC473B325B38}"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pic>
        <p:nvPicPr>
          <p:cNvPr id="7" name="Platshållare för innehåll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72474" y="1793422"/>
            <a:ext cx="4914879" cy="3524098"/>
          </a:xfrm>
        </p:spPr>
      </p:pic>
      <p:pic>
        <p:nvPicPr>
          <p:cNvPr id="6" name="Bildobjekt 5"/>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3311527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Väljarförteckning</a:t>
            </a:r>
          </a:p>
        </p:txBody>
      </p:sp>
      <p:pic>
        <p:nvPicPr>
          <p:cNvPr id="6" name="Platshållare för innehåll 5"/>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308158" y="1530217"/>
            <a:ext cx="5276564" cy="7466340"/>
          </a:xfrm>
          <a:ln w="3175">
            <a:solidFill>
              <a:schemeClr val="bg2"/>
            </a:solidFill>
          </a:ln>
        </p:spPr>
      </p:pic>
      <p:sp>
        <p:nvSpPr>
          <p:cNvPr id="5" name="Platshållare för innehåll 4"/>
          <p:cNvSpPr>
            <a:spLocks noGrp="1"/>
          </p:cNvSpPr>
          <p:nvPr>
            <p:ph sz="half" idx="2"/>
          </p:nvPr>
        </p:nvSpPr>
        <p:spPr/>
        <p:txBody>
          <a:bodyPr/>
          <a:lstStyle/>
          <a:p>
            <a:r>
              <a:rPr lang="sv-SE" dirty="0"/>
              <a:t>Förteckning över de som röstat i lokalen.</a:t>
            </a:r>
          </a:p>
          <a:p>
            <a:r>
              <a:rPr lang="sv-SE" dirty="0" smtClean="0"/>
              <a:t>Fyll </a:t>
            </a:r>
            <a:r>
              <a:rPr lang="sv-SE" dirty="0"/>
              <a:t>i </a:t>
            </a:r>
            <a:r>
              <a:rPr lang="sv-SE" dirty="0" smtClean="0"/>
              <a:t>väljarens nummer </a:t>
            </a:r>
            <a:r>
              <a:rPr lang="sv-SE" dirty="0"/>
              <a:t>i röstlängd, namn och hur </a:t>
            </a:r>
            <a:r>
              <a:rPr lang="sv-SE" dirty="0" smtClean="0"/>
              <a:t>hen styrkt sin identitet </a:t>
            </a:r>
            <a:endParaRPr lang="sv-SE" dirty="0"/>
          </a:p>
        </p:txBody>
      </p:sp>
      <p:pic>
        <p:nvPicPr>
          <p:cNvPr id="8" name="Bildobjekt 7"/>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4052499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1871806" y="1996882"/>
            <a:ext cx="7655152" cy="3855720"/>
          </a:xfrm>
          <a:prstGeom prst="rect">
            <a:avLst/>
          </a:prstGeom>
        </p:spPr>
      </p:pic>
      <p:sp>
        <p:nvSpPr>
          <p:cNvPr id="5" name="Rubrik 4"/>
          <p:cNvSpPr>
            <a:spLocks noGrp="1"/>
          </p:cNvSpPr>
          <p:nvPr>
            <p:ph type="title"/>
          </p:nvPr>
        </p:nvSpPr>
        <p:spPr/>
        <p:txBody>
          <a:bodyPr/>
          <a:lstStyle/>
          <a:p>
            <a:r>
              <a:rPr lang="sv-SE" dirty="0"/>
              <a:t>Markera hur väljaren styrkt sin identitet</a:t>
            </a:r>
          </a:p>
        </p:txBody>
      </p:sp>
      <p:sp>
        <p:nvSpPr>
          <p:cNvPr id="6" name="Platshållare för innehåll 5"/>
          <p:cNvSpPr>
            <a:spLocks noGrp="1"/>
          </p:cNvSpPr>
          <p:nvPr>
            <p:ph idx="1"/>
          </p:nvPr>
        </p:nvSpPr>
        <p:spPr/>
        <p:txBody>
          <a:bodyPr/>
          <a:lstStyle/>
          <a:p>
            <a:r>
              <a:rPr lang="sv-SE" dirty="0">
                <a:solidFill>
                  <a:prstClr val="black"/>
                </a:solidFill>
              </a:rPr>
              <a:t>Det finns tre sätt för väljaren att styrka sin identitet vid röstning. </a:t>
            </a:r>
            <a:endParaRPr lang="sv-SE" dirty="0" smtClean="0">
              <a:solidFill>
                <a:prstClr val="black"/>
              </a:solidFill>
            </a:endParaRPr>
          </a:p>
          <a:p>
            <a:pPr marL="457200" indent="-457200">
              <a:buFont typeface="+mj-lt"/>
              <a:buAutoNum type="arabicPeriod"/>
            </a:pP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18</a:t>
            </a:fld>
            <a:endParaRPr lang="sv-SE"/>
          </a:p>
        </p:txBody>
      </p:sp>
      <p:pic>
        <p:nvPicPr>
          <p:cNvPr id="8" name="Bildobjekt 7"/>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3471862" y="5900075"/>
            <a:ext cx="2508620" cy="850403"/>
          </a:xfrm>
          <a:prstGeom prst="rect">
            <a:avLst/>
          </a:prstGeom>
        </p:spPr>
      </p:pic>
    </p:spTree>
    <p:extLst>
      <p:ext uri="{BB962C8B-B14F-4D97-AF65-F5344CB8AC3E}">
        <p14:creationId xmlns:p14="http://schemas.microsoft.com/office/powerpoint/2010/main" val="38855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Granska valkuvertet</a:t>
            </a:r>
            <a:endParaRPr lang="sv-SE" dirty="0"/>
          </a:p>
        </p:txBody>
      </p:sp>
      <p:pic>
        <p:nvPicPr>
          <p:cNvPr id="5" name="Platshållare för innehåll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8063" y="1646111"/>
            <a:ext cx="10175875" cy="4129340"/>
          </a:xfrm>
        </p:spPr>
      </p:pic>
      <p:sp>
        <p:nvSpPr>
          <p:cNvPr id="4" name="Platshållare för bildnummer 3"/>
          <p:cNvSpPr>
            <a:spLocks noGrp="1"/>
          </p:cNvSpPr>
          <p:nvPr>
            <p:ph type="sldNum" sz="quarter" idx="12"/>
          </p:nvPr>
        </p:nvSpPr>
        <p:spPr/>
        <p:txBody>
          <a:bodyPr/>
          <a:lstStyle/>
          <a:p>
            <a:fld id="{696A28D3-22CF-4FB0-80FD-EC473B325B38}" type="slidenum">
              <a:rPr lang="sv-SE" smtClean="0"/>
              <a:t>19</a:t>
            </a:fld>
            <a:endParaRPr lang="sv-SE"/>
          </a:p>
        </p:txBody>
      </p:sp>
      <p:sp>
        <p:nvSpPr>
          <p:cNvPr id="6" name="Ellips 5"/>
          <p:cNvSpPr/>
          <p:nvPr/>
        </p:nvSpPr>
        <p:spPr>
          <a:xfrm>
            <a:off x="3002280" y="4632960"/>
            <a:ext cx="1112520" cy="94488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p:cNvSpPr/>
          <p:nvPr/>
        </p:nvSpPr>
        <p:spPr>
          <a:xfrm>
            <a:off x="7985760" y="2575560"/>
            <a:ext cx="1112520" cy="94488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p:cNvSpPr/>
          <p:nvPr/>
        </p:nvSpPr>
        <p:spPr>
          <a:xfrm>
            <a:off x="701040" y="1128871"/>
            <a:ext cx="10911840" cy="4921409"/>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12694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8000" y="493059"/>
            <a:ext cx="10176000" cy="720000"/>
          </a:xfrm>
        </p:spPr>
        <p:txBody>
          <a:bodyPr>
            <a:normAutofit fontScale="90000"/>
          </a:bodyPr>
          <a:lstStyle/>
          <a:p>
            <a:pPr algn="ctr" eaLnBrk="1" hangingPunct="1">
              <a:defRPr/>
            </a:pPr>
            <a:r>
              <a:rPr lang="sv-SE" sz="3900" dirty="0"/>
              <a:t/>
            </a:r>
            <a:br>
              <a:rPr lang="sv-SE" sz="3900" dirty="0"/>
            </a:br>
            <a:r>
              <a:rPr lang="sv-SE" sz="3900" dirty="0"/>
              <a:t/>
            </a:r>
            <a:br>
              <a:rPr lang="sv-SE" sz="3900" dirty="0"/>
            </a:br>
            <a:r>
              <a:rPr lang="sv-SE" sz="3900" dirty="0" smtClean="0"/>
              <a:t>Omval </a:t>
            </a:r>
            <a:r>
              <a:rPr lang="sv-SE" sz="3900" dirty="0"/>
              <a:t>till Sametinget </a:t>
            </a:r>
            <a:r>
              <a:rPr lang="sv-SE" sz="3900" dirty="0" smtClean="0"/>
              <a:t>5 oktober 2025</a:t>
            </a:r>
            <a:endParaRPr lang="sv-SE" dirty="0"/>
          </a:p>
        </p:txBody>
      </p:sp>
      <p:sp>
        <p:nvSpPr>
          <p:cNvPr id="3" name="Underrubrik 2"/>
          <p:cNvSpPr>
            <a:spLocks noGrp="1"/>
          </p:cNvSpPr>
          <p:nvPr>
            <p:ph idx="1"/>
          </p:nvPr>
        </p:nvSpPr>
        <p:spPr/>
        <p:txBody>
          <a:bodyPr>
            <a:normAutofit/>
          </a:bodyPr>
          <a:lstStyle/>
          <a:p>
            <a:pPr eaLnBrk="1" hangingPunct="1">
              <a:defRPr/>
            </a:pPr>
            <a:r>
              <a:rPr lang="sv-SE" dirty="0">
                <a:sym typeface="Palatino" pitchFamily="18" charset="0"/>
              </a:rPr>
              <a:t> </a:t>
            </a:r>
          </a:p>
          <a:p>
            <a:pPr eaLnBrk="1" hangingPunct="1">
              <a:defRPr/>
            </a:pPr>
            <a:endParaRPr lang="sv-SE" sz="2200" dirty="0" smtClean="0">
              <a:latin typeface="+mj-lt"/>
              <a:sym typeface="Palatino" pitchFamily="18" charset="0"/>
            </a:endParaRPr>
          </a:p>
          <a:p>
            <a:pPr eaLnBrk="1" hangingPunct="1">
              <a:defRPr/>
            </a:pPr>
            <a:endParaRPr lang="sv-SE" sz="2200" dirty="0">
              <a:latin typeface="+mj-lt"/>
              <a:sym typeface="Palatino" pitchFamily="18" charset="0"/>
            </a:endParaRPr>
          </a:p>
          <a:p>
            <a:pPr eaLnBrk="1" hangingPunct="1">
              <a:defRPr/>
            </a:pPr>
            <a:endParaRPr lang="sv-SE" sz="2200" dirty="0" smtClean="0">
              <a:latin typeface="+mj-lt"/>
              <a:sym typeface="Palatino" pitchFamily="18" charset="0"/>
            </a:endParaRPr>
          </a:p>
          <a:p>
            <a:pPr eaLnBrk="1" hangingPunct="1">
              <a:defRPr/>
            </a:pPr>
            <a:endParaRPr lang="sv-SE" sz="2200" dirty="0">
              <a:latin typeface="+mj-lt"/>
              <a:sym typeface="Palatino" pitchFamily="18" charset="0"/>
            </a:endParaRPr>
          </a:p>
          <a:p>
            <a:pPr eaLnBrk="1" hangingPunct="1">
              <a:defRPr/>
            </a:pPr>
            <a:endParaRPr lang="sv-SE" sz="2200" dirty="0" smtClean="0">
              <a:latin typeface="+mj-lt"/>
              <a:sym typeface="Palatino" pitchFamily="18" charset="0"/>
            </a:endParaRPr>
          </a:p>
          <a:p>
            <a:pPr eaLnBrk="1" hangingPunct="1">
              <a:defRPr/>
            </a:pPr>
            <a:endParaRPr lang="sv-SE" sz="2200" dirty="0">
              <a:latin typeface="+mj-lt"/>
              <a:sym typeface="Palatino" pitchFamily="18" charset="0"/>
            </a:endParaRPr>
          </a:p>
          <a:p>
            <a:pPr marL="0" indent="0" algn="ctr" eaLnBrk="1" hangingPunct="1">
              <a:buNone/>
              <a:defRPr/>
            </a:pPr>
            <a:r>
              <a:rPr lang="sv-SE" sz="2200" dirty="0" smtClean="0">
                <a:latin typeface="+mj-lt"/>
                <a:sym typeface="Palatino" pitchFamily="18" charset="0"/>
              </a:rPr>
              <a:t>Utbildning </a:t>
            </a:r>
            <a:r>
              <a:rPr lang="sv-SE" sz="2200" dirty="0">
                <a:latin typeface="+mj-lt"/>
                <a:sym typeface="Palatino" pitchFamily="18" charset="0"/>
              </a:rPr>
              <a:t>av </a:t>
            </a:r>
            <a:r>
              <a:rPr lang="sv-SE" sz="2200" dirty="0" smtClean="0">
                <a:latin typeface="+mj-lt"/>
                <a:sym typeface="Palatino" pitchFamily="18" charset="0"/>
              </a:rPr>
              <a:t>röstmottagare</a:t>
            </a:r>
            <a:endParaRPr lang="sv-SE" sz="2200" dirty="0">
              <a:latin typeface="+mj-lt"/>
              <a:sym typeface="Palatino" pitchFamily="18" charset="0"/>
            </a:endParaRP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654" y="1419470"/>
            <a:ext cx="4901934" cy="3240262"/>
          </a:xfrm>
          <a:prstGeom prst="rect">
            <a:avLst/>
          </a:prstGeom>
        </p:spPr>
      </p:pic>
      <p:pic>
        <p:nvPicPr>
          <p:cNvPr id="4" name="Bildobjekt 3">
            <a:extLst>
              <a:ext uri="{FF2B5EF4-FFF2-40B4-BE49-F238E27FC236}">
                <a16:creationId xmlns:a16="http://schemas.microsoft.com/office/drawing/2014/main" id="{196131FE-504D-5229-DB39-A4C8691BA90C}"/>
              </a:ext>
            </a:extLst>
          </p:cNvPr>
          <p:cNvPicPr>
            <a:picLocks noChangeAspect="1"/>
          </p:cNvPicPr>
          <p:nvPr/>
        </p:nvPicPr>
        <p:blipFill>
          <a:blip r:embed="rId4"/>
          <a:stretch>
            <a:fillRect/>
          </a:stretch>
        </p:blipFill>
        <p:spPr>
          <a:xfrm>
            <a:off x="1122299" y="1419470"/>
            <a:ext cx="4858055" cy="3209425"/>
          </a:xfrm>
          <a:prstGeom prst="rect">
            <a:avLst/>
          </a:prstGeom>
        </p:spPr>
      </p:pic>
      <p:pic>
        <p:nvPicPr>
          <p:cNvPr id="6" name="Bildobjekt 5"/>
          <p:cNvPicPr>
            <a:picLocks noChangeAspect="1"/>
          </p:cNvPicPr>
          <p:nvPr/>
        </p:nvPicPr>
        <p:blipFill rotWithShape="1">
          <a:blip r:embed="rId5" cstate="print">
            <a:extLst>
              <a:ext uri="{28A0092B-C50C-407E-A947-70E740481C1C}">
                <a14:useLocalDpi xmlns:a14="http://schemas.microsoft.com/office/drawing/2010/main" val="0"/>
              </a:ext>
            </a:extLst>
          </a:blip>
          <a:srcRect b="21855"/>
          <a:stretch/>
        </p:blipFill>
        <p:spPr>
          <a:xfrm>
            <a:off x="9393520" y="5902124"/>
            <a:ext cx="2508620" cy="850403"/>
          </a:xfrm>
          <a:prstGeom prst="rect">
            <a:avLst/>
          </a:prstGeom>
        </p:spPr>
      </p:pic>
    </p:spTree>
    <p:extLst>
      <p:ext uri="{BB962C8B-B14F-4D97-AF65-F5344CB8AC3E}">
        <p14:creationId xmlns:p14="http://schemas.microsoft.com/office/powerpoint/2010/main" val="2621633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8000" y="280788"/>
            <a:ext cx="10176000" cy="720000"/>
          </a:xfrm>
        </p:spPr>
        <p:txBody>
          <a:bodyPr/>
          <a:lstStyle/>
          <a:p>
            <a:r>
              <a:rPr lang="sv-SE" dirty="0"/>
              <a:t>Instruktion: Ta emot en röst</a:t>
            </a:r>
          </a:p>
        </p:txBody>
      </p:sp>
      <p:sp>
        <p:nvSpPr>
          <p:cNvPr id="3" name="Platshållare för innehåll 2"/>
          <p:cNvSpPr>
            <a:spLocks noGrp="1"/>
          </p:cNvSpPr>
          <p:nvPr>
            <p:ph idx="1"/>
          </p:nvPr>
        </p:nvSpPr>
        <p:spPr>
          <a:xfrm>
            <a:off x="1008000" y="1198907"/>
            <a:ext cx="10176000" cy="4880767"/>
          </a:xfrm>
        </p:spPr>
        <p:txBody>
          <a:bodyPr/>
          <a:lstStyle/>
          <a:p>
            <a:pPr marL="457200" indent="-457200">
              <a:buFont typeface="+mj-lt"/>
              <a:buAutoNum type="arabicPeriod"/>
            </a:pPr>
            <a:r>
              <a:rPr lang="sv-SE" dirty="0" smtClean="0"/>
              <a:t>Ta </a:t>
            </a:r>
            <a:r>
              <a:rPr lang="sv-SE" dirty="0"/>
              <a:t>emot väljarens röstkort/ytterkuvert och valkuvert. </a:t>
            </a:r>
          </a:p>
          <a:p>
            <a:pPr marL="457200" indent="-457200">
              <a:buFont typeface="+mj-lt"/>
              <a:buAutoNum type="arabicPeriod"/>
            </a:pPr>
            <a:r>
              <a:rPr lang="sv-SE" dirty="0" smtClean="0"/>
              <a:t>Kontrollera </a:t>
            </a:r>
            <a:r>
              <a:rPr lang="sv-SE" b="1" dirty="0"/>
              <a:t>väljarens identitet </a:t>
            </a:r>
            <a:r>
              <a:rPr lang="sv-SE" dirty="0"/>
              <a:t>och markera hur id-kontroll skett i väljarförteckningen.</a:t>
            </a:r>
          </a:p>
          <a:p>
            <a:pPr marL="457200" indent="-457200">
              <a:buFont typeface="+mj-lt"/>
              <a:buAutoNum type="arabicPeriod"/>
            </a:pPr>
            <a:r>
              <a:rPr lang="sv-SE" dirty="0" smtClean="0"/>
              <a:t>Kontrollera </a:t>
            </a:r>
            <a:r>
              <a:rPr lang="sv-SE" dirty="0"/>
              <a:t>att väljaren enbart gjort i ordning ett valkuvert och att </a:t>
            </a:r>
            <a:r>
              <a:rPr lang="sv-SE" b="1" dirty="0"/>
              <a:t>valkuvertet är korrekt </a:t>
            </a:r>
            <a:r>
              <a:rPr lang="sv-SE" b="1" dirty="0" smtClean="0"/>
              <a:t>iordninggjort</a:t>
            </a:r>
            <a:r>
              <a:rPr lang="sv-SE" dirty="0"/>
              <a:t>:</a:t>
            </a:r>
          </a:p>
          <a:p>
            <a:pPr marL="457200" indent="-457200">
              <a:buFont typeface="+mj-lt"/>
              <a:buAutoNum type="arabicPeriod" startAt="4"/>
            </a:pPr>
            <a:r>
              <a:rPr lang="sv-SE" dirty="0" smtClean="0"/>
              <a:t>Lägg </a:t>
            </a:r>
            <a:r>
              <a:rPr lang="sv-SE" dirty="0"/>
              <a:t>ner valkuvertet i väljarens </a:t>
            </a:r>
            <a:r>
              <a:rPr lang="sv-SE" dirty="0" smtClean="0"/>
              <a:t>röstkort/ytterkuvert.</a:t>
            </a:r>
          </a:p>
          <a:p>
            <a:pPr marL="457200" indent="-457200">
              <a:buFont typeface="+mj-lt"/>
              <a:buAutoNum type="arabicPeriod" startAt="4"/>
            </a:pPr>
            <a:r>
              <a:rPr lang="sv-SE" b="1" dirty="0" smtClean="0"/>
              <a:t>Anteckna </a:t>
            </a:r>
            <a:r>
              <a:rPr lang="sv-SE" b="1" dirty="0"/>
              <a:t>i väljarförteckningen </a:t>
            </a:r>
            <a:r>
              <a:rPr lang="sv-SE" dirty="0"/>
              <a:t>både väljarens namn och nummer i röstlängden. </a:t>
            </a:r>
            <a:endParaRPr lang="sv-SE" dirty="0" smtClean="0"/>
          </a:p>
          <a:p>
            <a:pPr marL="457200" indent="-457200">
              <a:buFont typeface="+mj-lt"/>
              <a:buAutoNum type="arabicPeriod" startAt="4"/>
            </a:pPr>
            <a:r>
              <a:rPr lang="sv-SE" b="1" dirty="0" smtClean="0"/>
              <a:t>Klistra </a:t>
            </a:r>
            <a:r>
              <a:rPr lang="sv-SE" b="1" dirty="0"/>
              <a:t>igen röstkortet/ytterkuvertet </a:t>
            </a:r>
            <a:r>
              <a:rPr lang="sv-SE" dirty="0"/>
              <a:t>ordentligt. </a:t>
            </a:r>
            <a:endParaRPr lang="sv-SE" dirty="0" smtClean="0"/>
          </a:p>
          <a:p>
            <a:pPr marL="457200" indent="-457200">
              <a:buFont typeface="+mj-lt"/>
              <a:buAutoNum type="arabicPeriod" startAt="4"/>
            </a:pPr>
            <a:r>
              <a:rPr lang="sv-SE" b="1" dirty="0" smtClean="0"/>
              <a:t>Lägg</a:t>
            </a:r>
            <a:r>
              <a:rPr lang="sv-SE" dirty="0" smtClean="0"/>
              <a:t> </a:t>
            </a:r>
            <a:r>
              <a:rPr lang="sv-SE" dirty="0"/>
              <a:t>det igenklistrade röstkortet/ytterkuvertet </a:t>
            </a:r>
            <a:r>
              <a:rPr lang="sv-SE" b="1" dirty="0"/>
              <a:t>i uppsamlingslådan</a:t>
            </a:r>
            <a:r>
              <a:rPr lang="sv-SE" dirty="0"/>
              <a:t>. </a:t>
            </a:r>
          </a:p>
          <a:p>
            <a:pPr marL="0" indent="0">
              <a:buNone/>
            </a:pPr>
            <a:endParaRPr lang="sv-SE"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b="21855"/>
          <a:stretch/>
        </p:blipFill>
        <p:spPr>
          <a:xfrm>
            <a:off x="9393520" y="5881555"/>
            <a:ext cx="2508620" cy="850403"/>
          </a:xfrm>
          <a:prstGeom prst="rect">
            <a:avLst/>
          </a:prstGeom>
        </p:spPr>
      </p:pic>
    </p:spTree>
    <p:extLst>
      <p:ext uri="{BB962C8B-B14F-4D97-AF65-F5344CB8AC3E}">
        <p14:creationId xmlns:p14="http://schemas.microsoft.com/office/powerpoint/2010/main" val="240198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541867" y="509388"/>
            <a:ext cx="10642133" cy="720000"/>
          </a:xfrm>
        </p:spPr>
        <p:txBody>
          <a:bodyPr/>
          <a:lstStyle/>
          <a:p>
            <a:r>
              <a:rPr lang="sv-SE" dirty="0"/>
              <a:t>Väljare kommer med igenklistrat röstkort/ytterkuvert</a:t>
            </a:r>
          </a:p>
        </p:txBody>
      </p:sp>
      <p:sp>
        <p:nvSpPr>
          <p:cNvPr id="7" name="Platshållare för innehåll 6"/>
          <p:cNvSpPr>
            <a:spLocks noGrp="1"/>
          </p:cNvSpPr>
          <p:nvPr>
            <p:ph idx="1"/>
          </p:nvPr>
        </p:nvSpPr>
        <p:spPr/>
        <p:txBody>
          <a:bodyPr/>
          <a:lstStyle/>
          <a:p>
            <a:pPr marL="0" indent="0">
              <a:buNone/>
            </a:pPr>
            <a:r>
              <a:rPr lang="sv-SE" dirty="0"/>
              <a:t>	</a:t>
            </a:r>
          </a:p>
          <a:p>
            <a:pPr marL="0" indent="0">
              <a:buNone/>
            </a:pPr>
            <a:endParaRPr lang="sv-SE" dirty="0" smtClean="0"/>
          </a:p>
          <a:p>
            <a:pPr marL="457200" indent="-457200">
              <a:buFont typeface="+mj-lt"/>
              <a:buAutoNum type="arabicPeriod"/>
            </a:pPr>
            <a:r>
              <a:rPr lang="sv-SE" dirty="0" smtClean="0"/>
              <a:t>Informera </a:t>
            </a:r>
            <a:r>
              <a:rPr lang="sv-SE" dirty="0"/>
              <a:t>väljaren om att du måste öppna röstkortet/ytterkuvertet </a:t>
            </a:r>
            <a:r>
              <a:rPr lang="sv-SE" dirty="0" smtClean="0"/>
              <a:t>för </a:t>
            </a:r>
            <a:r>
              <a:rPr lang="sv-SE" dirty="0"/>
              <a:t>att kontrollera att valkuvertet är korrekt iordninggjort</a:t>
            </a:r>
          </a:p>
          <a:p>
            <a:pPr marL="457200" indent="-457200">
              <a:buFont typeface="+mj-lt"/>
              <a:buAutoNum type="arabicPeriod"/>
            </a:pPr>
            <a:r>
              <a:rPr lang="sv-SE" dirty="0" smtClean="0"/>
              <a:t>Öppna </a:t>
            </a:r>
            <a:r>
              <a:rPr lang="sv-SE" dirty="0"/>
              <a:t>röstkortet/ytterkuvertet och ta ut valkuvertet</a:t>
            </a:r>
          </a:p>
          <a:p>
            <a:pPr marL="457200" indent="-457200">
              <a:buFont typeface="+mj-lt"/>
              <a:buAutoNum type="arabicPeriod"/>
            </a:pPr>
            <a:r>
              <a:rPr lang="sv-SE" dirty="0" smtClean="0"/>
              <a:t>Riv </a:t>
            </a:r>
            <a:r>
              <a:rPr lang="sv-SE" dirty="0"/>
              <a:t>itu det öppnade röstkortet/ytterkuvertet och lämna det till </a:t>
            </a:r>
            <a:r>
              <a:rPr lang="sv-SE" dirty="0" smtClean="0"/>
              <a:t>ordförande</a:t>
            </a:r>
            <a:endParaRPr lang="sv-SE" dirty="0"/>
          </a:p>
          <a:p>
            <a:pPr marL="457200" indent="-457200">
              <a:buFont typeface="+mj-lt"/>
              <a:buAutoNum type="arabicPeriod"/>
            </a:pPr>
            <a:r>
              <a:rPr lang="sv-SE" dirty="0" smtClean="0"/>
              <a:t>Ordföranden </a:t>
            </a:r>
            <a:r>
              <a:rPr lang="sv-SE" dirty="0"/>
              <a:t>eller vice ordföranden skriver ett dubblettröstkort åt </a:t>
            </a:r>
            <a:r>
              <a:rPr lang="sv-SE" dirty="0" smtClean="0"/>
              <a:t>väljaren </a:t>
            </a:r>
            <a:r>
              <a:rPr lang="sv-SE" dirty="0"/>
              <a:t>och ger detta till dig</a:t>
            </a:r>
          </a:p>
          <a:p>
            <a:pPr marL="457200" indent="-457200">
              <a:buFont typeface="+mj-lt"/>
              <a:buAutoNum type="arabicPeriod"/>
            </a:pPr>
            <a:r>
              <a:rPr lang="sv-SE" dirty="0" smtClean="0"/>
              <a:t>Följ </a:t>
            </a:r>
            <a:r>
              <a:rPr lang="sv-SE" dirty="0"/>
              <a:t>stegen i instruktion 1 ”Ta emot en röst”</a:t>
            </a:r>
          </a:p>
          <a:p>
            <a:endParaRPr lang="sv-SE" dirty="0"/>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28D3-22CF-4FB0-80FD-EC473B325B38}"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pic>
        <p:nvPicPr>
          <p:cNvPr id="8" name="Bildobjekt 7"/>
          <p:cNvPicPr>
            <a:picLocks noChangeAspect="1"/>
          </p:cNvPicPr>
          <p:nvPr/>
        </p:nvPicPr>
        <p:blipFill rotWithShape="1">
          <a:blip r:embed="rId3"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pic>
        <p:nvPicPr>
          <p:cNvPr id="3" name="Bildobjekt 2"/>
          <p:cNvPicPr>
            <a:picLocks noChangeAspect="1"/>
          </p:cNvPicPr>
          <p:nvPr/>
        </p:nvPicPr>
        <p:blipFill>
          <a:blip r:embed="rId4"/>
          <a:stretch>
            <a:fillRect/>
          </a:stretch>
        </p:blipFill>
        <p:spPr>
          <a:xfrm>
            <a:off x="3170163" y="1229388"/>
            <a:ext cx="5868329" cy="1354230"/>
          </a:xfrm>
          <a:prstGeom prst="rect">
            <a:avLst/>
          </a:prstGeom>
        </p:spPr>
      </p:pic>
    </p:spTree>
    <p:extLst>
      <p:ext uri="{BB962C8B-B14F-4D97-AF65-F5344CB8AC3E}">
        <p14:creationId xmlns:p14="http://schemas.microsoft.com/office/powerpoint/2010/main" val="413216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Om en väljare röstar flera gånger</a:t>
            </a:r>
          </a:p>
        </p:txBody>
      </p:sp>
      <p:sp>
        <p:nvSpPr>
          <p:cNvPr id="6" name="Platshållare för innehåll 5"/>
          <p:cNvSpPr>
            <a:spLocks noGrp="1"/>
          </p:cNvSpPr>
          <p:nvPr>
            <p:ph sz="half" idx="2"/>
          </p:nvPr>
        </p:nvSpPr>
        <p:spPr>
          <a:xfrm>
            <a:off x="4368800" y="1530217"/>
            <a:ext cx="6815199" cy="4351338"/>
          </a:xfrm>
        </p:spPr>
        <p:txBody>
          <a:bodyPr/>
          <a:lstStyle/>
          <a:p>
            <a:r>
              <a:rPr lang="sv-SE" dirty="0"/>
              <a:t>Om väljaren både röstat i vallokal och brevröstat så är det rösten i vallokalen som läggs i </a:t>
            </a:r>
            <a:r>
              <a:rPr lang="sv-SE" dirty="0" smtClean="0"/>
              <a:t>valurnan hos länsstyrelsen. </a:t>
            </a:r>
            <a:endParaRPr lang="sv-SE" dirty="0"/>
          </a:p>
          <a:p>
            <a:r>
              <a:rPr lang="sv-SE" dirty="0"/>
              <a:t>Om väljaren röstar fler gånger i vallokal kommer samtliga röster att bedömas som ogiltiga. Likaså om väljaren inte röstat i vallokal men</a:t>
            </a:r>
            <a:r>
              <a:rPr lang="sv-SE" dirty="0" smtClean="0"/>
              <a:t> </a:t>
            </a:r>
            <a:r>
              <a:rPr lang="sv-SE" dirty="0"/>
              <a:t>skickat in fler än en brevröst.</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28D3-22CF-4FB0-80FD-EC473B325B38}"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pic>
        <p:nvPicPr>
          <p:cNvPr id="7" name="Platshållare för innehåll 6"/>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418574" y="1322447"/>
            <a:ext cx="3870408" cy="2777954"/>
          </a:xfrm>
        </p:spPr>
      </p:pic>
      <p:pic>
        <p:nvPicPr>
          <p:cNvPr id="8" name="Bildobjekt 7"/>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3059101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Öppet för allmänheten</a:t>
            </a:r>
          </a:p>
        </p:txBody>
      </p:sp>
      <p:pic>
        <p:nvPicPr>
          <p:cNvPr id="5" name="Platshållare för innehåll 4"/>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6099" y="1694467"/>
            <a:ext cx="4883651" cy="3505202"/>
          </a:xfrm>
        </p:spPr>
      </p:pic>
      <p:sp>
        <p:nvSpPr>
          <p:cNvPr id="6" name="Platshållare för innehåll 5"/>
          <p:cNvSpPr>
            <a:spLocks noGrp="1"/>
          </p:cNvSpPr>
          <p:nvPr>
            <p:ph sz="half" idx="2"/>
          </p:nvPr>
        </p:nvSpPr>
        <p:spPr/>
        <p:txBody>
          <a:bodyPr/>
          <a:lstStyle/>
          <a:p>
            <a:r>
              <a:rPr lang="sv-SE" dirty="0"/>
              <a:t>Allmänheten får observera</a:t>
            </a:r>
          </a:p>
          <a:p>
            <a:r>
              <a:rPr lang="sv-SE" dirty="0"/>
              <a:t>Tillåtet att fotografera och filma</a:t>
            </a:r>
          </a:p>
          <a:p>
            <a:r>
              <a:rPr lang="sv-SE" dirty="0"/>
              <a:t>Viktigt att röstmottagningen inte störs och att väljarnas valhemlighet bevaras</a:t>
            </a:r>
          </a:p>
          <a:p>
            <a:r>
              <a:rPr lang="sv-SE" dirty="0" smtClean="0"/>
              <a:t>Du har ett offentligt </a:t>
            </a:r>
            <a:r>
              <a:rPr lang="sv-SE" dirty="0"/>
              <a:t>uppdrag</a:t>
            </a:r>
          </a:p>
        </p:txBody>
      </p:sp>
      <p:pic>
        <p:nvPicPr>
          <p:cNvPr id="7" name="Bildobjekt 6"/>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2029841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Protokollet</a:t>
            </a:r>
          </a:p>
        </p:txBody>
      </p:sp>
      <p:pic>
        <p:nvPicPr>
          <p:cNvPr id="5" name="Platshållare för innehåll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5312" y="1349116"/>
            <a:ext cx="6368204" cy="4532440"/>
          </a:xfrm>
          <a:prstGeom prst="rect">
            <a:avLst/>
          </a:prstGeom>
        </p:spPr>
      </p:pic>
      <p:sp>
        <p:nvSpPr>
          <p:cNvPr id="4" name="Platshållare för innehåll 3"/>
          <p:cNvSpPr>
            <a:spLocks noGrp="1"/>
          </p:cNvSpPr>
          <p:nvPr>
            <p:ph sz="half" idx="2"/>
          </p:nvPr>
        </p:nvSpPr>
        <p:spPr>
          <a:xfrm>
            <a:off x="6826079" y="1530217"/>
            <a:ext cx="4357920" cy="4351338"/>
          </a:xfrm>
        </p:spPr>
        <p:txBody>
          <a:bodyPr/>
          <a:lstStyle/>
          <a:p>
            <a:r>
              <a:rPr lang="sv-SE" dirty="0"/>
              <a:t>Ordföranden ansvarar för och fyller i protokollet. </a:t>
            </a:r>
          </a:p>
          <a:p>
            <a:r>
              <a:rPr lang="sv-SE" dirty="0"/>
              <a:t>Håll protokollet under uppsikt och se till att ingen obehörig kan komma åt det. </a:t>
            </a:r>
          </a:p>
          <a:p>
            <a:r>
              <a:rPr lang="sv-SE" dirty="0"/>
              <a:t>Obligatoriska uppgifter och avvikelser eller händelser.</a:t>
            </a:r>
          </a:p>
        </p:txBody>
      </p:sp>
      <p:pic>
        <p:nvPicPr>
          <p:cNvPr id="6" name="Bildobjekt 5"/>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664526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a:t>Valhemlighet och hjälp att rösta</a:t>
            </a:r>
          </a:p>
        </p:txBody>
      </p:sp>
      <p:sp>
        <p:nvSpPr>
          <p:cNvPr id="8" name="Platshållare för innehåll 7"/>
          <p:cNvSpPr>
            <a:spLocks noGrp="1"/>
          </p:cNvSpPr>
          <p:nvPr>
            <p:ph sz="half" idx="1"/>
          </p:nvPr>
        </p:nvSpPr>
        <p:spPr/>
        <p:txBody>
          <a:bodyPr/>
          <a:lstStyle/>
          <a:p>
            <a:pPr lvl="0"/>
            <a:r>
              <a:rPr lang="sv-SE" dirty="0"/>
              <a:t>Väljaren ska göra i ordning sin röst i avskildhet. </a:t>
            </a:r>
          </a:p>
          <a:p>
            <a:pPr lvl="0"/>
            <a:r>
              <a:rPr lang="sv-SE" dirty="0"/>
              <a:t>Endast om väljaren behöver hjälp är det tillåtet att vara två vid röstningen.</a:t>
            </a:r>
          </a:p>
          <a:p>
            <a:pPr lvl="0"/>
            <a:r>
              <a:rPr lang="sv-SE" dirty="0"/>
              <a:t>Röstmottagare har tystnadsplikt och får inte berätta för någon vad väljaren har röstat på. </a:t>
            </a:r>
          </a:p>
          <a:p>
            <a:pPr marL="324000" lvl="2" indent="0">
              <a:spcBef>
                <a:spcPts val="1000"/>
              </a:spcBef>
              <a:buClr>
                <a:schemeClr val="accent5"/>
              </a:buClr>
              <a:buNone/>
            </a:pPr>
            <a:endParaRPr lang="sv-SE" sz="2400" dirty="0"/>
          </a:p>
          <a:p>
            <a:pPr marL="648000" lvl="2">
              <a:spcBef>
                <a:spcPts val="1000"/>
              </a:spcBef>
              <a:buClr>
                <a:schemeClr val="accent5"/>
              </a:buClr>
              <a:buFont typeface="Wingdings" panose="05000000000000000000" pitchFamily="2" charset="2"/>
              <a:buChar char="§"/>
            </a:pPr>
            <a:endParaRPr lang="sv-SE" sz="2400" dirty="0"/>
          </a:p>
          <a:p>
            <a:endParaRPr lang="sv-SE" dirty="0"/>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28D3-22CF-4FB0-80FD-EC473B325B38}"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pic>
        <p:nvPicPr>
          <p:cNvPr id="3" name="Platshållare för innehåll 2"/>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002400" y="1535113"/>
            <a:ext cx="5181600" cy="3798541"/>
          </a:xfrm>
        </p:spPr>
      </p:pic>
      <p:pic>
        <p:nvPicPr>
          <p:cNvPr id="6" name="Bildobjekt 5"/>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6451"/>
            <a:ext cx="2508620" cy="850403"/>
          </a:xfrm>
          <a:prstGeom prst="rect">
            <a:avLst/>
          </a:prstGeom>
        </p:spPr>
      </p:pic>
    </p:spTree>
    <p:extLst>
      <p:ext uri="{BB962C8B-B14F-4D97-AF65-F5344CB8AC3E}">
        <p14:creationId xmlns:p14="http://schemas.microsoft.com/office/powerpoint/2010/main" val="1218675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270847" y="2564904"/>
            <a:ext cx="5650306" cy="720000"/>
          </a:xfrm>
        </p:spPr>
        <p:txBody>
          <a:bodyPr/>
          <a:lstStyle/>
          <a:p>
            <a:r>
              <a:rPr lang="sv-SE" dirty="0" smtClean="0"/>
              <a:t>Avsluta </a:t>
            </a:r>
            <a:r>
              <a:rPr lang="sv-SE" dirty="0"/>
              <a:t>röstmottagning</a:t>
            </a: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62" y="3284904"/>
            <a:ext cx="6848475" cy="1533525"/>
          </a:xfrm>
          <a:prstGeom prst="rect">
            <a:avLst/>
          </a:prstGeom>
        </p:spPr>
      </p:pic>
    </p:spTree>
    <p:extLst>
      <p:ext uri="{BB962C8B-B14F-4D97-AF65-F5344CB8AC3E}">
        <p14:creationId xmlns:p14="http://schemas.microsoft.com/office/powerpoint/2010/main" val="67677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62340" y="2203869"/>
            <a:ext cx="5862359" cy="3681927"/>
          </a:xfrm>
          <a:prstGeom prst="rect">
            <a:avLst/>
          </a:prstGeom>
        </p:spPr>
      </p:pic>
      <p:sp>
        <p:nvSpPr>
          <p:cNvPr id="4" name="Rubrik 3"/>
          <p:cNvSpPr>
            <a:spLocks noGrp="1"/>
          </p:cNvSpPr>
          <p:nvPr>
            <p:ph type="title"/>
          </p:nvPr>
        </p:nvSpPr>
        <p:spPr/>
        <p:txBody>
          <a:bodyPr/>
          <a:lstStyle/>
          <a:p>
            <a:r>
              <a:rPr lang="sv-SE" dirty="0"/>
              <a:t>Efter avslutad röstmottagning</a:t>
            </a:r>
          </a:p>
        </p:txBody>
      </p:sp>
      <p:sp>
        <p:nvSpPr>
          <p:cNvPr id="5" name="Platshållare för innehåll 4"/>
          <p:cNvSpPr>
            <a:spLocks noGrp="1"/>
          </p:cNvSpPr>
          <p:nvPr>
            <p:ph sz="half" idx="1"/>
          </p:nvPr>
        </p:nvSpPr>
        <p:spPr>
          <a:xfrm>
            <a:off x="709052" y="1229389"/>
            <a:ext cx="6286108" cy="4656408"/>
          </a:xfrm>
        </p:spPr>
        <p:txBody>
          <a:bodyPr/>
          <a:lstStyle/>
          <a:p>
            <a:pPr marL="457200" indent="-457200">
              <a:buFont typeface="+mj-lt"/>
              <a:buAutoNum type="arabicPeriod"/>
            </a:pPr>
            <a:r>
              <a:rPr lang="sv-SE" dirty="0" smtClean="0"/>
              <a:t>Töm </a:t>
            </a:r>
            <a:r>
              <a:rPr lang="sv-SE" dirty="0"/>
              <a:t>uppsamlingslådan och </a:t>
            </a:r>
            <a:r>
              <a:rPr lang="sv-SE" dirty="0" smtClean="0"/>
              <a:t>räkna </a:t>
            </a:r>
            <a:r>
              <a:rPr lang="sv-SE" dirty="0"/>
              <a:t>alla mottagna </a:t>
            </a:r>
            <a:r>
              <a:rPr lang="sv-SE" dirty="0" smtClean="0"/>
              <a:t>röstkort/ytterkuvert.</a:t>
            </a:r>
            <a:endParaRPr lang="sv-SE" dirty="0"/>
          </a:p>
          <a:p>
            <a:pPr marL="457200" indent="-457200">
              <a:buFont typeface="+mj-lt"/>
              <a:buAutoNum type="arabicPeriod"/>
            </a:pPr>
            <a:r>
              <a:rPr lang="sv-SE" dirty="0" smtClean="0"/>
              <a:t>Lägg </a:t>
            </a:r>
            <a:r>
              <a:rPr lang="sv-SE" dirty="0"/>
              <a:t>röstkorten/ytterkuverten och väljarförteckningarna i </a:t>
            </a:r>
            <a:r>
              <a:rPr lang="sv-SE" dirty="0" smtClean="0"/>
              <a:t>säkerhetspåsar.  </a:t>
            </a:r>
          </a:p>
          <a:p>
            <a:pPr marL="457200" indent="-457200">
              <a:buFont typeface="+mj-lt"/>
              <a:buAutoNum type="arabicPeriod"/>
            </a:pPr>
            <a:r>
              <a:rPr lang="sv-SE" dirty="0" smtClean="0"/>
              <a:t>Anteckna serienummer från säkerhetspåsarna i protokollet.</a:t>
            </a:r>
          </a:p>
          <a:p>
            <a:pPr marL="457200" indent="-457200">
              <a:buFont typeface="+mj-lt"/>
              <a:buAutoNum type="arabicPeriod"/>
            </a:pPr>
            <a:r>
              <a:rPr lang="sv-SE" dirty="0" smtClean="0"/>
              <a:t>Fota protokollet och skicka till Sametinget.</a:t>
            </a:r>
          </a:p>
          <a:p>
            <a:pPr marL="457200" indent="-457200">
              <a:buFont typeface="+mj-lt"/>
              <a:buAutoNum type="arabicPeriod"/>
            </a:pPr>
            <a:r>
              <a:rPr lang="sv-SE" dirty="0" smtClean="0"/>
              <a:t>Packa </a:t>
            </a:r>
            <a:r>
              <a:rPr lang="sv-SE" dirty="0"/>
              <a:t>säkerhetspåsarna tillsammans med </a:t>
            </a:r>
            <a:r>
              <a:rPr lang="sv-SE" dirty="0" smtClean="0"/>
              <a:t>röstlängd och protokoll i </a:t>
            </a:r>
            <a:r>
              <a:rPr lang="sv-SE" dirty="0"/>
              <a:t>gröna </a:t>
            </a:r>
            <a:r>
              <a:rPr lang="sv-SE" dirty="0" smtClean="0"/>
              <a:t>postpåsen.</a:t>
            </a:r>
          </a:p>
          <a:p>
            <a:pPr marL="0" indent="0">
              <a:buNone/>
            </a:pPr>
            <a:endParaRPr lang="sv-SE" sz="2000" dirty="0"/>
          </a:p>
        </p:txBody>
      </p:sp>
      <p:pic>
        <p:nvPicPr>
          <p:cNvPr id="6" name="Bildobjekt 5"/>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cxnSp>
        <p:nvCxnSpPr>
          <p:cNvPr id="3" name="Vinklad koppling 2"/>
          <p:cNvCxnSpPr/>
          <p:nvPr/>
        </p:nvCxnSpPr>
        <p:spPr>
          <a:xfrm flipV="1">
            <a:off x="6492820" y="2346960"/>
            <a:ext cx="1031249" cy="350520"/>
          </a:xfrm>
          <a:prstGeom prst="bentConnector3">
            <a:avLst>
              <a:gd name="adj1" fmla="val 50000"/>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koppling 10"/>
          <p:cNvCxnSpPr/>
          <p:nvPr/>
        </p:nvCxnSpPr>
        <p:spPr>
          <a:xfrm flipV="1">
            <a:off x="3063240" y="5623560"/>
            <a:ext cx="5120640" cy="3048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0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Återställa lokalen och hantera överblivet material</a:t>
            </a:r>
          </a:p>
        </p:txBody>
      </p:sp>
      <p:sp>
        <p:nvSpPr>
          <p:cNvPr id="3" name="Platshållare för innehåll 2"/>
          <p:cNvSpPr>
            <a:spLocks noGrp="1"/>
          </p:cNvSpPr>
          <p:nvPr>
            <p:ph idx="1"/>
          </p:nvPr>
        </p:nvSpPr>
        <p:spPr/>
        <p:txBody>
          <a:bodyPr/>
          <a:lstStyle/>
          <a:p>
            <a:r>
              <a:rPr lang="sv-SE" dirty="0"/>
              <a:t>Återställ möbleringen av lokalen och packa ihop allt valmaterial som inte </a:t>
            </a:r>
            <a:r>
              <a:rPr lang="sv-SE" dirty="0" smtClean="0"/>
              <a:t>använts.</a:t>
            </a:r>
            <a:br>
              <a:rPr lang="sv-SE" dirty="0" smtClean="0"/>
            </a:br>
            <a:endParaRPr lang="sv-SE" dirty="0" smtClean="0"/>
          </a:p>
          <a:p>
            <a:pPr marL="0" indent="0">
              <a:buNone/>
            </a:pPr>
            <a:r>
              <a:rPr lang="sv-SE" b="1" dirty="0" smtClean="0"/>
              <a:t>Skicka till Sametingets valnämnd</a:t>
            </a:r>
            <a:endParaRPr lang="sv-SE" b="1" dirty="0"/>
          </a:p>
          <a:p>
            <a:r>
              <a:rPr lang="sv-SE" dirty="0"/>
              <a:t>De iturivna </a:t>
            </a:r>
            <a:r>
              <a:rPr lang="sv-SE" dirty="0" smtClean="0"/>
              <a:t>röstkort/ytterkuvert </a:t>
            </a:r>
            <a:r>
              <a:rPr lang="sv-SE" dirty="0"/>
              <a:t>som väljare kommit med, men som inte har använts vid </a:t>
            </a:r>
            <a:r>
              <a:rPr lang="sv-SE" dirty="0" smtClean="0"/>
              <a:t>röstningen</a:t>
            </a:r>
          </a:p>
          <a:p>
            <a:r>
              <a:rPr lang="sv-SE" dirty="0" smtClean="0"/>
              <a:t>Valsedlar</a:t>
            </a:r>
            <a:r>
              <a:rPr lang="sv-SE" dirty="0"/>
              <a:t>, kuvert och annat </a:t>
            </a:r>
            <a:r>
              <a:rPr lang="sv-SE" dirty="0" smtClean="0"/>
              <a:t>överblivet material.</a:t>
            </a:r>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848" y="3684009"/>
            <a:ext cx="3070222" cy="2201787"/>
          </a:xfrm>
          <a:prstGeom prst="rect">
            <a:avLst/>
          </a:prstGeom>
        </p:spPr>
      </p:pic>
      <p:pic>
        <p:nvPicPr>
          <p:cNvPr id="5" name="Bildobjekt 4"/>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1892568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Förvara och skicka rösterna</a:t>
            </a:r>
          </a:p>
        </p:txBody>
      </p:sp>
      <p:sp>
        <p:nvSpPr>
          <p:cNvPr id="3" name="Platshållare för innehåll 2"/>
          <p:cNvSpPr>
            <a:spLocks noGrp="1"/>
          </p:cNvSpPr>
          <p:nvPr>
            <p:ph idx="1"/>
          </p:nvPr>
        </p:nvSpPr>
        <p:spPr/>
        <p:txBody>
          <a:bodyPr/>
          <a:lstStyle/>
          <a:p>
            <a:r>
              <a:rPr lang="sv-SE" dirty="0"/>
              <a:t>De mottagna röstkorten/ytterkuverten innehåller känslig </a:t>
            </a:r>
            <a:r>
              <a:rPr lang="sv-SE" dirty="0" smtClean="0"/>
              <a:t>information.</a:t>
            </a:r>
            <a:endParaRPr lang="sv-SE" dirty="0"/>
          </a:p>
          <a:p>
            <a:r>
              <a:rPr lang="sv-SE" dirty="0"/>
              <a:t>Förvara och transportera tryggt och </a:t>
            </a:r>
            <a:r>
              <a:rPr lang="sv-SE" dirty="0" smtClean="0"/>
              <a:t>säkert.</a:t>
            </a:r>
          </a:p>
          <a:p>
            <a:r>
              <a:rPr lang="sv-SE" dirty="0" smtClean="0"/>
              <a:t>Skicka till Länsstyrelsen Norrbotten senast måndag morgon.</a:t>
            </a:r>
            <a:endParaRPr lang="sv-SE"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3752" y="3045837"/>
            <a:ext cx="4891761" cy="3511023"/>
          </a:xfrm>
          <a:prstGeom prst="rect">
            <a:avLst/>
          </a:prstGeom>
        </p:spPr>
      </p:pic>
      <p:pic>
        <p:nvPicPr>
          <p:cNvPr id="5" name="Bildobjekt 4"/>
          <p:cNvPicPr>
            <a:picLocks noChangeAspect="1"/>
          </p:cNvPicPr>
          <p:nvPr/>
        </p:nvPicPr>
        <p:blipFill rotWithShape="1">
          <a:blip r:embed="rId4"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167550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Varför har det blivit omval?</a:t>
            </a:r>
            <a:endParaRPr lang="sv-SE" dirty="0"/>
          </a:p>
        </p:txBody>
      </p:sp>
      <p:sp>
        <p:nvSpPr>
          <p:cNvPr id="3" name="Platshållare för innehåll 2"/>
          <p:cNvSpPr>
            <a:spLocks noGrp="1"/>
          </p:cNvSpPr>
          <p:nvPr>
            <p:ph idx="1"/>
          </p:nvPr>
        </p:nvSpPr>
        <p:spPr/>
        <p:txBody>
          <a:bodyPr/>
          <a:lstStyle/>
          <a:p>
            <a:r>
              <a:rPr lang="sv-SE" dirty="0" smtClean="0"/>
              <a:t>Väljare och partier överklagade.</a:t>
            </a:r>
          </a:p>
          <a:p>
            <a:pPr marL="324000" lvl="1" indent="0">
              <a:buNone/>
            </a:pPr>
            <a:endParaRPr lang="sv-SE" dirty="0" smtClean="0"/>
          </a:p>
          <a:p>
            <a:r>
              <a:rPr lang="sv-SE" dirty="0" smtClean="0"/>
              <a:t>Valprövningsnämnden fann avvikelser</a:t>
            </a:r>
          </a:p>
          <a:p>
            <a:pPr lvl="1"/>
            <a:r>
              <a:rPr lang="sv-SE" dirty="0" smtClean="0"/>
              <a:t>93 ytterkuvert som inte klistrats igen</a:t>
            </a:r>
          </a:p>
          <a:p>
            <a:pPr lvl="1"/>
            <a:r>
              <a:rPr lang="sv-SE" dirty="0" smtClean="0"/>
              <a:t>1 ytterkuvert innehållit två valkuvert</a:t>
            </a:r>
          </a:p>
          <a:p>
            <a:pPr lvl="1"/>
            <a:r>
              <a:rPr lang="sv-SE" dirty="0" smtClean="0"/>
              <a:t>1 ytterkuvert innehållit valkuvert och separat valsedel</a:t>
            </a:r>
          </a:p>
          <a:p>
            <a:pPr marL="0" indent="0">
              <a:buNone/>
            </a:pPr>
            <a:endParaRPr lang="sv-SE" dirty="0" smtClean="0"/>
          </a:p>
          <a:p>
            <a:r>
              <a:rPr lang="sv-SE" dirty="0" smtClean="0"/>
              <a:t>Avvikelser kan antas ha påverkat valutgången</a:t>
            </a:r>
          </a:p>
          <a:p>
            <a:pPr lvl="1"/>
            <a:r>
              <a:rPr lang="sv-SE" dirty="0"/>
              <a:t>f</a:t>
            </a:r>
            <a:r>
              <a:rPr lang="sv-SE" dirty="0" smtClean="0"/>
              <a:t>ör kandidater som är närmast att väljas in som ersättare</a:t>
            </a:r>
          </a:p>
          <a:p>
            <a:pPr lvl="1"/>
            <a:r>
              <a:rPr lang="sv-SE" dirty="0" smtClean="0"/>
              <a:t>en möjlighet att de allvarliga avvikelserna påverkat valresultatet i övrigt.</a:t>
            </a:r>
          </a:p>
          <a:p>
            <a:endParaRPr lang="sv-SE" dirty="0"/>
          </a:p>
        </p:txBody>
      </p:sp>
    </p:spTree>
    <p:extLst>
      <p:ext uri="{BB962C8B-B14F-4D97-AF65-F5344CB8AC3E}">
        <p14:creationId xmlns:p14="http://schemas.microsoft.com/office/powerpoint/2010/main" val="1925539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057400" y="509387"/>
            <a:ext cx="3600451" cy="2448126"/>
          </a:xfrm>
        </p:spPr>
        <p:txBody>
          <a:bodyPr/>
          <a:lstStyle/>
          <a:p>
            <a:r>
              <a:rPr lang="sv-SE" sz="5000" dirty="0"/>
              <a:t>Frågor</a:t>
            </a:r>
            <a:r>
              <a:rPr lang="sv-SE" sz="5000" dirty="0" smtClean="0"/>
              <a:t>?</a:t>
            </a:r>
            <a:endParaRPr lang="sv-SE" sz="5000" dirty="0"/>
          </a:p>
        </p:txBody>
      </p:sp>
      <p:pic>
        <p:nvPicPr>
          <p:cNvPr id="5" name="Bildobjekt 4"/>
          <p:cNvPicPr>
            <a:picLocks noChangeAspect="1"/>
          </p:cNvPicPr>
          <p:nvPr/>
        </p:nvPicPr>
        <p:blipFill rotWithShape="1">
          <a:blip r:embed="rId3"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pic>
        <p:nvPicPr>
          <p:cNvPr id="3" name="Bildobjekt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17383" y="1852164"/>
            <a:ext cx="4535433" cy="3255271"/>
          </a:xfrm>
          <a:prstGeom prst="rect">
            <a:avLst/>
          </a:prstGeom>
        </p:spPr>
      </p:pic>
    </p:spTree>
    <p:extLst>
      <p:ext uri="{BB962C8B-B14F-4D97-AF65-F5344CB8AC3E}">
        <p14:creationId xmlns:p14="http://schemas.microsoft.com/office/powerpoint/2010/main" val="21326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Tips för repetition!</a:t>
            </a:r>
            <a:endParaRPr lang="sv-SE" dirty="0"/>
          </a:p>
        </p:txBody>
      </p:sp>
      <p:sp>
        <p:nvSpPr>
          <p:cNvPr id="3" name="Platshållare för innehåll 2"/>
          <p:cNvSpPr>
            <a:spLocks noGrp="1"/>
          </p:cNvSpPr>
          <p:nvPr>
            <p:ph idx="1"/>
          </p:nvPr>
        </p:nvSpPr>
        <p:spPr/>
        <p:txBody>
          <a:bodyPr/>
          <a:lstStyle/>
          <a:p>
            <a:pPr marL="0" indent="0">
              <a:buNone/>
            </a:pPr>
            <a:endParaRPr lang="sv-SE" dirty="0"/>
          </a:p>
          <a:p>
            <a:pPr marL="0" indent="0">
              <a:buNone/>
            </a:pPr>
            <a:r>
              <a:rPr lang="sv-SE" sz="4000" dirty="0"/>
              <a:t>Webbutbildningen: </a:t>
            </a:r>
            <a:r>
              <a:rPr lang="sv-SE" sz="4000" dirty="0">
                <a:hlinkClick r:id="rId3"/>
              </a:rPr>
              <a:t>https://utbildning.val.se</a:t>
            </a:r>
            <a:r>
              <a:rPr lang="sv-SE" sz="4000" dirty="0" smtClean="0">
                <a:hlinkClick r:id="rId3"/>
              </a:rPr>
              <a:t>/</a:t>
            </a:r>
            <a:r>
              <a:rPr lang="sv-SE" sz="4000" dirty="0" smtClean="0"/>
              <a:t> </a:t>
            </a:r>
            <a:endParaRPr lang="sv-SE" sz="4000" dirty="0"/>
          </a:p>
        </p:txBody>
      </p:sp>
    </p:spTree>
    <p:extLst>
      <p:ext uri="{BB962C8B-B14F-4D97-AF65-F5344CB8AC3E}">
        <p14:creationId xmlns:p14="http://schemas.microsoft.com/office/powerpoint/2010/main" val="707522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4294967295"/>
          </p:nvPr>
        </p:nvSpPr>
        <p:spPr>
          <a:xfrm>
            <a:off x="1887166" y="1099328"/>
            <a:ext cx="6354763" cy="4016375"/>
          </a:xfrm>
        </p:spPr>
        <p:txBody>
          <a:bodyPr/>
          <a:lstStyle/>
          <a:p>
            <a:pPr marL="0" indent="0" eaLnBrk="1" hangingPunct="1">
              <a:buNone/>
            </a:pPr>
            <a:r>
              <a:rPr lang="sv-SE" sz="3500" b="1" dirty="0" err="1">
                <a:solidFill>
                  <a:schemeClr val="accent1"/>
                </a:solidFill>
                <a:latin typeface="+mj-lt"/>
              </a:rPr>
              <a:t>Giitu</a:t>
            </a:r>
            <a:r>
              <a:rPr lang="sv-SE" sz="3500" b="1" dirty="0">
                <a:solidFill>
                  <a:schemeClr val="accent1"/>
                </a:solidFill>
                <a:latin typeface="+mj-lt"/>
              </a:rPr>
              <a:t> go </a:t>
            </a:r>
            <a:r>
              <a:rPr lang="sv-SE" sz="3500" b="1" dirty="0" err="1">
                <a:solidFill>
                  <a:schemeClr val="accent1"/>
                </a:solidFill>
                <a:latin typeface="+mj-lt"/>
              </a:rPr>
              <a:t>guldaleiddet</a:t>
            </a:r>
            <a:r>
              <a:rPr lang="sv-SE" sz="3500" b="1" dirty="0">
                <a:solidFill>
                  <a:schemeClr val="accent1"/>
                </a:solidFill>
                <a:latin typeface="+mj-lt"/>
              </a:rPr>
              <a:t>!</a:t>
            </a:r>
          </a:p>
          <a:p>
            <a:pPr marL="0" indent="0" eaLnBrk="1" hangingPunct="1">
              <a:buNone/>
            </a:pPr>
            <a:r>
              <a:rPr lang="sv-SE" sz="3500" b="1" dirty="0" err="1">
                <a:solidFill>
                  <a:schemeClr val="accent2"/>
                </a:solidFill>
                <a:latin typeface="+mj-lt"/>
              </a:rPr>
              <a:t>Gijtto</a:t>
            </a:r>
            <a:r>
              <a:rPr lang="sv-SE" sz="3500" b="1" dirty="0">
                <a:solidFill>
                  <a:schemeClr val="accent2"/>
                </a:solidFill>
                <a:latin typeface="+mj-lt"/>
              </a:rPr>
              <a:t> gå </a:t>
            </a:r>
            <a:r>
              <a:rPr lang="sv-SE" sz="3500" b="1" dirty="0" err="1">
                <a:solidFill>
                  <a:schemeClr val="accent2"/>
                </a:solidFill>
                <a:latin typeface="+mj-lt"/>
              </a:rPr>
              <a:t>gulldalijda</a:t>
            </a:r>
            <a:r>
              <a:rPr lang="sv-SE" sz="3500" b="1" dirty="0">
                <a:solidFill>
                  <a:schemeClr val="accent2"/>
                </a:solidFill>
                <a:latin typeface="+mj-lt"/>
              </a:rPr>
              <a:t>!</a:t>
            </a:r>
          </a:p>
          <a:p>
            <a:pPr marL="0" indent="0" eaLnBrk="1" hangingPunct="1">
              <a:buNone/>
            </a:pPr>
            <a:r>
              <a:rPr lang="sv-SE" sz="3500" b="1" dirty="0" err="1">
                <a:solidFill>
                  <a:schemeClr val="accent3"/>
                </a:solidFill>
                <a:latin typeface="+mj-lt"/>
              </a:rPr>
              <a:t>Gijjto</a:t>
            </a:r>
            <a:r>
              <a:rPr lang="sv-SE" sz="3500" b="1" dirty="0">
                <a:solidFill>
                  <a:schemeClr val="accent3"/>
                </a:solidFill>
                <a:latin typeface="+mj-lt"/>
              </a:rPr>
              <a:t> </a:t>
            </a:r>
            <a:r>
              <a:rPr lang="sv-SE" sz="3500" b="1" dirty="0" err="1">
                <a:solidFill>
                  <a:schemeClr val="accent3"/>
                </a:solidFill>
                <a:latin typeface="+mj-lt"/>
              </a:rPr>
              <a:t>gu</a:t>
            </a:r>
            <a:r>
              <a:rPr lang="sv-SE" sz="3500" b="1" dirty="0">
                <a:solidFill>
                  <a:schemeClr val="accent3"/>
                </a:solidFill>
                <a:latin typeface="+mj-lt"/>
              </a:rPr>
              <a:t> </a:t>
            </a:r>
            <a:r>
              <a:rPr lang="sv-SE" sz="3500" b="1" dirty="0" err="1">
                <a:solidFill>
                  <a:schemeClr val="accent3"/>
                </a:solidFill>
                <a:latin typeface="+mj-lt"/>
              </a:rPr>
              <a:t>gulldalijde</a:t>
            </a:r>
            <a:r>
              <a:rPr lang="sv-SE" sz="3500" b="1" dirty="0">
                <a:solidFill>
                  <a:schemeClr val="accent3"/>
                </a:solidFill>
                <a:latin typeface="+mj-lt"/>
              </a:rPr>
              <a:t>!</a:t>
            </a:r>
          </a:p>
          <a:p>
            <a:pPr marL="0" indent="0" eaLnBrk="1" hangingPunct="1">
              <a:buNone/>
            </a:pPr>
            <a:r>
              <a:rPr lang="sv-SE" sz="3500" b="1" dirty="0" err="1">
                <a:solidFill>
                  <a:schemeClr val="accent4"/>
                </a:solidFill>
                <a:latin typeface="+mj-lt"/>
              </a:rPr>
              <a:t>Gïjttuo</a:t>
            </a:r>
            <a:r>
              <a:rPr lang="sv-SE" sz="3500" b="1" dirty="0">
                <a:solidFill>
                  <a:schemeClr val="accent4"/>
                </a:solidFill>
                <a:latin typeface="+mj-lt"/>
              </a:rPr>
              <a:t> </a:t>
            </a:r>
            <a:r>
              <a:rPr lang="sv-SE" sz="3500" b="1" dirty="0" err="1">
                <a:solidFill>
                  <a:schemeClr val="accent4"/>
                </a:solidFill>
                <a:latin typeface="+mj-lt"/>
              </a:rPr>
              <a:t>guh</a:t>
            </a:r>
            <a:r>
              <a:rPr lang="sv-SE" sz="3500" b="1" dirty="0">
                <a:solidFill>
                  <a:schemeClr val="accent4"/>
                </a:solidFill>
                <a:latin typeface="+mj-lt"/>
              </a:rPr>
              <a:t> </a:t>
            </a:r>
            <a:r>
              <a:rPr lang="sv-SE" sz="3500" b="1" dirty="0" err="1">
                <a:solidFill>
                  <a:schemeClr val="accent4"/>
                </a:solidFill>
                <a:latin typeface="+mj-lt"/>
              </a:rPr>
              <a:t>gulddaliejdeh</a:t>
            </a:r>
            <a:r>
              <a:rPr lang="sv-SE" sz="3500" b="1" dirty="0">
                <a:solidFill>
                  <a:schemeClr val="accent4"/>
                </a:solidFill>
                <a:latin typeface="+mj-lt"/>
              </a:rPr>
              <a:t>!</a:t>
            </a:r>
          </a:p>
          <a:p>
            <a:pPr marL="0" indent="0" eaLnBrk="1" hangingPunct="1">
              <a:buNone/>
            </a:pPr>
            <a:r>
              <a:rPr lang="sv-SE" sz="3500" b="1" dirty="0" err="1">
                <a:solidFill>
                  <a:schemeClr val="accent5"/>
                </a:solidFill>
                <a:latin typeface="+mj-lt"/>
              </a:rPr>
              <a:t>Gäjhtoe</a:t>
            </a:r>
            <a:r>
              <a:rPr lang="sv-SE" sz="3500" b="1" dirty="0">
                <a:solidFill>
                  <a:schemeClr val="accent5"/>
                </a:solidFill>
                <a:latin typeface="+mj-lt"/>
              </a:rPr>
              <a:t> </a:t>
            </a:r>
            <a:r>
              <a:rPr lang="sv-SE" sz="3500" b="1" dirty="0" err="1">
                <a:solidFill>
                  <a:schemeClr val="accent5"/>
                </a:solidFill>
                <a:latin typeface="+mj-lt"/>
              </a:rPr>
              <a:t>goltelidh</a:t>
            </a:r>
            <a:r>
              <a:rPr lang="sv-SE" sz="3500" b="1" dirty="0">
                <a:solidFill>
                  <a:schemeClr val="accent5"/>
                </a:solidFill>
                <a:latin typeface="+mj-lt"/>
              </a:rPr>
              <a:t>!</a:t>
            </a:r>
          </a:p>
          <a:p>
            <a:pPr marL="0" indent="0" eaLnBrk="1" hangingPunct="1">
              <a:buNone/>
            </a:pPr>
            <a:r>
              <a:rPr lang="sv-SE" sz="3500" b="1" dirty="0">
                <a:solidFill>
                  <a:schemeClr val="accent6"/>
                </a:solidFill>
                <a:latin typeface="+mj-lt"/>
              </a:rPr>
              <a:t>Tack för att ni lyssnade!</a:t>
            </a:r>
          </a:p>
        </p:txBody>
      </p:sp>
      <p:pic>
        <p:nvPicPr>
          <p:cNvPr id="6" name="Bildobjekt 5"/>
          <p:cNvPicPr>
            <a:picLocks noChangeAspect="1"/>
          </p:cNvPicPr>
          <p:nvPr/>
        </p:nvPicPr>
        <p:blipFill rotWithShape="1">
          <a:blip r:embed="rId3"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spTree>
    <p:extLst>
      <p:ext uri="{BB962C8B-B14F-4D97-AF65-F5344CB8AC3E}">
        <p14:creationId xmlns:p14="http://schemas.microsoft.com/office/powerpoint/2010/main" val="35939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Pass för ordförande</a:t>
            </a:r>
            <a:endParaRPr lang="sv-SE" dirty="0"/>
          </a:p>
        </p:txBody>
      </p:sp>
    </p:spTree>
    <p:extLst>
      <p:ext uri="{BB962C8B-B14F-4D97-AF65-F5344CB8AC3E}">
        <p14:creationId xmlns:p14="http://schemas.microsoft.com/office/powerpoint/2010/main" val="238124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Kan inte bara de som fick sina röster underkända rösta igen?</a:t>
            </a:r>
            <a:endParaRPr lang="sv-SE" dirty="0"/>
          </a:p>
        </p:txBody>
      </p:sp>
      <p:sp>
        <p:nvSpPr>
          <p:cNvPr id="3" name="Platshållare för innehåll 2"/>
          <p:cNvSpPr>
            <a:spLocks noGrp="1"/>
          </p:cNvSpPr>
          <p:nvPr>
            <p:ph idx="1"/>
          </p:nvPr>
        </p:nvSpPr>
        <p:spPr/>
        <p:txBody>
          <a:bodyPr/>
          <a:lstStyle/>
          <a:p>
            <a:pPr marL="0" indent="0">
              <a:buNone/>
            </a:pPr>
            <a:endParaRPr lang="sv-SE" dirty="0" smtClean="0"/>
          </a:p>
          <a:p>
            <a:r>
              <a:rPr lang="sv-SE" dirty="0" smtClean="0"/>
              <a:t>Omval ska ske i den berörda valkretsen</a:t>
            </a:r>
          </a:p>
          <a:p>
            <a:r>
              <a:rPr lang="sv-SE" dirty="0" smtClean="0"/>
              <a:t>Sametingsvalet har</a:t>
            </a:r>
            <a:r>
              <a:rPr lang="sv-SE" dirty="0" smtClean="0">
                <a:solidFill>
                  <a:srgbClr val="FF0000"/>
                </a:solidFill>
              </a:rPr>
              <a:t> </a:t>
            </a:r>
            <a:r>
              <a:rPr lang="sv-SE" dirty="0" smtClean="0"/>
              <a:t>bara en valkrets</a:t>
            </a:r>
            <a:endParaRPr lang="sv-SE" dirty="0"/>
          </a:p>
        </p:txBody>
      </p:sp>
    </p:spTree>
    <p:extLst>
      <p:ext uri="{BB962C8B-B14F-4D97-AF65-F5344CB8AC3E}">
        <p14:creationId xmlns:p14="http://schemas.microsoft.com/office/powerpoint/2010/main" val="155126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Är ett omval annorlunda än ett ordinarie val?</a:t>
            </a:r>
            <a:endParaRPr lang="sv-SE" dirty="0"/>
          </a:p>
        </p:txBody>
      </p:sp>
      <p:sp>
        <p:nvSpPr>
          <p:cNvPr id="3" name="Platshållare för innehåll 2"/>
          <p:cNvSpPr>
            <a:spLocks noGrp="1"/>
          </p:cNvSpPr>
          <p:nvPr>
            <p:ph idx="1"/>
          </p:nvPr>
        </p:nvSpPr>
        <p:spPr/>
        <p:txBody>
          <a:bodyPr/>
          <a:lstStyle/>
          <a:p>
            <a:pPr marL="0" indent="0">
              <a:buNone/>
            </a:pPr>
            <a:endParaRPr lang="sv-SE" dirty="0" smtClean="0"/>
          </a:p>
          <a:p>
            <a:r>
              <a:rPr lang="sv-SE" dirty="0" smtClean="0"/>
              <a:t>Kortare tid för förberedelser</a:t>
            </a:r>
          </a:p>
          <a:p>
            <a:r>
              <a:rPr lang="sv-SE" dirty="0" smtClean="0"/>
              <a:t>Samma röstlängd</a:t>
            </a:r>
          </a:p>
          <a:p>
            <a:r>
              <a:rPr lang="sv-SE" dirty="0" smtClean="0"/>
              <a:t>Inga nya partier</a:t>
            </a:r>
          </a:p>
          <a:p>
            <a:r>
              <a:rPr lang="sv-SE" dirty="0" smtClean="0"/>
              <a:t>Kandidater kan ändras</a:t>
            </a:r>
          </a:p>
          <a:p>
            <a:r>
              <a:rPr lang="sv-SE" dirty="0" smtClean="0"/>
              <a:t>Röstmottagningen ser likadan ut</a:t>
            </a:r>
            <a:endParaRPr lang="sv-SE" dirty="0"/>
          </a:p>
        </p:txBody>
      </p:sp>
    </p:spTree>
    <p:extLst>
      <p:ext uri="{BB962C8B-B14F-4D97-AF65-F5344CB8AC3E}">
        <p14:creationId xmlns:p14="http://schemas.microsoft.com/office/powerpoint/2010/main" val="116521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Din </a:t>
            </a:r>
            <a:r>
              <a:rPr lang="sv-SE" dirty="0" smtClean="0"/>
              <a:t>roll</a:t>
            </a:r>
            <a:endParaRPr lang="sv-SE" dirty="0"/>
          </a:p>
        </p:txBody>
      </p:sp>
      <p:sp>
        <p:nvSpPr>
          <p:cNvPr id="6" name="Platshållare för innehåll 5"/>
          <p:cNvSpPr>
            <a:spLocks noGrp="1"/>
          </p:cNvSpPr>
          <p:nvPr>
            <p:ph sz="half" idx="1"/>
          </p:nvPr>
        </p:nvSpPr>
        <p:spPr/>
        <p:txBody>
          <a:bodyPr/>
          <a:lstStyle/>
          <a:p>
            <a:r>
              <a:rPr lang="sv-SE" dirty="0" smtClean="0"/>
              <a:t>Ta emot röster från väljare </a:t>
            </a:r>
          </a:p>
          <a:p>
            <a:r>
              <a:rPr lang="sv-SE" dirty="0" smtClean="0"/>
              <a:t>Ha ett gott bemötande </a:t>
            </a:r>
          </a:p>
          <a:p>
            <a:r>
              <a:rPr lang="sv-SE" dirty="0" smtClean="0"/>
              <a:t>Svara på frågor</a:t>
            </a:r>
            <a:endParaRPr lang="sv-SE" dirty="0"/>
          </a:p>
          <a:p>
            <a:pPr marL="0" indent="0">
              <a:buNone/>
            </a:pPr>
            <a:endParaRPr lang="sv-SE" dirty="0" smtClean="0"/>
          </a:p>
          <a:p>
            <a:pPr marL="0" indent="0">
              <a:buNone/>
            </a:pPr>
            <a:r>
              <a:rPr lang="sv-SE" dirty="0" smtClean="0"/>
              <a:t>Ordförande </a:t>
            </a:r>
            <a:r>
              <a:rPr lang="sv-SE" dirty="0"/>
              <a:t>eller vice alltid på plats i </a:t>
            </a:r>
            <a:r>
              <a:rPr lang="sv-SE" dirty="0" smtClean="0"/>
              <a:t>vallokalen!</a:t>
            </a:r>
            <a:endParaRPr lang="sv-SE" dirty="0"/>
          </a:p>
        </p:txBody>
      </p:sp>
      <p:pic>
        <p:nvPicPr>
          <p:cNvPr id="9" name="Platshållare för bild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2910" r="22910"/>
          <a:stretch>
            <a:fillRect/>
          </a:stretch>
        </p:blipFill>
        <p:spPr/>
      </p:pic>
      <p:pic>
        <p:nvPicPr>
          <p:cNvPr id="8" name="Bildobjekt 7"/>
          <p:cNvPicPr>
            <a:picLocks noChangeAspect="1"/>
          </p:cNvPicPr>
          <p:nvPr/>
        </p:nvPicPr>
        <p:blipFill rotWithShape="1">
          <a:blip r:embed="rId4" cstate="print">
            <a:extLst>
              <a:ext uri="{28A0092B-C50C-407E-A947-70E740481C1C}">
                <a14:useLocalDpi xmlns:a14="http://schemas.microsoft.com/office/drawing/2010/main" val="0"/>
              </a:ext>
            </a:extLst>
          </a:blip>
          <a:srcRect t="14857" b="21855"/>
          <a:stretch/>
        </p:blipFill>
        <p:spPr>
          <a:xfrm>
            <a:off x="3414791" y="6101095"/>
            <a:ext cx="2236710" cy="614070"/>
          </a:xfrm>
          <a:prstGeom prst="rect">
            <a:avLst/>
          </a:prstGeom>
        </p:spPr>
      </p:pic>
    </p:spTree>
    <p:extLst>
      <p:ext uri="{BB962C8B-B14F-4D97-AF65-F5344CB8AC3E}">
        <p14:creationId xmlns:p14="http://schemas.microsoft.com/office/powerpoint/2010/main" val="257022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Stöd i arbetet</a:t>
            </a:r>
            <a:endParaRPr lang="sv-SE" dirty="0"/>
          </a:p>
        </p:txBody>
      </p:sp>
      <p:sp>
        <p:nvSpPr>
          <p:cNvPr id="3" name="Platshållare för innehåll 2"/>
          <p:cNvSpPr>
            <a:spLocks noGrp="1"/>
          </p:cNvSpPr>
          <p:nvPr>
            <p:ph idx="1"/>
          </p:nvPr>
        </p:nvSpPr>
        <p:spPr/>
        <p:txBody>
          <a:bodyPr/>
          <a:lstStyle/>
          <a:p>
            <a:pPr>
              <a:buFont typeface="Arial" panose="020B0604020202020204" pitchFamily="34" charset="0"/>
              <a:buChar char="•"/>
            </a:pPr>
            <a:r>
              <a:rPr lang="sv-SE" dirty="0" smtClean="0"/>
              <a:t>Regelsamling</a:t>
            </a:r>
            <a:endParaRPr lang="sv-SE" dirty="0"/>
          </a:p>
          <a:p>
            <a:pPr>
              <a:buFont typeface="Arial" panose="020B0604020202020204" pitchFamily="34" charset="0"/>
              <a:buChar char="•"/>
            </a:pPr>
            <a:r>
              <a:rPr lang="sv-SE" dirty="0"/>
              <a:t>Instruktioner för röstmottagning </a:t>
            </a:r>
          </a:p>
          <a:p>
            <a:pPr>
              <a:buFont typeface="Arial" panose="020B0604020202020204" pitchFamily="34" charset="0"/>
              <a:buChar char="•"/>
            </a:pPr>
            <a:r>
              <a:rPr lang="sv-SE" dirty="0"/>
              <a:t>Handledningen för ordförande</a:t>
            </a:r>
          </a:p>
          <a:p>
            <a:pPr marL="0" indent="0">
              <a:buNone/>
            </a:pPr>
            <a:endParaRPr lang="sv-SE"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b="21855"/>
          <a:stretch/>
        </p:blipFill>
        <p:spPr>
          <a:xfrm>
            <a:off x="9393520" y="5885796"/>
            <a:ext cx="2508620" cy="850403"/>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999" y="3158284"/>
            <a:ext cx="6914030" cy="2765612"/>
          </a:xfrm>
          <a:prstGeom prst="rect">
            <a:avLst/>
          </a:prstGeom>
        </p:spPr>
      </p:pic>
      <p:pic>
        <p:nvPicPr>
          <p:cNvPr id="6" name="Bildobjekt 5"/>
          <p:cNvPicPr>
            <a:picLocks noChangeAspect="1"/>
          </p:cNvPicPr>
          <p:nvPr/>
        </p:nvPicPr>
        <p:blipFill>
          <a:blip r:embed="rId5"/>
          <a:stretch>
            <a:fillRect/>
          </a:stretch>
        </p:blipFill>
        <p:spPr>
          <a:xfrm>
            <a:off x="8481724" y="884523"/>
            <a:ext cx="2888841" cy="3913599"/>
          </a:xfrm>
          <a:prstGeom prst="rect">
            <a:avLst/>
          </a:prstGeom>
          <a:ln>
            <a:solidFill>
              <a:schemeClr val="bg2"/>
            </a:solidFill>
          </a:ln>
        </p:spPr>
      </p:pic>
    </p:spTree>
    <p:extLst>
      <p:ext uri="{BB962C8B-B14F-4D97-AF65-F5344CB8AC3E}">
        <p14:creationId xmlns:p14="http://schemas.microsoft.com/office/powerpoint/2010/main" val="2603067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a:xfrm>
            <a:off x="1311729" y="2008415"/>
            <a:ext cx="9568543" cy="1195112"/>
          </a:xfrm>
        </p:spPr>
        <p:txBody>
          <a:bodyPr/>
          <a:lstStyle/>
          <a:p>
            <a:r>
              <a:rPr lang="sv-SE" dirty="0"/>
              <a:t>Vallokalen, valsedlar och valhemligheten</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62" y="3203527"/>
            <a:ext cx="6848475" cy="1533525"/>
          </a:xfrm>
          <a:prstGeom prst="rect">
            <a:avLst/>
          </a:prstGeom>
        </p:spPr>
      </p:pic>
    </p:spTree>
    <p:extLst>
      <p:ext uri="{BB962C8B-B14F-4D97-AF65-F5344CB8AC3E}">
        <p14:creationId xmlns:p14="http://schemas.microsoft.com/office/powerpoint/2010/main" val="2479390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Vallokaler omvalet</a:t>
            </a:r>
            <a:endParaRPr lang="sv-SE" dirty="0"/>
          </a:p>
        </p:txBody>
      </p:sp>
      <p:graphicFrame>
        <p:nvGraphicFramePr>
          <p:cNvPr id="8" name="Platshållare för innehåll 7"/>
          <p:cNvGraphicFramePr>
            <a:graphicFrameLocks noGrp="1"/>
          </p:cNvGraphicFramePr>
          <p:nvPr>
            <p:ph sz="half" idx="1"/>
            <p:extLst>
              <p:ext uri="{D42A27DB-BD31-4B8C-83A1-F6EECF244321}">
                <p14:modId xmlns:p14="http://schemas.microsoft.com/office/powerpoint/2010/main" val="877581510"/>
              </p:ext>
            </p:extLst>
          </p:nvPr>
        </p:nvGraphicFramePr>
        <p:xfrm>
          <a:off x="1008063" y="1535113"/>
          <a:ext cx="4994276" cy="4079240"/>
        </p:xfrm>
        <a:graphic>
          <a:graphicData uri="http://schemas.openxmlformats.org/drawingml/2006/table">
            <a:tbl>
              <a:tblPr firstRow="1" bandRow="1">
                <a:tableStyleId>{21E4AEA4-8DFA-4A89-87EB-49C32662AFE0}</a:tableStyleId>
              </a:tblPr>
              <a:tblGrid>
                <a:gridCol w="2078037">
                  <a:extLst>
                    <a:ext uri="{9D8B030D-6E8A-4147-A177-3AD203B41FA5}">
                      <a16:colId xmlns:a16="http://schemas.microsoft.com/office/drawing/2014/main" val="1104121057"/>
                    </a:ext>
                  </a:extLst>
                </a:gridCol>
                <a:gridCol w="2916239">
                  <a:extLst>
                    <a:ext uri="{9D8B030D-6E8A-4147-A177-3AD203B41FA5}">
                      <a16:colId xmlns:a16="http://schemas.microsoft.com/office/drawing/2014/main" val="1723681647"/>
                    </a:ext>
                  </a:extLst>
                </a:gridCol>
              </a:tblGrid>
              <a:tr h="370840">
                <a:tc>
                  <a:txBody>
                    <a:bodyPr/>
                    <a:lstStyle/>
                    <a:p>
                      <a:r>
                        <a:rPr lang="sv-SE" dirty="0" smtClean="0"/>
                        <a:t>Ort</a:t>
                      </a:r>
                      <a:endParaRPr lang="sv-SE" dirty="0"/>
                    </a:p>
                  </a:txBody>
                  <a:tcPr/>
                </a:tc>
                <a:tc>
                  <a:txBody>
                    <a:bodyPr/>
                    <a:lstStyle/>
                    <a:p>
                      <a:r>
                        <a:rPr lang="sv-SE" dirty="0" smtClean="0"/>
                        <a:t>Lokal</a:t>
                      </a:r>
                      <a:endParaRPr lang="sv-SE" dirty="0"/>
                    </a:p>
                  </a:txBody>
                  <a:tcPr/>
                </a:tc>
                <a:extLst>
                  <a:ext uri="{0D108BD9-81ED-4DB2-BD59-A6C34878D82A}">
                    <a16:rowId xmlns:a16="http://schemas.microsoft.com/office/drawing/2014/main" val="2653705446"/>
                  </a:ext>
                </a:extLst>
              </a:tr>
              <a:tr h="370840">
                <a:tc>
                  <a:txBody>
                    <a:bodyPr/>
                    <a:lstStyle/>
                    <a:p>
                      <a:r>
                        <a:rPr lang="sv-SE" dirty="0" smtClean="0"/>
                        <a:t>Karesuando</a:t>
                      </a:r>
                      <a:endParaRPr lang="sv-SE" dirty="0"/>
                    </a:p>
                  </a:txBody>
                  <a:tcPr/>
                </a:tc>
                <a:tc>
                  <a:txBody>
                    <a:bodyPr/>
                    <a:lstStyle/>
                    <a:p>
                      <a:r>
                        <a:rPr lang="sv-SE" sz="1800" kern="1200" dirty="0" err="1" smtClean="0">
                          <a:solidFill>
                            <a:schemeClr val="dk1"/>
                          </a:solidFill>
                          <a:latin typeface="+mn-lt"/>
                          <a:ea typeface="+mn-ea"/>
                          <a:cs typeface="+mn-cs"/>
                          <a:sym typeface="Palatino" pitchFamily="18" charset="0"/>
                        </a:rPr>
                        <a:t>Eurosuando</a:t>
                      </a:r>
                      <a:endParaRPr lang="sv-SE" dirty="0"/>
                    </a:p>
                  </a:txBody>
                  <a:tcPr/>
                </a:tc>
                <a:extLst>
                  <a:ext uri="{0D108BD9-81ED-4DB2-BD59-A6C34878D82A}">
                    <a16:rowId xmlns:a16="http://schemas.microsoft.com/office/drawing/2014/main" val="874973384"/>
                  </a:ext>
                </a:extLst>
              </a:tr>
              <a:tr h="370840">
                <a:tc>
                  <a:txBody>
                    <a:bodyPr/>
                    <a:lstStyle/>
                    <a:p>
                      <a:r>
                        <a:rPr lang="sv-SE" dirty="0" smtClean="0"/>
                        <a:t>Övre </a:t>
                      </a:r>
                      <a:r>
                        <a:rPr lang="sv-SE" dirty="0" err="1" smtClean="0"/>
                        <a:t>Soppero</a:t>
                      </a:r>
                      <a:endParaRPr lang="sv-SE" dirty="0"/>
                    </a:p>
                  </a:txBody>
                  <a:tcPr/>
                </a:tc>
                <a:tc>
                  <a:txBody>
                    <a:bodyPr/>
                    <a:lstStyle/>
                    <a:p>
                      <a:pPr marL="0" indent="0" eaLnBrk="1" hangingPunct="1">
                        <a:buFont typeface="+mj-lt"/>
                        <a:buNone/>
                        <a:defRPr/>
                      </a:pPr>
                      <a:r>
                        <a:rPr lang="sv-SE" sz="1800" kern="1200" dirty="0" smtClean="0">
                          <a:solidFill>
                            <a:schemeClr val="dk1"/>
                          </a:solidFill>
                          <a:latin typeface="+mn-lt"/>
                          <a:ea typeface="+mn-ea"/>
                          <a:cs typeface="+mn-cs"/>
                          <a:sym typeface="Palatino" pitchFamily="18" charset="0"/>
                        </a:rPr>
                        <a:t>Skolans sporthall</a:t>
                      </a:r>
                      <a:endParaRPr lang="sv-SE" sz="1800" kern="1200" dirty="0">
                        <a:solidFill>
                          <a:schemeClr val="dk1"/>
                        </a:solidFill>
                        <a:latin typeface="+mn-lt"/>
                        <a:ea typeface="+mn-ea"/>
                        <a:cs typeface="+mn-cs"/>
                        <a:sym typeface="Palatino" pitchFamily="18" charset="0"/>
                      </a:endParaRPr>
                    </a:p>
                  </a:txBody>
                  <a:tcPr/>
                </a:tc>
                <a:extLst>
                  <a:ext uri="{0D108BD9-81ED-4DB2-BD59-A6C34878D82A}">
                    <a16:rowId xmlns:a16="http://schemas.microsoft.com/office/drawing/2014/main" val="1196661814"/>
                  </a:ext>
                </a:extLst>
              </a:tr>
              <a:tr h="370840">
                <a:tc>
                  <a:txBody>
                    <a:bodyPr/>
                    <a:lstStyle/>
                    <a:p>
                      <a:r>
                        <a:rPr lang="sv-SE" dirty="0" smtClean="0"/>
                        <a:t>Kiruna</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sym typeface="Palatino" pitchFamily="18" charset="0"/>
                        </a:rPr>
                        <a:t>Sametingets kansli</a:t>
                      </a:r>
                    </a:p>
                  </a:txBody>
                  <a:tcPr/>
                </a:tc>
                <a:extLst>
                  <a:ext uri="{0D108BD9-81ED-4DB2-BD59-A6C34878D82A}">
                    <a16:rowId xmlns:a16="http://schemas.microsoft.com/office/drawing/2014/main" val="1860498897"/>
                  </a:ext>
                </a:extLst>
              </a:tr>
              <a:tr h="370840">
                <a:tc>
                  <a:txBody>
                    <a:bodyPr/>
                    <a:lstStyle/>
                    <a:p>
                      <a:r>
                        <a:rPr lang="sv-SE" dirty="0" smtClean="0"/>
                        <a:t>Gällivare</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sym typeface="Palatino" pitchFamily="18" charset="0"/>
                        </a:rPr>
                        <a:t>Folkets Hus</a:t>
                      </a:r>
                    </a:p>
                  </a:txBody>
                  <a:tcPr/>
                </a:tc>
                <a:extLst>
                  <a:ext uri="{0D108BD9-81ED-4DB2-BD59-A6C34878D82A}">
                    <a16:rowId xmlns:a16="http://schemas.microsoft.com/office/drawing/2014/main" val="253975603"/>
                  </a:ext>
                </a:extLst>
              </a:tr>
              <a:tr h="370840">
                <a:tc>
                  <a:txBody>
                    <a:bodyPr/>
                    <a:lstStyle/>
                    <a:p>
                      <a:r>
                        <a:rPr lang="sv-SE" dirty="0" smtClean="0"/>
                        <a:t>Jokkmokk</a:t>
                      </a:r>
                      <a:endParaRPr lang="sv-SE" dirty="0"/>
                    </a:p>
                  </a:txBody>
                  <a:tcPr/>
                </a:tc>
                <a:tc>
                  <a:txBody>
                    <a:bodyPr/>
                    <a:lstStyle/>
                    <a:p>
                      <a:r>
                        <a:rPr lang="sv-SE" sz="1800" kern="1200" dirty="0" smtClean="0">
                          <a:solidFill>
                            <a:schemeClr val="dk1"/>
                          </a:solidFill>
                          <a:latin typeface="+mn-lt"/>
                          <a:ea typeface="+mn-ea"/>
                          <a:cs typeface="+mn-cs"/>
                          <a:sym typeface="Palatino" pitchFamily="18" charset="0"/>
                        </a:rPr>
                        <a:t>Sparbankssalen, </a:t>
                      </a:r>
                      <a:r>
                        <a:rPr lang="sv-SE" sz="1800" kern="1200" dirty="0" err="1" smtClean="0">
                          <a:solidFill>
                            <a:schemeClr val="dk1"/>
                          </a:solidFill>
                          <a:latin typeface="+mn-lt"/>
                          <a:ea typeface="+mn-ea"/>
                          <a:cs typeface="+mn-cs"/>
                          <a:sym typeface="Palatino" pitchFamily="18" charset="0"/>
                        </a:rPr>
                        <a:t>Ája</a:t>
                      </a:r>
                      <a:r>
                        <a:rPr lang="sv-SE" sz="1800" kern="1200" dirty="0" smtClean="0">
                          <a:solidFill>
                            <a:schemeClr val="dk1"/>
                          </a:solidFill>
                          <a:latin typeface="+mn-lt"/>
                          <a:ea typeface="+mn-ea"/>
                          <a:cs typeface="+mn-cs"/>
                          <a:sym typeface="Palatino" pitchFamily="18" charset="0"/>
                        </a:rPr>
                        <a:t>-huset</a:t>
                      </a:r>
                      <a:endParaRPr lang="sv-SE" dirty="0"/>
                    </a:p>
                  </a:txBody>
                  <a:tcPr/>
                </a:tc>
                <a:extLst>
                  <a:ext uri="{0D108BD9-81ED-4DB2-BD59-A6C34878D82A}">
                    <a16:rowId xmlns:a16="http://schemas.microsoft.com/office/drawing/2014/main" val="3972029579"/>
                  </a:ext>
                </a:extLst>
              </a:tr>
              <a:tr h="370840">
                <a:tc>
                  <a:txBody>
                    <a:bodyPr/>
                    <a:lstStyle/>
                    <a:p>
                      <a:r>
                        <a:rPr lang="sv-SE" dirty="0" smtClean="0"/>
                        <a:t>Arjeplog</a:t>
                      </a:r>
                      <a:endParaRPr lang="sv-SE" dirty="0"/>
                    </a:p>
                  </a:txBody>
                  <a:tcPr/>
                </a:tc>
                <a:tc>
                  <a:txBody>
                    <a:bodyPr/>
                    <a:lstStyle/>
                    <a:p>
                      <a:r>
                        <a:rPr lang="sv-SE" sz="1800" kern="1200" dirty="0" smtClean="0">
                          <a:solidFill>
                            <a:schemeClr val="dk1"/>
                          </a:solidFill>
                          <a:latin typeface="+mn-lt"/>
                          <a:ea typeface="+mn-ea"/>
                          <a:cs typeface="+mn-cs"/>
                          <a:sym typeface="Palatino" pitchFamily="18" charset="0"/>
                        </a:rPr>
                        <a:t>Medborgarhuset</a:t>
                      </a:r>
                      <a:endParaRPr lang="sv-SE" dirty="0"/>
                    </a:p>
                  </a:txBody>
                  <a:tcPr/>
                </a:tc>
                <a:extLst>
                  <a:ext uri="{0D108BD9-81ED-4DB2-BD59-A6C34878D82A}">
                    <a16:rowId xmlns:a16="http://schemas.microsoft.com/office/drawing/2014/main" val="3092288213"/>
                  </a:ext>
                </a:extLst>
              </a:tr>
              <a:tr h="370840">
                <a:tc>
                  <a:txBody>
                    <a:bodyPr/>
                    <a:lstStyle/>
                    <a:p>
                      <a:r>
                        <a:rPr lang="sv-SE" dirty="0" smtClean="0"/>
                        <a:t>Arvidsjaur</a:t>
                      </a:r>
                      <a:endParaRPr lang="sv-SE" dirty="0"/>
                    </a:p>
                  </a:txBody>
                  <a:tcPr/>
                </a:tc>
                <a:tc>
                  <a:txBody>
                    <a:bodyPr/>
                    <a:lstStyle/>
                    <a:p>
                      <a:r>
                        <a:rPr lang="sv-SE" dirty="0" smtClean="0"/>
                        <a:t>Samegården</a:t>
                      </a:r>
                      <a:endParaRPr lang="sv-SE" dirty="0"/>
                    </a:p>
                  </a:txBody>
                  <a:tcPr/>
                </a:tc>
                <a:extLst>
                  <a:ext uri="{0D108BD9-81ED-4DB2-BD59-A6C34878D82A}">
                    <a16:rowId xmlns:a16="http://schemas.microsoft.com/office/drawing/2014/main" val="2938899575"/>
                  </a:ext>
                </a:extLst>
              </a:tr>
              <a:tr h="370840">
                <a:tc>
                  <a:txBody>
                    <a:bodyPr/>
                    <a:lstStyle/>
                    <a:p>
                      <a:r>
                        <a:rPr lang="sv-SE" dirty="0" smtClean="0"/>
                        <a:t>Malå</a:t>
                      </a:r>
                      <a:endParaRPr lang="sv-SE" dirty="0"/>
                    </a:p>
                  </a:txBody>
                  <a:tcPr/>
                </a:tc>
                <a:tc>
                  <a:txBody>
                    <a:bodyPr/>
                    <a:lstStyle/>
                    <a:p>
                      <a:r>
                        <a:rPr lang="sv-SE" dirty="0" smtClean="0"/>
                        <a:t>Församlingshemmet</a:t>
                      </a:r>
                      <a:endParaRPr lang="sv-SE" dirty="0"/>
                    </a:p>
                  </a:txBody>
                  <a:tcPr/>
                </a:tc>
                <a:extLst>
                  <a:ext uri="{0D108BD9-81ED-4DB2-BD59-A6C34878D82A}">
                    <a16:rowId xmlns:a16="http://schemas.microsoft.com/office/drawing/2014/main" val="4228981526"/>
                  </a:ext>
                </a:extLst>
              </a:tr>
              <a:tr h="370840">
                <a:tc>
                  <a:txBody>
                    <a:bodyPr/>
                    <a:lstStyle/>
                    <a:p>
                      <a:r>
                        <a:rPr lang="sv-SE" dirty="0" smtClean="0"/>
                        <a:t>Luleå</a:t>
                      </a:r>
                      <a:endParaRPr lang="sv-SE" dirty="0"/>
                    </a:p>
                  </a:txBody>
                  <a:tcPr/>
                </a:tc>
                <a:tc>
                  <a:txBody>
                    <a:bodyPr/>
                    <a:lstStyle/>
                    <a:p>
                      <a:r>
                        <a:rPr lang="sv-SE" dirty="0" smtClean="0"/>
                        <a:t>Kulturens hus</a:t>
                      </a:r>
                      <a:endParaRPr lang="sv-SE" dirty="0"/>
                    </a:p>
                  </a:txBody>
                  <a:tcPr/>
                </a:tc>
                <a:extLst>
                  <a:ext uri="{0D108BD9-81ED-4DB2-BD59-A6C34878D82A}">
                    <a16:rowId xmlns:a16="http://schemas.microsoft.com/office/drawing/2014/main" val="1004195813"/>
                  </a:ext>
                </a:extLst>
              </a:tr>
              <a:tr h="370840">
                <a:tc>
                  <a:txBody>
                    <a:bodyPr/>
                    <a:lstStyle/>
                    <a:p>
                      <a:r>
                        <a:rPr lang="sv-SE" dirty="0" smtClean="0"/>
                        <a:t>Piteå</a:t>
                      </a:r>
                      <a:endParaRPr lang="sv-SE" dirty="0"/>
                    </a:p>
                  </a:txBody>
                  <a:tcPr/>
                </a:tc>
                <a:tc>
                  <a:txBody>
                    <a:bodyPr/>
                    <a:lstStyle/>
                    <a:p>
                      <a:r>
                        <a:rPr lang="sv-SE" dirty="0" err="1" smtClean="0"/>
                        <a:t>Kyrkcenter</a:t>
                      </a:r>
                      <a:endParaRPr lang="sv-SE" dirty="0"/>
                    </a:p>
                  </a:txBody>
                  <a:tcPr/>
                </a:tc>
                <a:extLst>
                  <a:ext uri="{0D108BD9-81ED-4DB2-BD59-A6C34878D82A}">
                    <a16:rowId xmlns:a16="http://schemas.microsoft.com/office/drawing/2014/main" val="3963192000"/>
                  </a:ext>
                </a:extLst>
              </a:tr>
            </a:tbl>
          </a:graphicData>
        </a:graphic>
      </p:graphicFrame>
      <p:graphicFrame>
        <p:nvGraphicFramePr>
          <p:cNvPr id="9" name="Platshållare för innehåll 8"/>
          <p:cNvGraphicFramePr>
            <a:graphicFrameLocks noGrp="1"/>
          </p:cNvGraphicFramePr>
          <p:nvPr>
            <p:ph sz="half" idx="2"/>
            <p:extLst>
              <p:ext uri="{D42A27DB-BD31-4B8C-83A1-F6EECF244321}">
                <p14:modId xmlns:p14="http://schemas.microsoft.com/office/powerpoint/2010/main" val="1236314023"/>
              </p:ext>
            </p:extLst>
          </p:nvPr>
        </p:nvGraphicFramePr>
        <p:xfrm>
          <a:off x="6189663" y="1530350"/>
          <a:ext cx="4994276" cy="4450080"/>
        </p:xfrm>
        <a:graphic>
          <a:graphicData uri="http://schemas.openxmlformats.org/drawingml/2006/table">
            <a:tbl>
              <a:tblPr firstRow="1" bandRow="1">
                <a:tableStyleId>{21E4AEA4-8DFA-4A89-87EB-49C32662AFE0}</a:tableStyleId>
              </a:tblPr>
              <a:tblGrid>
                <a:gridCol w="2203223">
                  <a:extLst>
                    <a:ext uri="{9D8B030D-6E8A-4147-A177-3AD203B41FA5}">
                      <a16:colId xmlns:a16="http://schemas.microsoft.com/office/drawing/2014/main" val="3150494961"/>
                    </a:ext>
                  </a:extLst>
                </a:gridCol>
                <a:gridCol w="2791053">
                  <a:extLst>
                    <a:ext uri="{9D8B030D-6E8A-4147-A177-3AD203B41FA5}">
                      <a16:colId xmlns:a16="http://schemas.microsoft.com/office/drawing/2014/main" val="2786381690"/>
                    </a:ext>
                  </a:extLst>
                </a:gridCol>
              </a:tblGrid>
              <a:tr h="370840">
                <a:tc>
                  <a:txBody>
                    <a:bodyPr/>
                    <a:lstStyle/>
                    <a:p>
                      <a:r>
                        <a:rPr lang="sv-SE" dirty="0" smtClean="0"/>
                        <a:t>Ort</a:t>
                      </a:r>
                      <a:endParaRPr lang="sv-SE" dirty="0"/>
                    </a:p>
                  </a:txBody>
                  <a:tcPr/>
                </a:tc>
                <a:tc>
                  <a:txBody>
                    <a:bodyPr/>
                    <a:lstStyle/>
                    <a:p>
                      <a:r>
                        <a:rPr lang="sv-SE" dirty="0" smtClean="0"/>
                        <a:t>Lokal</a:t>
                      </a:r>
                      <a:endParaRPr lang="sv-SE" dirty="0"/>
                    </a:p>
                  </a:txBody>
                  <a:tcPr/>
                </a:tc>
                <a:extLst>
                  <a:ext uri="{0D108BD9-81ED-4DB2-BD59-A6C34878D82A}">
                    <a16:rowId xmlns:a16="http://schemas.microsoft.com/office/drawing/2014/main" val="1195731505"/>
                  </a:ext>
                </a:extLst>
              </a:tr>
              <a:tr h="370840">
                <a:tc>
                  <a:txBody>
                    <a:bodyPr/>
                    <a:lstStyle/>
                    <a:p>
                      <a:r>
                        <a:rPr lang="sv-SE" dirty="0" smtClean="0"/>
                        <a:t>Skellefteå</a:t>
                      </a:r>
                      <a:endParaRPr lang="sv-SE" dirty="0"/>
                    </a:p>
                  </a:txBody>
                  <a:tcPr/>
                </a:tc>
                <a:tc>
                  <a:txBody>
                    <a:bodyPr/>
                    <a:lstStyle/>
                    <a:p>
                      <a:r>
                        <a:rPr lang="sv-SE" dirty="0" smtClean="0"/>
                        <a:t>Stadshuset Brinken</a:t>
                      </a:r>
                      <a:endParaRPr lang="sv-SE" dirty="0"/>
                    </a:p>
                  </a:txBody>
                  <a:tcPr/>
                </a:tc>
                <a:extLst>
                  <a:ext uri="{0D108BD9-81ED-4DB2-BD59-A6C34878D82A}">
                    <a16:rowId xmlns:a16="http://schemas.microsoft.com/office/drawing/2014/main" val="1438396203"/>
                  </a:ext>
                </a:extLst>
              </a:tr>
              <a:tr h="370840">
                <a:tc>
                  <a:txBody>
                    <a:bodyPr/>
                    <a:lstStyle/>
                    <a:p>
                      <a:r>
                        <a:rPr lang="sv-SE" dirty="0" smtClean="0"/>
                        <a:t>Sorsele</a:t>
                      </a:r>
                      <a:endParaRPr lang="sv-SE" dirty="0"/>
                    </a:p>
                  </a:txBody>
                  <a:tcPr/>
                </a:tc>
                <a:tc>
                  <a:txBody>
                    <a:bodyPr/>
                    <a:lstStyle/>
                    <a:p>
                      <a:r>
                        <a:rPr lang="sv-SE" dirty="0" smtClean="0"/>
                        <a:t>Folkets</a:t>
                      </a:r>
                      <a:r>
                        <a:rPr lang="sv-SE" baseline="0" dirty="0" smtClean="0"/>
                        <a:t> Hus</a:t>
                      </a:r>
                      <a:endParaRPr lang="sv-SE" dirty="0"/>
                    </a:p>
                  </a:txBody>
                  <a:tcPr/>
                </a:tc>
                <a:extLst>
                  <a:ext uri="{0D108BD9-81ED-4DB2-BD59-A6C34878D82A}">
                    <a16:rowId xmlns:a16="http://schemas.microsoft.com/office/drawing/2014/main" val="3726554542"/>
                  </a:ext>
                </a:extLst>
              </a:tr>
              <a:tr h="370840">
                <a:tc>
                  <a:txBody>
                    <a:bodyPr/>
                    <a:lstStyle/>
                    <a:p>
                      <a:r>
                        <a:rPr lang="sv-SE" dirty="0" smtClean="0"/>
                        <a:t>Tärnaby</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Folkets</a:t>
                      </a:r>
                      <a:r>
                        <a:rPr lang="sv-SE" baseline="0" dirty="0" smtClean="0"/>
                        <a:t> Hus</a:t>
                      </a:r>
                      <a:endParaRPr lang="sv-SE" dirty="0" smtClean="0"/>
                    </a:p>
                  </a:txBody>
                  <a:tcPr/>
                </a:tc>
                <a:extLst>
                  <a:ext uri="{0D108BD9-81ED-4DB2-BD59-A6C34878D82A}">
                    <a16:rowId xmlns:a16="http://schemas.microsoft.com/office/drawing/2014/main" val="4207506853"/>
                  </a:ext>
                </a:extLst>
              </a:tr>
              <a:tr h="370840">
                <a:tc>
                  <a:txBody>
                    <a:bodyPr/>
                    <a:lstStyle/>
                    <a:p>
                      <a:r>
                        <a:rPr lang="sv-SE" dirty="0" smtClean="0"/>
                        <a:t>Vilhelmina</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Folkets</a:t>
                      </a:r>
                      <a:r>
                        <a:rPr lang="sv-SE" baseline="0" dirty="0" smtClean="0"/>
                        <a:t> Hus</a:t>
                      </a:r>
                      <a:endParaRPr lang="sv-SE" dirty="0" smtClean="0"/>
                    </a:p>
                  </a:txBody>
                  <a:tcPr/>
                </a:tc>
                <a:extLst>
                  <a:ext uri="{0D108BD9-81ED-4DB2-BD59-A6C34878D82A}">
                    <a16:rowId xmlns:a16="http://schemas.microsoft.com/office/drawing/2014/main" val="934262496"/>
                  </a:ext>
                </a:extLst>
              </a:tr>
              <a:tr h="370840">
                <a:tc>
                  <a:txBody>
                    <a:bodyPr/>
                    <a:lstStyle/>
                    <a:p>
                      <a:r>
                        <a:rPr lang="sv-SE" dirty="0" smtClean="0"/>
                        <a:t>Lycksele</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sym typeface="Palatino" pitchFamily="18" charset="0"/>
                        </a:rPr>
                        <a:t>Entréhuset </a:t>
                      </a:r>
                      <a:r>
                        <a:rPr lang="sv-SE" sz="1800" kern="1200" dirty="0" err="1" smtClean="0">
                          <a:solidFill>
                            <a:schemeClr val="dk1"/>
                          </a:solidFill>
                          <a:latin typeface="+mn-lt"/>
                          <a:ea typeface="+mn-ea"/>
                          <a:cs typeface="+mn-cs"/>
                          <a:sym typeface="Palatino" pitchFamily="18" charset="0"/>
                        </a:rPr>
                        <a:t>Gammplatsen</a:t>
                      </a:r>
                      <a:endParaRPr lang="sv-SE" sz="1800" kern="1200" dirty="0" smtClean="0">
                        <a:solidFill>
                          <a:schemeClr val="dk1"/>
                        </a:solidFill>
                        <a:latin typeface="+mn-lt"/>
                        <a:ea typeface="+mn-ea"/>
                        <a:cs typeface="+mn-cs"/>
                        <a:sym typeface="Palatino" pitchFamily="18" charset="0"/>
                      </a:endParaRPr>
                    </a:p>
                  </a:txBody>
                  <a:tcPr/>
                </a:tc>
                <a:extLst>
                  <a:ext uri="{0D108BD9-81ED-4DB2-BD59-A6C34878D82A}">
                    <a16:rowId xmlns:a16="http://schemas.microsoft.com/office/drawing/2014/main" val="11250956"/>
                  </a:ext>
                </a:extLst>
              </a:tr>
              <a:tr h="370840">
                <a:tc>
                  <a:txBody>
                    <a:bodyPr/>
                    <a:lstStyle/>
                    <a:p>
                      <a:r>
                        <a:rPr lang="sv-SE" dirty="0" smtClean="0"/>
                        <a:t>Umeå </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err="1" smtClean="0">
                          <a:solidFill>
                            <a:schemeClr val="dk1"/>
                          </a:solidFill>
                          <a:latin typeface="+mn-lt"/>
                          <a:ea typeface="+mn-ea"/>
                          <a:cs typeface="+mn-cs"/>
                          <a:sym typeface="Palatino" pitchFamily="18" charset="0"/>
                        </a:rPr>
                        <a:t>Tráhppie</a:t>
                      </a:r>
                      <a:r>
                        <a:rPr lang="sv-SE" sz="1800" kern="1200" dirty="0" smtClean="0">
                          <a:solidFill>
                            <a:schemeClr val="dk1"/>
                          </a:solidFill>
                          <a:latin typeface="+mn-lt"/>
                          <a:ea typeface="+mn-ea"/>
                          <a:cs typeface="+mn-cs"/>
                          <a:sym typeface="Palatino" pitchFamily="18" charset="0"/>
                        </a:rPr>
                        <a:t>, </a:t>
                      </a:r>
                      <a:r>
                        <a:rPr lang="sv-SE" sz="1800" kern="1200" dirty="0" err="1" smtClean="0">
                          <a:solidFill>
                            <a:schemeClr val="dk1"/>
                          </a:solidFill>
                          <a:latin typeface="+mn-lt"/>
                          <a:ea typeface="+mn-ea"/>
                          <a:cs typeface="+mn-cs"/>
                          <a:sym typeface="Palatino" pitchFamily="18" charset="0"/>
                        </a:rPr>
                        <a:t>Gammlia</a:t>
                      </a:r>
                      <a:endParaRPr lang="sv-SE" sz="1800" kern="1200" dirty="0" smtClean="0">
                        <a:solidFill>
                          <a:schemeClr val="dk1"/>
                        </a:solidFill>
                        <a:latin typeface="+mn-lt"/>
                        <a:ea typeface="+mn-ea"/>
                        <a:cs typeface="+mn-cs"/>
                        <a:sym typeface="Palatino" pitchFamily="18" charset="0"/>
                      </a:endParaRPr>
                    </a:p>
                  </a:txBody>
                  <a:tcPr/>
                </a:tc>
                <a:extLst>
                  <a:ext uri="{0D108BD9-81ED-4DB2-BD59-A6C34878D82A}">
                    <a16:rowId xmlns:a16="http://schemas.microsoft.com/office/drawing/2014/main" val="2799548235"/>
                  </a:ext>
                </a:extLst>
              </a:tr>
              <a:tr h="370840">
                <a:tc>
                  <a:txBody>
                    <a:bodyPr/>
                    <a:lstStyle/>
                    <a:p>
                      <a:r>
                        <a:rPr lang="sv-SE" dirty="0" err="1" smtClean="0"/>
                        <a:t>Hotagen</a:t>
                      </a:r>
                      <a:r>
                        <a:rPr lang="sv-SE" dirty="0" smtClean="0"/>
                        <a:t>/Rötviken</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sym typeface="Palatino" pitchFamily="18" charset="0"/>
                        </a:rPr>
                        <a:t>Rötviken bygdegård</a:t>
                      </a:r>
                    </a:p>
                  </a:txBody>
                  <a:tcPr/>
                </a:tc>
                <a:extLst>
                  <a:ext uri="{0D108BD9-81ED-4DB2-BD59-A6C34878D82A}">
                    <a16:rowId xmlns:a16="http://schemas.microsoft.com/office/drawing/2014/main" val="3555252513"/>
                  </a:ext>
                </a:extLst>
              </a:tr>
              <a:tr h="370840">
                <a:tc>
                  <a:txBody>
                    <a:bodyPr/>
                    <a:lstStyle/>
                    <a:p>
                      <a:r>
                        <a:rPr lang="sv-SE" dirty="0" smtClean="0"/>
                        <a:t>Östersund</a:t>
                      </a:r>
                      <a:endParaRPr lang="sv-SE" dirty="0"/>
                    </a:p>
                  </a:txBody>
                  <a:tcPr/>
                </a:tc>
                <a:tc>
                  <a:txBody>
                    <a:bodyPr/>
                    <a:lstStyle/>
                    <a:p>
                      <a:r>
                        <a:rPr lang="sv-SE" sz="1800" kern="1200" dirty="0" err="1" smtClean="0">
                          <a:solidFill>
                            <a:schemeClr val="dk1"/>
                          </a:solidFill>
                          <a:latin typeface="+mn-lt"/>
                          <a:ea typeface="+mn-ea"/>
                          <a:cs typeface="+mn-cs"/>
                          <a:sym typeface="Palatino" pitchFamily="18" charset="0"/>
                        </a:rPr>
                        <a:t>Gaaltije</a:t>
                      </a:r>
                      <a:endParaRPr lang="sv-SE" dirty="0"/>
                    </a:p>
                  </a:txBody>
                  <a:tcPr/>
                </a:tc>
                <a:extLst>
                  <a:ext uri="{0D108BD9-81ED-4DB2-BD59-A6C34878D82A}">
                    <a16:rowId xmlns:a16="http://schemas.microsoft.com/office/drawing/2014/main" val="35499555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Funäsdalen </a:t>
                      </a:r>
                    </a:p>
                  </a:txBody>
                  <a:tcPr/>
                </a:tc>
                <a:tc>
                  <a:txBody>
                    <a:bodyPr/>
                    <a:lstStyle/>
                    <a:p>
                      <a:pPr marL="0" indent="0" eaLnBrk="1" hangingPunct="1">
                        <a:buFont typeface="+mj-lt"/>
                        <a:buNone/>
                        <a:defRPr/>
                      </a:pPr>
                      <a:r>
                        <a:rPr lang="sv-SE" sz="1800" kern="1200" dirty="0" smtClean="0">
                          <a:solidFill>
                            <a:schemeClr val="dk1"/>
                          </a:solidFill>
                          <a:latin typeface="+mn-lt"/>
                          <a:ea typeface="+mn-ea"/>
                          <a:cs typeface="+mn-cs"/>
                          <a:sym typeface="Palatino" pitchFamily="18" charset="0"/>
                        </a:rPr>
                        <a:t>Funäsdalens skola</a:t>
                      </a:r>
                      <a:endParaRPr lang="sv-SE" sz="1800" kern="1200" dirty="0">
                        <a:solidFill>
                          <a:schemeClr val="dk1"/>
                        </a:solidFill>
                        <a:latin typeface="+mn-lt"/>
                        <a:ea typeface="+mn-ea"/>
                        <a:cs typeface="+mn-cs"/>
                        <a:sym typeface="Palatino" pitchFamily="18" charset="0"/>
                      </a:endParaRPr>
                    </a:p>
                  </a:txBody>
                  <a:tcPr/>
                </a:tc>
                <a:extLst>
                  <a:ext uri="{0D108BD9-81ED-4DB2-BD59-A6C34878D82A}">
                    <a16:rowId xmlns:a16="http://schemas.microsoft.com/office/drawing/2014/main" val="35377477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Sundsvall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800" kern="1200" dirty="0" smtClean="0">
                          <a:solidFill>
                            <a:schemeClr val="dk1"/>
                          </a:solidFill>
                          <a:latin typeface="+mn-lt"/>
                          <a:ea typeface="+mn-ea"/>
                          <a:cs typeface="+mn-cs"/>
                        </a:rPr>
                        <a:t>Finska föreningen,</a:t>
                      </a:r>
                      <a:endParaRPr lang="sv-SE" sz="1800" kern="1200" dirty="0" smtClean="0">
                        <a:solidFill>
                          <a:schemeClr val="dk1"/>
                        </a:solidFill>
                        <a:latin typeface="+mn-lt"/>
                        <a:ea typeface="+mn-ea"/>
                        <a:cs typeface="+mn-cs"/>
                        <a:sym typeface="Palatino" pitchFamily="18" charset="0"/>
                      </a:endParaRPr>
                    </a:p>
                  </a:txBody>
                  <a:tcPr/>
                </a:tc>
                <a:extLst>
                  <a:ext uri="{0D108BD9-81ED-4DB2-BD59-A6C34878D82A}">
                    <a16:rowId xmlns:a16="http://schemas.microsoft.com/office/drawing/2014/main" val="479825260"/>
                  </a:ext>
                </a:extLst>
              </a:tr>
              <a:tr h="370840">
                <a:tc>
                  <a:txBody>
                    <a:bodyPr/>
                    <a:lstStyle/>
                    <a:p>
                      <a:r>
                        <a:rPr lang="sv-SE" dirty="0" smtClean="0"/>
                        <a:t>Stockholm </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smtClean="0">
                          <a:solidFill>
                            <a:schemeClr val="dk1"/>
                          </a:solidFill>
                          <a:latin typeface="+mn-lt"/>
                          <a:ea typeface="+mn-ea"/>
                          <a:cs typeface="+mn-cs"/>
                        </a:rPr>
                        <a:t>Solidaritetshuset</a:t>
                      </a:r>
                    </a:p>
                  </a:txBody>
                  <a:tcPr/>
                </a:tc>
                <a:extLst>
                  <a:ext uri="{0D108BD9-81ED-4DB2-BD59-A6C34878D82A}">
                    <a16:rowId xmlns:a16="http://schemas.microsoft.com/office/drawing/2014/main" val="652412448"/>
                  </a:ext>
                </a:extLst>
              </a:tr>
            </a:tbl>
          </a:graphicData>
        </a:graphic>
      </p:graphicFrame>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t="14857" b="21855"/>
          <a:stretch/>
        </p:blipFill>
        <p:spPr>
          <a:xfrm>
            <a:off x="3414791" y="6101095"/>
            <a:ext cx="2236710" cy="614070"/>
          </a:xfrm>
          <a:prstGeom prst="rect">
            <a:avLst/>
          </a:prstGeom>
        </p:spPr>
      </p:pic>
    </p:spTree>
    <p:extLst>
      <p:ext uri="{BB962C8B-B14F-4D97-AF65-F5344CB8AC3E}">
        <p14:creationId xmlns:p14="http://schemas.microsoft.com/office/powerpoint/2010/main" val="271300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Valmyndigheten">
      <a:dk1>
        <a:sysClr val="windowText" lastClr="000000"/>
      </a:dk1>
      <a:lt1>
        <a:sysClr val="window" lastClr="FFFFFF"/>
      </a:lt1>
      <a:dk2>
        <a:srgbClr val="5F6F7E"/>
      </a:dk2>
      <a:lt2>
        <a:srgbClr val="DDDEE1"/>
      </a:lt2>
      <a:accent1>
        <a:srgbClr val="A71979"/>
      </a:accent1>
      <a:accent2>
        <a:srgbClr val="008BD2"/>
      </a:accent2>
      <a:accent3>
        <a:srgbClr val="F39325"/>
      </a:accent3>
      <a:accent4>
        <a:srgbClr val="00918E"/>
      </a:accent4>
      <a:accent5>
        <a:srgbClr val="E83278"/>
      </a:accent5>
      <a:accent6>
        <a:srgbClr val="16419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myndigheten.potx" id="{225511A2-C623-485A-AE24-635B34C570F7}" vid="{2F06A8F7-A356-4C1D-A7E9-FAF0152E1DB9}"/>
    </a:ext>
  </a:extLst>
</a:theme>
</file>

<file path=ppt/theme/theme2.xml><?xml version="1.0" encoding="utf-8"?>
<a:theme xmlns:a="http://schemas.openxmlformats.org/drawingml/2006/main" name="2_Office-tema">
  <a:themeElements>
    <a:clrScheme name="Valmyndigheten">
      <a:dk1>
        <a:sysClr val="windowText" lastClr="000000"/>
      </a:dk1>
      <a:lt1>
        <a:sysClr val="window" lastClr="FFFFFF"/>
      </a:lt1>
      <a:dk2>
        <a:srgbClr val="5F6F7E"/>
      </a:dk2>
      <a:lt2>
        <a:srgbClr val="DDDEE1"/>
      </a:lt2>
      <a:accent1>
        <a:srgbClr val="A71979"/>
      </a:accent1>
      <a:accent2>
        <a:srgbClr val="008BD2"/>
      </a:accent2>
      <a:accent3>
        <a:srgbClr val="F39325"/>
      </a:accent3>
      <a:accent4>
        <a:srgbClr val="00918E"/>
      </a:accent4>
      <a:accent5>
        <a:srgbClr val="E83278"/>
      </a:accent5>
      <a:accent6>
        <a:srgbClr val="16419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myndigheten.potx" id="{2BFFFFA2-C83F-4695-BD3D-ACF8AC535243}" vid="{7B2C69DB-E231-48AE-BB30-AED9DDBD4DB3}"/>
    </a:ext>
  </a:extLst>
</a:theme>
</file>

<file path=ppt/theme/theme3.xml><?xml version="1.0" encoding="utf-8"?>
<a:theme xmlns:a="http://schemas.openxmlformats.org/drawingml/2006/main" name="1_Office-tema">
  <a:themeElements>
    <a:clrScheme name="Valmyndigheten">
      <a:dk1>
        <a:sysClr val="windowText" lastClr="000000"/>
      </a:dk1>
      <a:lt1>
        <a:sysClr val="window" lastClr="FFFFFF"/>
      </a:lt1>
      <a:dk2>
        <a:srgbClr val="5F6F7E"/>
      </a:dk2>
      <a:lt2>
        <a:srgbClr val="DDDEE1"/>
      </a:lt2>
      <a:accent1>
        <a:srgbClr val="A71979"/>
      </a:accent1>
      <a:accent2>
        <a:srgbClr val="008BD2"/>
      </a:accent2>
      <a:accent3>
        <a:srgbClr val="F39325"/>
      </a:accent3>
      <a:accent4>
        <a:srgbClr val="00918E"/>
      </a:accent4>
      <a:accent5>
        <a:srgbClr val="E83278"/>
      </a:accent5>
      <a:accent6>
        <a:srgbClr val="16419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myndigheten.potx" id="{2BFFFFA2-C83F-4695-BD3D-ACF8AC535243}" vid="{7B2C69DB-E231-48AE-BB30-AED9DDBD4DB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9A29DE7435B954099E2438A39E6B8B3" ma:contentTypeVersion="3" ma:contentTypeDescription="Skapa ett nytt dokument." ma:contentTypeScope="" ma:versionID="efc10e569b1f4971b44e65fe36c5d7c9">
  <xsd:schema xmlns:xsd="http://www.w3.org/2001/XMLSchema" xmlns:xs="http://www.w3.org/2001/XMLSchema" xmlns:p="http://schemas.microsoft.com/office/2006/metadata/properties" xmlns:ns2="149b23fd-37a4-4564-a434-92ef54724056" xmlns:ns3="b72620a0-a132-4d24-afd4-031d088dc980" targetNamespace="http://schemas.microsoft.com/office/2006/metadata/properties" ma:root="true" ma:fieldsID="2a1a496cb84089a32fae26624c0fc68b" ns2:_="" ns3:_="">
    <xsd:import namespace="149b23fd-37a4-4564-a434-92ef54724056"/>
    <xsd:import namespace="b72620a0-a132-4d24-afd4-031d088dc980"/>
    <xsd:element name="properties">
      <xsd:complexType>
        <xsd:sequence>
          <xsd:element name="documentManagement">
            <xsd:complexType>
              <xsd:all>
                <xsd:element ref="ns2:Omr_x00e5_de"/>
                <xsd:element ref="ns3:SharedWithUsers" minOccurs="0"/>
                <xsd:element ref="ns2:Dokumenttyp"/>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b23fd-37a4-4564-a434-92ef54724056" elementFormDefault="qualified">
    <xsd:import namespace="http://schemas.microsoft.com/office/2006/documentManagement/types"/>
    <xsd:import namespace="http://schemas.microsoft.com/office/infopath/2007/PartnerControls"/>
    <xsd:element name="Omr_x00e5_de" ma:index="8" ma:displayName="Område" ma:default="S-Aktörer" ma:format="RadioButtons" ma:internalName="Omr_x00e5_de">
      <xsd:simpleType>
        <xsd:restriction base="dms:Choice">
          <xsd:enumeration value="0.Rutiner och planering"/>
          <xsd:enumeration value="S-Aktörer"/>
          <xsd:enumeration value="S-Valid"/>
          <xsd:enumeration value="S-Röstlängd och röstkort"/>
          <xsd:enumeration value="S-Valmaterial"/>
          <xsd:enumeration value="S-Röstmottagning"/>
          <xsd:enumeration value="L-Aktörer"/>
          <xsd:enumeration value="L-Valid"/>
          <xsd:enumeration value="L-Röstlängd och röstkort"/>
          <xsd:enumeration value="L-Rösthantering"/>
          <xsd:enumeration value="L-Rösträkning och valresultat"/>
          <xsd:enumeration value="Lagar och vägledande ställningstaganden"/>
        </xsd:restriction>
      </xsd:simpleType>
    </xsd:element>
    <xsd:element name="Dokumenttyp" ma:index="10" ma:displayName="Dokumenttyp" ma:default="Övrigt" ma:format="RadioButtons" ma:internalName="Dokumenttyp">
      <xsd:simpleType>
        <xsd:restriction base="dms:Choice">
          <xsd:enumeration value="Webbtext"/>
          <xsd:enumeration value="Mall"/>
          <xsd:enumeration value="Planering"/>
          <xsd:enumeration value="Övrigt"/>
        </xsd:restriction>
      </xsd:simpleType>
    </xsd:element>
  </xsd:schema>
  <xsd:schema xmlns:xsd="http://www.w3.org/2001/XMLSchema" xmlns:xs="http://www.w3.org/2001/XMLSchema" xmlns:dms="http://schemas.microsoft.com/office/2006/documentManagement/types" xmlns:pc="http://schemas.microsoft.com/office/infopath/2007/PartnerControls" targetNamespace="b72620a0-a132-4d24-afd4-031d088dc980" elementFormDefault="qualified">
    <xsd:import namespace="http://schemas.microsoft.com/office/2006/documentManagement/types"/>
    <xsd:import namespace="http://schemas.microsoft.com/office/infopath/2007/PartnerControls"/>
    <xsd:element name="SharedWithUsers" ma:index="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mr_x00e5_de xmlns="149b23fd-37a4-4564-a434-92ef54724056">S-Röstmottagning</Omr_x00e5_de>
    <Dokumenttyp xmlns="149b23fd-37a4-4564-a434-92ef54724056">Övrigt</Dokumenttyp>
    <SharedWithUsers xmlns="b72620a0-a132-4d24-afd4-031d088dc980">
      <UserInfo>
        <DisplayName>Maja Wixenius</DisplayName>
        <AccountId>136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BDD5E8-C1BF-4B2C-B052-5DC9825A96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b23fd-37a4-4564-a434-92ef54724056"/>
    <ds:schemaRef ds:uri="b72620a0-a132-4d24-afd4-031d088dc9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AE118D-2263-4063-929B-777A685A56AD}">
  <ds:schemaRefs>
    <ds:schemaRef ds:uri="http://schemas.microsoft.com/office/infopath/2007/PartnerControls"/>
    <ds:schemaRef ds:uri="http://purl.org/dc/terms/"/>
    <ds:schemaRef ds:uri="http://schemas.microsoft.com/office/2006/documentManagement/types"/>
    <ds:schemaRef ds:uri="b72620a0-a132-4d24-afd4-031d088dc980"/>
    <ds:schemaRef ds:uri="http://schemas.openxmlformats.org/package/2006/metadata/core-properties"/>
    <ds:schemaRef ds:uri="http://purl.org/dc/elements/1.1/"/>
    <ds:schemaRef ds:uri="http://schemas.microsoft.com/office/2006/metadata/properties"/>
    <ds:schemaRef ds:uri="149b23fd-37a4-4564-a434-92ef54724056"/>
    <ds:schemaRef ds:uri="http://www.w3.org/XML/1998/namespace"/>
    <ds:schemaRef ds:uri="http://purl.org/dc/dcmitype/"/>
  </ds:schemaRefs>
</ds:datastoreItem>
</file>

<file path=customXml/itemProps3.xml><?xml version="1.0" encoding="utf-8"?>
<ds:datastoreItem xmlns:ds="http://schemas.openxmlformats.org/officeDocument/2006/customXml" ds:itemID="{9DCA041E-1AA7-4362-AFBB-C0A03C3EF1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Valmyndigheten</Template>
  <TotalTime>5033</TotalTime>
  <Words>4323</Words>
  <Application>Microsoft Office PowerPoint</Application>
  <PresentationFormat>Bredbild</PresentationFormat>
  <Paragraphs>421</Paragraphs>
  <Slides>33</Slides>
  <Notes>32</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33</vt:i4>
      </vt:variant>
    </vt:vector>
  </HeadingPairs>
  <TitlesOfParts>
    <vt:vector size="42" baseType="lpstr">
      <vt:lpstr>Arial</vt:lpstr>
      <vt:lpstr>Calibri</vt:lpstr>
      <vt:lpstr>Garamond</vt:lpstr>
      <vt:lpstr>Palatino</vt:lpstr>
      <vt:lpstr>Times New Roman</vt:lpstr>
      <vt:lpstr>Wingdings</vt:lpstr>
      <vt:lpstr>Office-tema</vt:lpstr>
      <vt:lpstr>2_Office-tema</vt:lpstr>
      <vt:lpstr>1_Office-tema</vt:lpstr>
      <vt:lpstr>Instruktion till dig som utbildar</vt:lpstr>
      <vt:lpstr>  Omval till Sametinget 5 oktober 2025</vt:lpstr>
      <vt:lpstr>Varför har det blivit omval?</vt:lpstr>
      <vt:lpstr>Kan inte bara de som fick sina röster underkända rösta igen?</vt:lpstr>
      <vt:lpstr>Är ett omval annorlunda än ett ordinarie val?</vt:lpstr>
      <vt:lpstr>Din roll</vt:lpstr>
      <vt:lpstr>Stöd i arbetet</vt:lpstr>
      <vt:lpstr>Vallokalen, valsedlar och valhemligheten</vt:lpstr>
      <vt:lpstr>Vallokaler omvalet</vt:lpstr>
      <vt:lpstr>Förberedelser innan röstmottagningen öppnar kl. 8</vt:lpstr>
      <vt:lpstr>Möblera vallokalen</vt:lpstr>
      <vt:lpstr>Annat om lokalen</vt:lpstr>
      <vt:lpstr>Valsedlar</vt:lpstr>
      <vt:lpstr>PowerPoint-presentation</vt:lpstr>
      <vt:lpstr>Röstmottagning</vt:lpstr>
      <vt:lpstr>Röstkort/ytterkuvert</vt:lpstr>
      <vt:lpstr>Väljarförteckning</vt:lpstr>
      <vt:lpstr>Markera hur väljaren styrkt sin identitet</vt:lpstr>
      <vt:lpstr>Granska valkuvertet</vt:lpstr>
      <vt:lpstr>Instruktion: Ta emot en röst</vt:lpstr>
      <vt:lpstr>Väljare kommer med igenklistrat röstkort/ytterkuvert</vt:lpstr>
      <vt:lpstr>Om en väljare röstar flera gånger</vt:lpstr>
      <vt:lpstr>Öppet för allmänheten</vt:lpstr>
      <vt:lpstr>Protokollet</vt:lpstr>
      <vt:lpstr>Valhemlighet och hjälp att rösta</vt:lpstr>
      <vt:lpstr>Avsluta röstmottagning</vt:lpstr>
      <vt:lpstr>Efter avslutad röstmottagning</vt:lpstr>
      <vt:lpstr>Återställa lokalen och hantera överblivet material</vt:lpstr>
      <vt:lpstr>Förvara och skicka rösterna</vt:lpstr>
      <vt:lpstr>Frågor?</vt:lpstr>
      <vt:lpstr>Tips för repetition!</vt:lpstr>
      <vt:lpstr>PowerPoint-presentation</vt:lpstr>
      <vt:lpstr>Pass för ordförande</vt:lpstr>
    </vt:vector>
  </TitlesOfParts>
  <Company>Skatteverket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Utbildning av röstmottagare och ordförande</dc:title>
  <dc:creator>Maja Wixenius</dc:creator>
  <cp:lastModifiedBy>Ida Lind</cp:lastModifiedBy>
  <cp:revision>268</cp:revision>
  <cp:lastPrinted>2025-04-09T15:00:11Z</cp:lastPrinted>
  <dcterms:created xsi:type="dcterms:W3CDTF">2024-11-19T07:52:12Z</dcterms:created>
  <dcterms:modified xsi:type="dcterms:W3CDTF">2025-09-04T18:09:32Z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0x01010089A29DE7435B954099E2438A39E6B8B3</vt:lpwstr>
  </property>
</Properties>
</file>