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3"/>
  </p:notesMasterIdLst>
  <p:sldIdLst>
    <p:sldId id="388" r:id="rId5"/>
    <p:sldId id="259" r:id="rId6"/>
    <p:sldId id="260" r:id="rId7"/>
    <p:sldId id="261" r:id="rId8"/>
    <p:sldId id="262" r:id="rId9"/>
    <p:sldId id="263" r:id="rId10"/>
    <p:sldId id="264" r:id="rId11"/>
    <p:sldId id="268" r:id="rId12"/>
    <p:sldId id="265" r:id="rId13"/>
    <p:sldId id="266" r:id="rId14"/>
    <p:sldId id="267" r:id="rId15"/>
    <p:sldId id="286" r:id="rId16"/>
    <p:sldId id="287" r:id="rId17"/>
    <p:sldId id="270" r:id="rId18"/>
    <p:sldId id="289" r:id="rId19"/>
    <p:sldId id="290" r:id="rId20"/>
    <p:sldId id="292" r:id="rId21"/>
    <p:sldId id="394" r:id="rId22"/>
    <p:sldId id="293" r:id="rId23"/>
    <p:sldId id="294" r:id="rId24"/>
    <p:sldId id="295" r:id="rId25"/>
    <p:sldId id="296" r:id="rId26"/>
    <p:sldId id="298" r:id="rId27"/>
    <p:sldId id="299" r:id="rId28"/>
    <p:sldId id="300" r:id="rId29"/>
    <p:sldId id="302" r:id="rId30"/>
    <p:sldId id="303" r:id="rId31"/>
    <p:sldId id="305" r:id="rId32"/>
    <p:sldId id="310" r:id="rId33"/>
    <p:sldId id="311" r:id="rId34"/>
    <p:sldId id="312" r:id="rId35"/>
    <p:sldId id="316" r:id="rId36"/>
    <p:sldId id="317" r:id="rId37"/>
    <p:sldId id="323" r:id="rId38"/>
    <p:sldId id="325" r:id="rId39"/>
    <p:sldId id="326" r:id="rId40"/>
    <p:sldId id="328" r:id="rId41"/>
    <p:sldId id="329" r:id="rId42"/>
    <p:sldId id="327" r:id="rId43"/>
    <p:sldId id="395" r:id="rId44"/>
    <p:sldId id="396" r:id="rId45"/>
    <p:sldId id="397" r:id="rId46"/>
    <p:sldId id="398" r:id="rId47"/>
    <p:sldId id="399" r:id="rId48"/>
    <p:sldId id="400" r:id="rId49"/>
    <p:sldId id="401" r:id="rId50"/>
    <p:sldId id="402" r:id="rId51"/>
    <p:sldId id="330" r:id="rId52"/>
    <p:sldId id="331" r:id="rId53"/>
    <p:sldId id="332" r:id="rId54"/>
    <p:sldId id="333" r:id="rId55"/>
    <p:sldId id="338" r:id="rId56"/>
    <p:sldId id="337" r:id="rId57"/>
    <p:sldId id="321" r:id="rId58"/>
    <p:sldId id="385" r:id="rId59"/>
    <p:sldId id="387" r:id="rId60"/>
    <p:sldId id="390" r:id="rId61"/>
    <p:sldId id="340" r:id="rId62"/>
    <p:sldId id="352" r:id="rId63"/>
    <p:sldId id="391" r:id="rId64"/>
    <p:sldId id="362" r:id="rId65"/>
    <p:sldId id="363" r:id="rId66"/>
    <p:sldId id="364" r:id="rId67"/>
    <p:sldId id="361" r:id="rId68"/>
    <p:sldId id="404" r:id="rId69"/>
    <p:sldId id="405" r:id="rId70"/>
    <p:sldId id="406" r:id="rId71"/>
    <p:sldId id="407" r:id="rId72"/>
    <p:sldId id="370" r:id="rId73"/>
    <p:sldId id="377" r:id="rId74"/>
    <p:sldId id="378" r:id="rId75"/>
    <p:sldId id="379" r:id="rId76"/>
    <p:sldId id="380" r:id="rId77"/>
    <p:sldId id="381" r:id="rId78"/>
    <p:sldId id="382" r:id="rId79"/>
    <p:sldId id="383" r:id="rId80"/>
    <p:sldId id="393" r:id="rId81"/>
    <p:sldId id="403" r:id="rId8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ina Fagermoen" initials="MF" lastIdx="9" clrIdx="4"/>
  <p:cmAuthor id="8" name="Lise-Lotte Liedberg" initials="LL" lastIdx="1" clrIdx="7"/>
  <p:cmAuthor id="9" name="Elin Gradeen" initials="EG" lastIdx="13" clrIdx="1"/>
  <p:cmAuthor id="10" name="Emma Sjöblom" initials="ES" lastIdx="7" clrIdx="6"/>
  <p:cmAuthor id="11" name="Anna Blomberg" initials="AB" lastIdx="3" clrIdx="2"/>
  <p:cmAuthor id="4" name="Carolin Törnqvist" initials="CT" lastIdx="17" clrIdx="5">
    <p:extLst>
      <p:ext uri="{19B8F6BF-5375-455C-9EA6-DF929625EA0E}">
        <p15:presenceInfo xmlns:p15="http://schemas.microsoft.com/office/powerpoint/2012/main" userId="Carolin Törnqvist" providerId="None"/>
      </p:ext>
    </p:extLst>
  </p:cmAuthor>
  <p:cmAuthor id="5" name="Linnea Edström" initials="LE" lastIdx="16" clrIdx="0">
    <p:extLst>
      <p:ext uri="{19B8F6BF-5375-455C-9EA6-DF929625EA0E}">
        <p15:presenceInfo xmlns:p15="http://schemas.microsoft.com/office/powerpoint/2012/main" userId="Linnea Edström" providerId="None"/>
      </p:ext>
    </p:extLst>
  </p:cmAuthor>
  <p:cmAuthor id="12" name="David Hellkvist Hirasawa" initials="DHH" lastIdx="23" clrIdx="8">
    <p:extLst>
      <p:ext uri="{19B8F6BF-5375-455C-9EA6-DF929625EA0E}">
        <p15:presenceInfo xmlns:p15="http://schemas.microsoft.com/office/powerpoint/2012/main" userId="David Hellkvist Hirasawa" providerId="None"/>
      </p:ext>
    </p:extLst>
  </p:cmAuthor>
  <p:cmAuthor id="6" name="Maria Nordström" initials="MN" lastIdx="17" clrIdx="3"/>
  <p:cmAuthor id="13" name="Maja Wixenius" initials="MW" lastIdx="1" clrIdx="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65576" autoAdjust="0"/>
  </p:normalViewPr>
  <p:slideViewPr>
    <p:cSldViewPr snapToGrid="0">
      <p:cViewPr varScale="1">
        <p:scale>
          <a:sx n="45" d="100"/>
          <a:sy n="45" d="100"/>
        </p:scale>
        <p:origin x="1496" y="44"/>
      </p:cViewPr>
      <p:guideLst/>
    </p:cSldViewPr>
  </p:slideViewPr>
  <p:outlineViewPr>
    <p:cViewPr>
      <p:scale>
        <a:sx n="33" d="100"/>
        <a:sy n="33" d="100"/>
      </p:scale>
      <p:origin x="0" y="-10168"/>
    </p:cViewPr>
  </p:outlineViewPr>
  <p:notesTextViewPr>
    <p:cViewPr>
      <p:scale>
        <a:sx n="1" d="1"/>
        <a:sy n="1" d="1"/>
      </p:scale>
      <p:origin x="0" y="0"/>
    </p:cViewPr>
  </p:notesTextViewPr>
  <p:sorterViewPr>
    <p:cViewPr>
      <p:scale>
        <a:sx n="110" d="100"/>
        <a:sy n="110" d="100"/>
      </p:scale>
      <p:origin x="0" y="-4588"/>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48FAB-6DD6-44DB-9624-E47D3990BFE1}" type="doc">
      <dgm:prSet loTypeId="urn:microsoft.com/office/officeart/2005/8/layout/venn1" loCatId="relationship" qsTypeId="urn:microsoft.com/office/officeart/2005/8/quickstyle/simple1" qsCatId="simple" csTypeId="urn:microsoft.com/office/officeart/2005/8/colors/accent4_3" csCatId="accent4" phldr="1"/>
      <dgm:spPr/>
    </dgm:pt>
    <dgm:pt modelId="{42952EF2-C39E-4CEA-AECB-48D1A125A91A}">
      <dgm:prSet phldrT="[Text]"/>
      <dgm:spPr/>
      <dgm:t>
        <a:bodyPr/>
        <a:lstStyle/>
        <a:p>
          <a:r>
            <a:rPr lang="sv-SE" dirty="0" smtClean="0"/>
            <a:t>Valmyndigheten</a:t>
          </a:r>
          <a:endParaRPr lang="sv-SE" dirty="0"/>
        </a:p>
      </dgm:t>
    </dgm:pt>
    <dgm:pt modelId="{029EEFB8-A4E2-4397-81C0-3789AD9C9297}" type="parTrans" cxnId="{6CD1846D-ACDD-4F5A-945B-B5EF76C97586}">
      <dgm:prSet/>
      <dgm:spPr/>
      <dgm:t>
        <a:bodyPr/>
        <a:lstStyle/>
        <a:p>
          <a:endParaRPr lang="sv-SE"/>
        </a:p>
      </dgm:t>
    </dgm:pt>
    <dgm:pt modelId="{7613DD49-C133-4A33-8175-321534476E62}" type="sibTrans" cxnId="{6CD1846D-ACDD-4F5A-945B-B5EF76C97586}">
      <dgm:prSet/>
      <dgm:spPr/>
      <dgm:t>
        <a:bodyPr/>
        <a:lstStyle/>
        <a:p>
          <a:endParaRPr lang="sv-SE"/>
        </a:p>
      </dgm:t>
    </dgm:pt>
    <dgm:pt modelId="{40FCF7EE-61CE-4C64-B19D-2BEF2DC49D98}">
      <dgm:prSet phldrT="[Text]"/>
      <dgm:spPr/>
      <dgm:t>
        <a:bodyPr/>
        <a:lstStyle/>
        <a:p>
          <a:r>
            <a:rPr lang="sv-SE" dirty="0" smtClean="0"/>
            <a:t>Länsstyrelser</a:t>
          </a:r>
          <a:endParaRPr lang="sv-SE" dirty="0"/>
        </a:p>
      </dgm:t>
    </dgm:pt>
    <dgm:pt modelId="{E2AA0CD1-104D-4F52-B982-22A812F0FAF4}" type="parTrans" cxnId="{DB4D3D6B-FA5C-4463-B05F-A843E7809AE9}">
      <dgm:prSet/>
      <dgm:spPr/>
      <dgm:t>
        <a:bodyPr/>
        <a:lstStyle/>
        <a:p>
          <a:endParaRPr lang="sv-SE"/>
        </a:p>
      </dgm:t>
    </dgm:pt>
    <dgm:pt modelId="{1E7AAE77-F73A-4A68-99D0-931D9401693D}" type="sibTrans" cxnId="{DB4D3D6B-FA5C-4463-B05F-A843E7809AE9}">
      <dgm:prSet/>
      <dgm:spPr/>
      <dgm:t>
        <a:bodyPr/>
        <a:lstStyle/>
        <a:p>
          <a:endParaRPr lang="sv-SE"/>
        </a:p>
      </dgm:t>
    </dgm:pt>
    <dgm:pt modelId="{C7D1A39D-0B09-44DA-B8D6-D4DA3288D49C}">
      <dgm:prSet phldrT="[Text]"/>
      <dgm:spPr/>
      <dgm:t>
        <a:bodyPr/>
        <a:lstStyle/>
        <a:p>
          <a:r>
            <a:rPr lang="sv-SE" dirty="0" smtClean="0"/>
            <a:t>Kommuner</a:t>
          </a:r>
          <a:endParaRPr lang="sv-SE" dirty="0"/>
        </a:p>
      </dgm:t>
    </dgm:pt>
    <dgm:pt modelId="{601ADA8A-83B1-42C7-8303-236F505C3B6F}" type="parTrans" cxnId="{1FA3C3A4-651B-4EE8-9B77-6F8530D4A05A}">
      <dgm:prSet/>
      <dgm:spPr/>
      <dgm:t>
        <a:bodyPr/>
        <a:lstStyle/>
        <a:p>
          <a:endParaRPr lang="sv-SE"/>
        </a:p>
      </dgm:t>
    </dgm:pt>
    <dgm:pt modelId="{DCB7FBAB-DC23-4616-9513-6DD0F44B1883}" type="sibTrans" cxnId="{1FA3C3A4-651B-4EE8-9B77-6F8530D4A05A}">
      <dgm:prSet/>
      <dgm:spPr/>
      <dgm:t>
        <a:bodyPr/>
        <a:lstStyle/>
        <a:p>
          <a:endParaRPr lang="sv-SE"/>
        </a:p>
      </dgm:t>
    </dgm:pt>
    <dgm:pt modelId="{2ACA9727-B723-499F-A54D-4BFDE277FC87}" type="pres">
      <dgm:prSet presAssocID="{07148FAB-6DD6-44DB-9624-E47D3990BFE1}" presName="compositeShape" presStyleCnt="0">
        <dgm:presLayoutVars>
          <dgm:chMax val="7"/>
          <dgm:dir/>
          <dgm:resizeHandles val="exact"/>
        </dgm:presLayoutVars>
      </dgm:prSet>
      <dgm:spPr/>
    </dgm:pt>
    <dgm:pt modelId="{ACF0988D-8510-45C1-B06C-2F6DAE7EF3C3}" type="pres">
      <dgm:prSet presAssocID="{42952EF2-C39E-4CEA-AECB-48D1A125A91A}" presName="circ1" presStyleLbl="vennNode1" presStyleIdx="0" presStyleCnt="3"/>
      <dgm:spPr/>
      <dgm:t>
        <a:bodyPr/>
        <a:lstStyle/>
        <a:p>
          <a:endParaRPr lang="sv-SE"/>
        </a:p>
      </dgm:t>
    </dgm:pt>
    <dgm:pt modelId="{C960DF4E-1FF0-436E-8208-BE4F08E43576}" type="pres">
      <dgm:prSet presAssocID="{42952EF2-C39E-4CEA-AECB-48D1A125A91A}" presName="circ1Tx" presStyleLbl="revTx" presStyleIdx="0" presStyleCnt="0">
        <dgm:presLayoutVars>
          <dgm:chMax val="0"/>
          <dgm:chPref val="0"/>
          <dgm:bulletEnabled val="1"/>
        </dgm:presLayoutVars>
      </dgm:prSet>
      <dgm:spPr/>
      <dgm:t>
        <a:bodyPr/>
        <a:lstStyle/>
        <a:p>
          <a:endParaRPr lang="sv-SE"/>
        </a:p>
      </dgm:t>
    </dgm:pt>
    <dgm:pt modelId="{6E1702CE-2363-4627-9E64-A67AE48A6F7B}" type="pres">
      <dgm:prSet presAssocID="{40FCF7EE-61CE-4C64-B19D-2BEF2DC49D98}" presName="circ2" presStyleLbl="vennNode1" presStyleIdx="1" presStyleCnt="3"/>
      <dgm:spPr/>
      <dgm:t>
        <a:bodyPr/>
        <a:lstStyle/>
        <a:p>
          <a:endParaRPr lang="sv-SE"/>
        </a:p>
      </dgm:t>
    </dgm:pt>
    <dgm:pt modelId="{507EE29D-9115-4B65-AAF1-930CFD484DFC}" type="pres">
      <dgm:prSet presAssocID="{40FCF7EE-61CE-4C64-B19D-2BEF2DC49D98}" presName="circ2Tx" presStyleLbl="revTx" presStyleIdx="0" presStyleCnt="0">
        <dgm:presLayoutVars>
          <dgm:chMax val="0"/>
          <dgm:chPref val="0"/>
          <dgm:bulletEnabled val="1"/>
        </dgm:presLayoutVars>
      </dgm:prSet>
      <dgm:spPr/>
      <dgm:t>
        <a:bodyPr/>
        <a:lstStyle/>
        <a:p>
          <a:endParaRPr lang="sv-SE"/>
        </a:p>
      </dgm:t>
    </dgm:pt>
    <dgm:pt modelId="{BD8CD904-C19F-4EEB-9FAD-414E3B3DD2D5}" type="pres">
      <dgm:prSet presAssocID="{C7D1A39D-0B09-44DA-B8D6-D4DA3288D49C}" presName="circ3" presStyleLbl="vennNode1" presStyleIdx="2" presStyleCnt="3"/>
      <dgm:spPr/>
      <dgm:t>
        <a:bodyPr/>
        <a:lstStyle/>
        <a:p>
          <a:endParaRPr lang="sv-SE"/>
        </a:p>
      </dgm:t>
    </dgm:pt>
    <dgm:pt modelId="{1FA52623-027B-4EC6-8BD1-7ED82D3F7D85}" type="pres">
      <dgm:prSet presAssocID="{C7D1A39D-0B09-44DA-B8D6-D4DA3288D49C}" presName="circ3Tx" presStyleLbl="revTx" presStyleIdx="0" presStyleCnt="0">
        <dgm:presLayoutVars>
          <dgm:chMax val="0"/>
          <dgm:chPref val="0"/>
          <dgm:bulletEnabled val="1"/>
        </dgm:presLayoutVars>
      </dgm:prSet>
      <dgm:spPr/>
      <dgm:t>
        <a:bodyPr/>
        <a:lstStyle/>
        <a:p>
          <a:endParaRPr lang="sv-SE"/>
        </a:p>
      </dgm:t>
    </dgm:pt>
  </dgm:ptLst>
  <dgm:cxnLst>
    <dgm:cxn modelId="{BA03AF0A-DAB1-46E9-B1D1-6214FCDA5F23}" type="presOf" srcId="{42952EF2-C39E-4CEA-AECB-48D1A125A91A}" destId="{C960DF4E-1FF0-436E-8208-BE4F08E43576}" srcOrd="1" destOrd="0" presId="urn:microsoft.com/office/officeart/2005/8/layout/venn1"/>
    <dgm:cxn modelId="{563433AB-79A7-466F-8438-B7A215EF8211}" type="presOf" srcId="{C7D1A39D-0B09-44DA-B8D6-D4DA3288D49C}" destId="{BD8CD904-C19F-4EEB-9FAD-414E3B3DD2D5}" srcOrd="0" destOrd="0" presId="urn:microsoft.com/office/officeart/2005/8/layout/venn1"/>
    <dgm:cxn modelId="{DB4D3D6B-FA5C-4463-B05F-A843E7809AE9}" srcId="{07148FAB-6DD6-44DB-9624-E47D3990BFE1}" destId="{40FCF7EE-61CE-4C64-B19D-2BEF2DC49D98}" srcOrd="1" destOrd="0" parTransId="{E2AA0CD1-104D-4F52-B982-22A812F0FAF4}" sibTransId="{1E7AAE77-F73A-4A68-99D0-931D9401693D}"/>
    <dgm:cxn modelId="{6CD1846D-ACDD-4F5A-945B-B5EF76C97586}" srcId="{07148FAB-6DD6-44DB-9624-E47D3990BFE1}" destId="{42952EF2-C39E-4CEA-AECB-48D1A125A91A}" srcOrd="0" destOrd="0" parTransId="{029EEFB8-A4E2-4397-81C0-3789AD9C9297}" sibTransId="{7613DD49-C133-4A33-8175-321534476E62}"/>
    <dgm:cxn modelId="{29ED5E25-574A-46AD-B512-85010246159B}" type="presOf" srcId="{42952EF2-C39E-4CEA-AECB-48D1A125A91A}" destId="{ACF0988D-8510-45C1-B06C-2F6DAE7EF3C3}" srcOrd="0" destOrd="0" presId="urn:microsoft.com/office/officeart/2005/8/layout/venn1"/>
    <dgm:cxn modelId="{1C6F51A4-3587-400D-8889-6107658DF156}" type="presOf" srcId="{C7D1A39D-0B09-44DA-B8D6-D4DA3288D49C}" destId="{1FA52623-027B-4EC6-8BD1-7ED82D3F7D85}" srcOrd="1" destOrd="0" presId="urn:microsoft.com/office/officeart/2005/8/layout/venn1"/>
    <dgm:cxn modelId="{55396D50-FC8B-4D6D-9320-D5DB9E14F6C9}" type="presOf" srcId="{40FCF7EE-61CE-4C64-B19D-2BEF2DC49D98}" destId="{507EE29D-9115-4B65-AAF1-930CFD484DFC}" srcOrd="1" destOrd="0" presId="urn:microsoft.com/office/officeart/2005/8/layout/venn1"/>
    <dgm:cxn modelId="{5DB221E5-C8F7-4E4E-A9FA-14158C50730F}" type="presOf" srcId="{40FCF7EE-61CE-4C64-B19D-2BEF2DC49D98}" destId="{6E1702CE-2363-4627-9E64-A67AE48A6F7B}" srcOrd="0" destOrd="0" presId="urn:microsoft.com/office/officeart/2005/8/layout/venn1"/>
    <dgm:cxn modelId="{5270F022-16EC-4D17-93FB-722C6B411788}" type="presOf" srcId="{07148FAB-6DD6-44DB-9624-E47D3990BFE1}" destId="{2ACA9727-B723-499F-A54D-4BFDE277FC87}" srcOrd="0" destOrd="0" presId="urn:microsoft.com/office/officeart/2005/8/layout/venn1"/>
    <dgm:cxn modelId="{1FA3C3A4-651B-4EE8-9B77-6F8530D4A05A}" srcId="{07148FAB-6DD6-44DB-9624-E47D3990BFE1}" destId="{C7D1A39D-0B09-44DA-B8D6-D4DA3288D49C}" srcOrd="2" destOrd="0" parTransId="{601ADA8A-83B1-42C7-8303-236F505C3B6F}" sibTransId="{DCB7FBAB-DC23-4616-9513-6DD0F44B1883}"/>
    <dgm:cxn modelId="{3CD7D73D-A57C-4350-AF85-88DF27AE4A5C}" type="presParOf" srcId="{2ACA9727-B723-499F-A54D-4BFDE277FC87}" destId="{ACF0988D-8510-45C1-B06C-2F6DAE7EF3C3}" srcOrd="0" destOrd="0" presId="urn:microsoft.com/office/officeart/2005/8/layout/venn1"/>
    <dgm:cxn modelId="{9B47AE27-DF56-411A-9332-7E17CEA073B1}" type="presParOf" srcId="{2ACA9727-B723-499F-A54D-4BFDE277FC87}" destId="{C960DF4E-1FF0-436E-8208-BE4F08E43576}" srcOrd="1" destOrd="0" presId="urn:microsoft.com/office/officeart/2005/8/layout/venn1"/>
    <dgm:cxn modelId="{DC2DBB4A-0785-47AA-83F7-7ABDAE5C0D20}" type="presParOf" srcId="{2ACA9727-B723-499F-A54D-4BFDE277FC87}" destId="{6E1702CE-2363-4627-9E64-A67AE48A6F7B}" srcOrd="2" destOrd="0" presId="urn:microsoft.com/office/officeart/2005/8/layout/venn1"/>
    <dgm:cxn modelId="{1342D3C0-A91C-434E-B302-25057F99BA93}" type="presParOf" srcId="{2ACA9727-B723-499F-A54D-4BFDE277FC87}" destId="{507EE29D-9115-4B65-AAF1-930CFD484DFC}" srcOrd="3" destOrd="0" presId="urn:microsoft.com/office/officeart/2005/8/layout/venn1"/>
    <dgm:cxn modelId="{D5A45038-781C-447A-AFC7-25D5634500C9}" type="presParOf" srcId="{2ACA9727-B723-499F-A54D-4BFDE277FC87}" destId="{BD8CD904-C19F-4EEB-9FAD-414E3B3DD2D5}" srcOrd="4" destOrd="0" presId="urn:microsoft.com/office/officeart/2005/8/layout/venn1"/>
    <dgm:cxn modelId="{5CDDFAFF-0B08-4008-B61E-C442D55363E9}" type="presParOf" srcId="{2ACA9727-B723-499F-A54D-4BFDE277FC87}" destId="{1FA52623-027B-4EC6-8BD1-7ED82D3F7D8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0988D-8510-45C1-B06C-2F6DAE7EF3C3}">
      <dsp:nvSpPr>
        <dsp:cNvPr id="0" name=""/>
        <dsp:cNvSpPr/>
      </dsp:nvSpPr>
      <dsp:spPr>
        <a:xfrm>
          <a:off x="2612802" y="70504"/>
          <a:ext cx="3384201" cy="3384201"/>
        </a:xfrm>
        <a:prstGeom prst="ellipse">
          <a:avLst/>
        </a:prstGeom>
        <a:solidFill>
          <a:schemeClr val="accent4">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sv-SE" sz="2600" kern="1200" dirty="0" smtClean="0"/>
            <a:t>Valmyndigheten</a:t>
          </a:r>
          <a:endParaRPr lang="sv-SE" sz="2600" kern="1200" dirty="0"/>
        </a:p>
      </dsp:txBody>
      <dsp:txXfrm>
        <a:off x="3064029" y="662739"/>
        <a:ext cx="2481747" cy="1522890"/>
      </dsp:txXfrm>
    </dsp:sp>
    <dsp:sp modelId="{6E1702CE-2363-4627-9E64-A67AE48A6F7B}">
      <dsp:nvSpPr>
        <dsp:cNvPr id="0" name=""/>
        <dsp:cNvSpPr/>
      </dsp:nvSpPr>
      <dsp:spPr>
        <a:xfrm>
          <a:off x="3833935" y="2185629"/>
          <a:ext cx="3384201" cy="3384201"/>
        </a:xfrm>
        <a:prstGeom prst="ellipse">
          <a:avLst/>
        </a:prstGeom>
        <a:solidFill>
          <a:schemeClr val="accent4">
            <a:shade val="80000"/>
            <a:alpha val="50000"/>
            <a:hueOff val="-32785"/>
            <a:satOff val="-38978"/>
            <a:lumOff val="20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sv-SE" sz="2600" kern="1200" dirty="0" smtClean="0"/>
            <a:t>Länsstyrelser</a:t>
          </a:r>
          <a:endParaRPr lang="sv-SE" sz="2600" kern="1200" dirty="0"/>
        </a:p>
      </dsp:txBody>
      <dsp:txXfrm>
        <a:off x="4868936" y="3059881"/>
        <a:ext cx="2030520" cy="1861310"/>
      </dsp:txXfrm>
    </dsp:sp>
    <dsp:sp modelId="{BD8CD904-C19F-4EEB-9FAD-414E3B3DD2D5}">
      <dsp:nvSpPr>
        <dsp:cNvPr id="0" name=""/>
        <dsp:cNvSpPr/>
      </dsp:nvSpPr>
      <dsp:spPr>
        <a:xfrm>
          <a:off x="1391669" y="2185629"/>
          <a:ext cx="3384201" cy="3384201"/>
        </a:xfrm>
        <a:prstGeom prst="ellipse">
          <a:avLst/>
        </a:prstGeom>
        <a:solidFill>
          <a:schemeClr val="accent4">
            <a:shade val="80000"/>
            <a:alpha val="50000"/>
            <a:hueOff val="-65569"/>
            <a:satOff val="-77955"/>
            <a:lumOff val="40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sv-SE" sz="2600" kern="1200" dirty="0" smtClean="0"/>
            <a:t>Kommuner</a:t>
          </a:r>
          <a:endParaRPr lang="sv-SE" sz="2600" kern="1200" dirty="0"/>
        </a:p>
      </dsp:txBody>
      <dsp:txXfrm>
        <a:off x="1710348" y="3059881"/>
        <a:ext cx="2030520" cy="186131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2024-02-06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alcentralen.val.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val.se/om-oss/lagar-och-regler/lagar-och-forordningar.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valadm@val.s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valcentralen.val.se/valkommunikation.4.29e9cb2617d171257e6921.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valcentralen.val.se/vagledandestallningstaganden.4.29e9cb2617d171257e6423.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valcentralen.val.se/download/18.9a8153718ab3d730c81198/1697094326228/handledning-i-valgeografi-infor-eu-valet-2024.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alcentralen.val.se/kommun/handbokforkommunerforeuvalet.4.9a8153718ab3d730c8544.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valcentralen.val.se/vagledandestallningstaganden.4.29e9cb2617d171257e6423.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valcentralen.val.se/download/18.75a30e00181083b1593242f/1655714353274/stallningstagande-om-tidsramar-for-ambulerande-rostmottagare-och-de-valsedlar-som-ska-tas-med-uppdaterad-220617.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valcentralen.val.se/download/18.75a30e00181083b1593242f/1655714353274/stallningstagande-om-tidsramar-for-ambulerande-rostmottagare-och-de-valsedlar-som-ska-tas-med-uppdaterad-220617.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a:t>
            </a:fld>
            <a:endParaRPr lang="sv-SE"/>
          </a:p>
        </p:txBody>
      </p:sp>
    </p:spTree>
    <p:extLst>
      <p:ext uri="{BB962C8B-B14F-4D97-AF65-F5344CB8AC3E}">
        <p14:creationId xmlns:p14="http://schemas.microsoft.com/office/powerpoint/2010/main" val="48938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Länsstyrelsen beslutar om valdistrikt</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Gör rättelser i röstlängd</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Administrerar unionsmedborgares anmälan till eller utträde ur röstlängden</a:t>
            </a:r>
            <a:endParaRPr lang="sv-SE" sz="180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Ansvarar för den slutliga rösträkningen.</a:t>
            </a:r>
            <a:endParaRPr lang="sv-SE" sz="180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Länsstyrelsen utbildar valnämnderna i frågor som rör val och är den myndighet som i första hand svarar på kommunens frågor.</a:t>
            </a:r>
            <a:endParaRPr lang="sv-SE" sz="1800" dirty="0" smtClean="0">
              <a:effectLst/>
              <a:latin typeface="Calibri" panose="020F0502020204030204" pitchFamily="34" charset="0"/>
              <a:ea typeface="Garamond" panose="02020404030301010803" pitchFamily="18" charset="0"/>
            </a:endParaRP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10</a:t>
            </a:fld>
            <a:endParaRPr lang="sv-SE"/>
          </a:p>
        </p:txBody>
      </p:sp>
    </p:spTree>
    <p:extLst>
      <p:ext uri="{BB962C8B-B14F-4D97-AF65-F5344CB8AC3E}">
        <p14:creationId xmlns:p14="http://schemas.microsoft.com/office/powerpoint/2010/main" val="690605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Valmyndigheten producerar röstlängder och skickar röstkort samt informerar om när, var och hur man kan rösta. </a:t>
            </a:r>
            <a:endParaRPr lang="sv-SE" sz="1400" dirty="0" smtClean="0">
              <a:effectLst/>
              <a:latin typeface="Times New Roman" panose="02020603050405020304" pitchFamily="18"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Valmyndigheten tillhandahåller </a:t>
            </a:r>
            <a:r>
              <a:rPr lang="sv-SE" sz="1200" dirty="0" err="1" smtClean="0">
                <a:solidFill>
                  <a:srgbClr val="000000"/>
                </a:solidFill>
                <a:effectLst/>
                <a:latin typeface="Calibri" panose="020F0502020204030204" pitchFamily="34" charset="0"/>
                <a:ea typeface="Garamond" panose="02020404030301010803" pitchFamily="18" charset="0"/>
              </a:rPr>
              <a:t>it-stöd</a:t>
            </a:r>
            <a:r>
              <a:rPr lang="sv-SE" sz="1200" baseline="0" dirty="0" smtClean="0">
                <a:solidFill>
                  <a:srgbClr val="000000"/>
                </a:solidFill>
                <a:effectLst/>
                <a:latin typeface="Calibri" panose="020F0502020204030204" pitchFamily="34" charset="0"/>
                <a:ea typeface="Garamond" panose="02020404030301010803" pitchFamily="18" charset="0"/>
              </a:rPr>
              <a:t> i form av Valid</a:t>
            </a:r>
            <a:endParaRPr lang="sv-SE" sz="1400" dirty="0" smtClean="0">
              <a:effectLst/>
              <a:latin typeface="Times New Roman" panose="02020603050405020304" pitchFamily="18"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Tar fram både</a:t>
            </a:r>
            <a:r>
              <a:rPr lang="sv-SE" sz="1200" baseline="0" dirty="0" smtClean="0">
                <a:solidFill>
                  <a:srgbClr val="000000"/>
                </a:solidFill>
                <a:effectLst/>
                <a:latin typeface="Calibri" panose="020F0502020204030204" pitchFamily="34" charset="0"/>
                <a:ea typeface="Garamond" panose="02020404030301010803" pitchFamily="18" charset="0"/>
              </a:rPr>
              <a:t> </a:t>
            </a:r>
            <a:r>
              <a:rPr lang="sv-SE" sz="1200" dirty="0" smtClean="0">
                <a:solidFill>
                  <a:srgbClr val="000000"/>
                </a:solidFill>
                <a:effectLst/>
                <a:latin typeface="Calibri" panose="020F0502020204030204" pitchFamily="34" charset="0"/>
                <a:ea typeface="Garamond" panose="02020404030301010803" pitchFamily="18" charset="0"/>
              </a:rPr>
              <a:t>valmaterial och utbildningsmaterial</a:t>
            </a:r>
            <a:endParaRPr lang="sv-SE" sz="1400" dirty="0" smtClean="0">
              <a:effectLst/>
              <a:latin typeface="Times New Roman" panose="02020603050405020304" pitchFamily="18"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Tar emot valsedelsbeställningar från partierna som ställer upp i valet. Ett arbete som vid övriga val ligger hos länsstyrelsen. </a:t>
            </a:r>
            <a:endParaRPr lang="sv-SE" sz="1400" dirty="0" smtClean="0">
              <a:effectLst/>
              <a:latin typeface="Times New Roman" panose="02020603050405020304" pitchFamily="18"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Slutligen beslutar Valmyndigheten om valresultat för Europaparlamentet och genomför efterträdarval.</a:t>
            </a:r>
            <a:endParaRPr lang="sv-SE" sz="1400" dirty="0">
              <a:effectLst/>
              <a:latin typeface="Times New Roman" panose="02020603050405020304" pitchFamily="18" charset="0"/>
              <a:ea typeface="Garamond" panose="02020404030301010803" pitchFamily="18"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77F16-EADE-48D9-A1FB-A0928975672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57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Valmyndigheten har ansvar för att tillhandahålla utbildningsmaterial för valadministrationen. Det görs i form av handböcker,</a:t>
            </a:r>
            <a:r>
              <a:rPr lang="sv-SE" sz="1200" baseline="0" dirty="0" smtClean="0">
                <a:solidFill>
                  <a:srgbClr val="000000"/>
                </a:solidFill>
                <a:effectLst/>
                <a:latin typeface="Calibri" panose="020F0502020204030204" pitchFamily="34" charset="0"/>
                <a:ea typeface="Garamond" panose="02020404030301010803" pitchFamily="18" charset="0"/>
              </a:rPr>
              <a:t> handledningar, manualer, bildspel och ett par digitala utbildningar. Allt finns på Valcentralen.</a:t>
            </a:r>
          </a:p>
          <a:p>
            <a:pPr marL="342900" lvl="0" indent="-342900">
              <a:spcAft>
                <a:spcPts val="0"/>
              </a:spcAft>
              <a:buFont typeface="Symbol" panose="05050102010706020507" pitchFamily="18" charset="2"/>
              <a:buChar char=""/>
            </a:pPr>
            <a:r>
              <a:rPr lang="sv-SE" sz="1200" kern="1200" dirty="0" smtClean="0">
                <a:solidFill>
                  <a:schemeClr val="tx1"/>
                </a:solidFill>
                <a:effectLst/>
                <a:latin typeface="+mn-lt"/>
                <a:ea typeface="+mn-ea"/>
                <a:cs typeface="+mn-cs"/>
              </a:rPr>
              <a:t>Valmyndigheten ger sin uppfattning i rättsliga frågor genom v</a:t>
            </a:r>
            <a:r>
              <a:rPr lang="sv-SE" dirty="0" smtClean="0"/>
              <a:t>ägledande ställningstaganden – de syftar till att ge vägledning till valadministrationen vid frågor som uppstår när rättsläget uppfattas som oklart. </a:t>
            </a:r>
            <a:r>
              <a:rPr lang="sv-SE" sz="1200" kern="1200" dirty="0" smtClean="0">
                <a:solidFill>
                  <a:schemeClr val="tx1"/>
                </a:solidFill>
                <a:effectLst/>
                <a:latin typeface="+mn-lt"/>
                <a:ea typeface="+mn-ea"/>
                <a:cs typeface="+mn-cs"/>
              </a:rPr>
              <a:t>Ställningstagandena utgår från gällande lagstiftning och kan ändras beroende på rättsutvecklingen eller ändringar i regelverk. De är styrande för Valmyndighetens verksamhet och vägledande för valadministrationen.</a:t>
            </a:r>
          </a:p>
          <a:p>
            <a:pPr marL="171450" lvl="0" indent="-171450">
              <a:spcAft>
                <a:spcPts val="0"/>
              </a:spcAft>
              <a:buFont typeface="Courier New" panose="02070309020205020404" pitchFamily="49" charset="0"/>
              <a:buChar char="o"/>
            </a:pPr>
            <a:r>
              <a:rPr lang="sv-SE" sz="1200" kern="1200" dirty="0" smtClean="0">
                <a:solidFill>
                  <a:schemeClr val="tx1"/>
                </a:solidFill>
                <a:effectLst/>
                <a:latin typeface="+mn-lt"/>
                <a:ea typeface="+mn-ea"/>
                <a:cs typeface="+mn-cs"/>
              </a:rPr>
              <a:t>I detta</a:t>
            </a:r>
            <a:r>
              <a:rPr lang="sv-SE" sz="1200" kern="1200" baseline="0" dirty="0" smtClean="0">
                <a:solidFill>
                  <a:schemeClr val="tx1"/>
                </a:solidFill>
                <a:effectLst/>
                <a:latin typeface="+mn-lt"/>
                <a:ea typeface="+mn-ea"/>
                <a:cs typeface="+mn-cs"/>
              </a:rPr>
              <a:t> bildspel har vi lagt relevanta ställningstaganden i anteckningssidorna som möjlig fördjupning om det som tas upp på sliden.</a:t>
            </a: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sv-SE" dirty="0" smtClean="0"/>
          </a:p>
          <a:p>
            <a:pPr marL="0" lvl="0" indent="0">
              <a:spcAft>
                <a:spcPts val="0"/>
              </a:spcAft>
              <a:buFont typeface="Symbol" panose="05050102010706020507" pitchFamily="18" charset="2"/>
              <a:buNone/>
            </a:pPr>
            <a:endParaRPr lang="sv-SE" sz="1200" dirty="0" smtClean="0">
              <a:solidFill>
                <a:srgbClr val="000000"/>
              </a:solidFill>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endParaRPr lang="sv-SE" sz="1200" dirty="0" smtClean="0">
              <a:solidFill>
                <a:srgbClr val="000000"/>
              </a:solidFill>
              <a:effectLst/>
              <a:latin typeface="Calibri" panose="020F0502020204030204" pitchFamily="34" charset="0"/>
              <a:ea typeface="Garamond" panose="02020404030301010803" pitchFamily="18" charset="0"/>
            </a:endParaRPr>
          </a:p>
          <a:p>
            <a:pPr marL="0" lvl="0" indent="0">
              <a:spcAft>
                <a:spcPts val="0"/>
              </a:spcAft>
              <a:buFont typeface="Symbol" panose="05050102010706020507" pitchFamily="18" charset="2"/>
              <a:buNone/>
            </a:pPr>
            <a:endParaRPr lang="sv-SE" sz="1400" dirty="0">
              <a:solidFill>
                <a:srgbClr val="002060"/>
              </a:solidFill>
              <a:effectLst/>
              <a:latin typeface="Times New Roman" panose="02020603050405020304" pitchFamily="18" charset="0"/>
              <a:ea typeface="Garamond" panose="02020404030301010803" pitchFamily="18" charset="0"/>
            </a:endParaRPr>
          </a:p>
          <a:p>
            <a:pPr marL="0" lvl="0" indent="0">
              <a:spcAft>
                <a:spcPts val="0"/>
              </a:spcAft>
              <a:buFont typeface="Symbol" panose="05050102010706020507" pitchFamily="18" charset="2"/>
              <a:buNone/>
            </a:pPr>
            <a:endParaRPr lang="sv-SE" sz="1200" dirty="0" smtClean="0">
              <a:solidFill>
                <a:srgbClr val="000000"/>
              </a:solidFill>
              <a:effectLst/>
              <a:latin typeface="Calibri" panose="020F0502020204030204" pitchFamily="34" charset="0"/>
              <a:ea typeface="Garamond" panose="02020404030301010803"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12</a:t>
            </a:fld>
            <a:endParaRPr lang="sv-SE"/>
          </a:p>
        </p:txBody>
      </p:sp>
    </p:spTree>
    <p:extLst>
      <p:ext uri="{BB962C8B-B14F-4D97-AF65-F5344CB8AC3E}">
        <p14:creationId xmlns:p14="http://schemas.microsoft.com/office/powerpoint/2010/main" val="328207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i="1" dirty="0" smtClean="0">
                <a:solidFill>
                  <a:srgbClr val="000000"/>
                </a:solidFill>
                <a:effectLst/>
                <a:latin typeface="Calibri" panose="020F0502020204030204" pitchFamily="34" charset="0"/>
                <a:ea typeface="Garamond" panose="02020404030301010803" pitchFamily="18" charset="0"/>
              </a:rPr>
              <a:t>Tips:</a:t>
            </a:r>
            <a:r>
              <a:rPr lang="sv-SE" sz="1200" i="1" baseline="0" dirty="0" smtClean="0">
                <a:solidFill>
                  <a:srgbClr val="000000"/>
                </a:solidFill>
                <a:effectLst/>
                <a:latin typeface="Calibri" panose="020F0502020204030204" pitchFamily="34" charset="0"/>
                <a:ea typeface="Garamond" panose="02020404030301010803" pitchFamily="18" charset="0"/>
              </a:rPr>
              <a:t> </a:t>
            </a:r>
            <a:r>
              <a:rPr lang="sv-SE" sz="1200" i="1" dirty="0" smtClean="0">
                <a:solidFill>
                  <a:srgbClr val="000000"/>
                </a:solidFill>
                <a:effectLst/>
                <a:latin typeface="Calibri" panose="020F0502020204030204" pitchFamily="34" charset="0"/>
                <a:ea typeface="Garamond" panose="02020404030301010803" pitchFamily="18" charset="0"/>
              </a:rPr>
              <a:t>Här är det bra att</a:t>
            </a:r>
            <a:r>
              <a:rPr lang="sv-SE" sz="1200" i="1" baseline="0" dirty="0" smtClean="0">
                <a:solidFill>
                  <a:srgbClr val="000000"/>
                </a:solidFill>
                <a:effectLst/>
                <a:latin typeface="Calibri" panose="020F0502020204030204" pitchFamily="34" charset="0"/>
                <a:ea typeface="Garamond" panose="02020404030301010803" pitchFamily="18" charset="0"/>
              </a:rPr>
              <a:t> </a:t>
            </a:r>
            <a:r>
              <a:rPr lang="sv-SE" sz="1200" i="1" dirty="0" smtClean="0">
                <a:solidFill>
                  <a:srgbClr val="000000"/>
                </a:solidFill>
                <a:effectLst/>
                <a:latin typeface="Calibri" panose="020F0502020204030204" pitchFamily="34" charset="0"/>
                <a:ea typeface="Garamond" panose="02020404030301010803" pitchFamily="18" charset="0"/>
              </a:rPr>
              <a:t>gå</a:t>
            </a:r>
            <a:r>
              <a:rPr lang="sv-SE" sz="1200" i="1" baseline="0" dirty="0" smtClean="0">
                <a:solidFill>
                  <a:srgbClr val="000000"/>
                </a:solidFill>
                <a:effectLst/>
                <a:latin typeface="Calibri" panose="020F0502020204030204" pitchFamily="34" charset="0"/>
                <a:ea typeface="Garamond" panose="02020404030301010803" pitchFamily="18" charset="0"/>
              </a:rPr>
              <a:t> </a:t>
            </a:r>
            <a:r>
              <a:rPr lang="sv-SE" sz="1200" i="1" dirty="0" smtClean="0">
                <a:solidFill>
                  <a:srgbClr val="000000"/>
                </a:solidFill>
                <a:effectLst/>
                <a:latin typeface="Calibri" panose="020F0502020204030204" pitchFamily="34" charset="0"/>
                <a:ea typeface="Garamond" panose="02020404030301010803" pitchFamily="18" charset="0"/>
              </a:rPr>
              <a:t>in och visa</a:t>
            </a:r>
            <a:r>
              <a:rPr lang="sv-SE" sz="1200" i="1" baseline="0" dirty="0" smtClean="0">
                <a:solidFill>
                  <a:srgbClr val="000000"/>
                </a:solidFill>
                <a:effectLst/>
                <a:latin typeface="Calibri" panose="020F0502020204030204" pitchFamily="34" charset="0"/>
                <a:ea typeface="Garamond" panose="02020404030301010803" pitchFamily="18" charset="0"/>
              </a:rPr>
              <a:t> </a:t>
            </a:r>
            <a:r>
              <a:rPr lang="sv-SE" sz="1200" i="1" dirty="0" smtClean="0">
                <a:solidFill>
                  <a:srgbClr val="000000"/>
                </a:solidFill>
                <a:effectLst/>
                <a:latin typeface="Calibri" panose="020F0502020204030204" pitchFamily="34" charset="0"/>
                <a:ea typeface="Garamond" panose="02020404030301010803" pitchFamily="18" charset="0"/>
              </a:rPr>
              <a:t>Valcentralen</a:t>
            </a:r>
            <a:endParaRPr lang="sv-SE" sz="1400" dirty="0" smtClean="0">
              <a:effectLst/>
              <a:latin typeface="Times New Roman" panose="02020603050405020304" pitchFamily="18" charset="0"/>
              <a:ea typeface="Garamond" panose="02020404030301010803" pitchFamily="18" charset="0"/>
            </a:endParaRPr>
          </a:p>
          <a:p>
            <a:pPr>
              <a:spcAft>
                <a:spcPts val="0"/>
              </a:spcAft>
            </a:pPr>
            <a:r>
              <a:rPr lang="sv-SE" sz="1200" dirty="0" smtClean="0">
                <a:solidFill>
                  <a:srgbClr val="000000"/>
                </a:solidFill>
                <a:effectLst/>
                <a:latin typeface="Calibri" panose="020F0502020204030204" pitchFamily="34" charset="0"/>
                <a:ea typeface="Garamond" panose="02020404030301010803" pitchFamily="18" charset="0"/>
              </a:rPr>
              <a:t> </a:t>
            </a:r>
            <a:endParaRPr lang="sv-SE" sz="1400" dirty="0" smtClean="0">
              <a:effectLst/>
              <a:latin typeface="Times New Roman" panose="02020603050405020304" pitchFamily="18"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Valcentralen är en viktig informationskälla för valadministrationen.</a:t>
            </a:r>
            <a:r>
              <a:rPr lang="sv-SE" sz="1200" baseline="0" dirty="0" smtClean="0">
                <a:solidFill>
                  <a:srgbClr val="000000"/>
                </a:solidFill>
                <a:effectLst/>
                <a:latin typeface="Calibri" panose="020F0502020204030204" pitchFamily="34" charset="0"/>
                <a:ea typeface="Garamond" panose="02020404030301010803" pitchFamily="18" charset="0"/>
              </a:rPr>
              <a:t> </a:t>
            </a:r>
            <a:r>
              <a:rPr lang="sv-SE" sz="1200" dirty="0" smtClean="0">
                <a:solidFill>
                  <a:srgbClr val="000000"/>
                </a:solidFill>
                <a:effectLst/>
                <a:latin typeface="Calibri" panose="020F0502020204030204" pitchFamily="34" charset="0"/>
                <a:ea typeface="Garamond" panose="02020404030301010803" pitchFamily="18" charset="0"/>
              </a:rPr>
              <a:t>Här</a:t>
            </a:r>
            <a:r>
              <a:rPr lang="sv-SE" sz="1200" baseline="0" dirty="0" smtClean="0">
                <a:solidFill>
                  <a:srgbClr val="000000"/>
                </a:solidFill>
                <a:effectLst/>
                <a:latin typeface="Calibri" panose="020F0502020204030204" pitchFamily="34" charset="0"/>
                <a:ea typeface="Garamond" panose="02020404030301010803" pitchFamily="18" charset="0"/>
              </a:rPr>
              <a:t> publiceras utbildningsmaterial, kommunikationsmaterial, nyheter, vägledande ställningstaganden </a:t>
            </a:r>
            <a:r>
              <a:rPr lang="sv-SE" sz="1200" baseline="0" dirty="0" err="1" smtClean="0">
                <a:solidFill>
                  <a:srgbClr val="000000"/>
                </a:solidFill>
                <a:effectLst/>
                <a:latin typeface="Calibri" panose="020F0502020204030204" pitchFamily="34" charset="0"/>
                <a:ea typeface="Garamond" panose="02020404030301010803" pitchFamily="18" charset="0"/>
              </a:rPr>
              <a:t>m.m</a:t>
            </a:r>
            <a:endParaRPr lang="sv-SE" sz="1200" baseline="0" dirty="0" smtClean="0">
              <a:solidFill>
                <a:srgbClr val="000000"/>
              </a:solidFill>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baseline="0" dirty="0" smtClean="0">
                <a:solidFill>
                  <a:srgbClr val="000000"/>
                </a:solidFill>
                <a:effectLst/>
                <a:latin typeface="Calibri" panose="020F0502020204030204" pitchFamily="34" charset="0"/>
                <a:ea typeface="Garamond" panose="02020404030301010803" pitchFamily="18" charset="0"/>
              </a:rPr>
              <a:t>Inför valet 2024 pågår ett utvecklingsarbete där webbplatsen ska göras mer lättnavigerad. Valcentralen kommer därför i början av 2024 att se lite annorlunda ut än det gör på bilderna.</a:t>
            </a:r>
          </a:p>
          <a:p>
            <a:pPr marL="342900" lvl="0" indent="-342900">
              <a:spcAft>
                <a:spcPts val="0"/>
              </a:spcAft>
              <a:buFont typeface="Symbol" panose="05050102010706020507" pitchFamily="18" charset="2"/>
              <a:buChar char=""/>
            </a:pPr>
            <a:r>
              <a:rPr lang="sv-SE" sz="1200" baseline="0" dirty="0" smtClean="0">
                <a:solidFill>
                  <a:srgbClr val="000000"/>
                </a:solidFill>
                <a:effectLst/>
                <a:latin typeface="Calibri" panose="020F0502020204030204" pitchFamily="34" charset="0"/>
                <a:ea typeface="Garamond" panose="02020404030301010803" pitchFamily="18" charset="0"/>
              </a:rPr>
              <a:t>Mycket som kommunen kommer behöva finns på valcentralen, men det kommer också publiceras en del saker i Valid som inte är lämpade för att publiceras öppet. </a:t>
            </a:r>
            <a:r>
              <a:rPr lang="sv-SE" sz="1200" dirty="0" smtClean="0">
                <a:solidFill>
                  <a:srgbClr val="000000"/>
                </a:solidFill>
                <a:effectLst/>
                <a:latin typeface="Calibri" panose="020F0502020204030204" pitchFamily="34" charset="0"/>
                <a:ea typeface="Garamond" panose="02020404030301010803" pitchFamily="18" charset="0"/>
              </a:rPr>
              <a:t>I Valid finns det en sida för ”arbetsmaterial” där vissa blanketter, statistik och utbildningsmaterial kommer ligga.</a:t>
            </a:r>
            <a:endParaRPr lang="sv-SE" sz="1400" dirty="0" smtClean="0">
              <a:effectLst/>
              <a:latin typeface="Times New Roman" panose="02020603050405020304" pitchFamily="18" charset="0"/>
              <a:ea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rgbClr val="000000"/>
                </a:solidFill>
                <a:effectLst/>
                <a:latin typeface="Calibri" panose="020F0502020204030204" pitchFamily="34" charset="0"/>
                <a:ea typeface="Garamond" panose="02020404030301010803" pitchFamily="18" charset="0"/>
              </a:rPr>
              <a:t> </a:t>
            </a:r>
            <a:r>
              <a:rPr lang="sv-SE" sz="1200" u="sng" kern="1200" dirty="0" smtClean="0">
                <a:solidFill>
                  <a:schemeClr val="tx1"/>
                </a:solidFill>
                <a:effectLst/>
                <a:latin typeface="+mn-lt"/>
                <a:ea typeface="+mn-ea"/>
                <a:cs typeface="+mn-cs"/>
                <a:hlinkClick r:id="rId3"/>
              </a:rPr>
              <a:t>https://valcentralen.val.se/</a:t>
            </a:r>
            <a:endParaRPr lang="sv-SE" sz="1200" kern="1200" dirty="0" smtClean="0">
              <a:solidFill>
                <a:schemeClr val="tx1"/>
              </a:solidFill>
              <a:effectLst/>
              <a:latin typeface="+mn-lt"/>
              <a:ea typeface="+mn-ea"/>
              <a:cs typeface="+mn-cs"/>
            </a:endParaRPr>
          </a:p>
          <a:p>
            <a:pPr>
              <a:spcAft>
                <a:spcPts val="0"/>
              </a:spcAft>
            </a:pPr>
            <a:endParaRPr lang="sv-SE" sz="1400" dirty="0">
              <a:effectLst/>
              <a:latin typeface="Times New Roman" panose="02020603050405020304" pitchFamily="18" charset="0"/>
              <a:ea typeface="Garamond" panose="02020404030301010803"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13</a:t>
            </a:fld>
            <a:endParaRPr lang="sv-SE"/>
          </a:p>
        </p:txBody>
      </p:sp>
    </p:spTree>
    <p:extLst>
      <p:ext uri="{BB962C8B-B14F-4D97-AF65-F5344CB8AC3E}">
        <p14:creationId xmlns:p14="http://schemas.microsoft.com/office/powerpoint/2010/main" val="1763058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spcAft>
                <a:spcPts val="0"/>
              </a:spcAft>
              <a:buFont typeface="Arial" panose="020B0604020202020204" pitchFamily="34" charset="0"/>
              <a:buChar char="•"/>
            </a:pPr>
            <a:r>
              <a:rPr lang="sv-SE" sz="1200" dirty="0" smtClean="0">
                <a:solidFill>
                  <a:srgbClr val="000000"/>
                </a:solidFill>
                <a:effectLst/>
                <a:latin typeface="Calibri" panose="020F0502020204030204" pitchFamily="34" charset="0"/>
                <a:ea typeface="Garamond" panose="02020404030301010803" pitchFamily="18" charset="0"/>
              </a:rPr>
              <a:t>Det är viktigt att känna till de författningar som styr arbetet med valet. </a:t>
            </a:r>
            <a:endParaRPr lang="sv-SE" sz="1400" dirty="0" smtClean="0">
              <a:effectLst/>
              <a:latin typeface="Times New Roman" panose="02020603050405020304" pitchFamily="18" charset="0"/>
              <a:ea typeface="Garamond" panose="02020404030301010803" pitchFamily="18" charset="0"/>
            </a:endParaRPr>
          </a:p>
          <a:p>
            <a:pPr marL="171450" lvl="0" indent="-171450">
              <a:spcAft>
                <a:spcPts val="0"/>
              </a:spcAft>
              <a:buFont typeface="Arial" panose="020B0604020202020204" pitchFamily="34" charset="0"/>
              <a:buChar char="•"/>
            </a:pPr>
            <a:r>
              <a:rPr lang="sv-SE" sz="1200" dirty="0" smtClean="0">
                <a:solidFill>
                  <a:srgbClr val="000000"/>
                </a:solidFill>
                <a:effectLst/>
                <a:latin typeface="Calibri" panose="020F0502020204030204" pitchFamily="34" charset="0"/>
                <a:ea typeface="Garamond" panose="02020404030301010803" pitchFamily="18" charset="0"/>
              </a:rPr>
              <a:t>På val.se. Under ”om oss, lagar och regler” finns en förteckning med länkar till bland annat vallagen, valförordningen och Valmyndighetens författningssamling VALFS. </a:t>
            </a:r>
            <a:endParaRPr lang="sv-SE" sz="1400" dirty="0" smtClean="0">
              <a:effectLst/>
              <a:latin typeface="Times New Roman" panose="02020603050405020304" pitchFamily="18" charset="0"/>
              <a:ea typeface="Garamond" panose="02020404030301010803" pitchFamily="18" charset="0"/>
            </a:endParaRPr>
          </a:p>
          <a:p>
            <a:pPr>
              <a:spcAft>
                <a:spcPts val="0"/>
              </a:spcAft>
            </a:pPr>
            <a:r>
              <a:rPr lang="sv-SE" sz="1200" dirty="0" smtClean="0">
                <a:solidFill>
                  <a:srgbClr val="000000"/>
                </a:solidFill>
                <a:effectLst/>
                <a:latin typeface="Calibri" panose="020F0502020204030204" pitchFamily="34" charset="0"/>
                <a:ea typeface="Garamond" panose="02020404030301010803" pitchFamily="18" charset="0"/>
              </a:rPr>
              <a:t> </a:t>
            </a:r>
            <a:r>
              <a:rPr lang="sv-SE" sz="1200" u="sng" dirty="0" smtClean="0">
                <a:solidFill>
                  <a:srgbClr val="000000"/>
                </a:solidFill>
                <a:effectLst/>
                <a:latin typeface="Calibri" panose="020F0502020204030204" pitchFamily="34" charset="0"/>
                <a:ea typeface="Garamond" panose="02020404030301010803" pitchFamily="18" charset="0"/>
                <a:hlinkClick r:id="rId3"/>
              </a:rPr>
              <a:t>https://www.val.se/om-oss/lagar-och-regler/lagar-och-forordningar.html</a:t>
            </a:r>
            <a:r>
              <a:rPr lang="sv-SE" sz="1200" dirty="0" smtClean="0">
                <a:solidFill>
                  <a:srgbClr val="000000"/>
                </a:solidFill>
                <a:effectLst/>
                <a:latin typeface="Calibri" panose="020F0502020204030204" pitchFamily="34" charset="0"/>
                <a:ea typeface="Garamond" panose="02020404030301010803" pitchFamily="18" charset="0"/>
              </a:rPr>
              <a:t> </a:t>
            </a:r>
            <a:endParaRPr lang="sv-SE" sz="1400" dirty="0">
              <a:effectLst/>
              <a:latin typeface="Times New Roman" panose="02020603050405020304" pitchFamily="18" charset="0"/>
              <a:ea typeface="Garamond" panose="02020404030301010803"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14</a:t>
            </a:fld>
            <a:endParaRPr lang="sv-SE"/>
          </a:p>
        </p:txBody>
      </p:sp>
    </p:spTree>
    <p:extLst>
      <p:ext uri="{BB962C8B-B14F-4D97-AF65-F5344CB8AC3E}">
        <p14:creationId xmlns:p14="http://schemas.microsoft.com/office/powerpoint/2010/main" val="201833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effectLst/>
                <a:latin typeface="Calibri" panose="020F0502020204030204" pitchFamily="34" charset="0"/>
                <a:ea typeface="Garamond" panose="02020404030301010803" pitchFamily="18" charset="0"/>
              </a:rPr>
              <a:t>Nyhetsbreven för kommuner är Valmyndighetens främsta kanal för snabb och ny information. Nyheter kommer att ligga på Valcentralen. ”Puffar” till nyheterna skickas ut via e-post. Kontaktuppgifterna som uppgetts i Valid och kontaktuppgifterna som uppgetts till sändlistan för nyhetsbreven har ingen automatisk koppling. </a:t>
            </a:r>
            <a:endParaRPr lang="sv-SE" sz="1400" dirty="0" smtClean="0">
              <a:effectLst/>
              <a:latin typeface="Times New Roman" panose="02020603050405020304" pitchFamily="18" charset="0"/>
              <a:ea typeface="Garamond" panose="02020404030301010803" pitchFamily="18" charset="0"/>
            </a:endParaRPr>
          </a:p>
          <a:p>
            <a:pPr marL="171450" lvl="0" indent="-171450">
              <a:spcAft>
                <a:spcPts val="0"/>
              </a:spcAft>
              <a:buFont typeface="Arial" panose="020B0604020202020204" pitchFamily="34" charset="0"/>
              <a:buChar char="•"/>
            </a:pPr>
            <a:r>
              <a:rPr lang="sv-SE" sz="1200" dirty="0" smtClean="0">
                <a:effectLst/>
                <a:latin typeface="Calibri" panose="020F0502020204030204" pitchFamily="34" charset="0"/>
                <a:ea typeface="Garamond" panose="02020404030301010803" pitchFamily="18" charset="0"/>
              </a:rPr>
              <a:t>Om ni vill ändra mottagare för nyhetsbreven behöver ni därför mejla till </a:t>
            </a:r>
            <a:r>
              <a:rPr lang="sv-SE" sz="1200" u="sng" dirty="0" smtClean="0">
                <a:solidFill>
                  <a:srgbClr val="0563C1"/>
                </a:solidFill>
                <a:effectLst/>
                <a:latin typeface="Calibri" panose="020F0502020204030204" pitchFamily="34" charset="0"/>
                <a:ea typeface="Garamond" panose="02020404030301010803" pitchFamily="18" charset="0"/>
                <a:hlinkClick r:id="rId3"/>
              </a:rPr>
              <a:t>valadm@val.se</a:t>
            </a:r>
            <a:r>
              <a:rPr lang="sv-SE" sz="1200" dirty="0" smtClean="0">
                <a:effectLst/>
                <a:latin typeface="Calibri" panose="020F0502020204030204" pitchFamily="34" charset="0"/>
                <a:ea typeface="Garamond" panose="02020404030301010803" pitchFamily="18" charset="0"/>
              </a:rPr>
              <a:t>. </a:t>
            </a:r>
            <a:endParaRPr lang="sv-SE" sz="1400" dirty="0" smtClean="0">
              <a:effectLst/>
              <a:latin typeface="Times New Roman" panose="02020603050405020304" pitchFamily="18" charset="0"/>
              <a:ea typeface="Garamond" panose="020204040303010108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effectLst/>
                <a:latin typeface="Calibri" panose="020F0502020204030204" pitchFamily="34" charset="0"/>
                <a:ea typeface="Garamond" panose="02020404030301010803" pitchFamily="18" charset="0"/>
              </a:rPr>
              <a:t>Kommunen kan gärna uppge adressen till en funktionsbrevlåda från vilken ni själva styr vilka som ska ta emot breven.</a:t>
            </a:r>
          </a:p>
          <a:p>
            <a:pPr marL="342900" lvl="0" indent="-342900">
              <a:spcAft>
                <a:spcPts val="0"/>
              </a:spcAft>
              <a:buFont typeface="Symbol" panose="05050102010706020507" pitchFamily="18" charset="2"/>
              <a:buChar char=""/>
            </a:pPr>
            <a:endParaRPr lang="sv-SE" sz="1400" dirty="0" smtClean="0">
              <a:effectLst/>
              <a:latin typeface="Times New Roman" panose="02020603050405020304" pitchFamily="18" charset="0"/>
              <a:ea typeface="Garamond" panose="02020404030301010803" pitchFamily="18" charset="0"/>
            </a:endParaRP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15</a:t>
            </a:fld>
            <a:endParaRPr lang="sv-SE"/>
          </a:p>
        </p:txBody>
      </p:sp>
    </p:spTree>
    <p:extLst>
      <p:ext uri="{BB962C8B-B14F-4D97-AF65-F5344CB8AC3E}">
        <p14:creationId xmlns:p14="http://schemas.microsoft.com/office/powerpoint/2010/main" val="460958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16</a:t>
            </a:fld>
            <a:endParaRPr lang="sv-SE"/>
          </a:p>
        </p:txBody>
      </p:sp>
    </p:spTree>
    <p:extLst>
      <p:ext uri="{BB962C8B-B14F-4D97-AF65-F5344CB8AC3E}">
        <p14:creationId xmlns:p14="http://schemas.microsoft.com/office/powerpoint/2010/main" val="2421290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F4F4D860-7037-4AD8-9C50-75C632B2ED68}"/>
              </a:ext>
            </a:extLst>
          </p:cNvPr>
          <p:cNvSpPr>
            <a:spLocks noGrp="1" noChangeArrowheads="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B0C230-3D38-4830-BDBD-02A65319879E}" type="datetime4">
              <a:rPr lang="sv-SE" altLang="sv-SE" smtClean="0"/>
              <a:t>6 februari 2024</a:t>
            </a:fld>
            <a:endParaRPr lang="sv-SE" altLang="sv-SE"/>
          </a:p>
        </p:txBody>
      </p:sp>
      <p:sp>
        <p:nvSpPr>
          <p:cNvPr id="14339" name="Rectangle 7">
            <a:extLst>
              <a:ext uri="{FF2B5EF4-FFF2-40B4-BE49-F238E27FC236}">
                <a16:creationId xmlns:a16="http://schemas.microsoft.com/office/drawing/2014/main" id="{EBCC1B80-60D9-4325-8069-F2F719B25EA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94042C-A4D1-4858-A686-CE3BCD820461}" type="slidenum">
              <a:rPr lang="sv-SE" altLang="sv-SE" smtClean="0"/>
              <a:pPr/>
              <a:t>17</a:t>
            </a:fld>
            <a:endParaRPr lang="sv-SE" altLang="sv-SE"/>
          </a:p>
        </p:txBody>
      </p:sp>
      <p:sp>
        <p:nvSpPr>
          <p:cNvPr id="14340" name="Platshållare för bildobjekt 1">
            <a:extLst>
              <a:ext uri="{FF2B5EF4-FFF2-40B4-BE49-F238E27FC236}">
                <a16:creationId xmlns:a16="http://schemas.microsoft.com/office/drawing/2014/main" id="{597B2380-C17B-47EF-84C3-79EEE68295DD}"/>
              </a:ext>
            </a:extLst>
          </p:cNvPr>
          <p:cNvSpPr>
            <a:spLocks noGrp="1" noRot="1" noChangeAspect="1" noTextEdit="1"/>
          </p:cNvSpPr>
          <p:nvPr>
            <p:ph type="sldImg"/>
          </p:nvPr>
        </p:nvSpPr>
        <p:spPr>
          <a:xfrm>
            <a:off x="88900" y="744538"/>
            <a:ext cx="6618288" cy="3724275"/>
          </a:xfrm>
          <a:ln/>
        </p:spPr>
      </p:sp>
      <p:sp>
        <p:nvSpPr>
          <p:cNvPr id="14341" name="Platshållare för anteckningar 2">
            <a:extLst>
              <a:ext uri="{FF2B5EF4-FFF2-40B4-BE49-F238E27FC236}">
                <a16:creationId xmlns:a16="http://schemas.microsoft.com/office/drawing/2014/main" id="{D9DC7B08-93D1-4A30-A42A-1DAA5CFA3583}"/>
              </a:ext>
            </a:extLst>
          </p:cNvPr>
          <p:cNvSpPr>
            <a:spLocks noGrp="1"/>
          </p:cNvSpPr>
          <p:nvPr>
            <p:ph type="body" idx="1"/>
          </p:nvPr>
        </p:nvSpPr>
        <p:spPr>
          <a:noFill/>
        </p:spPr>
        <p:txBody>
          <a:bodyPr/>
          <a:lstStyle/>
          <a:p>
            <a:pPr marL="171450" indent="-171450" eaLnBrk="1" hangingPunct="1">
              <a:buFont typeface="Calibri" panose="020F0502020204030204" pitchFamily="34" charset="0"/>
              <a:buChar char="•"/>
            </a:pPr>
            <a:r>
              <a:rPr lang="sv-SE" altLang="sv-SE" sz="1000" dirty="0" smtClean="0"/>
              <a:t>Ett av Valmyndighetens grunduppdrag är att informera väljare</a:t>
            </a:r>
            <a:r>
              <a:rPr lang="sv-SE" altLang="sv-SE" sz="1000" baseline="0" dirty="0" smtClean="0"/>
              <a:t> med målet att alla som vill ska veta när, var och hur de röstar</a:t>
            </a:r>
            <a:endParaRPr lang="sv-SE" altLang="sv-SE" sz="1000" dirty="0" smtClean="0"/>
          </a:p>
          <a:p>
            <a:pPr marL="171450" indent="-171450">
              <a:buFont typeface="Calibri" panose="020F0502020204030204" pitchFamily="34" charset="0"/>
              <a:buChar char="•"/>
            </a:pPr>
            <a:r>
              <a:rPr lang="sv-SE" altLang="sv-SE" sz="1200" dirty="0" smtClean="0"/>
              <a:t>Valmyndigheten genomför inför valet en kampanj om</a:t>
            </a:r>
            <a:r>
              <a:rPr lang="sv-SE" altLang="sv-SE" sz="1200" baseline="0" dirty="0" smtClean="0"/>
              <a:t> just när, var och hur. Kampanjen går ut i olika kanaler, som tv, annonser ”på stan”, i sociala medier </a:t>
            </a:r>
            <a:r>
              <a:rPr lang="sv-SE" altLang="sv-SE" sz="1200" baseline="0" dirty="0" err="1" smtClean="0"/>
              <a:t>m.m</a:t>
            </a:r>
            <a:endParaRPr lang="sv-SE" altLang="sv-SE" sz="1200" dirty="0" smtClean="0"/>
          </a:p>
          <a:p>
            <a:pPr marL="171450" indent="-171450">
              <a:buFont typeface="Calibri" panose="020F0502020204030204" pitchFamily="34" charset="0"/>
              <a:buChar char="•"/>
            </a:pPr>
            <a:r>
              <a:rPr lang="sv-SE" altLang="sv-SE" sz="1200" dirty="0" smtClean="0"/>
              <a:t>Den primära</a:t>
            </a:r>
            <a:r>
              <a:rPr lang="sv-SE" altLang="sv-SE" sz="1200" baseline="0" dirty="0" smtClean="0"/>
              <a:t> kanalen för väljarna är val.se – här finns all information de kan behöva för att de ska kunna rösta. Det är också på val.se som valresultatet publiceras.</a:t>
            </a:r>
          </a:p>
          <a:p>
            <a:pPr marL="0" indent="0">
              <a:buFont typeface="Arial" panose="020B0604020202020204" pitchFamily="34" charset="0"/>
              <a:buNone/>
            </a:pPr>
            <a:endParaRPr lang="sv-SE" altLang="sv-SE" sz="1200" dirty="0" smtClean="0"/>
          </a:p>
          <a:p>
            <a:pPr eaLnBrk="1" hangingPunct="1"/>
            <a:endParaRPr lang="sv-SE" altLang="sv-SE" dirty="0"/>
          </a:p>
        </p:txBody>
      </p:sp>
      <p:sp>
        <p:nvSpPr>
          <p:cNvPr id="14342" name="Platshållare för bildnummer 3">
            <a:extLst>
              <a:ext uri="{FF2B5EF4-FFF2-40B4-BE49-F238E27FC236}">
                <a16:creationId xmlns:a16="http://schemas.microsoft.com/office/drawing/2014/main" id="{794B56A7-C152-483C-8380-C5331787E986}"/>
              </a:ext>
            </a:extLst>
          </p:cNvPr>
          <p:cNvSpPr txBox="1">
            <a:spLocks noGrp="1"/>
          </p:cNvSpPr>
          <p:nvPr/>
        </p:nvSpPr>
        <p:spPr bwMode="auto">
          <a:xfrm>
            <a:off x="3848101" y="9432925"/>
            <a:ext cx="2944813"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4DE8CF7-03F6-42D8-BA2C-E9F5673F24AF}" type="slidenum">
              <a:rPr lang="sv-SE" altLang="sv-SE"/>
              <a:pPr algn="r" eaLnBrk="1" hangingPunct="1">
                <a:spcBef>
                  <a:spcPct val="0"/>
                </a:spcBef>
              </a:pPr>
              <a:t>17</a:t>
            </a:fld>
            <a:endParaRPr lang="sv-SE" altLang="sv-SE"/>
          </a:p>
        </p:txBody>
      </p:sp>
      <p:sp>
        <p:nvSpPr>
          <p:cNvPr id="14343" name="Platshållare för sidfot 1">
            <a:extLst>
              <a:ext uri="{FF2B5EF4-FFF2-40B4-BE49-F238E27FC236}">
                <a16:creationId xmlns:a16="http://schemas.microsoft.com/office/drawing/2014/main" id="{E3C59108-DF8A-46D6-A581-F9B7B65D6F66}"/>
              </a:ext>
            </a:extLst>
          </p:cNvPr>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a:t>Presentation_lst_till_valnamnder_2018_171205.pptx</a:t>
            </a:r>
          </a:p>
        </p:txBody>
      </p:sp>
    </p:spTree>
    <p:extLst>
      <p:ext uri="{BB962C8B-B14F-4D97-AF65-F5344CB8AC3E}">
        <p14:creationId xmlns:p14="http://schemas.microsoft.com/office/powerpoint/2010/main" val="4258911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smtClean="0">
                <a:solidFill>
                  <a:schemeClr val="tx1"/>
                </a:solidFill>
                <a:effectLst/>
                <a:latin typeface="+mn-lt"/>
                <a:ea typeface="+mn-ea"/>
                <a:cs typeface="+mn-cs"/>
              </a:rPr>
              <a:t>Komplettera här med vad som gäller för er länsstyrelse – tid, plats med mera</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18</a:t>
            </a:fld>
            <a:endParaRPr lang="sv-SE"/>
          </a:p>
        </p:txBody>
      </p:sp>
    </p:spTree>
    <p:extLst>
      <p:ext uri="{BB962C8B-B14F-4D97-AF65-F5344CB8AC3E}">
        <p14:creationId xmlns:p14="http://schemas.microsoft.com/office/powerpoint/2010/main" val="824330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Kommunens information kompletterar Valmyndighetens med ”när, var, hur” inom kommunen. </a:t>
            </a:r>
          </a:p>
          <a:p>
            <a:pPr marL="342900" lvl="0" indent="-342900">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rPr>
              <a:t>Vid senare val har vi sett en större uppmärksamhet från media och allmänhet. Så kallade ”</a:t>
            </a:r>
            <a:r>
              <a:rPr lang="sv-SE" sz="1200" dirty="0" err="1" smtClean="0">
                <a:effectLst/>
                <a:latin typeface="Calibri" panose="020F0502020204030204" pitchFamily="34" charset="0"/>
                <a:ea typeface="Garamond" panose="02020404030301010803" pitchFamily="18" charset="0"/>
              </a:rPr>
              <a:t>fake</a:t>
            </a:r>
            <a:r>
              <a:rPr lang="sv-SE" sz="1200" dirty="0" smtClean="0">
                <a:effectLst/>
                <a:latin typeface="Calibri" panose="020F0502020204030204" pitchFamily="34" charset="0"/>
                <a:ea typeface="Garamond" panose="02020404030301010803" pitchFamily="18" charset="0"/>
              </a:rPr>
              <a:t> </a:t>
            </a:r>
            <a:r>
              <a:rPr lang="sv-SE" sz="1200" dirty="0" err="1" smtClean="0">
                <a:effectLst/>
                <a:latin typeface="Calibri" panose="020F0502020204030204" pitchFamily="34" charset="0"/>
                <a:ea typeface="Garamond" panose="02020404030301010803" pitchFamily="18" charset="0"/>
              </a:rPr>
              <a:t>news</a:t>
            </a:r>
            <a:r>
              <a:rPr lang="sv-SE" sz="1200" dirty="0" smtClean="0">
                <a:effectLst/>
                <a:latin typeface="Calibri" panose="020F0502020204030204" pitchFamily="34" charset="0"/>
                <a:ea typeface="Garamond" panose="02020404030301010803" pitchFamily="18" charset="0"/>
              </a:rPr>
              <a:t>” och misstankar om oegentligheter blir allt vanligare. Ta gärna tidig hjälp av era kommunikatörer och pressansvariga så att ni är rustade för olika typer av uppmärksamhet, även via sociala medier. </a:t>
            </a:r>
            <a:endParaRPr lang="sv-SE" sz="1400" dirty="0" smtClean="0">
              <a:effectLst/>
              <a:latin typeface="Times New Roman" panose="02020603050405020304" pitchFamily="18"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Hur når väljaren kommunen? Hur ska olika typer av frågor besvaras och av vem? Det kan vara klokt att informera och utbilda kontaktcenter, växel med flera.</a:t>
            </a:r>
          </a:p>
          <a:p>
            <a:pPr marL="0" lvl="0" indent="0">
              <a:spcAft>
                <a:spcPts val="0"/>
              </a:spcAft>
              <a:buFont typeface="Symbol" panose="05050102010706020507" pitchFamily="18" charset="2"/>
              <a:buNone/>
            </a:pPr>
            <a:endParaRPr lang="sv-SE" sz="1200" dirty="0" smtClean="0">
              <a:effectLst/>
              <a:latin typeface="Calibri" panose="020F0502020204030204" pitchFamily="34" charset="0"/>
              <a:ea typeface="Garamond" panose="02020404030301010803" pitchFamily="18" charset="0"/>
            </a:endParaRPr>
          </a:p>
          <a:p>
            <a:pPr marL="0" lvl="0" indent="0">
              <a:spcAft>
                <a:spcPts val="0"/>
              </a:spcAft>
              <a:buFont typeface="Symbol" panose="05050102010706020507" pitchFamily="18" charset="2"/>
              <a:buNone/>
            </a:pPr>
            <a:r>
              <a:rPr lang="sv-SE" sz="1200" dirty="0" smtClean="0">
                <a:effectLst/>
                <a:latin typeface="Calibri" panose="020F0502020204030204" pitchFamily="34" charset="0"/>
                <a:ea typeface="Garamond" panose="02020404030301010803" pitchFamily="18" charset="0"/>
              </a:rPr>
              <a:t>Exempel på information som ofta efterfrågas är: </a:t>
            </a:r>
          </a:p>
          <a:p>
            <a:pPr marL="171450" lvl="0" indent="-171450">
              <a:spcAft>
                <a:spcPts val="0"/>
              </a:spcAft>
              <a:buFont typeface="Wingdings" panose="05000000000000000000" pitchFamily="2" charset="2"/>
              <a:buChar char="§"/>
            </a:pPr>
            <a:r>
              <a:rPr lang="sv-SE" sz="1200" dirty="0" smtClean="0">
                <a:effectLst/>
                <a:latin typeface="Calibri" panose="020F0502020204030204" pitchFamily="34" charset="0"/>
                <a:ea typeface="Garamond" panose="02020404030301010803" pitchFamily="18" charset="0"/>
              </a:rPr>
              <a:t>Lokaler och öppettider</a:t>
            </a:r>
          </a:p>
          <a:p>
            <a:pPr marL="171450" lvl="0" indent="-171450">
              <a:spcAft>
                <a:spcPts val="0"/>
              </a:spcAft>
              <a:buFont typeface="Wingdings" panose="05000000000000000000" pitchFamily="2" charset="2"/>
              <a:buChar char="§"/>
            </a:pPr>
            <a:r>
              <a:rPr lang="sv-SE" sz="1200" dirty="0" smtClean="0">
                <a:effectLst/>
                <a:latin typeface="Calibri" panose="020F0502020204030204" pitchFamily="34" charset="0"/>
                <a:ea typeface="Garamond" panose="02020404030301010803" pitchFamily="18" charset="0"/>
              </a:rPr>
              <a:t>Beställning av ambulerande röstmottagning</a:t>
            </a:r>
          </a:p>
          <a:p>
            <a:pPr marL="171450" lvl="0" indent="-171450">
              <a:spcAft>
                <a:spcPts val="0"/>
              </a:spcAft>
              <a:buFont typeface="Wingdings" panose="05000000000000000000" pitchFamily="2" charset="2"/>
              <a:buChar char="§"/>
            </a:pPr>
            <a:r>
              <a:rPr lang="sv-SE" sz="1200" dirty="0" smtClean="0">
                <a:effectLst/>
                <a:latin typeface="Calibri" panose="020F0502020204030204" pitchFamily="34" charset="0"/>
                <a:ea typeface="Garamond" panose="02020404030301010803" pitchFamily="18" charset="0"/>
              </a:rPr>
              <a:t>Dubblettröstkort, bud- och brevröstningsmaterial</a:t>
            </a:r>
          </a:p>
          <a:p>
            <a:pPr marL="171450" lvl="0" indent="-171450">
              <a:spcAft>
                <a:spcPts val="0"/>
              </a:spcAft>
              <a:buFont typeface="Wingdings" panose="05000000000000000000" pitchFamily="2" charset="2"/>
              <a:buChar char="§"/>
            </a:pPr>
            <a:r>
              <a:rPr lang="sv-SE" sz="1200" dirty="0" smtClean="0">
                <a:effectLst/>
                <a:latin typeface="Calibri" panose="020F0502020204030204" pitchFamily="34" charset="0"/>
                <a:ea typeface="Garamond" panose="02020404030301010803" pitchFamily="18" charset="0"/>
              </a:rPr>
              <a:t>Information på andra språk </a:t>
            </a:r>
          </a:p>
          <a:p>
            <a:pPr marL="171450" lvl="0" indent="-171450">
              <a:spcAft>
                <a:spcPts val="0"/>
              </a:spcAft>
              <a:buFont typeface="Wingdings" panose="05000000000000000000" pitchFamily="2" charset="2"/>
              <a:buChar char="§"/>
            </a:pPr>
            <a:r>
              <a:rPr lang="sv-SE" sz="1200" dirty="0" smtClean="0">
                <a:effectLst/>
                <a:latin typeface="Calibri" panose="020F0502020204030204" pitchFamily="34" charset="0"/>
                <a:ea typeface="Garamond" panose="02020404030301010803" pitchFamily="18" charset="0"/>
              </a:rPr>
              <a:t>Frågor från media</a:t>
            </a:r>
          </a:p>
          <a:p>
            <a:endParaRPr lang="sv-SE" sz="1200" kern="1200" dirty="0" smtClean="0">
              <a:solidFill>
                <a:schemeClr val="tx1"/>
              </a:solidFill>
              <a:effectLst/>
              <a:latin typeface="+mn-lt"/>
              <a:ea typeface="+mn-ea"/>
              <a:cs typeface="+mn-cs"/>
            </a:endParaRPr>
          </a:p>
          <a:p>
            <a:pPr>
              <a:lnSpc>
                <a:spcPct val="80000"/>
              </a:lnSpc>
              <a:buFontTx/>
              <a:buNone/>
            </a:pPr>
            <a:endParaRPr lang="sv-SE" altLang="sv-SE" sz="1200" dirty="0" smtClean="0"/>
          </a:p>
          <a:p>
            <a:endParaRPr lang="sv-SE" baseline="0" dirty="0" smtClean="0"/>
          </a:p>
          <a:p>
            <a:endParaRPr lang="sv-SE" dirty="0"/>
          </a:p>
        </p:txBody>
      </p:sp>
      <p:sp>
        <p:nvSpPr>
          <p:cNvPr id="4" name="Platshållare för datum 3"/>
          <p:cNvSpPr>
            <a:spLocks noGrp="1"/>
          </p:cNvSpPr>
          <p:nvPr>
            <p:ph type="dt" idx="10"/>
          </p:nvPr>
        </p:nvSpPr>
        <p:spPr/>
        <p:txBody>
          <a:bodyPr/>
          <a:lstStyle/>
          <a:p>
            <a:pPr>
              <a:defRPr/>
            </a:pPr>
            <a:fld id="{9E16F947-9B32-4FC9-8C19-B1BA5F83A493}" type="datetime4">
              <a:rPr lang="sv-SE" altLang="sv-SE" smtClean="0"/>
              <a:t>6 februari 2024</a:t>
            </a:fld>
            <a:endParaRPr lang="sv-SE" altLang="sv-SE"/>
          </a:p>
        </p:txBody>
      </p:sp>
      <p:sp>
        <p:nvSpPr>
          <p:cNvPr id="5" name="Platshållare för sidfot 4"/>
          <p:cNvSpPr>
            <a:spLocks noGrp="1"/>
          </p:cNvSpPr>
          <p:nvPr>
            <p:ph type="ftr" sz="quarter" idx="11"/>
          </p:nvPr>
        </p:nvSpPr>
        <p:spPr/>
        <p:txBody>
          <a:bodyPr/>
          <a:lstStyle/>
          <a:p>
            <a:pPr>
              <a:defRPr/>
            </a:pPr>
            <a:r>
              <a:rPr lang="sv-SE" altLang="sv-SE"/>
              <a:t>Presentation_lst_till_valnamnder_2018_171205.pptx</a:t>
            </a:r>
            <a:endParaRPr lang="sv-SE" altLang="sv-SE" dirty="0"/>
          </a:p>
        </p:txBody>
      </p:sp>
      <p:sp>
        <p:nvSpPr>
          <p:cNvPr id="6" name="Platshållare för bildnummer 5"/>
          <p:cNvSpPr>
            <a:spLocks noGrp="1"/>
          </p:cNvSpPr>
          <p:nvPr>
            <p:ph type="sldNum" sz="quarter" idx="12"/>
          </p:nvPr>
        </p:nvSpPr>
        <p:spPr/>
        <p:txBody>
          <a:bodyPr/>
          <a:lstStyle/>
          <a:p>
            <a:pPr>
              <a:defRPr/>
            </a:pPr>
            <a:fld id="{5001FC97-B5FE-4D8F-994A-7D10A887A93D}" type="slidenum">
              <a:rPr lang="sv-SE" altLang="sv-SE" smtClean="0"/>
              <a:pPr>
                <a:defRPr/>
              </a:pPr>
              <a:t>19</a:t>
            </a:fld>
            <a:endParaRPr lang="sv-SE" altLang="sv-SE"/>
          </a:p>
        </p:txBody>
      </p:sp>
    </p:spTree>
    <p:extLst>
      <p:ext uri="{BB962C8B-B14F-4D97-AF65-F5344CB8AC3E}">
        <p14:creationId xmlns:p14="http://schemas.microsoft.com/office/powerpoint/2010/main" val="30759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3318303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På Valcentralen kommer det finnas kommunikationsmaterial för nedladdning och utskrift eller tryckning. Materialet kan kommunen använda i sin kommunikation. </a:t>
            </a:r>
          </a:p>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Informationsblad på olika språk, affischer, instruktionsblad om budröstning och brevröstning är några exempel på vad som finns. Valmyndigheten har en grafisk profil för valkommunikationen. Förhoppningen är att kommunen ska vilja använda den då det bidrar till att väljaren känner igen sig oavsett var hen röstar. Val av färger och typsnitt har gjorts utifrån att det ska vara tillgängligt och enkelt att läsa, och inte förknippas med politiska partier eller organisationer. Det finns både ett färdigt mall-paket för vanliga skyltar till röstmottagning och instruktioner för den som vill tillverka egna produkter, d</a:t>
            </a:r>
            <a:r>
              <a:rPr lang="sv-SE" sz="1200" kern="1200" dirty="0" smtClean="0">
                <a:solidFill>
                  <a:schemeClr val="tx1"/>
                </a:solidFill>
                <a:effectLst/>
                <a:latin typeface="+mn-lt"/>
                <a:ea typeface="+mn-ea"/>
                <a:cs typeface="+mn-cs"/>
              </a:rPr>
              <a:t>vs. både färdiga mallar för skyltar men även mallar som går att anpassa</a:t>
            </a:r>
            <a:r>
              <a:rPr lang="sv-SE" sz="1200" dirty="0" smtClean="0">
                <a:solidFill>
                  <a:srgbClr val="000000"/>
                </a:solidFill>
                <a:effectLst/>
                <a:latin typeface="Calibri" panose="020F0502020204030204" pitchFamily="34" charset="0"/>
                <a:ea typeface="Garamond" panose="02020404030301010803" pitchFamily="18" charset="0"/>
              </a:rPr>
              <a:t>. Mallarna är gjorda i Power Point och kan enkelt skrivas ut från en vanlig skrivare.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400" dirty="0" smtClean="0">
                <a:solidFill>
                  <a:srgbClr val="000000"/>
                </a:solidFill>
                <a:effectLst/>
                <a:latin typeface="Calibri" panose="020F0502020204030204" pitchFamily="34" charset="0"/>
                <a:ea typeface="Garamond" panose="02020404030301010803" pitchFamily="18" charset="0"/>
              </a:rPr>
              <a:t>Här finns också en </a:t>
            </a:r>
            <a:r>
              <a:rPr lang="sv-SE" sz="1400" dirty="0" err="1" smtClean="0">
                <a:solidFill>
                  <a:srgbClr val="000000"/>
                </a:solidFill>
                <a:effectLst/>
                <a:latin typeface="Calibri" panose="020F0502020204030204" pitchFamily="34" charset="0"/>
                <a:ea typeface="Garamond" panose="02020404030301010803" pitchFamily="18" charset="0"/>
              </a:rPr>
              <a:t>bildbank</a:t>
            </a:r>
            <a:endParaRPr lang="sv-SE" sz="1400" dirty="0" smtClean="0">
              <a:solidFill>
                <a:srgbClr val="000000"/>
              </a:solidFill>
              <a:effectLst/>
              <a:latin typeface="Calibri" panose="020F0502020204030204" pitchFamily="34" charset="0"/>
              <a:ea typeface="Garamond" panose="02020404030301010803" pitchFamily="18" charset="0"/>
            </a:endParaRPr>
          </a:p>
          <a:p>
            <a:r>
              <a:rPr lang="sv-SE" sz="1200" u="sng" kern="1200" dirty="0" smtClean="0">
                <a:solidFill>
                  <a:schemeClr val="tx1"/>
                </a:solidFill>
                <a:effectLst/>
                <a:latin typeface="+mn-lt"/>
                <a:ea typeface="+mn-ea"/>
                <a:cs typeface="+mn-cs"/>
                <a:hlinkClick r:id="rId3"/>
              </a:rPr>
              <a:t>https://valcentralen.val.se/valkommunikation.4.29e9cb2617d171257e6921.html</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20</a:t>
            </a:fld>
            <a:endParaRPr lang="sv-SE"/>
          </a:p>
        </p:txBody>
      </p:sp>
    </p:spTree>
    <p:extLst>
      <p:ext uri="{BB962C8B-B14F-4D97-AF65-F5344CB8AC3E}">
        <p14:creationId xmlns:p14="http://schemas.microsoft.com/office/powerpoint/2010/main" val="2633517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21</a:t>
            </a:fld>
            <a:endParaRPr lang="sv-SE"/>
          </a:p>
        </p:txBody>
      </p:sp>
    </p:spTree>
    <p:extLst>
      <p:ext uri="{BB962C8B-B14F-4D97-AF65-F5344CB8AC3E}">
        <p14:creationId xmlns:p14="http://schemas.microsoft.com/office/powerpoint/2010/main" val="376318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sv-SE" sz="1200" dirty="0" smtClean="0">
                <a:effectLst/>
                <a:latin typeface="Calibri" panose="020F0502020204030204" pitchFamily="34" charset="0"/>
                <a:ea typeface="Garamond" panose="02020404030301010803" pitchFamily="18" charset="0"/>
              </a:rPr>
              <a:t>För att ha rösträtt i</a:t>
            </a:r>
            <a:r>
              <a:rPr lang="sv-SE" sz="1200" baseline="0" dirty="0" smtClean="0">
                <a:effectLst/>
                <a:latin typeface="Calibri" panose="020F0502020204030204" pitchFamily="34" charset="0"/>
                <a:ea typeface="Garamond" panose="02020404030301010803" pitchFamily="18" charset="0"/>
              </a:rPr>
              <a:t> valet till Europaparlamentet ska man vara </a:t>
            </a:r>
            <a:r>
              <a:rPr lang="sv-SE" sz="1200" b="1" baseline="0" dirty="0" smtClean="0">
                <a:effectLst/>
                <a:latin typeface="Calibri" panose="020F0502020204030204" pitchFamily="34" charset="0"/>
                <a:ea typeface="Garamond" panose="02020404030301010803" pitchFamily="18" charset="0"/>
              </a:rPr>
              <a:t>18 år </a:t>
            </a:r>
            <a:r>
              <a:rPr lang="sv-SE" sz="1200" baseline="0" dirty="0" smtClean="0">
                <a:effectLst/>
                <a:latin typeface="Calibri" panose="020F0502020204030204" pitchFamily="34" charset="0"/>
                <a:ea typeface="Garamond" panose="02020404030301010803" pitchFamily="18" charset="0"/>
              </a:rPr>
              <a:t>och </a:t>
            </a:r>
            <a:r>
              <a:rPr lang="sv-SE" sz="1200" b="1" baseline="0" dirty="0" smtClean="0">
                <a:effectLst/>
                <a:latin typeface="Calibri" panose="020F0502020204030204" pitchFamily="34" charset="0"/>
                <a:ea typeface="Garamond" panose="02020404030301010803" pitchFamily="18" charset="0"/>
              </a:rPr>
              <a:t>svensk medborgare som någon gång varit folkbokförd </a:t>
            </a:r>
            <a:r>
              <a:rPr lang="sv-SE" sz="1200" baseline="0" dirty="0" smtClean="0">
                <a:effectLst/>
                <a:latin typeface="Calibri" panose="020F0502020204030204" pitchFamily="34" charset="0"/>
                <a:ea typeface="Garamond" panose="02020404030301010803" pitchFamily="18" charset="0"/>
              </a:rPr>
              <a:t>i Sverige, </a:t>
            </a:r>
            <a:r>
              <a:rPr lang="sv-SE" sz="1200" b="1" baseline="0" dirty="0" smtClean="0">
                <a:effectLst/>
                <a:latin typeface="Calibri" panose="020F0502020204030204" pitchFamily="34" charset="0"/>
                <a:ea typeface="Garamond" panose="02020404030301010803" pitchFamily="18" charset="0"/>
              </a:rPr>
              <a:t>eller EU-medborgare</a:t>
            </a:r>
            <a:r>
              <a:rPr lang="sv-SE" sz="1200" baseline="0" dirty="0" smtClean="0">
                <a:effectLst/>
                <a:latin typeface="Calibri" panose="020F0502020204030204" pitchFamily="34" charset="0"/>
                <a:ea typeface="Garamond" panose="02020404030301010803" pitchFamily="18" charset="0"/>
              </a:rPr>
              <a:t> </a:t>
            </a:r>
            <a:r>
              <a:rPr lang="sv-SE" sz="1200" b="1" baseline="0" dirty="0" smtClean="0">
                <a:effectLst/>
                <a:latin typeface="Calibri" panose="020F0502020204030204" pitchFamily="34" charset="0"/>
                <a:ea typeface="Garamond" panose="02020404030301010803" pitchFamily="18" charset="0"/>
              </a:rPr>
              <a:t>och varit folkbokförd </a:t>
            </a:r>
            <a:r>
              <a:rPr lang="sv-SE" sz="1200" baseline="0" dirty="0" smtClean="0">
                <a:effectLst/>
                <a:latin typeface="Calibri" panose="020F0502020204030204" pitchFamily="34" charset="0"/>
                <a:ea typeface="Garamond" panose="02020404030301010803" pitchFamily="18" charset="0"/>
              </a:rPr>
              <a:t>i Sverige senast 30 dagar innan valdagen </a:t>
            </a:r>
            <a:r>
              <a:rPr lang="sv-SE" sz="1200" b="1" baseline="0" dirty="0" smtClean="0">
                <a:effectLst/>
                <a:latin typeface="Calibri" panose="020F0502020204030204" pitchFamily="34" charset="0"/>
                <a:ea typeface="Garamond" panose="02020404030301010803" pitchFamily="18" charset="0"/>
              </a:rPr>
              <a:t>och ha anmält </a:t>
            </a:r>
            <a:r>
              <a:rPr lang="sv-SE" sz="1200" baseline="0" dirty="0" smtClean="0">
                <a:effectLst/>
                <a:latin typeface="Calibri" panose="020F0502020204030204" pitchFamily="34" charset="0"/>
                <a:ea typeface="Garamond" panose="02020404030301010803" pitchFamily="18" charset="0"/>
              </a:rPr>
              <a:t>sig till den svenska röstlängden.</a:t>
            </a:r>
            <a:endParaRPr lang="sv-SE" sz="1200" dirty="0" smtClean="0">
              <a:effectLst/>
              <a:latin typeface="Calibri" panose="020F0502020204030204" pitchFamily="34" charset="0"/>
              <a:ea typeface="Garamond" panose="02020404030301010803" pitchFamily="18" charset="0"/>
            </a:endParaRPr>
          </a:p>
          <a:p>
            <a:pPr marL="342900" lvl="0" indent="-342900">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rPr>
              <a:t>Svenska medborgare kan AVSTÅ från sin rösträtt i svenska röstlängden genom att anmäla sig till ett annat EU-lands röstlängd.</a:t>
            </a:r>
            <a:r>
              <a:rPr lang="sv-SE" sz="1200" baseline="0" dirty="0" smtClean="0">
                <a:effectLst/>
                <a:latin typeface="Calibri" panose="020F0502020204030204" pitchFamily="34" charset="0"/>
                <a:ea typeface="Garamond" panose="02020404030301010803" pitchFamily="18" charset="0"/>
              </a:rPr>
              <a:t> </a:t>
            </a:r>
            <a:r>
              <a:rPr lang="sv-SE" sz="1200" dirty="0" smtClean="0">
                <a:effectLst/>
                <a:latin typeface="Calibri" panose="020F0502020204030204" pitchFamily="34" charset="0"/>
                <a:ea typeface="Garamond" panose="02020404030301010803" pitchFamily="18" charset="0"/>
              </a:rPr>
              <a:t>Den som vanligtvis skulle ha rösträtt till kommunfullmäktige har också rösträtt till en eventuell kommunal folkomröstning som hålls i samband med val till Europaparlamentet. </a:t>
            </a:r>
          </a:p>
          <a:p>
            <a:pPr marL="342900" lvl="0" indent="-342900">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rPr>
              <a:t>Vad gäller valbarheten är den som har rösträtt oftast också valbar. I vallagen finns dock en uppräkning av uppdrag som inte är förenliga med ett uppdrag som ledamot i Europaparlamentet. Till exempel ska du inte sitta i riksdagen samtidigt som du sitter i Europaparlamentet.</a:t>
            </a:r>
          </a:p>
          <a:p>
            <a:endParaRPr lang="sv-SE" dirty="0" smtClean="0">
              <a:effectLst/>
            </a:endParaRPr>
          </a:p>
          <a:p>
            <a:endParaRPr lang="sv-SE" dirty="0"/>
          </a:p>
          <a:p>
            <a:endParaRPr lang="sv-SE" dirty="0"/>
          </a:p>
          <a:p>
            <a:endParaRPr lang="sv-SE"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F5537121-6781-44EE-8611-7587BE5CC1DC}" type="slidenum">
              <a:rPr lang="sv-SE" smtClean="0"/>
              <a:pPr/>
              <a:t>22</a:t>
            </a:fld>
            <a:endParaRPr lang="sv-SE"/>
          </a:p>
        </p:txBody>
      </p:sp>
    </p:spTree>
    <p:extLst>
      <p:ext uri="{BB962C8B-B14F-4D97-AF65-F5344CB8AC3E}">
        <p14:creationId xmlns:p14="http://schemas.microsoft.com/office/powerpoint/2010/main" val="2813676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Aft>
                <a:spcPts val="0"/>
              </a:spcAft>
              <a:buFont typeface="Calibri" panose="020F0502020204030204" pitchFamily="34" charset="0"/>
              <a:buNone/>
            </a:pPr>
            <a:r>
              <a:rPr lang="sv-SE" sz="1200" dirty="0" smtClean="0">
                <a:effectLst/>
                <a:latin typeface="Calibri" panose="020F0502020204030204" pitchFamily="34" charset="0"/>
                <a:ea typeface="Garamond" panose="02020404030301010803" pitchFamily="18" charset="0"/>
              </a:rPr>
              <a:t>Det finns olika sätt att rösta.</a:t>
            </a:r>
            <a:r>
              <a:rPr lang="sv-SE" sz="1200" baseline="0" dirty="0" smtClean="0">
                <a:effectLst/>
                <a:latin typeface="Calibri" panose="020F0502020204030204" pitchFamily="34" charset="0"/>
                <a:ea typeface="Garamond" panose="02020404030301010803" pitchFamily="18" charset="0"/>
              </a:rPr>
              <a:t> </a:t>
            </a:r>
            <a:r>
              <a:rPr lang="sv-SE" sz="1200" dirty="0" smtClean="0">
                <a:effectLst/>
                <a:latin typeface="Calibri" panose="020F0502020204030204" pitchFamily="34" charset="0"/>
                <a:ea typeface="Garamond" panose="02020404030301010803" pitchFamily="18" charset="0"/>
              </a:rPr>
              <a:t>Inom landet är det</a:t>
            </a:r>
          </a:p>
          <a:p>
            <a:pPr marL="171450" lvl="0" indent="-171450">
              <a:spcAft>
                <a:spcPts val="0"/>
              </a:spcAft>
              <a:buFont typeface="Arial" panose="020B0604020202020204" pitchFamily="34" charset="0"/>
              <a:buChar char="•"/>
            </a:pPr>
            <a:r>
              <a:rPr lang="sv-SE" sz="1200" dirty="0" smtClean="0">
                <a:effectLst/>
                <a:latin typeface="Calibri" panose="020F0502020204030204" pitchFamily="34" charset="0"/>
                <a:ea typeface="Garamond" panose="02020404030301010803" pitchFamily="18" charset="0"/>
              </a:rPr>
              <a:t>I vallokal på valdagen</a:t>
            </a:r>
          </a:p>
          <a:p>
            <a:pPr marL="171450" lvl="0" indent="-171450">
              <a:spcAft>
                <a:spcPts val="0"/>
              </a:spcAft>
              <a:buFont typeface="Arial" panose="020B0604020202020204" pitchFamily="34" charset="0"/>
              <a:buChar char="•"/>
            </a:pPr>
            <a:r>
              <a:rPr lang="sv-SE" sz="1200" dirty="0" smtClean="0">
                <a:effectLst/>
                <a:latin typeface="Calibri" panose="020F0502020204030204" pitchFamily="34" charset="0"/>
                <a:ea typeface="Garamond" panose="02020404030301010803" pitchFamily="18" charset="0"/>
              </a:rPr>
              <a:t>Förtidsröstning i en röstningslokal</a:t>
            </a:r>
          </a:p>
          <a:p>
            <a:pPr marL="171450" lvl="0" indent="-171450">
              <a:spcAft>
                <a:spcPts val="0"/>
              </a:spcAft>
              <a:buFont typeface="Arial" panose="020B0604020202020204" pitchFamily="34" charset="0"/>
              <a:buChar char="•"/>
            </a:pPr>
            <a:r>
              <a:rPr lang="sv-SE" sz="1200" dirty="0" smtClean="0">
                <a:effectLst/>
                <a:latin typeface="Calibri" panose="020F0502020204030204" pitchFamily="34" charset="0"/>
                <a:ea typeface="Garamond" panose="02020404030301010803" pitchFamily="18" charset="0"/>
              </a:rPr>
              <a:t>Med bud</a:t>
            </a:r>
          </a:p>
          <a:p>
            <a:pPr marL="171450" lvl="0" indent="-171450">
              <a:spcAft>
                <a:spcPts val="0"/>
              </a:spcAft>
              <a:buFont typeface="Arial" panose="020B0604020202020204" pitchFamily="34" charset="0"/>
              <a:buChar char="•"/>
            </a:pPr>
            <a:r>
              <a:rPr lang="sv-SE" sz="1200" dirty="0" smtClean="0">
                <a:effectLst/>
                <a:latin typeface="Calibri" panose="020F0502020204030204" pitchFamily="34" charset="0"/>
                <a:ea typeface="Garamond" panose="02020404030301010803" pitchFamily="18" charset="0"/>
              </a:rPr>
              <a:t>Med ambulerande röstmottagare</a:t>
            </a:r>
          </a:p>
          <a:p>
            <a:pPr marL="0" lvl="0" indent="0">
              <a:spcAft>
                <a:spcPts val="0"/>
              </a:spcAft>
              <a:buFont typeface="Symbol" panose="05050102010706020507" pitchFamily="18" charset="2"/>
              <a:buNone/>
            </a:pPr>
            <a:endParaRPr lang="sv-SE" sz="1200" dirty="0" smtClean="0">
              <a:effectLst/>
              <a:latin typeface="Calibri" panose="020F0502020204030204" pitchFamily="34" charset="0"/>
              <a:ea typeface="Garamond" panose="02020404030301010803" pitchFamily="18" charset="0"/>
            </a:endParaRPr>
          </a:p>
          <a:p>
            <a:pPr marL="0" lvl="0" indent="0">
              <a:spcAft>
                <a:spcPts val="0"/>
              </a:spcAft>
              <a:buFont typeface="Arial" panose="020B0604020202020204" pitchFamily="34" charset="0"/>
              <a:buNone/>
            </a:pPr>
            <a:r>
              <a:rPr lang="sv-SE" sz="1200" dirty="0" smtClean="0">
                <a:effectLst/>
                <a:latin typeface="Calibri" panose="020F0502020204030204" pitchFamily="34" charset="0"/>
                <a:ea typeface="Garamond" panose="02020404030301010803" pitchFamily="18" charset="0"/>
              </a:rPr>
              <a:t>Utomlands är det</a:t>
            </a:r>
          </a:p>
          <a:p>
            <a:pPr marL="171450" lvl="0" indent="-171450">
              <a:spcAft>
                <a:spcPts val="0"/>
              </a:spcAft>
              <a:buFont typeface="Arial" panose="020B0604020202020204" pitchFamily="34" charset="0"/>
              <a:buChar char="•"/>
            </a:pPr>
            <a:r>
              <a:rPr lang="sv-SE" sz="1200" dirty="0" smtClean="0">
                <a:effectLst/>
                <a:latin typeface="Calibri" panose="020F0502020204030204" pitchFamily="34" charset="0"/>
                <a:ea typeface="Garamond" panose="02020404030301010803" pitchFamily="18" charset="0"/>
              </a:rPr>
              <a:t>På svenska ambassader och konsulat</a:t>
            </a:r>
          </a:p>
          <a:p>
            <a:pPr marL="171450" lvl="0" indent="-171450">
              <a:spcAft>
                <a:spcPts val="0"/>
              </a:spcAft>
              <a:buFont typeface="Arial" panose="020B0604020202020204" pitchFamily="34" charset="0"/>
              <a:buChar char="•"/>
            </a:pPr>
            <a:r>
              <a:rPr lang="sv-SE" sz="1200" dirty="0" smtClean="0">
                <a:effectLst/>
                <a:latin typeface="Calibri" panose="020F0502020204030204" pitchFamily="34" charset="0"/>
                <a:ea typeface="Garamond" panose="02020404030301010803" pitchFamily="18" charset="0"/>
              </a:rPr>
              <a:t>Genom att brevrösta</a:t>
            </a:r>
          </a:p>
          <a:p>
            <a:pPr marL="171450" lvl="0" indent="-171450">
              <a:spcAft>
                <a:spcPts val="0"/>
              </a:spcAft>
              <a:buFont typeface="Arial" panose="020B0604020202020204" pitchFamily="34" charset="0"/>
              <a:buChar char="•"/>
            </a:pPr>
            <a:r>
              <a:rPr lang="sv-SE" sz="1200" dirty="0" smtClean="0">
                <a:effectLst/>
                <a:latin typeface="Calibri" panose="020F0502020204030204" pitchFamily="34" charset="0"/>
                <a:ea typeface="Garamond" panose="02020404030301010803" pitchFamily="18" charset="0"/>
              </a:rPr>
              <a:t>Budröstning är ovanligt i utlandet, eftersom de väljarna ofta kan brevrösta,</a:t>
            </a:r>
            <a:r>
              <a:rPr lang="sv-SE" sz="1200" baseline="0" dirty="0" smtClean="0">
                <a:effectLst/>
                <a:latin typeface="Calibri" panose="020F0502020204030204" pitchFamily="34" charset="0"/>
                <a:ea typeface="Garamond" panose="02020404030301010803" pitchFamily="18" charset="0"/>
              </a:rPr>
              <a:t> men det är möjligt</a:t>
            </a:r>
            <a:endParaRPr lang="sv-SE" sz="1200" dirty="0">
              <a:effectLst/>
              <a:latin typeface="Calibri" panose="020F0502020204030204" pitchFamily="34" charset="0"/>
              <a:ea typeface="Garamond" panose="02020404030301010803"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23</a:t>
            </a:fld>
            <a:endParaRPr lang="sv-SE"/>
          </a:p>
        </p:txBody>
      </p:sp>
    </p:spTree>
    <p:extLst>
      <p:ext uri="{BB962C8B-B14F-4D97-AF65-F5344CB8AC3E}">
        <p14:creationId xmlns:p14="http://schemas.microsoft.com/office/powerpoint/2010/main" val="1622533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Budröstning är att rösta med hjälp av ett bud.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Material för budröstning ska finnas i röstningslokaler och vallokaler.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Courier New" panose="02070309020205020404" pitchFamily="49" charset="0"/>
              <a:buChar char="o"/>
            </a:pPr>
            <a:r>
              <a:rPr lang="sv-SE" sz="1200" dirty="0"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Valnämnden beställer materialet i  Valid.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Kuvertet ”Material för budröstning 2024” innehåller allt som behövs.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En </a:t>
            </a:r>
            <a:r>
              <a:rPr lang="sv-SE" sz="1200" dirty="0" err="1"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budröst</a:t>
            </a:r>
            <a:r>
              <a:rPr lang="sv-SE" sz="1200" dirty="0"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 får tidigast </a:t>
            </a:r>
            <a:r>
              <a:rPr lang="sv-SE" sz="1200" b="1" dirty="0"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göras i ordning </a:t>
            </a:r>
            <a:r>
              <a:rPr lang="sv-SE" sz="1200" dirty="0"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24 dagar innan valet men notera att </a:t>
            </a:r>
            <a:r>
              <a:rPr lang="sv-SE" sz="1200" b="1" dirty="0"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budröster kan lämnas in hos röstmottagningen först 18 dagar före valet</a:t>
            </a:r>
            <a:r>
              <a:rPr lang="sv-SE" sz="1200" dirty="0"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Courier New" panose="02070309020205020404" pitchFamily="49" charset="0"/>
              <a:buChar char="o"/>
            </a:pPr>
            <a:r>
              <a:rPr lang="sv-SE" sz="1200" dirty="0" smtClean="0">
                <a:solidFill>
                  <a:srgbClr val="1F497D"/>
                </a:solidFill>
                <a:effectLst/>
                <a:latin typeface="Garamond" panose="02020404030301010803" pitchFamily="18" charset="0"/>
                <a:ea typeface="Garamond" panose="02020404030301010803" pitchFamily="18" charset="0"/>
                <a:cs typeface="Times New Roman" panose="02020603050405020304" pitchFamily="18" charset="0"/>
              </a:rPr>
              <a:t>För den som har lantbrevbärare kan brevbäraren vara bud.</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a:spcAft>
                <a:spcPts val="0"/>
              </a:spcAft>
            </a:pPr>
            <a:r>
              <a:rPr lang="sv-SE" sz="1200" dirty="0" smtClean="0">
                <a:effectLst/>
                <a:latin typeface="Calibri" panose="020F0502020204030204" pitchFamily="34" charset="0"/>
                <a:ea typeface="Garamond" panose="02020404030301010803" pitchFamily="18" charset="0"/>
              </a:rPr>
              <a:t> </a:t>
            </a:r>
          </a:p>
          <a:p>
            <a:pPr>
              <a:spcAft>
                <a:spcPts val="0"/>
              </a:spcAft>
            </a:pPr>
            <a:r>
              <a:rPr lang="sv-SE" sz="1200" dirty="0" smtClean="0">
                <a:effectLst/>
                <a:latin typeface="Calibri" panose="020F0502020204030204" pitchFamily="34" charset="0"/>
                <a:ea typeface="Garamond" panose="02020404030301010803" pitchFamily="18" charset="0"/>
              </a:rPr>
              <a:t>Fördjupning</a:t>
            </a:r>
          </a:p>
          <a:p>
            <a:pPr>
              <a:spcAft>
                <a:spcPts val="0"/>
              </a:spcAft>
            </a:pPr>
            <a:r>
              <a:rPr lang="sv-SE" sz="1200" dirty="0" smtClean="0">
                <a:effectLst/>
                <a:latin typeface="Calibri" panose="020F0502020204030204" pitchFamily="34" charset="0"/>
                <a:ea typeface="Garamond" panose="02020404030301010803" pitchFamily="18" charset="0"/>
              </a:rPr>
              <a:t>Läs mer om budröstning och se hur ett kuvert ska vara ifyllt i handledning ”Röstmottagning i vallokal” som publiceras (-des) på Valcentralen i början av december 2023</a:t>
            </a:r>
            <a:endParaRPr lang="sv-SE" sz="1200" dirty="0">
              <a:effectLst/>
              <a:latin typeface="Calibri" panose="020F0502020204030204" pitchFamily="34" charset="0"/>
              <a:ea typeface="Garamond" panose="02020404030301010803" pitchFamily="18" charset="0"/>
            </a:endParaRP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749DAB6-3E80-4BBA-9E37-9CA79C61771B}" type="slidenum">
              <a:rPr kumimoji="0" lang="sv-SE" sz="1200" b="0" i="0" u="none" strike="noStrike" kern="1200" cap="none" spc="0" normalizeH="0" baseline="0" noProof="0" smtClean="0">
                <a:ln>
                  <a:noFill/>
                </a:ln>
                <a:solidFill>
                  <a:prstClr val="black"/>
                </a:solidFill>
                <a:effectLst/>
                <a:uLnTx/>
                <a:uFillTx/>
                <a:latin typeface="Arial" charset="0"/>
                <a:ea typeface="ＭＳ Ｐゴシック" pitchFamily="-9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Arial" charset="0"/>
              <a:ea typeface="ＭＳ Ｐゴシック" pitchFamily="-96" charset="-128"/>
              <a:cs typeface="+mn-cs"/>
            </a:endParaRPr>
          </a:p>
        </p:txBody>
      </p:sp>
    </p:spTree>
    <p:extLst>
      <p:ext uri="{BB962C8B-B14F-4D97-AF65-F5344CB8AC3E}">
        <p14:creationId xmlns:p14="http://schemas.microsoft.com/office/powerpoint/2010/main" val="916328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50ADE037-6A5B-4EC3-989E-7D7D0DC60026}"/>
              </a:ext>
            </a:extLst>
          </p:cNvPr>
          <p:cNvSpPr>
            <a:spLocks noGrp="1" noChangeArrowheads="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85E225-C456-47E0-98AC-2E554CAA8FFC}" type="datetime4">
              <a:rPr lang="sv-SE" altLang="sv-SE" smtClean="0"/>
              <a:t>6 februari 2024</a:t>
            </a:fld>
            <a:endParaRPr lang="sv-SE" altLang="sv-SE"/>
          </a:p>
        </p:txBody>
      </p:sp>
      <p:sp>
        <p:nvSpPr>
          <p:cNvPr id="31747" name="Rectangle 7">
            <a:extLst>
              <a:ext uri="{FF2B5EF4-FFF2-40B4-BE49-F238E27FC236}">
                <a16:creationId xmlns:a16="http://schemas.microsoft.com/office/drawing/2014/main" id="{19649FA5-83D9-40C4-828B-ACD61EF4BA8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CFD0B0-3CA6-454D-B919-ED38C547F485}" type="slidenum">
              <a:rPr lang="sv-SE" altLang="sv-SE" smtClean="0"/>
              <a:pPr/>
              <a:t>25</a:t>
            </a:fld>
            <a:endParaRPr lang="sv-SE" altLang="sv-SE"/>
          </a:p>
        </p:txBody>
      </p:sp>
      <p:sp>
        <p:nvSpPr>
          <p:cNvPr id="31748" name="Rectangle 2">
            <a:extLst>
              <a:ext uri="{FF2B5EF4-FFF2-40B4-BE49-F238E27FC236}">
                <a16:creationId xmlns:a16="http://schemas.microsoft.com/office/drawing/2014/main" id="{D53D10BE-039E-4FF8-8B67-DA9B469A5C5C}"/>
              </a:ext>
            </a:extLst>
          </p:cNvPr>
          <p:cNvSpPr>
            <a:spLocks noGrp="1" noRot="1" noChangeAspect="1" noChangeArrowheads="1" noTextEdit="1"/>
          </p:cNvSpPr>
          <p:nvPr>
            <p:ph type="sldImg"/>
          </p:nvPr>
        </p:nvSpPr>
        <p:spPr>
          <a:ln/>
        </p:spPr>
      </p:sp>
      <p:sp>
        <p:nvSpPr>
          <p:cNvPr id="31749" name="Rectangle 3">
            <a:extLst>
              <a:ext uri="{FF2B5EF4-FFF2-40B4-BE49-F238E27FC236}">
                <a16:creationId xmlns:a16="http://schemas.microsoft.com/office/drawing/2014/main" id="{8674C8C0-112F-47AB-A01E-78BF742B9C35}"/>
              </a:ext>
            </a:extLst>
          </p:cNvPr>
          <p:cNvSpPr>
            <a:spLocks noGrp="1" noChangeArrowheads="1"/>
          </p:cNvSpPr>
          <p:nvPr>
            <p:ph type="body" idx="1"/>
          </p:nvPr>
        </p:nvSpPr>
        <p:spPr>
          <a:noFill/>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Valmyndigheten fastställer röstlängden och ser till att tryckta röstlängder levereras till valnämnden – en röstlängd per valdistrikt, eller två om röstlängden är delad</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Röstlängden fastställs 30 dagar före valdagen. Det är alltså kvalifikationsdagen för rösträtt. Det är uppgifterna i folkbokföringen den dagen som reglerar rösträtten. Personer som flyttar efter det datumet kommer ha rösträtt till den tidigare kommunen. </a:t>
            </a:r>
          </a:p>
          <a:p>
            <a:pPr marL="342900" lvl="0" indent="-342900">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rPr>
              <a:t>Registrera röstlängdsuppgifter i Valid. Om antalet röstberättigade är många kan valnämnden välja att den tryckta röstlängden ska vara delad. </a:t>
            </a:r>
          </a:p>
          <a:p>
            <a:pPr marL="342900" lvl="0" indent="-342900">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rPr>
              <a:t>Länsstyrelsen kan besluta om rättelser i röstlängden. </a:t>
            </a:r>
          </a:p>
          <a:p>
            <a:pPr marL="342900" lvl="0" indent="-342900">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rPr>
              <a:t>Det är möjligt att skriva ut en kopia av röstlängden – en så kallad nödlängd - från Valid. </a:t>
            </a:r>
          </a:p>
          <a:p>
            <a:pPr marL="342900" lvl="0" indent="-342900">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rPr>
              <a:t>En utlandssvensk som är bosatt i ett annat EU-land kan anmäla sig till röstlängden där hen bor. Valmyndigheten skickar ut blanketter och som tidigare nämnt får länsstyrelsen in blanketterna och registrerar såväl anmälan som avanmälan i Valid.</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kern="1200" dirty="0" smtClean="0">
                <a:solidFill>
                  <a:schemeClr val="tx1"/>
                </a:solidFill>
                <a:effectLst/>
                <a:latin typeface="+mn-lt"/>
                <a:ea typeface="+mn-ea"/>
                <a:cs typeface="+mn-cs"/>
              </a:rPr>
              <a:t>Både ändringar som Valmyndigheten gör och rättelser som länsstyrelsen gör kan ske efter att röstlängderna skickats från tryckeriet. Valnämnden får då i uppdrag att föra in ändringarna eller rättelserna i röstlängden. Tillägg till röstlängden förs in längst bak. Rättelser i röstlängden utförs aldrig av röstmottagare, viktigt att ni informerar dem om det.”</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sv-SE" sz="1200" kern="1200" dirty="0" smtClean="0">
                <a:solidFill>
                  <a:schemeClr val="tx1"/>
                </a:solidFill>
                <a:effectLst/>
                <a:latin typeface="+mn-lt"/>
                <a:ea typeface="+mn-ea"/>
                <a:cs typeface="+mn-cs"/>
              </a:rPr>
              <a:t>Fördjupning</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sv-SE" sz="1200" dirty="0" smtClean="0">
                <a:effectLst/>
                <a:latin typeface="Calibri" panose="020F0502020204030204" pitchFamily="34" charset="0"/>
                <a:ea typeface="Garamond" panose="02020404030301010803" pitchFamily="18" charset="0"/>
              </a:rPr>
              <a:t>Det förekommer att det görs felaktiga avprickningar i röstlängden.</a:t>
            </a:r>
            <a:r>
              <a:rPr lang="sv-SE" sz="1200" baseline="0" dirty="0" smtClean="0">
                <a:effectLst/>
                <a:latin typeface="Calibri" panose="020F0502020204030204" pitchFamily="34" charset="0"/>
                <a:ea typeface="Garamond" panose="02020404030301010803" pitchFamily="18" charset="0"/>
              </a:rPr>
              <a:t> F</a:t>
            </a:r>
            <a:r>
              <a:rPr lang="sv-SE" sz="1200" dirty="0" smtClean="0">
                <a:effectLst/>
                <a:latin typeface="Calibri" panose="020F0502020204030204" pitchFamily="34" charset="0"/>
                <a:ea typeface="Garamond" panose="02020404030301010803" pitchFamily="18" charset="0"/>
              </a:rPr>
              <a:t>ör att fördjupa sig i det finns ett vägledande ställningstagande om felaktig avprickning.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u="sng" kern="1200" dirty="0" smtClean="0">
                <a:solidFill>
                  <a:schemeClr val="tx1"/>
                </a:solidFill>
                <a:effectLst/>
                <a:latin typeface="+mn-lt"/>
                <a:ea typeface="+mn-ea"/>
                <a:cs typeface="+mn-cs"/>
                <a:hlinkClick r:id="rId3"/>
              </a:rPr>
              <a:t>https://valcentralen.val.se/vagledandestallningstaganden.4.29e9cb2617d171257e6423.html</a:t>
            </a:r>
            <a:endParaRPr lang="sv-SE" sz="1200" kern="1200" dirty="0" smtClean="0">
              <a:solidFill>
                <a:schemeClr val="tx1"/>
              </a:solidFill>
              <a:effectLst/>
              <a:latin typeface="+mn-lt"/>
              <a:ea typeface="+mn-ea"/>
              <a:cs typeface="+mn-cs"/>
            </a:endParaRPr>
          </a:p>
          <a:p>
            <a:pPr eaLnBrk="1" hangingPunct="1"/>
            <a:endParaRPr lang="sv-SE" altLang="sv-SE" baseline="0" dirty="0"/>
          </a:p>
        </p:txBody>
      </p:sp>
      <p:sp>
        <p:nvSpPr>
          <p:cNvPr id="31750" name="Platshållare för sidfot 1">
            <a:extLst>
              <a:ext uri="{FF2B5EF4-FFF2-40B4-BE49-F238E27FC236}">
                <a16:creationId xmlns:a16="http://schemas.microsoft.com/office/drawing/2014/main" id="{379F06BD-3394-42AB-BE9A-01FA842D0830}"/>
              </a:ext>
            </a:extLst>
          </p:cNvPr>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a:t>Presentation_lst_till_valnamnder_2018_171205.pptx</a:t>
            </a:r>
          </a:p>
        </p:txBody>
      </p:sp>
    </p:spTree>
    <p:extLst>
      <p:ext uri="{BB962C8B-B14F-4D97-AF65-F5344CB8AC3E}">
        <p14:creationId xmlns:p14="http://schemas.microsoft.com/office/powerpoint/2010/main" val="3889539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50ADE037-6A5B-4EC3-989E-7D7D0DC60026}"/>
              </a:ext>
            </a:extLst>
          </p:cNvPr>
          <p:cNvSpPr>
            <a:spLocks noGrp="1" noChangeArrowheads="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85E225-C456-47E0-98AC-2E554CAA8FFC}" type="datetime4">
              <a:rPr lang="sv-SE" altLang="sv-SE" smtClean="0"/>
              <a:t>6 februari 2024</a:t>
            </a:fld>
            <a:endParaRPr lang="sv-SE" altLang="sv-SE"/>
          </a:p>
        </p:txBody>
      </p:sp>
      <p:sp>
        <p:nvSpPr>
          <p:cNvPr id="31747" name="Rectangle 7">
            <a:extLst>
              <a:ext uri="{FF2B5EF4-FFF2-40B4-BE49-F238E27FC236}">
                <a16:creationId xmlns:a16="http://schemas.microsoft.com/office/drawing/2014/main" id="{19649FA5-83D9-40C4-828B-ACD61EF4BA8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CFD0B0-3CA6-454D-B919-ED38C547F485}" type="slidenum">
              <a:rPr lang="sv-SE" altLang="sv-SE" smtClean="0"/>
              <a:pPr/>
              <a:t>26</a:t>
            </a:fld>
            <a:endParaRPr lang="sv-SE" altLang="sv-SE"/>
          </a:p>
        </p:txBody>
      </p:sp>
      <p:sp>
        <p:nvSpPr>
          <p:cNvPr id="31748" name="Rectangle 2">
            <a:extLst>
              <a:ext uri="{FF2B5EF4-FFF2-40B4-BE49-F238E27FC236}">
                <a16:creationId xmlns:a16="http://schemas.microsoft.com/office/drawing/2014/main" id="{D53D10BE-039E-4FF8-8B67-DA9B469A5C5C}"/>
              </a:ext>
            </a:extLst>
          </p:cNvPr>
          <p:cNvSpPr>
            <a:spLocks noGrp="1" noRot="1" noChangeAspect="1" noChangeArrowheads="1" noTextEdit="1"/>
          </p:cNvSpPr>
          <p:nvPr>
            <p:ph type="sldImg"/>
          </p:nvPr>
        </p:nvSpPr>
        <p:spPr>
          <a:ln/>
        </p:spPr>
      </p:sp>
      <p:sp>
        <p:nvSpPr>
          <p:cNvPr id="31749" name="Rectangle 3">
            <a:extLst>
              <a:ext uri="{FF2B5EF4-FFF2-40B4-BE49-F238E27FC236}">
                <a16:creationId xmlns:a16="http://schemas.microsoft.com/office/drawing/2014/main" id="{8674C8C0-112F-47AB-A01E-78BF742B9C35}"/>
              </a:ext>
            </a:extLst>
          </p:cNvPr>
          <p:cNvSpPr>
            <a:spLocks noGrp="1" noChangeArrowheads="1"/>
          </p:cNvSpPr>
          <p:nvPr>
            <p:ph type="body" idx="1"/>
          </p:nvPr>
        </p:nvSpPr>
        <p:spPr>
          <a:noFill/>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Alla röstkort ska vara framme 18 dagar före valdagen, när förtidsröstningen börjar.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Ni kan skriva ut dubblettröstkort i Valid, det är en bra idé att ordna skrivare i förtidsröstningslokalerna. Om väljaren har skyddade personuppgifter ska hen hänvisas till länsstyrelsen.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Svenska medborgare som är folkbokförda utomlands och som har rösträtt till riksdagen får ett så kallat utlandsröstkort och brevröstningsmaterial skickat till den adress som finns hos folkbokföringen. Utlandssvenskar på besök behöver ett dubblettröstkort när de vill rösta i Sverige, det går alltså inte att brevrösta inom Sverige.</a:t>
            </a:r>
          </a:p>
          <a:p>
            <a:pPr eaLnBrk="1" hangingPunct="1"/>
            <a:endParaRPr lang="sv-SE" altLang="sv-SE" baseline="0" dirty="0"/>
          </a:p>
        </p:txBody>
      </p:sp>
      <p:sp>
        <p:nvSpPr>
          <p:cNvPr id="31750" name="Platshållare för sidfot 1">
            <a:extLst>
              <a:ext uri="{FF2B5EF4-FFF2-40B4-BE49-F238E27FC236}">
                <a16:creationId xmlns:a16="http://schemas.microsoft.com/office/drawing/2014/main" id="{379F06BD-3394-42AB-BE9A-01FA842D0830}"/>
              </a:ext>
            </a:extLst>
          </p:cNvPr>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a:t>Presentation_lst_till_valnamnder_2018_171205.pptx</a:t>
            </a:r>
          </a:p>
        </p:txBody>
      </p:sp>
    </p:spTree>
    <p:extLst>
      <p:ext uri="{BB962C8B-B14F-4D97-AF65-F5344CB8AC3E}">
        <p14:creationId xmlns:p14="http://schemas.microsoft.com/office/powerpoint/2010/main" val="1126141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i="1" dirty="0" smtClean="0">
                <a:solidFill>
                  <a:srgbClr val="000000"/>
                </a:solidFill>
                <a:effectLst/>
                <a:latin typeface="Calibri" panose="020F0502020204030204" pitchFamily="34" charset="0"/>
                <a:ea typeface="Garamond" panose="02020404030301010803" pitchFamily="18" charset="0"/>
              </a:rPr>
              <a:t>Många kommuner kommer redan ha genomfört denna aktivitet när länsstyrelsen håller sin presentation. Ni kan i så fall ta bort sidan.</a:t>
            </a:r>
          </a:p>
          <a:p>
            <a:pPr>
              <a:spcAft>
                <a:spcPts val="0"/>
              </a:spcAft>
            </a:pPr>
            <a:endParaRPr lang="sv-SE" sz="1400" dirty="0" smtClean="0">
              <a:effectLst/>
              <a:latin typeface="Times New Roman" panose="02020603050405020304" pitchFamily="18" charset="0"/>
              <a:ea typeface="Garamond" panose="02020404030301010803" pitchFamily="18" charset="0"/>
            </a:endParaRPr>
          </a:p>
          <a:p>
            <a:pPr>
              <a:spcAft>
                <a:spcPts val="0"/>
              </a:spcAft>
            </a:pPr>
            <a:r>
              <a:rPr lang="sv-SE" sz="1200" dirty="0" smtClean="0">
                <a:solidFill>
                  <a:srgbClr val="000000"/>
                </a:solidFill>
                <a:effectLst/>
                <a:latin typeface="Calibri" panose="020F0502020204030204" pitchFamily="34" charset="0"/>
                <a:ea typeface="Garamond" panose="02020404030301010803" pitchFamily="18" charset="0"/>
              </a:rPr>
              <a:t>Hantera valkretsar och valdistrikt i Valid</a:t>
            </a:r>
            <a:r>
              <a:rPr lang="sv-SE" sz="1200" i="1" dirty="0" smtClean="0">
                <a:solidFill>
                  <a:srgbClr val="000000"/>
                </a:solidFill>
                <a:effectLst/>
                <a:latin typeface="Calibri" panose="020F0502020204030204" pitchFamily="34" charset="0"/>
                <a:ea typeface="Garamond" panose="02020404030301010803" pitchFamily="18" charset="0"/>
              </a:rPr>
              <a:t>. </a:t>
            </a:r>
            <a:r>
              <a:rPr lang="sv-SE" sz="1200" dirty="0" smtClean="0">
                <a:solidFill>
                  <a:srgbClr val="000000"/>
                </a:solidFill>
                <a:effectLst/>
                <a:latin typeface="Calibri" panose="020F0502020204030204" pitchFamily="34" charset="0"/>
                <a:ea typeface="Garamond" panose="02020404030301010803" pitchFamily="18" charset="0"/>
              </a:rPr>
              <a:t>Datumen som gäller är:</a:t>
            </a:r>
            <a:endParaRPr lang="sv-SE" sz="1400" dirty="0" smtClean="0">
              <a:effectLst/>
              <a:latin typeface="Times New Roman" panose="02020603050405020304" pitchFamily="18" charset="0"/>
              <a:ea typeface="Garamond" panose="02020404030301010803" pitchFamily="18" charset="0"/>
            </a:endParaRPr>
          </a:p>
          <a:p>
            <a:r>
              <a:rPr lang="sv-SE" altLang="sv-SE" dirty="0" smtClean="0"/>
              <a:t>Valdistrikt 17/1-23/1</a:t>
            </a:r>
          </a:p>
          <a:p>
            <a:r>
              <a:rPr lang="sv-SE" altLang="sv-SE" dirty="0" smtClean="0"/>
              <a:t>Valkretsar och placeringsdistrikt 31/1-13/2</a:t>
            </a:r>
          </a:p>
          <a:p>
            <a:endParaRPr lang="sv-SE" sz="1400" dirty="0" smtClean="0">
              <a:solidFill>
                <a:schemeClr val="tx1"/>
              </a:solidFill>
              <a:effectLst/>
              <a:latin typeface="Times New Roman" panose="02020603050405020304" pitchFamily="18" charset="0"/>
              <a:ea typeface="Garamond" panose="02020404030301010803" pitchFamily="18" charset="0"/>
            </a:endParaRPr>
          </a:p>
          <a:p>
            <a:pPr marL="0" lvl="0" indent="0">
              <a:spcAft>
                <a:spcPts val="0"/>
              </a:spcAft>
              <a:buFont typeface="Symbol" panose="05050102010706020507" pitchFamily="18" charset="2"/>
              <a:buNone/>
            </a:pPr>
            <a:r>
              <a:rPr lang="sv-SE" sz="1400" dirty="0" smtClean="0">
                <a:solidFill>
                  <a:schemeClr val="tx1"/>
                </a:solidFill>
                <a:effectLst/>
                <a:latin typeface="Times New Roman" panose="02020603050405020304" pitchFamily="18" charset="0"/>
                <a:ea typeface="Garamond" panose="02020404030301010803" pitchFamily="18" charset="0"/>
              </a:rPr>
              <a:t>Fördjupning</a:t>
            </a:r>
            <a:r>
              <a:rPr lang="sv-SE" sz="1200" dirty="0" smtClean="0">
                <a:effectLst/>
                <a:latin typeface="Calibri" panose="020F0502020204030204" pitchFamily="34" charset="0"/>
                <a:ea typeface="Garamond" panose="02020404030301010803" pitchFamily="18" charset="0"/>
              </a:rPr>
              <a:t> </a:t>
            </a:r>
            <a:endParaRPr lang="sv-SE" sz="1400" dirty="0" smtClean="0">
              <a:effectLst/>
              <a:latin typeface="Times New Roman" panose="02020603050405020304" pitchFamily="18" charset="0"/>
              <a:ea typeface="Garamond" panose="02020404030301010803" pitchFamily="18" charset="0"/>
            </a:endParaRPr>
          </a:p>
          <a:p>
            <a:r>
              <a:rPr lang="sv-SE" sz="1200" dirty="0" smtClean="0">
                <a:solidFill>
                  <a:srgbClr val="000000"/>
                </a:solidFill>
                <a:effectLst/>
                <a:latin typeface="Calibri" panose="020F0502020204030204" pitchFamily="34" charset="0"/>
                <a:ea typeface="Garamond" panose="02020404030301010803" pitchFamily="18" charset="0"/>
              </a:rPr>
              <a:t>Läs mer i ”Handledning i valgeografi” </a:t>
            </a:r>
            <a:r>
              <a:rPr lang="sv-SE" sz="1200" u="sng" kern="1200" dirty="0" smtClean="0">
                <a:solidFill>
                  <a:schemeClr val="tx1"/>
                </a:solidFill>
                <a:effectLst/>
                <a:latin typeface="+mn-lt"/>
                <a:ea typeface="+mn-ea"/>
                <a:cs typeface="+mn-cs"/>
                <a:hlinkClick r:id="rId3"/>
              </a:rPr>
              <a:t>https://valcentralen.val.se/download/18.9a8153718ab3d730c81198/1697094326228/handledning-i-valgeografi-infor-eu-valet-2024.pdf</a:t>
            </a:r>
            <a:endParaRPr lang="sv-SE" sz="1200" kern="1200" dirty="0">
              <a:solidFill>
                <a:schemeClr val="tx1"/>
              </a:solidFill>
              <a:effectLst/>
              <a:latin typeface="+mn-lt"/>
              <a:ea typeface="+mn-ea"/>
              <a:cs typeface="+mn-cs"/>
            </a:endParaRPr>
          </a:p>
        </p:txBody>
      </p:sp>
      <p:sp>
        <p:nvSpPr>
          <p:cNvPr id="4" name="Platshållare för datum 3"/>
          <p:cNvSpPr>
            <a:spLocks noGrp="1"/>
          </p:cNvSpPr>
          <p:nvPr>
            <p:ph type="dt" idx="10"/>
          </p:nvPr>
        </p:nvSpPr>
        <p:spPr/>
        <p:txBody>
          <a:bodyPr/>
          <a:lstStyle/>
          <a:p>
            <a:pPr>
              <a:defRPr/>
            </a:pPr>
            <a:fld id="{16554D31-8C35-4446-86A3-39B8656211D9}" type="datetime4">
              <a:rPr lang="sv-SE" altLang="sv-SE" smtClean="0"/>
              <a:t>6 februari 2024</a:t>
            </a:fld>
            <a:endParaRPr lang="sv-SE" altLang="sv-SE"/>
          </a:p>
        </p:txBody>
      </p:sp>
      <p:sp>
        <p:nvSpPr>
          <p:cNvPr id="5" name="Platshållare för sidfot 4"/>
          <p:cNvSpPr>
            <a:spLocks noGrp="1"/>
          </p:cNvSpPr>
          <p:nvPr>
            <p:ph type="ftr" sz="quarter" idx="11"/>
          </p:nvPr>
        </p:nvSpPr>
        <p:spPr/>
        <p:txBody>
          <a:bodyPr/>
          <a:lstStyle/>
          <a:p>
            <a:pPr>
              <a:defRPr/>
            </a:pPr>
            <a:r>
              <a:rPr lang="sv-SE" altLang="sv-SE"/>
              <a:t>Presentation_lst_till_valnamnder_2018_171205.pptx</a:t>
            </a:r>
            <a:endParaRPr lang="sv-SE" altLang="sv-SE" dirty="0"/>
          </a:p>
        </p:txBody>
      </p:sp>
      <p:sp>
        <p:nvSpPr>
          <p:cNvPr id="6" name="Platshållare för bildnummer 5"/>
          <p:cNvSpPr>
            <a:spLocks noGrp="1"/>
          </p:cNvSpPr>
          <p:nvPr>
            <p:ph type="sldNum" sz="quarter" idx="12"/>
          </p:nvPr>
        </p:nvSpPr>
        <p:spPr/>
        <p:txBody>
          <a:bodyPr/>
          <a:lstStyle/>
          <a:p>
            <a:pPr>
              <a:defRPr/>
            </a:pPr>
            <a:fld id="{5001FC97-B5FE-4D8F-994A-7D10A887A93D}" type="slidenum">
              <a:rPr lang="sv-SE" altLang="sv-SE" smtClean="0"/>
              <a:pPr>
                <a:defRPr/>
              </a:pPr>
              <a:t>28</a:t>
            </a:fld>
            <a:endParaRPr lang="sv-SE" altLang="sv-SE"/>
          </a:p>
        </p:txBody>
      </p:sp>
    </p:spTree>
    <p:extLst>
      <p:ext uri="{BB962C8B-B14F-4D97-AF65-F5344CB8AC3E}">
        <p14:creationId xmlns:p14="http://schemas.microsoft.com/office/powerpoint/2010/main" val="256313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bildobjekt 1">
            <a:extLst>
              <a:ext uri="{FF2B5EF4-FFF2-40B4-BE49-F238E27FC236}">
                <a16:creationId xmlns:a16="http://schemas.microsoft.com/office/drawing/2014/main" id="{A958056C-7A58-4317-BB3A-D8CC0CE86035}"/>
              </a:ext>
            </a:extLst>
          </p:cNvPr>
          <p:cNvSpPr>
            <a:spLocks noGrp="1" noRot="1" noChangeAspect="1" noTextEdit="1"/>
          </p:cNvSpPr>
          <p:nvPr>
            <p:ph type="sldImg"/>
          </p:nvPr>
        </p:nvSpPr>
        <p:spPr>
          <a:ln/>
        </p:spPr>
      </p:sp>
      <p:sp>
        <p:nvSpPr>
          <p:cNvPr id="22531" name="Platshållare för anteckningar 2">
            <a:extLst>
              <a:ext uri="{FF2B5EF4-FFF2-40B4-BE49-F238E27FC236}">
                <a16:creationId xmlns:a16="http://schemas.microsoft.com/office/drawing/2014/main" id="{93B26A0E-A745-453B-B0C4-5383D6BC8E91}"/>
              </a:ext>
            </a:extLst>
          </p:cNvPr>
          <p:cNvSpPr>
            <a:spLocks noGrp="1"/>
          </p:cNvSpPr>
          <p:nvPr>
            <p:ph type="body" idx="1"/>
          </p:nvPr>
        </p:nvSpPr>
        <p:spPr>
          <a:noFill/>
        </p:spPr>
        <p: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sv-SE" sz="1200" dirty="0" smtClean="0">
                <a:effectLst/>
                <a:latin typeface="Calibri" panose="020F0502020204030204" pitchFamily="34" charset="0"/>
                <a:ea typeface="Garamond" panose="02020404030301010803" pitchFamily="18" charset="0"/>
              </a:rPr>
              <a:t>På valdagen däremot måste minst en röstningslokal vara öppen 8-21.</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Varje kommun måste ha minst en röstningslokal öppen varje dag under förtidsröstningsperioden 22 maj till 9 juni. Det måste inte vara samma lokal varje dag och det finns ingen reglering för hur lång tid det ska vara öppet. Låt väljarnas behov styra: Var rör sig väljarna och på vilka tider? </a:t>
            </a:r>
          </a:p>
          <a:p>
            <a:pPr marL="342900" lvl="0" indent="-342900">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rPr>
              <a:t>Det kan finnas någon form av boende där det är lämpligt att ordna röstmottagning. Ni kan då ange i systemet att lokalen har begränsat tillträde. Då framgår den infon på val.se. Regelmässigt är detta en vanlig lokal för förtidsröstning. När det gäller tvångsintagna är det endast de som vistas under Kriminalvårdens försorg som har rätt att budrösta genom personalen.</a:t>
            </a:r>
          </a:p>
          <a:p>
            <a:pPr marL="342900" lvl="0" indent="-342900">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rPr>
              <a:t>Glöm heller inte att samråda med länsstyrelsen om ni vill ha begränsade öppettider i någon lokal.</a:t>
            </a:r>
          </a:p>
          <a:p>
            <a:endParaRPr lang="sv-SE" altLang="sv-SE" dirty="0"/>
          </a:p>
        </p:txBody>
      </p:sp>
      <p:sp>
        <p:nvSpPr>
          <p:cNvPr id="22532" name="Platshållare för datum 3">
            <a:extLst>
              <a:ext uri="{FF2B5EF4-FFF2-40B4-BE49-F238E27FC236}">
                <a16:creationId xmlns:a16="http://schemas.microsoft.com/office/drawing/2014/main" id="{6E18ECFD-BC36-4E30-9F18-275C374BB4D0}"/>
              </a:ext>
            </a:extLst>
          </p:cNvPr>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64876A-13CA-4761-B87D-0AEA1F830610}" type="datetime4">
              <a:rPr lang="sv-SE" altLang="sv-SE" smtClean="0"/>
              <a:t>6 februari 2024</a:t>
            </a:fld>
            <a:endParaRPr lang="sv-SE" altLang="sv-SE"/>
          </a:p>
        </p:txBody>
      </p:sp>
      <p:sp>
        <p:nvSpPr>
          <p:cNvPr id="22533" name="Platshållare för sidfot 4">
            <a:extLst>
              <a:ext uri="{FF2B5EF4-FFF2-40B4-BE49-F238E27FC236}">
                <a16:creationId xmlns:a16="http://schemas.microsoft.com/office/drawing/2014/main" id="{C2C013DE-CDCE-487F-8861-78FF0CAD614C}"/>
              </a:ext>
            </a:extLst>
          </p:cNvPr>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a:t>Presentation_lst_till_valnamnder_2018_171205.pptx</a:t>
            </a:r>
          </a:p>
        </p:txBody>
      </p:sp>
      <p:sp>
        <p:nvSpPr>
          <p:cNvPr id="22534" name="Platshållare för bildnummer 5">
            <a:extLst>
              <a:ext uri="{FF2B5EF4-FFF2-40B4-BE49-F238E27FC236}">
                <a16:creationId xmlns:a16="http://schemas.microsoft.com/office/drawing/2014/main" id="{6CEE0696-B69D-495C-B1B2-95572297479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885069-F97F-4FA1-A179-72EB638DB863}" type="slidenum">
              <a:rPr lang="sv-SE" altLang="sv-SE" smtClean="0"/>
              <a:pPr/>
              <a:t>29</a:t>
            </a:fld>
            <a:endParaRPr lang="sv-SE" altLang="sv-SE"/>
          </a:p>
        </p:txBody>
      </p:sp>
    </p:spTree>
    <p:extLst>
      <p:ext uri="{BB962C8B-B14F-4D97-AF65-F5344CB8AC3E}">
        <p14:creationId xmlns:p14="http://schemas.microsoft.com/office/powerpoint/2010/main" val="1297202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Lokaler för röstmottagning ska vad gäller lokalisering, tillgänglighet och öppethållande ge väljarna goda möjligheter att rösta.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De ska också vara tydligt avgränsade och lämpade för ändamålet.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De ska inte ha anknytning till en politisk sammanslutning. Dessutom bör lokalerna inte ha anknytning till en religiös sammanslutning eller ett företag som kan påverka väljaren.</a:t>
            </a:r>
            <a:r>
              <a:rPr lang="sv-SE" sz="1200" baseline="0" dirty="0" smtClean="0">
                <a:effectLst/>
                <a:latin typeface="Calibri" panose="020F0502020204030204" pitchFamily="34" charset="0"/>
                <a:ea typeface="Garamond" panose="02020404030301010803" pitchFamily="18" charset="0"/>
              </a:rPr>
              <a:t> </a:t>
            </a:r>
            <a:r>
              <a:rPr lang="sv-SE" sz="1200" kern="1200" dirty="0" smtClean="0">
                <a:solidFill>
                  <a:schemeClr val="tx1"/>
                </a:solidFill>
                <a:effectLst/>
                <a:latin typeface="+mn-lt"/>
                <a:ea typeface="+mn-ea"/>
                <a:cs typeface="+mn-cs"/>
              </a:rPr>
              <a:t>Det är också viktigt att väljare som behöver köa inte utsätts för propaganda.</a:t>
            </a:r>
          </a:p>
          <a:p>
            <a:pPr marL="342900" lvl="0" indent="-342900">
              <a:spcAft>
                <a:spcPts val="0"/>
              </a:spcAft>
              <a:buFont typeface="Symbol" panose="05050102010706020507" pitchFamily="18" charset="2"/>
              <a:buChar char=""/>
            </a:pPr>
            <a:endParaRPr lang="sv-SE" sz="1200" dirty="0" smtClean="0">
              <a:effectLst/>
              <a:latin typeface="Calibri" panose="020F0502020204030204" pitchFamily="34" charset="0"/>
              <a:ea typeface="Garamond" panose="02020404030301010803" pitchFamily="18" charset="0"/>
            </a:endParaRPr>
          </a:p>
          <a:p>
            <a:pPr>
              <a:spcAft>
                <a:spcPts val="0"/>
              </a:spcAft>
            </a:pPr>
            <a:r>
              <a:rPr lang="sv-SE" sz="1200" b="0" dirty="0" smtClean="0">
                <a:effectLst/>
                <a:latin typeface="Calibri" panose="020F0502020204030204" pitchFamily="34" charset="0"/>
                <a:ea typeface="Garamond" panose="02020404030301010803" pitchFamily="18" charset="0"/>
              </a:rPr>
              <a:t>Fördjupning</a:t>
            </a:r>
          </a:p>
          <a:p>
            <a:pPr>
              <a:spcAft>
                <a:spcPts val="0"/>
              </a:spcAft>
            </a:pPr>
            <a:r>
              <a:rPr lang="sv-SE" sz="1200" dirty="0" smtClean="0">
                <a:effectLst/>
                <a:latin typeface="Calibri" panose="020F0502020204030204" pitchFamily="34" charset="0"/>
                <a:ea typeface="Garamond" panose="02020404030301010803" pitchFamily="18" charset="0"/>
              </a:rPr>
              <a:t>Läs mer i 4 kap 20 och 22 §§ vallagen – Vallokaler och röstningslokaler</a:t>
            </a:r>
          </a:p>
          <a:p>
            <a:pPr>
              <a:spcAft>
                <a:spcPts val="0"/>
              </a:spcAft>
            </a:pPr>
            <a:endParaRPr lang="sv-SE" sz="1200" dirty="0" smtClean="0">
              <a:effectLst/>
              <a:latin typeface="Calibri" panose="020F0502020204030204" pitchFamily="34" charset="0"/>
              <a:ea typeface="Garamond" panose="02020404030301010803" pitchFamily="18" charset="0"/>
            </a:endParaRPr>
          </a:p>
          <a:p>
            <a:pPr>
              <a:spcAft>
                <a:spcPts val="0"/>
              </a:spcAft>
            </a:pPr>
            <a:r>
              <a:rPr lang="sv-SE" sz="1200" dirty="0" smtClean="0">
                <a:effectLst/>
                <a:latin typeface="Calibri" panose="020F0502020204030204" pitchFamily="34" charset="0"/>
                <a:ea typeface="Garamond" panose="02020404030301010803" pitchFamily="18" charset="0"/>
              </a:rPr>
              <a:t>Att</a:t>
            </a:r>
            <a:r>
              <a:rPr lang="sv-SE" sz="1200" baseline="0" dirty="0" smtClean="0">
                <a:effectLst/>
                <a:latin typeface="Calibri" panose="020F0502020204030204" pitchFamily="34" charset="0"/>
                <a:ea typeface="Garamond" panose="02020404030301010803" pitchFamily="18" charset="0"/>
              </a:rPr>
              <a:t> välja bra lokaler är grunden för att nå god tillgänglighet. För att får mer stöd i hur lokalerna ska se ut finns information hos Boverket om </a:t>
            </a:r>
            <a:r>
              <a:rPr lang="sv-SE" sz="1200" baseline="0" dirty="0" err="1" smtClean="0">
                <a:effectLst/>
                <a:latin typeface="Calibri" panose="020F0502020204030204" pitchFamily="34" charset="0"/>
                <a:ea typeface="Garamond" panose="02020404030301010803" pitchFamily="18" charset="0"/>
              </a:rPr>
              <a:t>såkallade</a:t>
            </a:r>
            <a:r>
              <a:rPr lang="sv-SE" sz="1200" baseline="0" dirty="0" smtClean="0">
                <a:effectLst/>
                <a:latin typeface="Calibri" panose="020F0502020204030204" pitchFamily="34" charset="0"/>
                <a:ea typeface="Garamond" panose="02020404030301010803" pitchFamily="18" charset="0"/>
              </a:rPr>
              <a:t> enkelt avhjälpta hinder https://www.boverket.se/sv/byggande/tillganglighet--bostadsutformning/tillganglighet/enkelt-avhjalpta-hinder/ </a:t>
            </a:r>
          </a:p>
          <a:p>
            <a:endParaRPr lang="sv-SE" dirty="0" smtClean="0"/>
          </a:p>
          <a:p>
            <a:r>
              <a:rPr lang="sv-SE" dirty="0" smtClean="0"/>
              <a:t>Myndigheten</a:t>
            </a:r>
            <a:r>
              <a:rPr lang="sv-SE" baseline="0" dirty="0" smtClean="0"/>
              <a:t> för delaktighet har också en checklista för tillgängliga vallokaler https://www.mfd.se/verktyg/vagledning-for-en-tillganglig-verksamhet/tillgangliga-val/checklista-for-tillgangliga-val/</a:t>
            </a:r>
            <a:endParaRPr lang="sv-SE" dirty="0" smtClean="0"/>
          </a:p>
          <a:p>
            <a:endParaRPr lang="sv-SE" b="1" u="sng"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30</a:t>
            </a:fld>
            <a:endParaRPr lang="sv-SE"/>
          </a:p>
        </p:txBody>
      </p:sp>
    </p:spTree>
    <p:extLst>
      <p:ext uri="{BB962C8B-B14F-4D97-AF65-F5344CB8AC3E}">
        <p14:creationId xmlns:p14="http://schemas.microsoft.com/office/powerpoint/2010/main" val="65897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Calibri" panose="020F0502020204030204" pitchFamily="34" charset="0"/>
              <a:buChar char="•"/>
            </a:pPr>
            <a:r>
              <a:rPr lang="sv-SE" sz="1200" kern="1200" dirty="0" smtClean="0">
                <a:solidFill>
                  <a:schemeClr val="tx1"/>
                </a:solidFill>
                <a:effectLst/>
                <a:latin typeface="+mn-lt"/>
                <a:ea typeface="+mn-ea"/>
                <a:cs typeface="+mn-cs"/>
              </a:rPr>
              <a:t>Här ser vi innehållet för dagens utbildning. Vid dagens sista punkt ”Övrigt” finns tid för frågor och funderingar. </a:t>
            </a:r>
          </a:p>
          <a:p>
            <a:pPr marL="171450" indent="-171450">
              <a:buFont typeface="Calibri" panose="020F0502020204030204" pitchFamily="34" charset="0"/>
              <a:buChar char="•"/>
            </a:pPr>
            <a:r>
              <a:rPr lang="sv-SE" sz="1200" kern="1200" dirty="0" smtClean="0">
                <a:solidFill>
                  <a:schemeClr val="tx1"/>
                </a:solidFill>
                <a:effectLst/>
                <a:latin typeface="+mn-lt"/>
                <a:ea typeface="+mn-ea"/>
                <a:cs typeface="+mn-cs"/>
              </a:rPr>
              <a:t>Det mesta av informationen denna utbildning bygger på är hämtad från kommunens handbok inför EU-valet som finns på Valcentralen:</a:t>
            </a: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sv-SE" sz="1200" u="sng" kern="1200" dirty="0" smtClean="0">
                <a:solidFill>
                  <a:schemeClr val="tx1"/>
                </a:solidFill>
                <a:effectLst/>
                <a:latin typeface="+mn-lt"/>
                <a:ea typeface="+mn-ea"/>
                <a:cs typeface="+mn-cs"/>
                <a:hlinkClick r:id="rId3"/>
              </a:rPr>
              <a:t>https://valcentralen.val.se/kommun/handbokforkommunerforeuvalet.4.9a8153718ab3d730c8544.html</a:t>
            </a:r>
            <a:endParaRPr lang="sv-SE" sz="1200" kern="1200" dirty="0" smtClean="0">
              <a:solidFill>
                <a:schemeClr val="tx1"/>
              </a:solidFill>
              <a:effectLst/>
              <a:latin typeface="+mn-lt"/>
              <a:ea typeface="+mn-ea"/>
              <a:cs typeface="+mn-cs"/>
            </a:endParaRPr>
          </a:p>
          <a:p>
            <a:pPr marL="0" indent="0">
              <a:buFont typeface="Calibri" panose="020F0502020204030204" pitchFamily="34" charset="0"/>
              <a:buNone/>
            </a:pP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a:t>
            </a:fld>
            <a:endParaRPr lang="sv-SE"/>
          </a:p>
        </p:txBody>
      </p:sp>
    </p:spTree>
    <p:extLst>
      <p:ext uri="{BB962C8B-B14F-4D97-AF65-F5344CB8AC3E}">
        <p14:creationId xmlns:p14="http://schemas.microsoft.com/office/powerpoint/2010/main" val="2926413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spcAft>
                <a:spcPts val="0"/>
              </a:spcAft>
              <a:buFont typeface="Calibri" panose="020F0502020204030204" pitchFamily="34" charset="0"/>
              <a:buChar char="•"/>
            </a:pPr>
            <a:r>
              <a:rPr lang="sv-SE" sz="1200" dirty="0" smtClean="0">
                <a:effectLst/>
                <a:latin typeface="Calibri" panose="020F0502020204030204" pitchFamily="34" charset="0"/>
                <a:ea typeface="Garamond" panose="02020404030301010803" pitchFamily="18" charset="0"/>
              </a:rPr>
              <a:t>Tänk på att röstmottagningsställen är särskilt skyddsvärda lokaler. Det innebär att ….</a:t>
            </a:r>
          </a:p>
          <a:p>
            <a:pPr marL="171450" lvl="0" indent="-171450">
              <a:spcAft>
                <a:spcPts val="0"/>
              </a:spcAft>
              <a:buFont typeface="Calibri" panose="020F0502020204030204" pitchFamily="34" charset="0"/>
              <a:buChar char="•"/>
            </a:pPr>
            <a:r>
              <a:rPr lang="sv-SE" sz="1200" dirty="0" smtClean="0">
                <a:effectLst/>
                <a:latin typeface="Calibri" panose="020F0502020204030204" pitchFamily="34" charset="0"/>
                <a:ea typeface="Garamond" panose="02020404030301010803" pitchFamily="18" charset="0"/>
              </a:rPr>
              <a:t>Om ni</a:t>
            </a:r>
            <a:r>
              <a:rPr lang="sv-SE" sz="1200" baseline="0" dirty="0" smtClean="0">
                <a:effectLst/>
                <a:latin typeface="Calibri" panose="020F0502020204030204" pitchFamily="34" charset="0"/>
                <a:ea typeface="Garamond" panose="02020404030301010803" pitchFamily="18" charset="0"/>
              </a:rPr>
              <a:t> vill ta fram skyltning finns det underlag på Valcentralen</a:t>
            </a:r>
            <a:endParaRPr lang="sv-SE" sz="1200" dirty="0" smtClean="0">
              <a:effectLst/>
              <a:latin typeface="Calibri" panose="020F0502020204030204" pitchFamily="34" charset="0"/>
              <a:ea typeface="Garamond" panose="02020404030301010803" pitchFamily="18" charset="0"/>
            </a:endParaRPr>
          </a:p>
          <a:p>
            <a:pPr marL="0" lvl="0" indent="0">
              <a:spcAft>
                <a:spcPts val="0"/>
              </a:spcAft>
              <a:buFont typeface="Symbol" panose="05050102010706020507" pitchFamily="18" charset="2"/>
              <a:buNone/>
            </a:pPr>
            <a:endParaRPr lang="sv-SE" sz="1200" dirty="0" smtClean="0">
              <a:effectLst/>
              <a:latin typeface="Calibri" panose="020F0502020204030204" pitchFamily="34" charset="0"/>
              <a:ea typeface="Garamond" panose="02020404030301010803" pitchFamily="18" charset="0"/>
            </a:endParaRPr>
          </a:p>
          <a:p>
            <a:pPr marL="0" lvl="0" indent="0">
              <a:spcAft>
                <a:spcPts val="0"/>
              </a:spcAft>
              <a:buFont typeface="Symbol" panose="05050102010706020507" pitchFamily="18" charset="2"/>
              <a:buNone/>
            </a:pPr>
            <a:endParaRPr lang="sv-SE" sz="1200" dirty="0" smtClean="0">
              <a:effectLst/>
              <a:latin typeface="Calibri" panose="020F0502020204030204" pitchFamily="34" charset="0"/>
              <a:ea typeface="Garamond" panose="02020404030301010803" pitchFamily="18" charset="0"/>
            </a:endParaRPr>
          </a:p>
          <a:p>
            <a:pPr marL="0" lvl="0" indent="0">
              <a:spcAft>
                <a:spcPts val="0"/>
              </a:spcAft>
              <a:buFont typeface="Symbol" panose="05050102010706020507" pitchFamily="18" charset="2"/>
              <a:buNone/>
            </a:pPr>
            <a:endParaRPr lang="sv-SE" sz="1200" dirty="0" smtClean="0">
              <a:effectLst/>
              <a:latin typeface="Calibri" panose="020F0502020204030204" pitchFamily="34" charset="0"/>
              <a:ea typeface="Garamond" panose="02020404030301010803" pitchFamily="18" charset="0"/>
            </a:endParaRP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31</a:t>
            </a:fld>
            <a:endParaRPr lang="sv-SE"/>
          </a:p>
        </p:txBody>
      </p:sp>
    </p:spTree>
    <p:extLst>
      <p:ext uri="{BB962C8B-B14F-4D97-AF65-F5344CB8AC3E}">
        <p14:creationId xmlns:p14="http://schemas.microsoft.com/office/powerpoint/2010/main" val="2862634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a:spcAft>
                <a:spcPts val="0"/>
              </a:spcAft>
            </a:pPr>
            <a:r>
              <a:rPr lang="sv-SE" sz="1200" i="1" dirty="0" smtClean="0">
                <a:effectLst/>
                <a:latin typeface="Calibri" panose="020F0502020204030204" pitchFamily="34" charset="0"/>
                <a:ea typeface="Garamond" panose="02020404030301010803" pitchFamily="18" charset="0"/>
              </a:rPr>
              <a:t>Skriv ut eller lägg upp sammanfattningarna av nedanstående ställningstaganden som deltagarna kan utgå ifrån.</a:t>
            </a:r>
            <a:endParaRPr lang="sv-SE" sz="120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Förslag på frågor:</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Vilka lokaler använder kommunerna?</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Följer kommunerna Valmyndighetens rekommendationer avseende lokalerna?</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Vilka bedömningar görs, tex. avseende utgångna id? </a:t>
            </a:r>
          </a:p>
          <a:p>
            <a:r>
              <a:rPr lang="sv-SE" sz="1200" u="sng" kern="1200" dirty="0" smtClean="0">
                <a:solidFill>
                  <a:schemeClr val="tx1"/>
                </a:solidFill>
                <a:effectLst/>
                <a:latin typeface="+mn-lt"/>
                <a:ea typeface="+mn-ea"/>
                <a:cs typeface="+mn-cs"/>
                <a:hlinkClick r:id="rId3"/>
              </a:rPr>
              <a:t>https://valcentralen.val.se/vagledandestallningstaganden.4.29e9cb2617d171257e6423.html</a:t>
            </a:r>
            <a:endParaRPr lang="sv-SE" sz="1200" kern="1200" dirty="0" smtClean="0">
              <a:solidFill>
                <a:schemeClr val="tx1"/>
              </a:solidFill>
              <a:effectLst/>
              <a:latin typeface="+mn-lt"/>
              <a:ea typeface="+mn-ea"/>
              <a:cs typeface="+mn-cs"/>
            </a:endParaRP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32</a:t>
            </a:fld>
            <a:endParaRPr lang="sv-SE"/>
          </a:p>
        </p:txBody>
      </p:sp>
    </p:spTree>
    <p:extLst>
      <p:ext uri="{BB962C8B-B14F-4D97-AF65-F5344CB8AC3E}">
        <p14:creationId xmlns:p14="http://schemas.microsoft.com/office/powerpoint/2010/main" val="3061437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Se över och justera förslagen i Valid för beställning av valmaterial. Kontrollera leveransadress och kontaktuppgifter. Leverans sker under perioden februari-april, kontrollera materialet omgående. Möjligheterna att tilläggsbeställa är mycket begränsade. I kommunernas handbok finns information om produkterna och hur ni beställer.</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I Valid finns lokaler från tidigare val importerade i systemet. Syftet är att underlätta om ni vill återanvända uppgifterna. Ni kan redigera, lägga till och ta bort. Ingen lokal publiceras förrän ni klarmarkerar den i systemet.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Alla klarmarkerade lokaler publiceras på val.se den 15 mars. Om någon ändring måste ske så är detta dock möjligt till den 29 april. Därefter trycks röstkorten och allt ska vara klart. Skulle problem uppstå med någon lokal därefter så att den inte kan användas, exempelvis för att den är nedbrunnen, behöver ni genast kontakta både länsstyrelsen och Valmyndigheten.</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Tänk på att ambulerande röstmottagning inte ska läggas upp som en egen lokal. De rösterna registrerar ni på den röstningslokal som de ambulerande röstmottagarna utgår ifrån.</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33</a:t>
            </a:fld>
            <a:endParaRPr lang="sv-SE"/>
          </a:p>
        </p:txBody>
      </p:sp>
    </p:spTree>
    <p:extLst>
      <p:ext uri="{BB962C8B-B14F-4D97-AF65-F5344CB8AC3E}">
        <p14:creationId xmlns:p14="http://schemas.microsoft.com/office/powerpoint/2010/main" val="1872925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i="1" dirty="0" smtClean="0">
                <a:effectLst/>
                <a:latin typeface="Calibri" panose="020F0502020204030204" pitchFamily="34" charset="0"/>
                <a:ea typeface="Garamond" panose="02020404030301010803" pitchFamily="18" charset="0"/>
              </a:rPr>
              <a:t>Tips: Ta gärna in en kommunrepresentant som berättar om hur de lägger upp sitt arbete med ambulerande röstmottagning.</a:t>
            </a:r>
            <a:endParaRPr lang="sv-SE" sz="1200" dirty="0" smtClean="0">
              <a:effectLst/>
              <a:latin typeface="Calibri" panose="020F0502020204030204" pitchFamily="34" charset="0"/>
              <a:ea typeface="Garamond" panose="02020404030301010803" pitchFamily="18" charset="0"/>
            </a:endParaRPr>
          </a:p>
          <a:p>
            <a:pPr>
              <a:spcAft>
                <a:spcPts val="0"/>
              </a:spcAft>
            </a:pPr>
            <a:endParaRPr lang="sv-SE" sz="1200" dirty="0" smtClean="0">
              <a:effectLst/>
              <a:latin typeface="Calibri" panose="020F0502020204030204" pitchFamily="34" charset="0"/>
              <a:ea typeface="Garamond" panose="020204040303010108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Väljare som på grund av funktionsnedsättning, sjukdom eller ålder och inte kan ta sig till val eller röstningslokal kan rösta genom ambulerande röstmottagare</a:t>
            </a:r>
          </a:p>
          <a:p>
            <a:pPr marL="171450" indent="-171450">
              <a:buFont typeface="Arial" panose="020B0604020202020204" pitchFamily="34" charset="0"/>
              <a:buChar char="•"/>
            </a:pPr>
            <a:r>
              <a:rPr lang="sv-SE" dirty="0" smtClean="0"/>
              <a:t>Kommunen ordnar röstmottagare som tar emot rösterna ex. i väljarens hem.</a:t>
            </a:r>
            <a:r>
              <a:rPr lang="sv-SE" baseline="0" dirty="0" smtClean="0"/>
              <a:t> Röstmottagarna tar då med sig valmaterial och skapar på sätt och vis en röstningslokal exempelvis i någons hem. </a:t>
            </a:r>
            <a:endParaRPr lang="sv-SE" dirty="0" smtClean="0"/>
          </a:p>
          <a:p>
            <a:pPr marL="171450" indent="-171450">
              <a:buFont typeface="Arial" panose="020B0604020202020204" pitchFamily="34" charset="0"/>
              <a:buChar char="•"/>
            </a:pPr>
            <a:r>
              <a:rPr lang="sv-SE" dirty="0" smtClean="0"/>
              <a:t>Viktigt skillnad mot budröstning – röstmottagarna får hjälpa till att göra i ordning rösten. Därför passar ambulerande röstmottagning</a:t>
            </a:r>
            <a:r>
              <a:rPr lang="sv-SE" baseline="0" dirty="0" smtClean="0"/>
              <a:t> för de som har svårt att själva kunna göra i ordning rösten. Självklart har röstmottagarna tystnadsplikt!</a:t>
            </a:r>
            <a:endParaRPr lang="sv-SE" dirty="0" smtClean="0"/>
          </a:p>
          <a:p>
            <a:pPr>
              <a:spcAft>
                <a:spcPts val="0"/>
              </a:spcAft>
            </a:pPr>
            <a:endParaRPr lang="sv-SE" sz="1200" dirty="0" smtClean="0">
              <a:effectLst/>
              <a:latin typeface="Calibri" panose="020F0502020204030204" pitchFamily="34" charset="0"/>
              <a:ea typeface="Garamond" panose="02020404030301010803" pitchFamily="18" charset="0"/>
            </a:endParaRPr>
          </a:p>
          <a:p>
            <a:pPr>
              <a:spcAft>
                <a:spcPts val="0"/>
              </a:spcAft>
            </a:pPr>
            <a:endParaRPr lang="sv-SE" sz="1200" b="0" dirty="0" smtClean="0">
              <a:effectLst/>
              <a:latin typeface="Calibri" panose="020F0502020204030204" pitchFamily="34" charset="0"/>
              <a:ea typeface="Garamond" panose="02020404030301010803" pitchFamily="18" charset="0"/>
            </a:endParaRPr>
          </a:p>
          <a:p>
            <a:pPr>
              <a:spcAft>
                <a:spcPts val="0"/>
              </a:spcAft>
            </a:pPr>
            <a:r>
              <a:rPr lang="sv-SE" sz="1200" b="0" dirty="0" smtClean="0">
                <a:effectLst/>
                <a:latin typeface="Calibri" panose="020F0502020204030204" pitchFamily="34" charset="0"/>
                <a:ea typeface="Garamond" panose="02020404030301010803" pitchFamily="18" charset="0"/>
              </a:rPr>
              <a:t>Fördjupning</a:t>
            </a:r>
          </a:p>
          <a:p>
            <a:pPr>
              <a:spcAft>
                <a:spcPts val="0"/>
              </a:spcAft>
            </a:pPr>
            <a:r>
              <a:rPr lang="sv-SE" sz="1200" dirty="0" smtClean="0">
                <a:effectLst/>
                <a:latin typeface="Calibri" panose="020F0502020204030204" pitchFamily="34" charset="0"/>
                <a:ea typeface="Garamond" panose="02020404030301010803" pitchFamily="18" charset="0"/>
              </a:rPr>
              <a:t>För att läsa mer om ambulerande röstmottagning publiceras i början av december 2023 en manual på Valcentralen.val.se.</a:t>
            </a:r>
          </a:p>
          <a:p>
            <a:pPr>
              <a:spcAft>
                <a:spcPts val="0"/>
              </a:spcAft>
            </a:pPr>
            <a:endParaRPr lang="sv-SE" sz="1200" dirty="0" smtClean="0">
              <a:effectLst/>
              <a:latin typeface="Calibri" panose="020F0502020204030204" pitchFamily="34" charset="0"/>
              <a:ea typeface="Garamond" panose="02020404030301010803" pitchFamily="18" charset="0"/>
            </a:endParaRPr>
          </a:p>
          <a:p>
            <a:pPr>
              <a:spcAft>
                <a:spcPts val="0"/>
              </a:spcAft>
            </a:pPr>
            <a:r>
              <a:rPr lang="sv-SE" sz="1200" dirty="0" smtClean="0">
                <a:effectLst/>
                <a:latin typeface="Calibri" panose="020F0502020204030204" pitchFamily="34" charset="0"/>
                <a:ea typeface="Garamond" panose="02020404030301010803" pitchFamily="18" charset="0"/>
              </a:rPr>
              <a:t>Det finns också ett vägledande ställningstagande om tidsramar för ambulerande röstmottagare.  </a:t>
            </a:r>
            <a:r>
              <a:rPr lang="sv-SE" sz="1200" u="sng" dirty="0" smtClean="0">
                <a:solidFill>
                  <a:srgbClr val="0563C1"/>
                </a:solidFill>
                <a:effectLst/>
                <a:latin typeface="Calibri" panose="020F0502020204030204" pitchFamily="34" charset="0"/>
                <a:ea typeface="Garamond" panose="02020404030301010803" pitchFamily="18" charset="0"/>
                <a:hlinkClick r:id="rId3"/>
              </a:rPr>
              <a:t>https://valcentralen.val.se.val.se/download/18.75a30e00181083b1593242f/1655714353274/stallningstagande-om-tidsramar-for-ambulerande-rostmottagare-och-de-valsedlar-som-ska-tas-med-uppdaterad-220617.pdf</a:t>
            </a:r>
            <a:r>
              <a:rPr lang="sv-SE" sz="1200" dirty="0" smtClean="0">
                <a:effectLst/>
                <a:latin typeface="Calibri" panose="020F0502020204030204" pitchFamily="34" charset="0"/>
                <a:ea typeface="Garamond" panose="02020404030301010803"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kern="1200" dirty="0" smtClean="0">
              <a:solidFill>
                <a:schemeClr val="tx1"/>
              </a:solidFill>
              <a:effectLst/>
              <a:latin typeface="+mn-lt"/>
              <a:ea typeface="+mn-ea"/>
              <a:cs typeface="+mn-cs"/>
            </a:endParaRPr>
          </a:p>
          <a:p>
            <a:endParaRPr lang="sv-SE"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34</a:t>
            </a:fld>
            <a:endParaRPr lang="sv-SE"/>
          </a:p>
        </p:txBody>
      </p:sp>
    </p:spTree>
    <p:extLst>
      <p:ext uri="{BB962C8B-B14F-4D97-AF65-F5344CB8AC3E}">
        <p14:creationId xmlns:p14="http://schemas.microsoft.com/office/powerpoint/2010/main" val="4286060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i="1" dirty="0" smtClean="0">
                <a:effectLst/>
                <a:latin typeface="Calibri" panose="020F0502020204030204" pitchFamily="34" charset="0"/>
                <a:ea typeface="Garamond" panose="02020404030301010803" pitchFamily="18" charset="0"/>
              </a:rPr>
              <a:t>Skriv ut eller lägg upp sammanfattningarna av nedanstående ställningstaganden som deltagarna kan utgå ifrån.</a:t>
            </a:r>
            <a:endParaRPr lang="sv-SE" sz="1200" dirty="0" smtClean="0">
              <a:effectLst/>
              <a:latin typeface="Calibri" panose="020F0502020204030204" pitchFamily="34" charset="0"/>
              <a:ea typeface="Garamond" panose="02020404030301010803" pitchFamily="18" charset="0"/>
            </a:endParaRPr>
          </a:p>
          <a:p>
            <a:pPr>
              <a:spcAft>
                <a:spcPts val="0"/>
              </a:spcAft>
            </a:pPr>
            <a:r>
              <a:rPr lang="sv-SE" sz="1200" dirty="0" smtClean="0">
                <a:effectLst/>
                <a:latin typeface="Calibri" panose="020F0502020204030204" pitchFamily="34" charset="0"/>
                <a:ea typeface="Garamond" panose="02020404030301010803" pitchFamily="18" charset="0"/>
              </a:rPr>
              <a:t>Låt deltagarna utbyta erfarenheter och rutiner, </a:t>
            </a:r>
            <a:r>
              <a:rPr lang="sv-SE" sz="1200" dirty="0" err="1" smtClean="0">
                <a:effectLst/>
                <a:latin typeface="Calibri" panose="020F0502020204030204" pitchFamily="34" charset="0"/>
                <a:ea typeface="Garamond" panose="02020404030301010803" pitchFamily="18" charset="0"/>
              </a:rPr>
              <a:t>t.ex</a:t>
            </a:r>
            <a:r>
              <a:rPr lang="sv-SE" sz="1200" dirty="0" smtClean="0">
                <a:effectLst/>
                <a:latin typeface="Calibri" panose="020F0502020204030204" pitchFamily="34" charset="0"/>
                <a:ea typeface="Garamond" panose="02020404030301010803" pitchFamily="18" charset="0"/>
              </a:rPr>
              <a:t>: </a:t>
            </a: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Har ni några särskilda tips till andra kommuner för det praktiska genomförandet?</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Vad ser ni som de svåraste utmaningarna och hur har ni löst dessa/planerar ni att lösa dessa?</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Hur tänker ni kring säkerhetsaspekter? Hur görs en säker röstmottagning i någons hem och hur förvaras rösterna i fordonet?</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a:spcAft>
                <a:spcPts val="0"/>
              </a:spcAft>
            </a:pPr>
            <a:endParaRPr lang="sv-SE" sz="1200" dirty="0" smtClean="0">
              <a:effectLst/>
              <a:latin typeface="Calibri" panose="020F0502020204030204" pitchFamily="34" charset="0"/>
              <a:ea typeface="Garamond" panose="02020404030301010803" pitchFamily="18" charset="0"/>
            </a:endParaRPr>
          </a:p>
          <a:p>
            <a:pPr>
              <a:spcAft>
                <a:spcPts val="0"/>
              </a:spcAft>
            </a:pPr>
            <a:r>
              <a:rPr lang="sv-SE" sz="1200" dirty="0" smtClean="0">
                <a:effectLst/>
                <a:latin typeface="Calibri" panose="020F0502020204030204" pitchFamily="34" charset="0"/>
                <a:ea typeface="Garamond" panose="02020404030301010803" pitchFamily="18" charset="0"/>
              </a:rPr>
              <a:t> </a:t>
            </a:r>
          </a:p>
          <a:p>
            <a:pPr>
              <a:spcAft>
                <a:spcPts val="0"/>
              </a:spcAft>
            </a:pPr>
            <a:r>
              <a:rPr lang="sv-SE" sz="1200" dirty="0" smtClean="0">
                <a:effectLst/>
                <a:latin typeface="Calibri" panose="020F0502020204030204" pitchFamily="34" charset="0"/>
                <a:ea typeface="Garamond" panose="02020404030301010803" pitchFamily="18" charset="0"/>
              </a:rPr>
              <a:t>För denna övning kan ni utgå från Ställningstagande om tidsramar för ambulerande röstmottagare: </a:t>
            </a:r>
            <a:r>
              <a:rPr lang="sv-SE" sz="1200" u="sng" dirty="0" smtClean="0">
                <a:solidFill>
                  <a:srgbClr val="0563C1"/>
                </a:solidFill>
                <a:effectLst/>
                <a:latin typeface="Calibri" panose="020F0502020204030204" pitchFamily="34" charset="0"/>
                <a:ea typeface="Garamond" panose="02020404030301010803" pitchFamily="18" charset="0"/>
                <a:hlinkClick r:id="rId3"/>
              </a:rPr>
              <a:t>https://valcentralen.val.se.val.se/download/18.75a30e00181083b1593242f/1655714353274/stallningstagande-om-tidsramar-for-ambulerande-rostmottagare-och-de-valsedlar-som-ska-tas-med-uppdaterad-220617.pdf</a:t>
            </a:r>
            <a:r>
              <a:rPr lang="sv-SE" sz="1200" dirty="0" smtClean="0">
                <a:effectLst/>
                <a:latin typeface="Calibri" panose="020F0502020204030204" pitchFamily="34" charset="0"/>
                <a:ea typeface="Garamond" panose="02020404030301010803" pitchFamily="18" charset="0"/>
              </a:rPr>
              <a:t> </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35</a:t>
            </a:fld>
            <a:endParaRPr lang="sv-SE"/>
          </a:p>
        </p:txBody>
      </p:sp>
    </p:spTree>
    <p:extLst>
      <p:ext uri="{BB962C8B-B14F-4D97-AF65-F5344CB8AC3E}">
        <p14:creationId xmlns:p14="http://schemas.microsoft.com/office/powerpoint/2010/main" val="2469783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smtClean="0"/>
              <a:t>Vissa valsedlar ska alltid finnas i lokalen. </a:t>
            </a:r>
            <a:r>
              <a:rPr lang="sv-SE" sz="1200" kern="1200" dirty="0" smtClean="0">
                <a:solidFill>
                  <a:schemeClr val="tx1"/>
                </a:solidFill>
                <a:effectLst/>
                <a:latin typeface="+mn-lt"/>
                <a:ea typeface="+mn-ea"/>
                <a:cs typeface="+mn-cs"/>
              </a:rPr>
              <a:t>Blanka valsedlar ska alltid finnas utlagda. Därutöver ska valsedlar finnas utlagda för de partier som vid något av de två senaste valen till Europaparlamentet fått mer än en procent av rösterna i hela landet och som har begärt utläggning av valsedlar. </a:t>
            </a:r>
          </a:p>
          <a:p>
            <a:pPr marL="171450" indent="-171450">
              <a:buClrTx/>
              <a:buFont typeface="Arial" panose="020B0604020202020204" pitchFamily="34" charset="0"/>
              <a:buChar char="•"/>
            </a:pPr>
            <a:r>
              <a:rPr lang="sv-SE" sz="1200" kern="1200" dirty="0" smtClean="0">
                <a:solidFill>
                  <a:schemeClr val="tx1"/>
                </a:solidFill>
                <a:effectLst/>
                <a:latin typeface="+mn-lt"/>
                <a:ea typeface="+mn-ea"/>
                <a:cs typeface="+mn-cs"/>
              </a:rPr>
              <a:t>Partier, utöver de ovan, som anmält deltagande har också rätt att få sina valsedlar utlagda.</a:t>
            </a:r>
          </a:p>
          <a:p>
            <a:pPr marL="171450" indent="-171450">
              <a:buClrTx/>
              <a:buFont typeface="Arial" panose="020B0604020202020204" pitchFamily="34" charset="0"/>
              <a:buChar char="•"/>
            </a:pPr>
            <a:r>
              <a:rPr lang="sv-SE" sz="1200" kern="1200" dirty="0" smtClean="0">
                <a:solidFill>
                  <a:schemeClr val="tx1"/>
                </a:solidFill>
                <a:effectLst/>
                <a:latin typeface="+mn-lt"/>
                <a:ea typeface="+mn-ea"/>
                <a:cs typeface="+mn-cs"/>
              </a:rPr>
              <a:t>Valsedlarna</a:t>
            </a:r>
            <a:r>
              <a:rPr lang="sv-SE" sz="1200" kern="1200" baseline="0" dirty="0" smtClean="0">
                <a:solidFill>
                  <a:schemeClr val="tx1"/>
                </a:solidFill>
                <a:effectLst/>
                <a:latin typeface="+mn-lt"/>
                <a:ea typeface="+mn-ea"/>
                <a:cs typeface="+mn-cs"/>
              </a:rPr>
              <a:t> ska finnas bakom en avskärmning som placeras antingen utanför i anslutning till lokalen eller i lokalen.</a:t>
            </a:r>
          </a:p>
          <a:p>
            <a:pPr marL="171450" indent="-171450">
              <a:buClrTx/>
              <a:buFont typeface="Arial" panose="020B0604020202020204" pitchFamily="34" charset="0"/>
              <a:buChar char="•"/>
            </a:pPr>
            <a:r>
              <a:rPr lang="sv-SE" sz="1200" kern="1200" baseline="0" dirty="0" smtClean="0">
                <a:solidFill>
                  <a:schemeClr val="tx1"/>
                </a:solidFill>
                <a:effectLst/>
                <a:latin typeface="+mn-lt"/>
                <a:ea typeface="+mn-ea"/>
                <a:cs typeface="+mn-cs"/>
              </a:rPr>
              <a:t>Valsedlarna ska presenteras på samma sätt i alla valsedelsställ. </a:t>
            </a:r>
            <a:r>
              <a:rPr lang="sv-SE" sz="1200" kern="1200" dirty="0" smtClean="0">
                <a:solidFill>
                  <a:schemeClr val="tx1"/>
                </a:solidFill>
                <a:effectLst/>
                <a:latin typeface="+mn-lt"/>
                <a:ea typeface="+mn-ea"/>
                <a:cs typeface="+mn-cs"/>
              </a:rPr>
              <a:t>I Valmyndighetens utbildningsmaterial till röstmottagare uppmanar vi dem att följa den ordning som är beslutad av valnämnden</a:t>
            </a:r>
            <a:endParaRPr lang="sv-SE" sz="1200" dirty="0" smtClean="0">
              <a:effectLst/>
              <a:latin typeface="Calibri" panose="020F0502020204030204" pitchFamily="34" charset="0"/>
              <a:ea typeface="Garamond" panose="02020404030301010803" pitchFamily="18" charset="0"/>
            </a:endParaRPr>
          </a:p>
          <a:p>
            <a:pPr>
              <a:spcAft>
                <a:spcPts val="0"/>
              </a:spcAft>
            </a:pPr>
            <a:endParaRPr lang="sv-SE" sz="1200" b="1" i="1" dirty="0" smtClean="0">
              <a:effectLst/>
              <a:latin typeface="Calibri" panose="020F0502020204030204" pitchFamily="34" charset="0"/>
              <a:ea typeface="Garamond" panose="02020404030301010803" pitchFamily="18" charset="0"/>
            </a:endParaRPr>
          </a:p>
          <a:p>
            <a:pPr>
              <a:spcAft>
                <a:spcPts val="0"/>
              </a:spcAft>
            </a:pPr>
            <a:r>
              <a:rPr lang="sv-SE" sz="1200" b="0" i="0" dirty="0" smtClean="0">
                <a:effectLst/>
                <a:latin typeface="Calibri" panose="020F0502020204030204" pitchFamily="34" charset="0"/>
                <a:ea typeface="Garamond" panose="02020404030301010803" pitchFamily="18" charset="0"/>
              </a:rPr>
              <a:t>Fördjupning</a:t>
            </a:r>
          </a:p>
          <a:p>
            <a:pPr>
              <a:spcAft>
                <a:spcPts val="0"/>
              </a:spcAft>
            </a:pPr>
            <a:r>
              <a:rPr lang="sv-SE" sz="1200" kern="1200" dirty="0" smtClean="0">
                <a:solidFill>
                  <a:schemeClr val="tx1"/>
                </a:solidFill>
                <a:effectLst/>
                <a:latin typeface="+mn-lt"/>
                <a:ea typeface="+mn-ea"/>
                <a:cs typeface="+mn-cs"/>
              </a:rPr>
              <a:t>Valmyndighetens ställningstagande om valsedlarnas ordning i valsedelsställen</a:t>
            </a:r>
            <a:r>
              <a:rPr lang="sv-SE" sz="1200" kern="1200" baseline="0" dirty="0" smtClean="0">
                <a:solidFill>
                  <a:schemeClr val="tx1"/>
                </a:solidFill>
                <a:effectLst/>
                <a:latin typeface="+mn-lt"/>
                <a:ea typeface="+mn-ea"/>
                <a:cs typeface="+mn-cs"/>
              </a:rPr>
              <a:t>, på valcentralen.val.se/</a:t>
            </a:r>
            <a:r>
              <a:rPr lang="sv-SE" sz="1200" kern="1200" baseline="0" dirty="0" err="1" smtClean="0">
                <a:solidFill>
                  <a:schemeClr val="tx1"/>
                </a:solidFill>
                <a:effectLst/>
                <a:latin typeface="+mn-lt"/>
                <a:ea typeface="+mn-ea"/>
                <a:cs typeface="+mn-cs"/>
              </a:rPr>
              <a:t>vagledandestallningstaganden</a:t>
            </a:r>
            <a:endParaRPr lang="sv-SE" sz="1200" dirty="0">
              <a:effectLst/>
              <a:latin typeface="Calibri" panose="020F0502020204030204" pitchFamily="34" charset="0"/>
              <a:ea typeface="Garamond" panose="02020404030301010803"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36</a:t>
            </a:fld>
            <a:endParaRPr lang="sv-SE"/>
          </a:p>
        </p:txBody>
      </p:sp>
    </p:spTree>
    <p:extLst>
      <p:ext uri="{BB962C8B-B14F-4D97-AF65-F5344CB8AC3E}">
        <p14:creationId xmlns:p14="http://schemas.microsoft.com/office/powerpoint/2010/main" val="3342416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effectLst/>
                <a:latin typeface="Calibri" panose="020F0502020204030204" pitchFamily="34" charset="0"/>
                <a:ea typeface="Garamond" panose="02020404030301010803" pitchFamily="18" charset="0"/>
              </a:rPr>
              <a:t>Alla röstmottagare ska vara utbildade för uppdraget</a:t>
            </a:r>
            <a:r>
              <a:rPr lang="sv-SE" sz="1200" baseline="0" dirty="0" smtClean="0">
                <a:effectLst/>
                <a:latin typeface="Calibri" panose="020F0502020204030204" pitchFamily="34" charset="0"/>
                <a:ea typeface="Garamond" panose="02020404030301010803" pitchFamily="18" charset="0"/>
              </a:rPr>
              <a:t>, det anges i vallagen.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smtClean="0">
                <a:solidFill>
                  <a:schemeClr val="tx1"/>
                </a:solidFill>
                <a:effectLst/>
                <a:latin typeface="+mn-lt"/>
                <a:ea typeface="+mn-ea"/>
                <a:cs typeface="+mn-cs"/>
              </a:rPr>
              <a:t>Vid utbildningen ska det utbildningsmaterial som tillhandahålls av den centrala valmyndigheten användas dvs Valmyndigheten. Valnämnden får dock ersätta delar av materialet eller komplettera detta om det behövs med hänsyn till lokala förhållanden.</a:t>
            </a:r>
            <a:endParaRPr lang="sv-SE" sz="1200" baseline="0" dirty="0" smtClean="0">
              <a:effectLst/>
              <a:latin typeface="Calibri" panose="020F0502020204030204" pitchFamily="34" charset="0"/>
              <a:ea typeface="Garamond" panose="020204040303010108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Utbildningsmaterial finns på valcentralen.val.se</a:t>
            </a:r>
            <a:r>
              <a:rPr lang="sv-SE" baseline="0" dirty="0" smtClean="0"/>
              <a:t> - </a:t>
            </a:r>
            <a:r>
              <a:rPr lang="sv-SE" sz="1200" dirty="0" smtClean="0">
                <a:solidFill>
                  <a:srgbClr val="000000"/>
                </a:solidFill>
                <a:effectLst/>
                <a:latin typeface="Calibri" panose="020F0502020204030204" pitchFamily="34" charset="0"/>
                <a:ea typeface="Garamond" panose="02020404030301010803" pitchFamily="18" charset="0"/>
              </a:rPr>
              <a:t>För</a:t>
            </a:r>
            <a:r>
              <a:rPr lang="sv-SE" sz="1200" baseline="0" dirty="0" smtClean="0">
                <a:solidFill>
                  <a:srgbClr val="000000"/>
                </a:solidFill>
                <a:effectLst/>
                <a:latin typeface="Calibri" panose="020F0502020204030204" pitchFamily="34" charset="0"/>
                <a:ea typeface="Garamond" panose="02020404030301010803" pitchFamily="18" charset="0"/>
              </a:rPr>
              <a:t> röstmottagare tar Valmyndigheten fram ett utbildningspaket som består av </a:t>
            </a:r>
            <a:r>
              <a:rPr lang="sv-SE" sz="1200" dirty="0" smtClean="0">
                <a:solidFill>
                  <a:srgbClr val="000000"/>
                </a:solidFill>
                <a:effectLst/>
                <a:latin typeface="Calibri" panose="020F0502020204030204" pitchFamily="34" charset="0"/>
                <a:ea typeface="Garamond" panose="02020404030301010803" pitchFamily="18" charset="0"/>
              </a:rPr>
              <a:t>bildspel, handledningar om olika moment och filmer</a:t>
            </a:r>
            <a:r>
              <a:rPr lang="sv-SE" sz="1200" baseline="0" dirty="0" smtClean="0">
                <a:solidFill>
                  <a:srgbClr val="000000"/>
                </a:solidFill>
                <a:effectLst/>
                <a:latin typeface="Calibri" panose="020F0502020204030204" pitchFamily="34" charset="0"/>
                <a:ea typeface="Garamond" panose="02020404030301010803" pitchFamily="18" charset="0"/>
              </a:rPr>
              <a:t> om hur röstmottagningen går till. </a:t>
            </a:r>
            <a:endParaRPr lang="sv-SE" sz="1200" dirty="0" smtClean="0">
              <a:effectLst/>
              <a:latin typeface="Calibri" panose="020F0502020204030204" pitchFamily="34" charset="0"/>
              <a:ea typeface="Garamond" panose="020204040303010108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smtClean="0">
                <a:effectLst/>
                <a:latin typeface="Calibri" panose="020F0502020204030204" pitchFamily="34" charset="0"/>
                <a:ea typeface="Garamond" panose="02020404030301010803" pitchFamily="18" charset="0"/>
              </a:rPr>
              <a:t>Ett par tips är att </a:t>
            </a:r>
            <a:r>
              <a:rPr lang="sv-SE" sz="1200" dirty="0" smtClean="0">
                <a:effectLst/>
                <a:latin typeface="Calibri" panose="020F0502020204030204" pitchFamily="34" charset="0"/>
                <a:ea typeface="Garamond" panose="02020404030301010803" pitchFamily="18" charset="0"/>
              </a:rPr>
              <a:t>planera kring hur ni löser det om någon blir sjuk vid utbildningstillfällena, om ni gör sena rekryteringar etc. Det kan också vara bra att formulera förordnanden som röstmottagare så att de gäller under förutsättning att röstmottagaren genomgått utbildning.</a:t>
            </a:r>
          </a:p>
          <a:p>
            <a:pPr>
              <a:spcAft>
                <a:spcPts val="0"/>
              </a:spcAft>
            </a:pPr>
            <a:endParaRPr lang="sv-SE" sz="1200" dirty="0" smtClean="0">
              <a:effectLst/>
              <a:latin typeface="Calibri" panose="020F0502020204030204" pitchFamily="34" charset="0"/>
              <a:ea typeface="Garamond" panose="02020404030301010803" pitchFamily="18" charset="0"/>
            </a:endParaRPr>
          </a:p>
          <a:p>
            <a:pPr>
              <a:spcAft>
                <a:spcPts val="0"/>
              </a:spcAft>
            </a:pPr>
            <a:endParaRPr lang="sv-SE" sz="1200" dirty="0" smtClean="0">
              <a:effectLst/>
              <a:latin typeface="Calibri" panose="020F0502020204030204" pitchFamily="34" charset="0"/>
              <a:ea typeface="Garamond" panose="02020404030301010803" pitchFamily="18" charset="0"/>
            </a:endParaRPr>
          </a:p>
          <a:p>
            <a:pPr marL="0" lvl="0" indent="0">
              <a:spcAft>
                <a:spcPts val="0"/>
              </a:spcAft>
              <a:buFont typeface="Symbol" panose="05050102010706020507" pitchFamily="18" charset="2"/>
              <a:buNone/>
            </a:pPr>
            <a:r>
              <a:rPr lang="sv-SE" sz="1200" b="0" dirty="0" smtClean="0">
                <a:effectLst/>
                <a:latin typeface="Calibri" panose="020F0502020204030204" pitchFamily="34" charset="0"/>
                <a:ea typeface="Garamond" panose="02020404030301010803" pitchFamily="18" charset="0"/>
              </a:rPr>
              <a:t>Fördjupning</a:t>
            </a:r>
          </a:p>
          <a:p>
            <a:pPr marL="0" lvl="0" indent="0">
              <a:spcAft>
                <a:spcPts val="0"/>
              </a:spcAft>
              <a:buFont typeface="Symbol" panose="05050102010706020507" pitchFamily="18" charset="2"/>
              <a:buNone/>
            </a:pPr>
            <a:r>
              <a:rPr lang="sv-SE" sz="1200" b="0" dirty="0" smtClean="0">
                <a:effectLst/>
                <a:latin typeface="Calibri" panose="020F0502020204030204" pitchFamily="34" charset="0"/>
                <a:ea typeface="Garamond" panose="02020404030301010803" pitchFamily="18" charset="0"/>
              </a:rPr>
              <a:t>Det finns ett vägledande ställningstagande</a:t>
            </a:r>
            <a:r>
              <a:rPr lang="sv-SE" sz="1200" b="0" baseline="0" dirty="0" smtClean="0">
                <a:effectLst/>
                <a:latin typeface="Calibri" panose="020F0502020204030204" pitchFamily="34" charset="0"/>
                <a:ea typeface="Garamond" panose="02020404030301010803" pitchFamily="18" charset="0"/>
              </a:rPr>
              <a:t> om röstmottagares utbildning på valcentralen.val.se/</a:t>
            </a:r>
            <a:r>
              <a:rPr lang="sv-SE" sz="1200" b="0" baseline="0" dirty="0" err="1" smtClean="0">
                <a:effectLst/>
                <a:latin typeface="Calibri" panose="020F0502020204030204" pitchFamily="34" charset="0"/>
                <a:ea typeface="Garamond" panose="02020404030301010803" pitchFamily="18" charset="0"/>
              </a:rPr>
              <a:t>vagledandestallningstaganden</a:t>
            </a:r>
            <a:endParaRPr lang="sv-SE" sz="1200" b="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endParaRPr lang="sv-SE" sz="120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endParaRPr lang="sv-SE" sz="1200" dirty="0" smtClean="0">
              <a:effectLst/>
              <a:latin typeface="Calibri" panose="020F0502020204030204" pitchFamily="34" charset="0"/>
              <a:ea typeface="Garamond" panose="02020404030301010803"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37</a:t>
            </a:fld>
            <a:endParaRPr lang="sv-SE"/>
          </a:p>
        </p:txBody>
      </p:sp>
    </p:spTree>
    <p:extLst>
      <p:ext uri="{BB962C8B-B14F-4D97-AF65-F5344CB8AC3E}">
        <p14:creationId xmlns:p14="http://schemas.microsoft.com/office/powerpoint/2010/main" val="3990511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9B770CDF-7E33-484F-A0DC-962F8FD50BAE}"/>
              </a:ext>
            </a:extLst>
          </p:cNvPr>
          <p:cNvSpPr>
            <a:spLocks noGrp="1" noChangeArrowheads="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BCE6C3-263E-4447-B8D3-BEA044B27A39}" type="datetime4">
              <a:rPr lang="sv-SE" altLang="sv-SE" smtClean="0"/>
              <a:t>6 februari 2024</a:t>
            </a:fld>
            <a:endParaRPr lang="sv-SE" altLang="sv-SE"/>
          </a:p>
        </p:txBody>
      </p:sp>
      <p:sp>
        <p:nvSpPr>
          <p:cNvPr id="37891" name="Rectangle 7">
            <a:extLst>
              <a:ext uri="{FF2B5EF4-FFF2-40B4-BE49-F238E27FC236}">
                <a16:creationId xmlns:a16="http://schemas.microsoft.com/office/drawing/2014/main" id="{0224A438-AB20-4855-B042-0D65E589783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707265-2AAE-4C7B-AB48-87743B44235D}" type="slidenum">
              <a:rPr lang="sv-SE" altLang="sv-SE" smtClean="0"/>
              <a:pPr/>
              <a:t>38</a:t>
            </a:fld>
            <a:endParaRPr lang="sv-SE" altLang="sv-SE"/>
          </a:p>
        </p:txBody>
      </p:sp>
      <p:sp>
        <p:nvSpPr>
          <p:cNvPr id="37892" name="Rectangle 2">
            <a:extLst>
              <a:ext uri="{FF2B5EF4-FFF2-40B4-BE49-F238E27FC236}">
                <a16:creationId xmlns:a16="http://schemas.microsoft.com/office/drawing/2014/main" id="{5EFDC298-7BC1-4FE6-B82A-CD67D6BD6CC4}"/>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FFA6F408-870B-4EBF-886F-8A2B40466BF7}"/>
              </a:ext>
            </a:extLst>
          </p:cNvPr>
          <p:cNvSpPr>
            <a:spLocks noGrp="1" noChangeArrowheads="1"/>
          </p:cNvSpPr>
          <p:nvPr>
            <p:ph type="body" idx="1"/>
          </p:nvPr>
        </p:nvSpPr>
        <p:spPr>
          <a:noFill/>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Hantering, transport och förvaring av förtidsröster ska ske säkert – i handboken finns råd och exempel på skyddsåtgärder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Röster skickas till kommunerna genom </a:t>
            </a:r>
            <a:r>
              <a:rPr lang="sv-SE" sz="1200" dirty="0" err="1" smtClean="0">
                <a:effectLst/>
                <a:latin typeface="Calibri" panose="020F0502020204030204" pitchFamily="34" charset="0"/>
                <a:ea typeface="Garamond" panose="02020404030301010803" pitchFamily="18" charset="0"/>
              </a:rPr>
              <a:t>PostNord</a:t>
            </a:r>
            <a:r>
              <a:rPr lang="sv-SE" sz="1200" dirty="0" smtClean="0">
                <a:effectLst/>
                <a:latin typeface="Calibri" panose="020F0502020204030204" pitchFamily="34" charset="0"/>
                <a:ea typeface="Garamond" panose="02020404030301010803" pitchFamily="18" charset="0"/>
              </a:rPr>
              <a:t>, följ rutiner för in- och utlämning.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Mottagna förtidsröster registreras löpande i Valid – viktig statistik och uppföljning, utse personer som gör detta. Brevröster (gula) – kan komma från Valmyndigheten eller direkt från väljare. Viktigt att informera samtliga som hanterar posten vad det är som kommer in och att de inte får öppnas.</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Kontrollera rösterna tidigt. Fel kommun? Skicka skyndsamt rösten vidare. Extra viktigt efter valdagen!</a:t>
            </a:r>
          </a:p>
          <a:p>
            <a:pPr marL="0" lvl="0" indent="0">
              <a:spcAft>
                <a:spcPts val="0"/>
              </a:spcAft>
              <a:buFont typeface="Symbol" panose="05050102010706020507" pitchFamily="18" charset="2"/>
              <a:buNone/>
            </a:pPr>
            <a:endParaRPr lang="sv-SE" sz="1200" dirty="0" smtClean="0">
              <a:effectLst/>
              <a:latin typeface="Calibri" panose="020F0502020204030204" pitchFamily="34" charset="0"/>
              <a:ea typeface="Garamond" panose="02020404030301010803" pitchFamily="18" charset="0"/>
            </a:endParaRPr>
          </a:p>
          <a:p>
            <a:pPr marL="0" lvl="0" indent="0">
              <a:spcAft>
                <a:spcPts val="0"/>
              </a:spcAft>
              <a:buFont typeface="Symbol" panose="05050102010706020507" pitchFamily="18" charset="2"/>
              <a:buNone/>
            </a:pPr>
            <a:r>
              <a:rPr lang="sv-SE" sz="1200" dirty="0" smtClean="0">
                <a:effectLst/>
                <a:latin typeface="Calibri" panose="020F0502020204030204" pitchFamily="34" charset="0"/>
                <a:ea typeface="Garamond" panose="02020404030301010803" pitchFamily="18" charset="0"/>
              </a:rPr>
              <a:t>Fördjupning</a:t>
            </a:r>
          </a:p>
          <a:p>
            <a:pPr>
              <a:spcAft>
                <a:spcPts val="0"/>
              </a:spcAft>
            </a:pPr>
            <a:r>
              <a:rPr lang="sv-SE" sz="1200" dirty="0" smtClean="0">
                <a:effectLst/>
                <a:latin typeface="Calibri" panose="020F0502020204030204" pitchFamily="34" charset="0"/>
                <a:ea typeface="Garamond" panose="02020404030301010803" pitchFamily="18" charset="0"/>
              </a:rPr>
              <a:t>För att läsa mer om hur förtidsröstningen går till läs handledning i röstmottagning i röstningslokal som publiceras i början av december 2023 på valcentralen.val.se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sz="1200" dirty="0" smtClean="0"/>
          </a:p>
          <a:p>
            <a:pPr eaLnBrk="1" hangingPunct="1"/>
            <a:endParaRPr lang="sv-SE" altLang="sv-SE" sz="1200" dirty="0" smtClean="0"/>
          </a:p>
          <a:p>
            <a:pPr eaLnBrk="1" hangingPunct="1"/>
            <a:endParaRPr lang="sv-SE" altLang="sv-SE" dirty="0"/>
          </a:p>
        </p:txBody>
      </p:sp>
      <p:sp>
        <p:nvSpPr>
          <p:cNvPr id="37894" name="Platshållare för sidfot 1">
            <a:extLst>
              <a:ext uri="{FF2B5EF4-FFF2-40B4-BE49-F238E27FC236}">
                <a16:creationId xmlns:a16="http://schemas.microsoft.com/office/drawing/2014/main" id="{F224202C-21A6-42C6-B7D2-3B1472562825}"/>
              </a:ext>
            </a:extLst>
          </p:cNvPr>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a:t>Presentation_lst_till_valnamnder_2018_171205.pptx</a:t>
            </a:r>
          </a:p>
        </p:txBody>
      </p:sp>
    </p:spTree>
    <p:extLst>
      <p:ext uri="{BB962C8B-B14F-4D97-AF65-F5344CB8AC3E}">
        <p14:creationId xmlns:p14="http://schemas.microsoft.com/office/powerpoint/2010/main" val="2455726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Hur är rutinerna för att kontrollera valsedlarna?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Kontrolleras valsedelställen efter varje röstande?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Har ni ordningen som Valmyndigheten föreslår?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Har ni avskärmningen av valsedlar bredvid valbåsen?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Var delar ni ut kuverten?</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39</a:t>
            </a:fld>
            <a:endParaRPr lang="sv-SE"/>
          </a:p>
        </p:txBody>
      </p:sp>
    </p:spTree>
    <p:extLst>
      <p:ext uri="{BB962C8B-B14F-4D97-AF65-F5344CB8AC3E}">
        <p14:creationId xmlns:p14="http://schemas.microsoft.com/office/powerpoint/2010/main" val="2848926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lnSpc>
                <a:spcPts val="1200"/>
              </a:lnSpc>
              <a:spcAft>
                <a:spcPts val="0"/>
              </a:spcAft>
              <a:buFont typeface="Arial" panose="020B0604020202020204" pitchFamily="34" charset="0"/>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Valsäkerhet är valadministrationens systematiska arbete med att skydda förmågan att rösta, dvs att väljarna ska ha korrekt information om hur, när och var det går att rösta. Detta är i sig en del av valgenomförandet, men här inkluderas även allt från tillgängliga röstmottagningsställen och en </a:t>
            </a:r>
            <a:r>
              <a:rPr lang="sv-SE" sz="1200" dirty="0" err="1" smtClean="0">
                <a:effectLst/>
                <a:latin typeface="Calibri" panose="020F0502020204030204" pitchFamily="34" charset="0"/>
                <a:ea typeface="Garamond" panose="02020404030301010803" pitchFamily="18" charset="0"/>
                <a:cs typeface="Times New Roman" panose="02020603050405020304" pitchFamily="18" charset="0"/>
              </a:rPr>
              <a:t>röstningsprocess</a:t>
            </a: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 fri från påverkan och med bevarad valhemlighet.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171450" lvl="0" indent="-171450">
              <a:lnSpc>
                <a:spcPts val="1200"/>
              </a:lnSpc>
              <a:spcAft>
                <a:spcPts val="800"/>
              </a:spcAft>
              <a:buFont typeface="Arial" panose="020B0604020202020204" pitchFamily="34" charset="0"/>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För att valresultatet ska uppfattas som legitimt är det viktigt att allmänheten har förtroende för valets genomförande, och känner tillit till att resultatet avspeglar folkviljan. </a:t>
            </a:r>
          </a:p>
          <a:p>
            <a:pPr marL="171450" lvl="0" indent="-171450">
              <a:lnSpc>
                <a:spcPts val="1200"/>
              </a:lnSpc>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Kommunens ordinarie säkerhetsarbete består av flera olika delar vilka huvudsakligen kan delas in i skydd mot olyckor, krishantering, kontinuitetshantering, informationssäkerhet, säkerhetsskydd och verksamhetsskydd.</a:t>
            </a:r>
            <a: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t> </a:t>
            </a: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Det kommunala ansvaret för att genomföra, och även skydda allmänna val, faller inom samtliga områden. Vi har valt att benämna det arbetet valsäkerhet.</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indent="0">
              <a:buNone/>
            </a:pP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41</a:t>
            </a:fld>
            <a:endParaRPr lang="sv-SE"/>
          </a:p>
        </p:txBody>
      </p:sp>
    </p:spTree>
    <p:extLst>
      <p:ext uri="{BB962C8B-B14F-4D97-AF65-F5344CB8AC3E}">
        <p14:creationId xmlns:p14="http://schemas.microsoft.com/office/powerpoint/2010/main" val="132825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592892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Både själva genomförandet av valet och förtroendet för valgenomförandet kan hotas av främmande makt, lokala grupper och enskilda individer.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Men även olyckor och naturhändelser kan leda till att det uppstår brister i valgenomförandet eller att förtroendet för valgenomförandet får sig en törn. </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42</a:t>
            </a:fld>
            <a:endParaRPr lang="sv-SE"/>
          </a:p>
        </p:txBody>
      </p:sp>
    </p:spTree>
    <p:extLst>
      <p:ext uri="{BB962C8B-B14F-4D97-AF65-F5344CB8AC3E}">
        <p14:creationId xmlns:p14="http://schemas.microsoft.com/office/powerpoint/2010/main" val="714145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indent="-457200">
              <a:lnSpc>
                <a:spcPts val="1200"/>
              </a:lnSpc>
              <a:spcAft>
                <a:spcPts val="0"/>
              </a:spcAft>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Cyberangrepp mot kommunen</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Samarbeta med </a:t>
            </a:r>
            <a:r>
              <a:rPr lang="sv-SE" sz="1200" dirty="0" err="1" smtClean="0">
                <a:effectLst/>
                <a:latin typeface="Calibri" panose="020F0502020204030204" pitchFamily="34" charset="0"/>
                <a:ea typeface="Garamond" panose="02020404030301010803" pitchFamily="18" charset="0"/>
                <a:cs typeface="Times New Roman" panose="02020603050405020304" pitchFamily="18" charset="0"/>
              </a:rPr>
              <a:t>it-säkerhetsansvarig</a:t>
            </a: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Förbered er på att genomföra val utan </a:t>
            </a:r>
            <a:r>
              <a:rPr lang="sv-SE" sz="1200" dirty="0" err="1" smtClean="0">
                <a:effectLst/>
                <a:latin typeface="Calibri" panose="020F0502020204030204" pitchFamily="34" charset="0"/>
                <a:ea typeface="Garamond" panose="02020404030301010803" pitchFamily="18" charset="0"/>
                <a:cs typeface="Times New Roman" panose="02020603050405020304" pitchFamily="18" charset="0"/>
              </a:rPr>
              <a:t>it-stöd</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Kommunens arbete med att stärka valsäkerheten handlar bland annat om att analysera vilka situationer man vill undvika och i den mån det går att förebygga dem och minska sannolikheten att de inträffar. Det gäller även att ha en handlingsplan för om en oönskad situation ändå uppstår.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Några exempel på situationer för kommunen att förbereda sig för är om det sker en </a:t>
            </a:r>
            <a:r>
              <a:rPr lang="sv-SE" sz="1200" dirty="0" err="1" smtClean="0">
                <a:effectLst/>
                <a:latin typeface="Calibri" panose="020F0502020204030204" pitchFamily="34" charset="0"/>
                <a:ea typeface="Garamond" panose="02020404030301010803" pitchFamily="18" charset="0"/>
                <a:cs typeface="Times New Roman" panose="02020603050405020304" pitchFamily="18" charset="0"/>
              </a:rPr>
              <a:t>ransomware</a:t>
            </a: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 attack mot kommunen, just när arbetet med valet är som mest intensivt. Attacken kanske inte är riktad mot valgenomförandet i sig, med leder till att kommunens datorer inte kan användas under flera dagar. Samarbeta med den som ansvarar för </a:t>
            </a:r>
            <a:r>
              <a:rPr lang="sv-SE" sz="1200" dirty="0" err="1" smtClean="0">
                <a:effectLst/>
                <a:latin typeface="Calibri" panose="020F0502020204030204" pitchFamily="34" charset="0"/>
                <a:ea typeface="Garamond" panose="02020404030301010803" pitchFamily="18" charset="0"/>
                <a:cs typeface="Times New Roman" panose="02020603050405020304" pitchFamily="18" charset="0"/>
              </a:rPr>
              <a:t>it-säkerhet</a:t>
            </a: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 på kommunen och förbered er för att genomföra valet utan </a:t>
            </a:r>
            <a:r>
              <a:rPr lang="sv-SE" sz="1200" dirty="0" err="1" smtClean="0">
                <a:effectLst/>
                <a:latin typeface="Calibri" panose="020F0502020204030204" pitchFamily="34" charset="0"/>
                <a:ea typeface="Garamond" panose="02020404030301010803" pitchFamily="18" charset="0"/>
                <a:cs typeface="Times New Roman" panose="02020603050405020304" pitchFamily="18" charset="0"/>
              </a:rPr>
              <a:t>it-stöd</a:t>
            </a: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43</a:t>
            </a:fld>
            <a:endParaRPr lang="sv-SE"/>
          </a:p>
        </p:txBody>
      </p:sp>
    </p:spTree>
    <p:extLst>
      <p:ext uri="{BB962C8B-B14F-4D97-AF65-F5344CB8AC3E}">
        <p14:creationId xmlns:p14="http://schemas.microsoft.com/office/powerpoint/2010/main" val="4164071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ts val="1200"/>
              </a:lnSpc>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Ett annat exempel är om det sabotage av valgenomförandet blir inbrott på ett bibliotek där förtidsröster förvarats över natten, att valsedlar försvinner från valsedelställ eller att röstmottagare utsätts för hat och hot.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Samarbeta med de på kommunen som har kunskaper på området, genomför skyddsåtgärder i de fall det är möjligt och säkerställ att ni vet hur ni ska agera om saker ändå inträffar.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indent="0">
              <a:buNone/>
            </a:pPr>
            <a:endParaRPr lang="sv-SE" sz="1200" dirty="0" smtClean="0">
              <a:effectLst/>
              <a:latin typeface="Calibri" panose="020F0502020204030204" pitchFamily="34" charset="0"/>
              <a:ea typeface="Garamond" panose="02020404030301010803" pitchFamily="18" charset="0"/>
              <a:cs typeface="Times New Roman" panose="02020603050405020304" pitchFamily="18" charset="0"/>
            </a:endParaRPr>
          </a:p>
          <a:p>
            <a:pPr marL="0" indent="0">
              <a:buNone/>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44</a:t>
            </a:fld>
            <a:endParaRPr lang="sv-SE"/>
          </a:p>
        </p:txBody>
      </p:sp>
    </p:spTree>
    <p:extLst>
      <p:ext uri="{BB962C8B-B14F-4D97-AF65-F5344CB8AC3E}">
        <p14:creationId xmlns:p14="http://schemas.microsoft.com/office/powerpoint/2010/main" val="1806160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lnSpc>
                <a:spcPts val="1200"/>
              </a:lnSpc>
              <a:spcAft>
                <a:spcPts val="0"/>
              </a:spcAft>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 Ytterligare exempel på situationer som kan uppstå är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Spridning av rykten eller desinformation om valgenomförandet.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Spridning av felaktig information är alltid en risk både om ett misstag skett eller någon gjort något med uppsåt att skada valgenomförandet, som i exemplet med att flytta om valsedlar i valsedelstället eller hota röstmottagare.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Både information om verkliga händelser och fabricerade händelser kan i dagens samhälle spridas snabbt som en löpeld. Det är därför viktigt att ni från kommunens sida arbetar proaktivt med tydlig information, bevakar vad som sker i informationsmiljön och agerar vid indikation på att rykten eller desinformation fått spridning.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457200">
              <a:lnSpc>
                <a:spcPts val="1200"/>
              </a:lnSpc>
              <a:spcAft>
                <a:spcPts val="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45</a:t>
            </a:fld>
            <a:endParaRPr lang="sv-SE"/>
          </a:p>
        </p:txBody>
      </p:sp>
    </p:spTree>
    <p:extLst>
      <p:ext uri="{BB962C8B-B14F-4D97-AF65-F5344CB8AC3E}">
        <p14:creationId xmlns:p14="http://schemas.microsoft.com/office/powerpoint/2010/main" val="3203115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ts val="1200"/>
              </a:lnSpc>
              <a:spcAft>
                <a:spcPts val="0"/>
              </a:spcAft>
              <a:buFont typeface="Symbol" panose="05050102010706020507" pitchFamily="18" charset="2"/>
              <a:buNone/>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Målbilden inom valsäkerhet är att valet genomförs på ett korrekt och tillförlitligt sätt  och att allmänheten har förtroende för både valgenomförandet och slutliga valresultatet.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Att ha en nollvision vad gäller handhavandefel och låta valsäkerhetstänket genomsyra alla stadier av valgenomförandet tar oss en lång väg tillsammans.</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Att aldrig låta någon vara ensam med röster eller förtidsröster, att inte låta personer som känner varandra hantera röster ensamma.</a:t>
            </a:r>
            <a:r>
              <a:rPr lang="sv-SE" sz="1200" baseline="0" dirty="0" smtClean="0">
                <a:effectLst/>
                <a:latin typeface="Calibri" panose="020F0502020204030204" pitchFamily="34" charset="0"/>
                <a:ea typeface="Garamond" panose="02020404030301010803" pitchFamily="18" charset="0"/>
                <a:cs typeface="Times New Roman" panose="02020603050405020304" pitchFamily="18" charset="0"/>
              </a:rPr>
              <a:t> </a:t>
            </a:r>
          </a:p>
          <a:p>
            <a:pPr marL="342900" lvl="0" indent="-342900">
              <a:lnSpc>
                <a:spcPts val="1200"/>
              </a:lnSpc>
              <a:spcAft>
                <a:spcPts val="800"/>
              </a:spcAft>
              <a:buFont typeface="Symbol" panose="05050102010706020507" pitchFamily="18" charset="2"/>
              <a:buChar char=""/>
            </a:pPr>
            <a:r>
              <a:rPr lang="sv-SE" sz="1200" baseline="0" dirty="0" smtClean="0">
                <a:effectLst/>
                <a:latin typeface="Calibri" panose="020F0502020204030204" pitchFamily="34" charset="0"/>
                <a:ea typeface="Garamond" panose="02020404030301010803" pitchFamily="18" charset="0"/>
                <a:cs typeface="Times New Roman" panose="02020603050405020304" pitchFamily="18" charset="0"/>
              </a:rPr>
              <a:t>Att ha </a:t>
            </a: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möjlighet att spåra felaktigheter bakåt i kedjan är en förutsättning för ett korrekt och tillförlitligt valgenomförande.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46</a:t>
            </a:fld>
            <a:endParaRPr lang="sv-SE"/>
          </a:p>
        </p:txBody>
      </p:sp>
    </p:spTree>
    <p:extLst>
      <p:ext uri="{BB962C8B-B14F-4D97-AF65-F5344CB8AC3E}">
        <p14:creationId xmlns:p14="http://schemas.microsoft.com/office/powerpoint/2010/main" val="25640358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200"/>
              </a:lnSpc>
              <a:spcAft>
                <a:spcPts val="0"/>
              </a:spcAft>
            </a:pPr>
            <a:r>
              <a:rPr lang="sv-SE" sz="1200" kern="1200" dirty="0" smtClean="0">
                <a:solidFill>
                  <a:srgbClr val="000000"/>
                </a:solidFill>
                <a:effectLst/>
                <a:latin typeface="Calibri" panose="020F0502020204030204" pitchFamily="34" charset="0"/>
                <a:ea typeface="+mn-ea"/>
                <a:cs typeface="+mn-cs"/>
              </a:rPr>
              <a:t>Målbilden uppnås genom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en analys av vad som behöver skyddas,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mot vad och vem det ska skyddas mot, vilka situationer som ska undvikas, hur man förebygger att situationerna uppstår och hur man hanterar dem om de ändå uppstår.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Valmyndigheten rekommenderar att en verksamhetsskyddsanalys genomförs. Den främsta skillnaden mellan en verksamhetsskyddsanalys och en risk- och sårbarhetsanalys handlar om att verksamhetsskydd utgår ifrån skyddsvärden (vad som måste skyddas) medan en risk- och sårbarhetsanalys främst utgår ifrån sannolikheten och konsekvensen av specifik negativ påverkan.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I de fall en säkerhetsskyddsanalys behöver göras ska denna analys göras allra först.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En annan viktig komponent i valsäkerhetsarbetet är samarbete, både inom kommunen, med andra kommuner, med lokal polis, säkerhetspolis och räddningstjänst. Även samarbete med länsstyrelsen för att likrikta skyddet och upprätthålla samma skyddsnivå, exempelvis vid mottagning av röster från kommunen, är viktigt.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I kommunens handbok finns många råd och tips gällande valsäkerhet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och på valcentralen.val.se finns en egen sida på området. Här finns bland annat en grundläggande digital utbildning i valsäkerhet, en handledning i hur man kan göra en verksamhetsskyddsanalys, en uppdaterad dimensionerande hotbild inför EU-valet, råd och rekommendationer som andra kommuner delat med sig av samt flera olika studier för ytterligare fördjupning.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47</a:t>
            </a:fld>
            <a:endParaRPr lang="sv-SE"/>
          </a:p>
        </p:txBody>
      </p:sp>
    </p:spTree>
    <p:extLst>
      <p:ext uri="{BB962C8B-B14F-4D97-AF65-F5344CB8AC3E}">
        <p14:creationId xmlns:p14="http://schemas.microsoft.com/office/powerpoint/2010/main" val="1814596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48</a:t>
            </a:fld>
            <a:endParaRPr lang="sv-SE"/>
          </a:p>
        </p:txBody>
      </p:sp>
    </p:spTree>
    <p:extLst>
      <p:ext uri="{BB962C8B-B14F-4D97-AF65-F5344CB8AC3E}">
        <p14:creationId xmlns:p14="http://schemas.microsoft.com/office/powerpoint/2010/main" val="3297837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Väljarförteckningen är en lista som skapas över de som röstat i röstningslokalen. Varje lokal har ett unikt ID och en unik väljarförteckning som skrivs ut från Valid. Den är en lista över de som röstat i lokalen och alla har ett unikt löpnummer. Länsstyrelsen har möjlighet att nollställa väljarförteckningarna vid behov.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Antal markeringar i väljarförteckningen ska stämma överens med antal fönsterkuvert i uppsamlingslådan.</a:t>
            </a:r>
          </a:p>
          <a:p>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49</a:t>
            </a:fld>
            <a:endParaRPr lang="sv-SE"/>
          </a:p>
        </p:txBody>
      </p:sp>
    </p:spTree>
    <p:extLst>
      <p:ext uri="{BB962C8B-B14F-4D97-AF65-F5344CB8AC3E}">
        <p14:creationId xmlns:p14="http://schemas.microsoft.com/office/powerpoint/2010/main" val="3576685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Uppsamlingslådan får gärna vara förseglad under röstmottagningen. Den öppnas inte förrän fönsterkuverten ska räknas och den står alltid synlig men utom räckhåll för väljarna.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Röstmottagarna ska alltid</a:t>
            </a:r>
            <a:r>
              <a:rPr lang="sv-SE" sz="1200" baseline="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 h</a:t>
            </a: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ålla väljarförteckningen, uppsamlingslådan och dagrapporten under uppsikt!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Förvara gärna väljarförteckningen och uppsamlingslådan med förtidsröster inlåsta på olika platser när de inte används, då minskar sårbarheten om något skulle hända.”</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50</a:t>
            </a:fld>
            <a:endParaRPr lang="sv-SE"/>
          </a:p>
        </p:txBody>
      </p:sp>
    </p:spTree>
    <p:extLst>
      <p:ext uri="{BB962C8B-B14F-4D97-AF65-F5344CB8AC3E}">
        <p14:creationId xmlns:p14="http://schemas.microsoft.com/office/powerpoint/2010/main" val="713026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Röstkort är ett krav vid förtidsröstning</a:t>
            </a:r>
            <a:r>
              <a:rPr lang="sv-SE" sz="1200" baseline="0" dirty="0" smtClean="0">
                <a:effectLst/>
                <a:latin typeface="Calibri" panose="020F0502020204030204" pitchFamily="34" charset="0"/>
                <a:ea typeface="Garamond" panose="02020404030301010803" pitchFamily="18" charset="0"/>
              </a:rPr>
              <a:t>, detta för att rösten sedan ska kunna skickas till rätt valdistrikt. Röstkortet fungerar då som en adressbärare.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På</a:t>
            </a:r>
            <a:r>
              <a:rPr lang="sv-SE" sz="1200" baseline="0" dirty="0" smtClean="0">
                <a:effectLst/>
                <a:latin typeface="Calibri" panose="020F0502020204030204" pitchFamily="34" charset="0"/>
                <a:ea typeface="Garamond" panose="02020404030301010803" pitchFamily="18" charset="0"/>
              </a:rPr>
              <a:t> röstkortet anges </a:t>
            </a:r>
            <a:r>
              <a:rPr lang="sv-SE" sz="1200" dirty="0" smtClean="0">
                <a:effectLst/>
                <a:latin typeface="Calibri" panose="020F0502020204030204" pitchFamily="34" charset="0"/>
                <a:ea typeface="Garamond" panose="02020404030301010803" pitchFamily="18" charset="0"/>
              </a:rPr>
              <a:t>vilka val man har rätt att rösta i. Till EU-parlamentet</a:t>
            </a:r>
            <a:r>
              <a:rPr lang="sv-SE" sz="1200" baseline="0" dirty="0" smtClean="0">
                <a:effectLst/>
                <a:latin typeface="Calibri" panose="020F0502020204030204" pitchFamily="34" charset="0"/>
                <a:ea typeface="Garamond" panose="02020404030301010803" pitchFamily="18" charset="0"/>
              </a:rPr>
              <a:t> är det bara ett val, men det kan förekomma kommunala folkomröstningar vid samma valtillfälle.</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Det anges också vilken vallokal man kan rösta i på valdagen samt vilken röstningslokal som är närmast</a:t>
            </a:r>
            <a:r>
              <a:rPr lang="sv-SE" sz="1200" baseline="0" dirty="0" smtClean="0">
                <a:effectLst/>
                <a:latin typeface="Calibri" panose="020F0502020204030204" pitchFamily="34" charset="0"/>
                <a:ea typeface="Garamond" panose="02020404030301010803" pitchFamily="18" charset="0"/>
              </a:rPr>
              <a:t>.</a:t>
            </a:r>
          </a:p>
          <a:p>
            <a:pPr marL="342900" lvl="0" indent="-342900">
              <a:spcAft>
                <a:spcPts val="0"/>
              </a:spcAft>
              <a:buFont typeface="Courier New" panose="02070309020205020404" pitchFamily="49" charset="0"/>
              <a:buChar char="o"/>
            </a:pPr>
            <a:r>
              <a:rPr lang="sv-SE" sz="1200" baseline="0" dirty="0" smtClean="0">
                <a:effectLst/>
                <a:latin typeface="Calibri" panose="020F0502020204030204" pitchFamily="34" charset="0"/>
                <a:ea typeface="Garamond" panose="02020404030301010803" pitchFamily="18" charset="0"/>
              </a:rPr>
              <a:t>Dubblettröstkort – om en väljare inte har sitt röstkort går det att skriva ut ett nytt. Detta görs i Valid. Men röstkortet måste skrivas ut så det kan vara bra att överväga att ha skrivare i lokalerna om det är möjligt.</a:t>
            </a:r>
          </a:p>
        </p:txBody>
      </p:sp>
      <p:sp>
        <p:nvSpPr>
          <p:cNvPr id="4" name="Platshållare för bildnummer 3"/>
          <p:cNvSpPr>
            <a:spLocks noGrp="1"/>
          </p:cNvSpPr>
          <p:nvPr>
            <p:ph type="sldNum" sz="quarter" idx="10"/>
          </p:nvPr>
        </p:nvSpPr>
        <p:spPr/>
        <p:txBody>
          <a:bodyPr/>
          <a:lstStyle/>
          <a:p>
            <a:fld id="{AA9637D6-662F-4A4F-AF1F-A0BFFFCAA065}" type="slidenum">
              <a:rPr lang="sv-SE" smtClean="0"/>
              <a:t>51</a:t>
            </a:fld>
            <a:endParaRPr lang="sv-SE" dirty="0"/>
          </a:p>
        </p:txBody>
      </p:sp>
      <p:sp>
        <p:nvSpPr>
          <p:cNvPr id="5" name="Platshållare för datum 4">
            <a:extLst>
              <a:ext uri="{FF2B5EF4-FFF2-40B4-BE49-F238E27FC236}">
                <a16:creationId xmlns:a16="http://schemas.microsoft.com/office/drawing/2014/main" id="{E86E0586-236D-4E98-A9E2-1B2BD9BC7611}"/>
              </a:ext>
            </a:extLst>
          </p:cNvPr>
          <p:cNvSpPr>
            <a:spLocks noGrp="1"/>
          </p:cNvSpPr>
          <p:nvPr>
            <p:ph type="dt" idx="11"/>
          </p:nvPr>
        </p:nvSpPr>
        <p:spPr/>
        <p:txBody>
          <a:bodyPr/>
          <a:lstStyle/>
          <a:p>
            <a:r>
              <a:rPr lang="sv-SE"/>
              <a:t>2018-08-13</a:t>
            </a:r>
            <a:endParaRPr lang="sv-SE" dirty="0"/>
          </a:p>
        </p:txBody>
      </p:sp>
    </p:spTree>
    <p:extLst>
      <p:ext uri="{BB962C8B-B14F-4D97-AF65-F5344CB8AC3E}">
        <p14:creationId xmlns:p14="http://schemas.microsoft.com/office/powerpoint/2010/main" val="212745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rPr>
              <a:t>Valadministrationen i Sverige står på tre ben, men som ni ser här på bilden går dessa ”ben” i varandra. </a:t>
            </a:r>
            <a:endParaRPr lang="sv-SE" sz="120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rPr>
              <a:t>Kommuner, länsstyrelser och Valmyndigheten är självständiga myndigheter med sina egna ansvarsområden. </a:t>
            </a:r>
            <a:endParaRPr lang="sv-SE" sz="120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rPr>
              <a:t>Dessa ansvarsområden ska vi nu gå in lite djupare på. </a:t>
            </a:r>
          </a:p>
          <a:p>
            <a:pPr marL="228600" lvl="0" indent="-228600">
              <a:spcAft>
                <a:spcPts val="0"/>
              </a:spcAft>
              <a:buFont typeface="Courier New" panose="02070309020205020404" pitchFamily="49" charset="0"/>
              <a:buChar char="o"/>
            </a:pPr>
            <a:r>
              <a:rPr lang="sv-SE" sz="1200" dirty="0" smtClean="0">
                <a:solidFill>
                  <a:srgbClr val="1F497D"/>
                </a:solidFill>
                <a:effectLst/>
                <a:latin typeface="Calibri" panose="020F0502020204030204" pitchFamily="34" charset="0"/>
                <a:ea typeface="Garamond" panose="02020404030301010803" pitchFamily="18" charset="0"/>
              </a:rPr>
              <a:t>Ansvariga för röstmottagning</a:t>
            </a:r>
            <a:r>
              <a:rPr lang="sv-SE" sz="1200" baseline="0" dirty="0" smtClean="0">
                <a:solidFill>
                  <a:srgbClr val="1F497D"/>
                </a:solidFill>
                <a:effectLst/>
                <a:latin typeface="Calibri" panose="020F0502020204030204" pitchFamily="34" charset="0"/>
                <a:ea typeface="Garamond" panose="02020404030301010803" pitchFamily="18" charset="0"/>
              </a:rPr>
              <a:t> utomlands är utlandsmyndigheterna dvs. ambassader och konsulat som med stöd från Utrikesdepartementet också genomför val. Men de brukar inte räknas som valmyndigheter på samma sätt som de tre som finns på bilden.</a:t>
            </a:r>
            <a:endParaRPr lang="sv-SE" sz="1200" dirty="0" smtClean="0">
              <a:effectLst/>
              <a:latin typeface="Calibri" panose="020F0502020204030204" pitchFamily="34" charset="0"/>
              <a:ea typeface="Garamond" panose="02020404030301010803" pitchFamily="18" charset="0"/>
            </a:endParaRP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5</a:t>
            </a:fld>
            <a:endParaRPr lang="sv-SE"/>
          </a:p>
        </p:txBody>
      </p:sp>
    </p:spTree>
    <p:extLst>
      <p:ext uri="{BB962C8B-B14F-4D97-AF65-F5344CB8AC3E}">
        <p14:creationId xmlns:p14="http://schemas.microsoft.com/office/powerpoint/2010/main" val="27063196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Valmyndighetens handledningar och manualer innehåller detaljerade instruktioner. Handledning</a:t>
            </a:r>
            <a:r>
              <a:rPr lang="sv-SE" baseline="0" dirty="0" smtClean="0"/>
              <a:t> </a:t>
            </a:r>
            <a:r>
              <a:rPr lang="sv-SE" sz="1200" b="0" i="0" kern="1200" dirty="0" smtClean="0">
                <a:solidFill>
                  <a:schemeClr val="tx1"/>
                </a:solidFill>
                <a:effectLst/>
                <a:latin typeface="+mn-lt"/>
                <a:ea typeface="+mn-ea"/>
                <a:cs typeface="+mn-cs"/>
              </a:rPr>
              <a:t>i röstmottagning i röstningslokal publiceras i början av december 2023 på Valcentralen.</a:t>
            </a:r>
            <a:endParaRPr lang="sv-S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Var nåbar för röstmottagare och väljare.</a:t>
            </a:r>
            <a:r>
              <a:rPr lang="sv-SE" sz="1200" dirty="0" smtClean="0">
                <a:effectLst/>
                <a:latin typeface="Calibri" panose="020F0502020204030204" pitchFamily="34" charset="0"/>
                <a:ea typeface="Garamond" panose="02020404030301010803" pitchFamily="18" charset="0"/>
              </a:rPr>
              <a:t> Det kan även vara bra att ändra kommunens automatiska telefonsvararmeddelande och uppge nummer till valnämnden/valkansliet under valdagen.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dirty="0" smtClean="0">
                <a:effectLst/>
                <a:latin typeface="Calibri" panose="020F0502020204030204" pitchFamily="34" charset="0"/>
                <a:ea typeface="Garamond" panose="02020404030301010803" pitchFamily="18" charset="0"/>
              </a:rPr>
              <a:t>Uppdatera kontaktuppgifter i Valid med direktnummer, journummer eller liknande där ansvariga snabbt kan nås utan att den som ringer hamnar i växeln. Ibland behöver  Valmyndigheten eller länsstyrelsen ringa om de tex. fått kännedom om någon incident eller om förtidsröster som hamnat i fel kommun. </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52</a:t>
            </a:fld>
            <a:endParaRPr lang="sv-SE"/>
          </a:p>
        </p:txBody>
      </p:sp>
    </p:spTree>
    <p:extLst>
      <p:ext uri="{BB962C8B-B14F-4D97-AF65-F5344CB8AC3E}">
        <p14:creationId xmlns:p14="http://schemas.microsoft.com/office/powerpoint/2010/main" val="4413891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Tänk igenom väljarens upplevelse av vallokalen, jämför till exempel med att komma in i en välordnad matbutik där flödet är välordnat och tydligt.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Säkerställ att valurnan och förtidsrösterna står synligt men utom räckhåll för väljarna. Tänk på att skydda valhemligheten. Tillgängligheten är viktig för att alla ska kunna rösta. Eftersom valet är en offentlig förrättning får ni gärna placera ut stolar för observatörer.</a:t>
            </a:r>
          </a:p>
          <a:p>
            <a:pPr marL="342900" lvl="0" indent="-342900">
              <a:spcAft>
                <a:spcPts val="0"/>
              </a:spcAft>
              <a:buFont typeface="Symbol" panose="05050102010706020507" pitchFamily="18" charset="2"/>
              <a:buChar char=""/>
            </a:pPr>
            <a:endParaRPr lang="sv-SE" sz="1200" b="1" dirty="0" smtClean="0">
              <a:effectLst/>
              <a:latin typeface="Calibri" panose="020F0502020204030204" pitchFamily="34" charset="0"/>
              <a:ea typeface="Garamond" panose="02020404030301010803" pitchFamily="18" charset="0"/>
            </a:endParaRP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54</a:t>
            </a:fld>
            <a:endParaRPr lang="sv-SE"/>
          </a:p>
        </p:txBody>
      </p:sp>
    </p:spTree>
    <p:extLst>
      <p:ext uri="{BB962C8B-B14F-4D97-AF65-F5344CB8AC3E}">
        <p14:creationId xmlns:p14="http://schemas.microsoft.com/office/powerpoint/2010/main" val="3453767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Att om möjligt hålla eventuella köer utom synhåll för röstmottagarna är ett sätt att värna om röstmottagarnas arbetsmiljö.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Valhemligheten skyddas också bättre om köer undviks inne på röstmottagningsstället.</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55</a:t>
            </a:fld>
            <a:endParaRPr lang="sv-SE"/>
          </a:p>
        </p:txBody>
      </p:sp>
    </p:spTree>
    <p:extLst>
      <p:ext uri="{BB962C8B-B14F-4D97-AF65-F5344CB8AC3E}">
        <p14:creationId xmlns:p14="http://schemas.microsoft.com/office/powerpoint/2010/main" val="29910896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ts val="1200"/>
              </a:lnSpc>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Det är inte alltid helt lätt att möblera en röstnings- eller vallokal så att valhemligheten skyddas.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Var särskilt observant på var fönster, dörrar och trappor finns när ni möblerar lokalen.</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På valcentralen.val.se finns ett enkelt informationsblad om valhemlighet, översatt till flera språk. Det kan användas av röstmottagarna som stöd för att förklara för väljare varför de inte får vara flera bakom skärmen.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Samtidigt finns situationer där en väljare pga. funktionsnedsättning behöver och har rätt att ta med en person som hjälper hen i valbåset eller bakom avskärmningen för valsedlar och det är viktigt att väljare som behöver det inte känner sig ifrågasatta. Det är viktigt att prata om de här frågorna i utbildningen av röstmottagare.</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56</a:t>
            </a:fld>
            <a:endParaRPr lang="sv-SE"/>
          </a:p>
        </p:txBody>
      </p:sp>
    </p:spTree>
    <p:extLst>
      <p:ext uri="{BB962C8B-B14F-4D97-AF65-F5344CB8AC3E}">
        <p14:creationId xmlns:p14="http://schemas.microsoft.com/office/powerpoint/2010/main" val="14930288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”Bikupa”</a:t>
            </a:r>
            <a:r>
              <a:rPr lang="sv-SE" baseline="0" dirty="0" smtClean="0"/>
              <a:t> om huruvida kommunerna planerar några särskilda åtgärder för att motverka problem med köbildning. Dela gärna tips och idéer. </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57</a:t>
            </a:fld>
            <a:endParaRPr lang="sv-SE"/>
          </a:p>
        </p:txBody>
      </p:sp>
    </p:spTree>
    <p:extLst>
      <p:ext uri="{BB962C8B-B14F-4D97-AF65-F5344CB8AC3E}">
        <p14:creationId xmlns:p14="http://schemas.microsoft.com/office/powerpoint/2010/main" val="3021987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dirty="0" smtClean="0"/>
              <a:t>Röstmottagningen och rösträkningen är offentlig.</a:t>
            </a:r>
            <a:r>
              <a:rPr lang="sv-SE" baseline="0" dirty="0" smtClean="0"/>
              <a:t> </a:t>
            </a:r>
            <a:r>
              <a:rPr lang="sv-SE" dirty="0" smtClean="0"/>
              <a:t>Vem som helst får besöka både röstmottagningen och rösträkningen. Ställ gärna fram stolar till besökare redan i förhand. </a:t>
            </a:r>
          </a:p>
          <a:p>
            <a:pPr marL="228600" indent="-228600">
              <a:buFont typeface="Arial" panose="020B0604020202020204" pitchFamily="34" charset="0"/>
              <a:buChar char="•"/>
            </a:pPr>
            <a:r>
              <a:rPr lang="sv-SE" dirty="0" smtClean="0"/>
              <a:t>För</a:t>
            </a:r>
            <a:r>
              <a:rPr lang="sv-SE" baseline="0" dirty="0" smtClean="0"/>
              <a:t> att underlätta kan man gärna även m</a:t>
            </a:r>
            <a:r>
              <a:rPr lang="sv-SE" dirty="0" smtClean="0"/>
              <a:t>arkera med hjälp av till exempel möbler, skärmar, tejp på golvet eller liknande var den som vill besöka mottagningen och rösträkningen kan stå</a:t>
            </a:r>
            <a:r>
              <a:rPr lang="sv-SE" baseline="0" dirty="0" smtClean="0"/>
              <a:t> eller </a:t>
            </a:r>
            <a:r>
              <a:rPr lang="sv-SE" dirty="0" smtClean="0"/>
              <a:t>sitta. </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58</a:t>
            </a:fld>
            <a:endParaRPr lang="sv-SE"/>
          </a:p>
        </p:txBody>
      </p:sp>
    </p:spTree>
    <p:extLst>
      <p:ext uri="{BB962C8B-B14F-4D97-AF65-F5344CB8AC3E}">
        <p14:creationId xmlns:p14="http://schemas.microsoft.com/office/powerpoint/2010/main" val="31471585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Räkna och rapportera EU-valets röster innan ni börjar räkna rösterna i en eventuell folkomröstning.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Resultatet antecknas på en resultatbilaga.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Den räkning som görs på valkvällen är en preliminär rösträkning. Den slutliga rösträkningen görs av länsstyrelsen och påbörjas på måndagen efter valdagen.</a:t>
            </a:r>
          </a:p>
          <a:p>
            <a:pPr marL="171450" lvl="0" indent="-171450">
              <a:spcAft>
                <a:spcPts val="0"/>
              </a:spcAft>
              <a:buFont typeface="Courier New" panose="02070309020205020404" pitchFamily="49" charset="0"/>
              <a:buChar char="o"/>
            </a:pPr>
            <a:r>
              <a:rPr lang="sv-SE" sz="1200" dirty="0" smtClean="0">
                <a:effectLst/>
                <a:latin typeface="Calibri" panose="020F0502020204030204" pitchFamily="34" charset="0"/>
                <a:ea typeface="Garamond" panose="02020404030301010803" pitchFamily="18" charset="0"/>
              </a:rPr>
              <a:t>En detaljerad och utförlig beskrivning av hur rösträkningen och redovisningen går till finns både i handboken och i utbildningsmaterial för röstmottagare. Det är av yttersta vikt att stegen följs noga.</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AA9637D6-662F-4A4F-AF1F-A0BFFFCAA065}" type="slidenum">
              <a:rPr lang="sv-SE" smtClean="0"/>
              <a:t>59</a:t>
            </a:fld>
            <a:endParaRPr lang="sv-SE"/>
          </a:p>
        </p:txBody>
      </p:sp>
    </p:spTree>
    <p:extLst>
      <p:ext uri="{BB962C8B-B14F-4D97-AF65-F5344CB8AC3E}">
        <p14:creationId xmlns:p14="http://schemas.microsoft.com/office/powerpoint/2010/main" val="14486767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Inrapportering av valresultatet görs från valdistriktet till Valmyndigheten. </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Rapporteringen sker digitalt eller över telefon, detaljerad information kommer att finnas på valcentralen.val.se. samt vid den digitala utbildningen som Valmyndigheten sänder den 6/2-24</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Valnämnden bör ta ett aktivt ansvar för att säkerställa att inrapporteringen görs.</a:t>
            </a:r>
          </a:p>
          <a:p>
            <a:pPr>
              <a:spcAft>
                <a:spcPts val="0"/>
              </a:spcAft>
            </a:pPr>
            <a:r>
              <a:rPr lang="sv-SE" sz="1200" dirty="0" smtClean="0">
                <a:effectLst/>
                <a:latin typeface="Calibri" panose="020F0502020204030204" pitchFamily="34" charset="0"/>
                <a:ea typeface="Garamond" panose="02020404030301010803" pitchFamily="18" charset="0"/>
              </a:rPr>
              <a:t> </a:t>
            </a:r>
          </a:p>
          <a:p>
            <a:pPr>
              <a:spcAft>
                <a:spcPts val="0"/>
              </a:spcAft>
            </a:pPr>
            <a:r>
              <a:rPr lang="sv-SE" sz="1200" dirty="0" smtClean="0">
                <a:effectLst/>
                <a:latin typeface="Calibri" panose="020F0502020204030204" pitchFamily="34" charset="0"/>
                <a:ea typeface="Garamond" panose="02020404030301010803" pitchFamily="18" charset="0"/>
              </a:rPr>
              <a:t>Fördjupning</a:t>
            </a:r>
          </a:p>
          <a:p>
            <a:pPr>
              <a:spcAft>
                <a:spcPts val="0"/>
              </a:spcAft>
            </a:pPr>
            <a:r>
              <a:rPr lang="sv-SE" sz="1200" dirty="0" smtClean="0">
                <a:effectLst/>
                <a:latin typeface="Calibri" panose="020F0502020204030204" pitchFamily="34" charset="0"/>
                <a:ea typeface="Garamond" panose="02020404030301010803" pitchFamily="18" charset="0"/>
              </a:rPr>
              <a:t>För att läsa mer om att rapportera resultatet läs manualen om att rapportera in preliminärt valresultat som publiceras på Valcentralen i början av februari 2024</a:t>
            </a:r>
            <a:endParaRPr lang="sv-SE" sz="1200" dirty="0">
              <a:effectLst/>
              <a:latin typeface="Calibri" panose="020F0502020204030204" pitchFamily="34" charset="0"/>
              <a:ea typeface="Garamond" panose="02020404030301010803"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60</a:t>
            </a:fld>
            <a:endParaRPr lang="sv-SE"/>
          </a:p>
        </p:txBody>
      </p:sp>
    </p:spTree>
    <p:extLst>
      <p:ext uri="{BB962C8B-B14F-4D97-AF65-F5344CB8AC3E}">
        <p14:creationId xmlns:p14="http://schemas.microsoft.com/office/powerpoint/2010/main" val="9602834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Valmyndigheten tillhandahåller en manual och en checklista.</a:t>
            </a: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Den</a:t>
            </a:r>
            <a:r>
              <a:rPr lang="sv-SE" sz="1200" baseline="0" dirty="0" smtClean="0">
                <a:effectLst/>
                <a:latin typeface="Calibri" panose="020F0502020204030204" pitchFamily="34" charset="0"/>
                <a:ea typeface="Garamond" panose="02020404030301010803" pitchFamily="18" charset="0"/>
              </a:rPr>
              <a:t> b</a:t>
            </a:r>
            <a:r>
              <a:rPr lang="sv-SE" sz="1200" dirty="0" smtClean="0">
                <a:effectLst/>
                <a:latin typeface="Calibri" panose="020F0502020204030204" pitchFamily="34" charset="0"/>
                <a:ea typeface="Garamond" panose="02020404030301010803" pitchFamily="18" charset="0"/>
              </a:rPr>
              <a:t>ör kompletteras med lokala instruktioner.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sv-SE" dirty="0" smtClean="0"/>
              <a:t>Viktigt att tänka igenom säkerhetsaspekterna vid</a:t>
            </a:r>
            <a:r>
              <a:rPr lang="sv-SE" baseline="0" dirty="0" smtClean="0"/>
              <a:t> mottagningen.</a:t>
            </a:r>
            <a:endParaRPr lang="sv-SE" sz="120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Förbered kontaktuppgifter till alla ordföranden så att dessa går att nå vid behov. Planera lokalerna så att det blir smidigt att ta emot röstmottagarna när de kommer med materialet. Tänk i förväg igenom praktiska detaljer såsom hur man kommer in i lokalen vid den tiden på dygnet, hur det ser ut med parkering, med mera. Ofta kommer flera valdistrikt samtidigt, därför är det klokt att planera ett kösystem eller liknande. Eftersom dagen varit lång brukar det också vara uppskattat om man blir bjuden på fika!</a:t>
            </a:r>
            <a:endParaRPr lang="sv-SE" sz="1200" dirty="0">
              <a:effectLst/>
              <a:latin typeface="Calibri" panose="020F0502020204030204" pitchFamily="34" charset="0"/>
              <a:ea typeface="Garamond" panose="02020404030301010803"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62</a:t>
            </a:fld>
            <a:endParaRPr lang="sv-SE"/>
          </a:p>
        </p:txBody>
      </p:sp>
    </p:spTree>
    <p:extLst>
      <p:ext uri="{BB962C8B-B14F-4D97-AF65-F5344CB8AC3E}">
        <p14:creationId xmlns:p14="http://schemas.microsoft.com/office/powerpoint/2010/main" val="29413516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Komplettera här med vad</a:t>
            </a:r>
            <a:r>
              <a:rPr lang="sv-SE" i="1" baseline="0" dirty="0"/>
              <a:t> som gäller för er länsstyrelse – </a:t>
            </a:r>
            <a:r>
              <a:rPr lang="sv-SE" i="1" baseline="0" dirty="0" smtClean="0"/>
              <a:t>tid, plats med mera</a:t>
            </a:r>
            <a:endParaRPr lang="sv-SE" i="1" dirty="0"/>
          </a:p>
        </p:txBody>
      </p:sp>
      <p:sp>
        <p:nvSpPr>
          <p:cNvPr id="4" name="Platshållare för datum 3"/>
          <p:cNvSpPr>
            <a:spLocks noGrp="1"/>
          </p:cNvSpPr>
          <p:nvPr>
            <p:ph type="dt" idx="10"/>
          </p:nvPr>
        </p:nvSpPr>
        <p:spPr/>
        <p:txBody>
          <a:bodyPr/>
          <a:lstStyle/>
          <a:p>
            <a:pPr>
              <a:defRPr/>
            </a:pPr>
            <a:fld id="{50416068-A43C-4B2A-B329-62CF4B343CA6}" type="datetime4">
              <a:rPr lang="sv-SE" altLang="sv-SE" smtClean="0"/>
              <a:t>6 februari 2024</a:t>
            </a:fld>
            <a:endParaRPr lang="sv-SE" altLang="sv-SE"/>
          </a:p>
        </p:txBody>
      </p:sp>
      <p:sp>
        <p:nvSpPr>
          <p:cNvPr id="5" name="Platshållare för sidfot 4"/>
          <p:cNvSpPr>
            <a:spLocks noGrp="1"/>
          </p:cNvSpPr>
          <p:nvPr>
            <p:ph type="ftr" sz="quarter" idx="11"/>
          </p:nvPr>
        </p:nvSpPr>
        <p:spPr/>
        <p:txBody>
          <a:bodyPr/>
          <a:lstStyle/>
          <a:p>
            <a:pPr>
              <a:defRPr/>
            </a:pPr>
            <a:r>
              <a:rPr lang="sv-SE" altLang="sv-SE"/>
              <a:t>Presentation_lst_till_valnamnder_2018_171205.pptx</a:t>
            </a:r>
            <a:endParaRPr lang="sv-SE" altLang="sv-SE" dirty="0"/>
          </a:p>
        </p:txBody>
      </p:sp>
      <p:sp>
        <p:nvSpPr>
          <p:cNvPr id="6" name="Platshållare för bildnummer 5"/>
          <p:cNvSpPr>
            <a:spLocks noGrp="1"/>
          </p:cNvSpPr>
          <p:nvPr>
            <p:ph type="sldNum" sz="quarter" idx="12"/>
          </p:nvPr>
        </p:nvSpPr>
        <p:spPr/>
        <p:txBody>
          <a:bodyPr/>
          <a:lstStyle/>
          <a:p>
            <a:pPr>
              <a:defRPr/>
            </a:pPr>
            <a:fld id="{5001FC97-B5FE-4D8F-994A-7D10A887A93D}" type="slidenum">
              <a:rPr lang="sv-SE" altLang="sv-SE" smtClean="0"/>
              <a:pPr>
                <a:defRPr/>
              </a:pPr>
              <a:t>63</a:t>
            </a:fld>
            <a:endParaRPr lang="sv-SE" altLang="sv-SE"/>
          </a:p>
        </p:txBody>
      </p:sp>
    </p:spTree>
    <p:extLst>
      <p:ext uri="{BB962C8B-B14F-4D97-AF65-F5344CB8AC3E}">
        <p14:creationId xmlns:p14="http://schemas.microsoft.com/office/powerpoint/2010/main" val="85999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Vi börjar med lite kontaktuppgifter för att underlätta ert arbete.</a:t>
            </a:r>
          </a:p>
          <a:p>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smtClean="0">
                <a:solidFill>
                  <a:schemeClr val="tx1"/>
                </a:solidFill>
                <a:effectLst/>
                <a:latin typeface="+mn-lt"/>
                <a:ea typeface="+mn-ea"/>
                <a:cs typeface="+mn-cs"/>
              </a:rPr>
              <a:t>Komplettera med länsstyrelsens kontaktuppgifter.</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i="1" dirty="0"/>
          </a:p>
        </p:txBody>
      </p:sp>
      <p:sp>
        <p:nvSpPr>
          <p:cNvPr id="4" name="Platshållare för datum 3"/>
          <p:cNvSpPr>
            <a:spLocks noGrp="1"/>
          </p:cNvSpPr>
          <p:nvPr>
            <p:ph type="dt" idx="10"/>
          </p:nvPr>
        </p:nvSpPr>
        <p:spPr/>
        <p:txBody>
          <a:bodyPr/>
          <a:lstStyle/>
          <a:p>
            <a:pPr>
              <a:defRPr/>
            </a:pPr>
            <a:fld id="{84BF4B9C-8401-43AA-9FD4-7D4BDBD1FF09}" type="datetime4">
              <a:rPr lang="sv-SE" altLang="sv-SE" smtClean="0"/>
              <a:t>6 februari 2024</a:t>
            </a:fld>
            <a:endParaRPr lang="sv-SE" altLang="sv-SE"/>
          </a:p>
        </p:txBody>
      </p:sp>
      <p:sp>
        <p:nvSpPr>
          <p:cNvPr id="5" name="Platshållare för sidfot 4"/>
          <p:cNvSpPr>
            <a:spLocks noGrp="1"/>
          </p:cNvSpPr>
          <p:nvPr>
            <p:ph type="ftr" sz="quarter" idx="11"/>
          </p:nvPr>
        </p:nvSpPr>
        <p:spPr/>
        <p:txBody>
          <a:bodyPr/>
          <a:lstStyle/>
          <a:p>
            <a:pPr>
              <a:defRPr/>
            </a:pPr>
            <a:r>
              <a:rPr lang="sv-SE" altLang="sv-SE"/>
              <a:t>Presentation_lst_till_valnamnder_2018_171205.pptx</a:t>
            </a:r>
            <a:endParaRPr lang="sv-SE" altLang="sv-SE" dirty="0"/>
          </a:p>
        </p:txBody>
      </p:sp>
      <p:sp>
        <p:nvSpPr>
          <p:cNvPr id="6" name="Platshållare för bildnummer 5"/>
          <p:cNvSpPr>
            <a:spLocks noGrp="1"/>
          </p:cNvSpPr>
          <p:nvPr>
            <p:ph type="sldNum" sz="quarter" idx="12"/>
          </p:nvPr>
        </p:nvSpPr>
        <p:spPr/>
        <p:txBody>
          <a:bodyPr/>
          <a:lstStyle/>
          <a:p>
            <a:pPr>
              <a:defRPr/>
            </a:pPr>
            <a:fld id="{5001FC97-B5FE-4D8F-994A-7D10A887A93D}" type="slidenum">
              <a:rPr lang="sv-SE" altLang="sv-SE" smtClean="0"/>
              <a:pPr>
                <a:defRPr/>
              </a:pPr>
              <a:t>6</a:t>
            </a:fld>
            <a:endParaRPr lang="sv-SE" altLang="sv-SE"/>
          </a:p>
        </p:txBody>
      </p:sp>
    </p:spTree>
    <p:extLst>
      <p:ext uri="{BB962C8B-B14F-4D97-AF65-F5344CB8AC3E}">
        <p14:creationId xmlns:p14="http://schemas.microsoft.com/office/powerpoint/2010/main" val="17335978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lnSpc>
                <a:spcPts val="1200"/>
              </a:lnSpc>
              <a:spcAft>
                <a:spcPts val="0"/>
              </a:spcAft>
            </a:pPr>
            <a:r>
              <a:rPr lang="sv-SE" sz="1200" kern="1200" dirty="0" smtClean="0">
                <a:solidFill>
                  <a:srgbClr val="000000"/>
                </a:solidFill>
                <a:effectLst/>
                <a:latin typeface="Calibri" panose="020F0502020204030204" pitchFamily="34" charset="0"/>
                <a:ea typeface="+mn-ea"/>
                <a:cs typeface="+mn-cs"/>
              </a:rPr>
              <a:t>Utgå från Valmyndighetens mallar ”checklista för vallokal” respektive ”checklista för valnämndens mottagning på valnatten”.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lvl="0" indent="0">
              <a:lnSpc>
                <a:spcPts val="1200"/>
              </a:lnSpc>
              <a:spcAft>
                <a:spcPts val="0"/>
              </a:spcAft>
              <a:buFont typeface="Symbol" panose="05050102010706020507" pitchFamily="18" charset="2"/>
              <a:buNone/>
            </a:pPr>
            <a:r>
              <a:rPr lang="sv-SE" sz="1200" kern="1200" dirty="0" smtClean="0">
                <a:solidFill>
                  <a:srgbClr val="000000"/>
                </a:solidFill>
                <a:effectLst/>
                <a:latin typeface="Calibri" panose="020F0502020204030204" pitchFamily="34" charset="0"/>
                <a:ea typeface="+mn-ea"/>
                <a:cs typeface="+mn-cs"/>
              </a:rPr>
              <a:t>Diskutera:</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Hur och om vill ni anpassa checklistorna till kommunernas processer. Hur säkrar ni att materialet som kommer in till länsstyrelsen är komplett?</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Hur använder ni checklistorna i arbetet?</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kern="1200" dirty="0" smtClean="0">
                <a:solidFill>
                  <a:srgbClr val="000000"/>
                </a:solidFill>
                <a:effectLst/>
                <a:latin typeface="Calibri" panose="020F0502020204030204" pitchFamily="34" charset="0"/>
                <a:ea typeface="+mn-ea"/>
                <a:cs typeface="+mn-cs"/>
              </a:rPr>
              <a:t>Ser länsstyrelsen och kommunerna samma behov gällande hur checklistorna ska se ut och användas? Har ni samma syn på vilka de vanliga problemen med materialet är?</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indent="0">
              <a:buFontTx/>
              <a:buNone/>
            </a:pPr>
            <a:endParaRPr lang="sv-SE" baseline="0"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64</a:t>
            </a:fld>
            <a:endParaRPr lang="sv-SE"/>
          </a:p>
        </p:txBody>
      </p:sp>
    </p:spTree>
    <p:extLst>
      <p:ext uri="{BB962C8B-B14F-4D97-AF65-F5344CB8AC3E}">
        <p14:creationId xmlns:p14="http://schemas.microsoft.com/office/powerpoint/2010/main" val="23128003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Om</a:t>
            </a:r>
            <a:r>
              <a:rPr lang="sv-SE" i="1" baseline="0" dirty="0" smtClean="0"/>
              <a:t> möjligt kan med fördel någon från kommunen redogöra för den här delen</a:t>
            </a:r>
            <a:endParaRPr lang="sv-SE" i="1"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65</a:t>
            </a:fld>
            <a:endParaRPr lang="sv-SE"/>
          </a:p>
        </p:txBody>
      </p:sp>
    </p:spTree>
    <p:extLst>
      <p:ext uri="{BB962C8B-B14F-4D97-AF65-F5344CB8AC3E}">
        <p14:creationId xmlns:p14="http://schemas.microsoft.com/office/powerpoint/2010/main" val="24068823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400" b="0" dirty="0" smtClean="0">
                <a:effectLst/>
                <a:latin typeface="Calibri" panose="020F0502020204030204" pitchFamily="34" charset="0"/>
                <a:ea typeface="Garamond" panose="02020404030301010803" pitchFamily="18" charset="0"/>
              </a:rPr>
              <a:t>Valnämndens preliminära rösträkning kallas också för ”uppsamlingsräkningen” eller ”onsdagsräkningen” </a:t>
            </a:r>
            <a:r>
              <a:rPr lang="sv-SE" sz="1200" dirty="0" smtClean="0">
                <a:effectLst/>
                <a:latin typeface="Calibri" panose="020F0502020204030204" pitchFamily="34" charset="0"/>
                <a:ea typeface="Garamond" panose="02020404030301010803" pitchFamily="18" charset="0"/>
              </a:rPr>
              <a:t>och sker på onsdagen efter valdagen. I undantagsfall finns en möjlighet att fortsätta på torsdagen. I så fall är det viktigt att informera länsstyrelsen tidigt. Valnämnden behandlar de förtidsröster som har underkänts på valdagen och de röster som aldrig har granskats i någon vallokal. Rösterna räknas och redovisas på uppsamlingsdistrikt – ett distrikt och urna per kommunvalkrets. </a:t>
            </a:r>
            <a:endParaRPr lang="sv-SE" sz="1400" dirty="0" smtClean="0">
              <a:effectLst/>
              <a:latin typeface="Times New Roman" panose="02020603050405020304" pitchFamily="18"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Valnämndens preliminära rösträkning är öppen för besökare och är ett sammanträde för valnämnden. </a:t>
            </a:r>
            <a:endParaRPr lang="sv-SE" sz="1400" dirty="0" smtClean="0">
              <a:effectLst/>
              <a:latin typeface="Times New Roman" panose="02020603050405020304" pitchFamily="18"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Förberedande instruktioner finns i handboken (kapitel 19) och instruktioner för genomförandet finns i handledningen.</a:t>
            </a:r>
            <a:endParaRPr lang="sv-SE" sz="1400" dirty="0" smtClean="0">
              <a:effectLst/>
              <a:latin typeface="Times New Roman" panose="02020603050405020304" pitchFamily="18"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rPr>
              <a:t>Nämnden behöver närvara under hela sammanträdet/förrättningen men kan med fördel ta in annan personal till att räkna. Här finns ett ”Ställningstagande om krav på saklighet och opartiskhet hos röstmottagare och rösträknare </a:t>
            </a:r>
            <a:r>
              <a:rPr lang="sv-SE" sz="1200" dirty="0" err="1" smtClean="0">
                <a:effectLst/>
                <a:latin typeface="Calibri" panose="020F0502020204030204" pitchFamily="34" charset="0"/>
                <a:ea typeface="Garamond" panose="02020404030301010803" pitchFamily="18" charset="0"/>
              </a:rPr>
              <a:t>m.fl</a:t>
            </a:r>
            <a:r>
              <a:rPr lang="sv-SE" sz="1200" dirty="0" smtClean="0">
                <a:effectLst/>
                <a:latin typeface="Calibri" panose="020F0502020204030204" pitchFamily="34" charset="0"/>
                <a:ea typeface="Garamond" panose="02020404030301010803" pitchFamily="18" charset="0"/>
              </a:rPr>
              <a:t>” som är bra att titta på när ni planerar vilken roll nämndens ledamöter ska ha under räkningen.</a:t>
            </a:r>
            <a:endParaRPr lang="sv-SE" sz="1400" dirty="0" smtClean="0">
              <a:effectLst/>
              <a:latin typeface="Times New Roman" panose="02020603050405020304" pitchFamily="18" charset="0"/>
              <a:ea typeface="Garamond" panose="02020404030301010803" pitchFamily="18" charset="0"/>
            </a:endParaRPr>
          </a:p>
          <a:p>
            <a:pPr>
              <a:spcAft>
                <a:spcPts val="0"/>
              </a:spcAft>
            </a:pPr>
            <a:r>
              <a:rPr lang="sv-SE" sz="1200" dirty="0" smtClean="0">
                <a:effectLst/>
                <a:latin typeface="Calibri" panose="020F0502020204030204" pitchFamily="34" charset="0"/>
                <a:ea typeface="Garamond" panose="02020404030301010803" pitchFamily="18" charset="0"/>
              </a:rPr>
              <a:t> </a:t>
            </a:r>
          </a:p>
          <a:p>
            <a:pPr>
              <a:spcAft>
                <a:spcPts val="0"/>
              </a:spcAft>
            </a:pPr>
            <a:r>
              <a:rPr lang="sv-SE" sz="1200" dirty="0" smtClean="0">
                <a:effectLst/>
                <a:latin typeface="Calibri" panose="020F0502020204030204" pitchFamily="34" charset="0"/>
                <a:ea typeface="Garamond" panose="02020404030301010803" pitchFamily="18" charset="0"/>
              </a:rPr>
              <a:t>Fördjupning</a:t>
            </a:r>
            <a:endParaRPr lang="sv-SE" sz="1400" dirty="0" smtClean="0">
              <a:effectLst/>
              <a:latin typeface="Times New Roman" panose="02020603050405020304" pitchFamily="18" charset="0"/>
              <a:ea typeface="Garamond" panose="02020404030301010803" pitchFamily="18" charset="0"/>
            </a:endParaRPr>
          </a:p>
          <a:p>
            <a:pPr>
              <a:spcAft>
                <a:spcPts val="0"/>
              </a:spcAft>
            </a:pPr>
            <a:r>
              <a:rPr lang="sv-SE" sz="1200" dirty="0" smtClean="0">
                <a:effectLst/>
                <a:latin typeface="Calibri" panose="020F0502020204030204" pitchFamily="34" charset="0"/>
                <a:ea typeface="Garamond" panose="02020404030301010803" pitchFamily="18" charset="0"/>
              </a:rPr>
              <a:t>Läs mer i handledning för valnämndens preliminära rösträkning som publiceras i början av februari 2024 på Valcentralen. Valmyndigheten kommer även hålla en digital utbildningsträff om uppsamlingsräkningen 7 maj.</a:t>
            </a:r>
            <a:endParaRPr lang="sv-SE" baseline="0"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66</a:t>
            </a:fld>
            <a:endParaRPr lang="sv-SE"/>
          </a:p>
        </p:txBody>
      </p:sp>
    </p:spTree>
    <p:extLst>
      <p:ext uri="{BB962C8B-B14F-4D97-AF65-F5344CB8AC3E}">
        <p14:creationId xmlns:p14="http://schemas.microsoft.com/office/powerpoint/2010/main" val="40342409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Valnämnden ska besluta om tid och plats för räkningen. Här är det viktigt att se över säkerhetsaspekterna noga. (Ida: vilka säkerhetsaspekter</a:t>
            </a:r>
            <a:r>
              <a:rPr lang="sv-SE" sz="1200" baseline="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 menar vi? Är det förvaring av förtidsröster fram till räkningen eller säkerheten för lokalen? Kanske kan förtydligas?)</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Det finns inga regler om att sammanträdet ska kungöras men det är bra om valnämnden informerar medborgarna om var och när rösträkningen ska ske eftersom den är öppen för allmänheten.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Hur valnämndens preliminära rösträkning ska organiseras och antalet rösträknare som behövs för att genomföra den beror på kommunens storlek. Erfarenheter från senaste valen</a:t>
            </a:r>
            <a:r>
              <a:rPr lang="sv-SE" sz="1200" baseline="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 </a:t>
            </a: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är att det varit ett oväntat stort antal förtidsröster att hantera.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Ett tips kan vara att engagera erfarna ordföranden från vallokalerna eller personal från den tidigare förtidsröstningen. En del kommuner använder sig endast av egen personal.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Givetvis ska de som arbetar vid den preliminära rösträkningen ha utbildning för uppdraget. </a:t>
            </a: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På onsdagsräkningen hanterar ni förtidsröster som inte hunnit fram till vallokalerna och de som inte godkändes där. Ibland är dessa inte tillräckligt många för att bibehålla valhemligheten. (Använd er av statistik från tidigare valår.) Om det finns en risk att detta sker ska ni ”spara” en del förtidsröster på valdagen och inte skicka ut dem till vallokalen. OBS, spara inte från samma valdistrikt!</a:t>
            </a:r>
            <a:r>
              <a:rPr lang="sv-SE" sz="1200" baseline="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 </a:t>
            </a: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Valmyndigheten rekommenderar att minst 300 röster räknas på onsdagen. Förbered så långt det är möjligt under måndag och tisdag.</a:t>
            </a:r>
          </a:p>
          <a:p>
            <a:pPr marL="342900" lvl="0" indent="-342900">
              <a:lnSpc>
                <a:spcPts val="1200"/>
              </a:lnSpc>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cs typeface="Times New Roman" panose="02020603050405020304" pitchFamily="18" charset="0"/>
              </a:rPr>
              <a:t>Se handboken för materiallista och hur förtidsrösterna ska sorteras</a:t>
            </a:r>
          </a:p>
          <a:p>
            <a:pPr marL="0" lvl="0" indent="0">
              <a:lnSpc>
                <a:spcPts val="1200"/>
              </a:lnSpc>
              <a:spcAft>
                <a:spcPts val="0"/>
              </a:spcAft>
              <a:buFont typeface="Symbol" panose="05050102010706020507" pitchFamily="18" charset="2"/>
              <a:buNone/>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smtClean="0"/>
          </a:p>
          <a:p>
            <a:endParaRPr lang="sv-SE" dirty="0"/>
          </a:p>
        </p:txBody>
      </p:sp>
      <p:sp>
        <p:nvSpPr>
          <p:cNvPr id="4" name="Platshållare för datum 3"/>
          <p:cNvSpPr>
            <a:spLocks noGrp="1"/>
          </p:cNvSpPr>
          <p:nvPr>
            <p:ph type="dt" idx="10"/>
          </p:nvPr>
        </p:nvSpPr>
        <p:spPr/>
        <p:txBody>
          <a:bodyPr/>
          <a:lstStyle/>
          <a:p>
            <a:pPr>
              <a:defRPr/>
            </a:pPr>
            <a:fld id="{90DD9FD2-65BB-408B-81A2-D2559A4A28CE}" type="datetime4">
              <a:rPr lang="sv-SE" altLang="sv-SE" smtClean="0"/>
              <a:t>6 februari 2024</a:t>
            </a:fld>
            <a:endParaRPr lang="sv-SE" altLang="sv-SE"/>
          </a:p>
        </p:txBody>
      </p:sp>
      <p:sp>
        <p:nvSpPr>
          <p:cNvPr id="5" name="Platshållare för sidfot 4"/>
          <p:cNvSpPr>
            <a:spLocks noGrp="1"/>
          </p:cNvSpPr>
          <p:nvPr>
            <p:ph type="ftr" sz="quarter" idx="11"/>
          </p:nvPr>
        </p:nvSpPr>
        <p:spPr/>
        <p:txBody>
          <a:bodyPr/>
          <a:lstStyle/>
          <a:p>
            <a:pPr>
              <a:defRPr/>
            </a:pPr>
            <a:r>
              <a:rPr lang="sv-SE" altLang="sv-SE"/>
              <a:t>Presentation_lst_till_valnamnder_2018_171205.pptx</a:t>
            </a:r>
          </a:p>
        </p:txBody>
      </p:sp>
      <p:sp>
        <p:nvSpPr>
          <p:cNvPr id="6" name="Platshållare för bildnummer 5"/>
          <p:cNvSpPr>
            <a:spLocks noGrp="1"/>
          </p:cNvSpPr>
          <p:nvPr>
            <p:ph type="sldNum" sz="quarter" idx="12"/>
          </p:nvPr>
        </p:nvSpPr>
        <p:spPr/>
        <p:txBody>
          <a:bodyPr/>
          <a:lstStyle/>
          <a:p>
            <a:pPr>
              <a:defRPr/>
            </a:pPr>
            <a:fld id="{5001FC97-B5FE-4D8F-994A-7D10A887A93D}" type="slidenum">
              <a:rPr lang="sv-SE" altLang="sv-SE" smtClean="0"/>
              <a:pPr>
                <a:defRPr/>
              </a:pPr>
              <a:t>67</a:t>
            </a:fld>
            <a:endParaRPr lang="sv-SE" altLang="sv-SE"/>
          </a:p>
        </p:txBody>
      </p:sp>
    </p:spTree>
    <p:extLst>
      <p:ext uri="{BB962C8B-B14F-4D97-AF65-F5344CB8AC3E}">
        <p14:creationId xmlns:p14="http://schemas.microsoft.com/office/powerpoint/2010/main" val="17512587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rPr>
              <a:t>Granskningen av förtidsröster kan sätta</a:t>
            </a:r>
            <a:r>
              <a:rPr lang="sv-SE" sz="1200" baseline="0" dirty="0" smtClean="0">
                <a:solidFill>
                  <a:srgbClr val="1F497D"/>
                </a:solidFill>
                <a:effectLst/>
                <a:latin typeface="Calibri" panose="020F0502020204030204" pitchFamily="34" charset="0"/>
                <a:ea typeface="Garamond" panose="02020404030301010803" pitchFamily="18" charset="0"/>
              </a:rPr>
              <a:t> igång! Kom ihåg att om en förtidsröst underkänns kommer den inte granskas på nytt. Vid osäkerhet och om det är möjligt, lägg hellre rösten i urnan och underkänn rösten vid räkningen så kan Länsstyrelsen göra den slutliga bedömningen.</a:t>
            </a:r>
            <a:endParaRPr lang="sv-SE" sz="120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rPr>
              <a:t>Håll kontakt med PostNord och säkerställ att inte fler röster är på väg</a:t>
            </a:r>
            <a:r>
              <a:rPr lang="sv-SE" sz="1200" baseline="0" dirty="0" smtClean="0">
                <a:solidFill>
                  <a:srgbClr val="1F497D"/>
                </a:solidFill>
                <a:effectLst/>
                <a:latin typeface="Calibri" panose="020F0502020204030204" pitchFamily="34" charset="0"/>
                <a:ea typeface="Garamond" panose="02020404030301010803" pitchFamily="18" charset="0"/>
              </a:rPr>
              <a:t> innan ni börjar granskningen.</a:t>
            </a:r>
            <a:endParaRPr lang="sv-SE" sz="120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rPr>
              <a:t>Observera att röster som kommer till valnämnden efter att urnan har tömts inte får räknas.</a:t>
            </a:r>
            <a:endParaRPr lang="sv-SE"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68</a:t>
            </a:fld>
            <a:endParaRPr lang="sv-SE"/>
          </a:p>
        </p:txBody>
      </p:sp>
    </p:spTree>
    <p:extLst>
      <p:ext uri="{BB962C8B-B14F-4D97-AF65-F5344CB8AC3E}">
        <p14:creationId xmlns:p14="http://schemas.microsoft.com/office/powerpoint/2010/main" val="36925965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Vilka är svåra</a:t>
            </a:r>
            <a:r>
              <a:rPr lang="sv-SE" baseline="0" dirty="0" smtClean="0"/>
              <a:t> moment?</a:t>
            </a:r>
          </a:p>
          <a:p>
            <a:pPr marL="171450" indent="-171450">
              <a:buFont typeface="Arial" panose="020B0604020202020204" pitchFamily="34" charset="0"/>
              <a:buChar char="•"/>
            </a:pPr>
            <a:r>
              <a:rPr lang="sv-SE" baseline="0" dirty="0" smtClean="0"/>
              <a:t>Antalet röster att spara?</a:t>
            </a:r>
          </a:p>
          <a:p>
            <a:pPr marL="171450" indent="-171450">
              <a:buFont typeface="Arial" panose="020B0604020202020204" pitchFamily="34" charset="0"/>
              <a:buChar char="•"/>
            </a:pPr>
            <a:r>
              <a:rPr lang="sv-SE" baseline="0" dirty="0" smtClean="0"/>
              <a:t>Hur hanterar ni brevröster? Skickas de ut till valdistrikten på valdagen eller sparas de till uppsamlingsräkningen?</a:t>
            </a:r>
          </a:p>
          <a:p>
            <a:pPr marL="171450" indent="-171450">
              <a:buFont typeface="Arial" panose="020B0604020202020204" pitchFamily="34" charset="0"/>
              <a:buChar char="•"/>
            </a:pPr>
            <a:r>
              <a:rPr lang="sv-SE" baseline="0" dirty="0" smtClean="0"/>
              <a:t>Förberedelser inför och praktiska saker att tänka på under dagen</a:t>
            </a:r>
          </a:p>
          <a:p>
            <a:pPr marL="171450" indent="-171450">
              <a:buFont typeface="Arial" panose="020B0604020202020204" pitchFamily="34" charset="0"/>
              <a:buChar char="•"/>
            </a:pPr>
            <a:r>
              <a:rPr lang="sv-SE" baseline="0" dirty="0" smtClean="0"/>
              <a:t>Valnämndens roll och arbetsuppgifter</a:t>
            </a:r>
          </a:p>
          <a:p>
            <a:pPr marL="171450" indent="-171450">
              <a:buFont typeface="Arial" panose="020B0604020202020204" pitchFamily="34" charset="0"/>
              <a:buChar char="•"/>
            </a:pPr>
            <a:r>
              <a:rPr lang="sv-SE" dirty="0" smtClean="0"/>
              <a:t>Tips till</a:t>
            </a:r>
            <a:r>
              <a:rPr lang="sv-SE" baseline="0" dirty="0" smtClean="0"/>
              <a:t> andra? Vad har fungerat bra i er kommun?</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69</a:t>
            </a:fld>
            <a:endParaRPr lang="sv-SE"/>
          </a:p>
        </p:txBody>
      </p:sp>
    </p:spTree>
    <p:extLst>
      <p:ext uri="{BB962C8B-B14F-4D97-AF65-F5344CB8AC3E}">
        <p14:creationId xmlns:p14="http://schemas.microsoft.com/office/powerpoint/2010/main" val="28227994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smtClean="0">
                <a:solidFill>
                  <a:schemeClr val="tx1"/>
                </a:solidFill>
                <a:effectLst/>
                <a:latin typeface="+mn-lt"/>
                <a:ea typeface="+mn-ea"/>
                <a:cs typeface="+mn-cs"/>
              </a:rPr>
              <a:t>Komplettera här med vad som gäller för er länsstyrelse – tid, plats med mera</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70</a:t>
            </a:fld>
            <a:endParaRPr lang="sv-SE"/>
          </a:p>
        </p:txBody>
      </p:sp>
    </p:spTree>
    <p:extLst>
      <p:ext uri="{BB962C8B-B14F-4D97-AF65-F5344CB8AC3E}">
        <p14:creationId xmlns:p14="http://schemas.microsoft.com/office/powerpoint/2010/main" val="20755466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ts val="1200"/>
              </a:lnSpc>
              <a:spcAft>
                <a:spcPts val="80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Destruera material, och spara överblivet valmaterial på ett säkert sätt. Detta som beredskap inför eventuellt omval eller extra val – det finns mer information i handboken.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Valmyndigheten skickar efter valet ut en enkät som bland annat innehåller frågor om antalet budröster och hur många som röstat med ambulerande röstmottagare. Era svar hjälper planeringen inför kommande val och är en viktig källa när Valmyndigheten kommer med förändringsförslag till regeringen. </a:t>
            </a:r>
          </a:p>
          <a:p>
            <a:pPr marL="342900" marR="0" lvl="0" indent="-342900" algn="l" defTabSz="914400" rtl="0" eaLnBrk="1" fontAlgn="auto" latinLnBrk="0" hangingPunct="1">
              <a:lnSpc>
                <a:spcPts val="1200"/>
              </a:lnSpc>
              <a:spcBef>
                <a:spcPts val="0"/>
              </a:spcBef>
              <a:spcAft>
                <a:spcPts val="800"/>
              </a:spcAft>
              <a:buClrTx/>
              <a:buSzTx/>
              <a:buFont typeface="Symbol" panose="05050102010706020507" pitchFamily="18" charset="2"/>
              <a:buChar char=""/>
              <a:tabLst/>
              <a:defRPr/>
            </a:pPr>
            <a:r>
              <a:rPr lang="sv-SE" altLang="sv-SE" dirty="0" smtClean="0"/>
              <a:t>Planera arkivering och gör en egen uppföljning kring hur genomförandet av valet gått. Det är en viktig källa när nästa</a:t>
            </a:r>
            <a:r>
              <a:rPr lang="sv-SE" altLang="sv-SE" baseline="0" dirty="0" smtClean="0"/>
              <a:t> val planeras.</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Efter valet scannar länsstyrelserna röstlängderna åt SCB, därför kan återlämningen av dessa dröja.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Kom</a:t>
            </a:r>
            <a:r>
              <a:rPr lang="sv-SE" sz="1200" baseline="0" dirty="0" smtClean="0">
                <a:effectLst/>
                <a:latin typeface="Calibri" panose="020F0502020204030204" pitchFamily="34" charset="0"/>
                <a:ea typeface="Garamond" panose="02020404030301010803" pitchFamily="18" charset="0"/>
                <a:cs typeface="Times New Roman" panose="02020603050405020304" pitchFamily="18" charset="0"/>
              </a:rPr>
              <a:t> också ihåg att ö</a:t>
            </a: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verklaganden av valet kan innebära att kommunen behöver lämna yttranden.</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eaLnBrk="1" hangingPunct="1">
              <a:lnSpc>
                <a:spcPct val="90000"/>
              </a:lnSpc>
            </a:pPr>
            <a:endParaRPr lang="sv-SE" dirty="0"/>
          </a:p>
        </p:txBody>
      </p:sp>
      <p:sp>
        <p:nvSpPr>
          <p:cNvPr id="4" name="Platshållare för datum 3"/>
          <p:cNvSpPr>
            <a:spLocks noGrp="1"/>
          </p:cNvSpPr>
          <p:nvPr>
            <p:ph type="dt" idx="10"/>
          </p:nvPr>
        </p:nvSpPr>
        <p:spPr/>
        <p:txBody>
          <a:bodyPr/>
          <a:lstStyle/>
          <a:p>
            <a:pPr>
              <a:defRPr/>
            </a:pPr>
            <a:fld id="{548B77D4-FD15-46FA-B176-F1E6FAEF62F5}" type="datetime4">
              <a:rPr lang="sv-SE" altLang="sv-SE" smtClean="0"/>
              <a:t>6 februari 2024</a:t>
            </a:fld>
            <a:endParaRPr lang="sv-SE" altLang="sv-SE"/>
          </a:p>
        </p:txBody>
      </p:sp>
      <p:sp>
        <p:nvSpPr>
          <p:cNvPr id="5" name="Platshållare för sidfot 4"/>
          <p:cNvSpPr>
            <a:spLocks noGrp="1"/>
          </p:cNvSpPr>
          <p:nvPr>
            <p:ph type="ftr" sz="quarter" idx="11"/>
          </p:nvPr>
        </p:nvSpPr>
        <p:spPr/>
        <p:txBody>
          <a:bodyPr/>
          <a:lstStyle/>
          <a:p>
            <a:pPr>
              <a:defRPr/>
            </a:pPr>
            <a:r>
              <a:rPr lang="sv-SE" altLang="sv-SE"/>
              <a:t>Presentation_lst_till_valnamnder_2018_171205.pptx</a:t>
            </a:r>
            <a:endParaRPr lang="sv-SE" altLang="sv-SE" dirty="0"/>
          </a:p>
        </p:txBody>
      </p:sp>
      <p:sp>
        <p:nvSpPr>
          <p:cNvPr id="6" name="Platshållare för bildnummer 5"/>
          <p:cNvSpPr>
            <a:spLocks noGrp="1"/>
          </p:cNvSpPr>
          <p:nvPr>
            <p:ph type="sldNum" sz="quarter" idx="12"/>
          </p:nvPr>
        </p:nvSpPr>
        <p:spPr/>
        <p:txBody>
          <a:bodyPr/>
          <a:lstStyle/>
          <a:p>
            <a:pPr>
              <a:defRPr/>
            </a:pPr>
            <a:fld id="{5001FC97-B5FE-4D8F-994A-7D10A887A93D}" type="slidenum">
              <a:rPr lang="sv-SE" altLang="sv-SE" smtClean="0"/>
              <a:pPr>
                <a:defRPr/>
              </a:pPr>
              <a:t>72</a:t>
            </a:fld>
            <a:endParaRPr lang="sv-SE" altLang="sv-SE"/>
          </a:p>
        </p:txBody>
      </p:sp>
    </p:spTree>
    <p:extLst>
      <p:ext uri="{BB962C8B-B14F-4D97-AF65-F5344CB8AC3E}">
        <p14:creationId xmlns:p14="http://schemas.microsoft.com/office/powerpoint/2010/main" val="17017047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ts val="1200"/>
              </a:lnSpc>
              <a:spcAft>
                <a:spcPts val="80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Enligt artikel 15 i EU:s dataskyddsförordning har var och en rätt att ta del av all information som finns registrerad om denne, såvida inte informationen är sekretesskyddad.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Om kommunen får en begäran om ett artikel 15-utdrag ska kommunen även ta med de uppgifter ur Valid som kommunen kan se där. </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ts val="1200"/>
              </a:lnSpc>
              <a:spcAft>
                <a:spcPts val="800"/>
              </a:spcAft>
              <a:buFont typeface="Symbol" panose="05050102010706020507" pitchFamily="18" charset="2"/>
              <a:buChar char=""/>
            </a:pPr>
            <a:r>
              <a:rPr lang="sv-SE" sz="1200" dirty="0" smtClean="0">
                <a:effectLst/>
                <a:latin typeface="Calibri" panose="020F0502020204030204" pitchFamily="34" charset="0"/>
                <a:ea typeface="Garamond" panose="02020404030301010803" pitchFamily="18" charset="0"/>
                <a:cs typeface="Times New Roman" panose="02020603050405020304" pitchFamily="18" charset="0"/>
              </a:rPr>
              <a:t>Vad gäller röstlängdsregistret så är detta endast tillgängligt för kommunen under en begränsad tid.</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a:p>
        </p:txBody>
      </p:sp>
      <p:sp>
        <p:nvSpPr>
          <p:cNvPr id="4" name="Platshållare för datum 3"/>
          <p:cNvSpPr>
            <a:spLocks noGrp="1"/>
          </p:cNvSpPr>
          <p:nvPr>
            <p:ph type="dt" idx="10"/>
          </p:nvPr>
        </p:nvSpPr>
        <p:spPr/>
        <p:txBody>
          <a:bodyPr/>
          <a:lstStyle/>
          <a:p>
            <a:pPr>
              <a:defRPr/>
            </a:pPr>
            <a:fld id="{F8677729-8FA6-4D7A-B92D-5653F56D19BB}" type="datetime4">
              <a:rPr lang="sv-SE" altLang="sv-SE" smtClean="0"/>
              <a:t>6 februari 2024</a:t>
            </a:fld>
            <a:endParaRPr lang="sv-SE" altLang="sv-SE"/>
          </a:p>
        </p:txBody>
      </p:sp>
      <p:sp>
        <p:nvSpPr>
          <p:cNvPr id="5" name="Platshållare för sidfot 4"/>
          <p:cNvSpPr>
            <a:spLocks noGrp="1"/>
          </p:cNvSpPr>
          <p:nvPr>
            <p:ph type="ftr" sz="quarter" idx="11"/>
          </p:nvPr>
        </p:nvSpPr>
        <p:spPr/>
        <p:txBody>
          <a:bodyPr/>
          <a:lstStyle/>
          <a:p>
            <a:pPr>
              <a:defRPr/>
            </a:pPr>
            <a:r>
              <a:rPr lang="sv-SE" altLang="sv-SE"/>
              <a:t>Presentation_lst_till_valnamnder_2018_171205.pptx</a:t>
            </a:r>
          </a:p>
        </p:txBody>
      </p:sp>
      <p:sp>
        <p:nvSpPr>
          <p:cNvPr id="6" name="Platshållare för bildnummer 5"/>
          <p:cNvSpPr>
            <a:spLocks noGrp="1"/>
          </p:cNvSpPr>
          <p:nvPr>
            <p:ph type="sldNum" sz="quarter" idx="12"/>
          </p:nvPr>
        </p:nvSpPr>
        <p:spPr/>
        <p:txBody>
          <a:bodyPr/>
          <a:lstStyle/>
          <a:p>
            <a:pPr>
              <a:defRPr/>
            </a:pPr>
            <a:fld id="{5001FC97-B5FE-4D8F-994A-7D10A887A93D}" type="slidenum">
              <a:rPr lang="sv-SE" altLang="sv-SE" smtClean="0"/>
              <a:pPr>
                <a:defRPr/>
              </a:pPr>
              <a:t>73</a:t>
            </a:fld>
            <a:endParaRPr lang="sv-SE" altLang="sv-SE"/>
          </a:p>
        </p:txBody>
      </p:sp>
    </p:spTree>
    <p:extLst>
      <p:ext uri="{BB962C8B-B14F-4D97-AF65-F5344CB8AC3E}">
        <p14:creationId xmlns:p14="http://schemas.microsoft.com/office/powerpoint/2010/main" val="9321956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rPr>
              <a:t>Så vad gäller vid kommunal folkomröstning? Kommunen ska följa lagen om kommunala folkomröstningar. </a:t>
            </a:r>
            <a:endParaRPr lang="sv-SE" sz="120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rPr>
              <a:t>Vid en kommunal folkomröstning måste kommunen därför samråda med Valmyndigheten om datum för valdag minst 3 månader i förväg. Om ni planerar att hålla en folkomröstning på valdagen så är sista dag för samråd alltså den 8 mars.  </a:t>
            </a:r>
            <a:endParaRPr lang="sv-SE" sz="120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1F497D"/>
                </a:solidFill>
                <a:effectLst/>
                <a:latin typeface="Calibri" panose="020F0502020204030204" pitchFamily="34" charset="0"/>
                <a:ea typeface="Garamond" panose="02020404030301010803" pitchFamily="18" charset="0"/>
              </a:rPr>
              <a:t>Kommunen ansvarar för all röstmottagning medan Valmyndigheten tar fram underlag för röstkort och röstlängd. Informera gärna länsstyrelsen om folkomröstningen så tidigt som möjlig</a:t>
            </a:r>
          </a:p>
          <a:p>
            <a:pPr marL="342900" lvl="0" indent="-342900">
              <a:spcAft>
                <a:spcPts val="0"/>
              </a:spcAft>
              <a:buFont typeface="Symbol" panose="05050102010706020507" pitchFamily="18" charset="2"/>
              <a:buChar char=""/>
            </a:pPr>
            <a:endParaRPr lang="sv-SE" sz="1200" dirty="0" smtClean="0">
              <a:solidFill>
                <a:srgbClr val="1F497D"/>
              </a:solidFill>
              <a:effectLst/>
              <a:latin typeface="Calibri" panose="020F0502020204030204" pitchFamily="34" charset="0"/>
              <a:ea typeface="Garamond" panose="02020404030301010803" pitchFamily="18" charset="0"/>
            </a:endParaRPr>
          </a:p>
          <a:p>
            <a:pPr marL="0" lvl="0" indent="0">
              <a:spcAft>
                <a:spcPts val="0"/>
              </a:spcAft>
              <a:buFont typeface="Symbol" panose="05050102010706020507" pitchFamily="18" charset="2"/>
              <a:buNone/>
            </a:pPr>
            <a:r>
              <a:rPr lang="sv-SE" sz="1200" dirty="0" smtClean="0">
                <a:solidFill>
                  <a:srgbClr val="1F497D"/>
                </a:solidFill>
                <a:effectLst/>
                <a:latin typeface="Calibri" panose="020F0502020204030204" pitchFamily="34" charset="0"/>
                <a:ea typeface="Garamond" panose="02020404030301010803" pitchFamily="18" charset="0"/>
              </a:rPr>
              <a:t>Fördjupning</a:t>
            </a:r>
          </a:p>
          <a:p>
            <a:pPr marL="0" lvl="0" indent="0">
              <a:spcAft>
                <a:spcPts val="0"/>
              </a:spcAft>
              <a:buFont typeface="Symbol" panose="05050102010706020507" pitchFamily="18" charset="2"/>
              <a:buNone/>
            </a:pPr>
            <a:r>
              <a:rPr lang="sv-SE" sz="1200" dirty="0" smtClean="0">
                <a:effectLst/>
                <a:latin typeface="Calibri" panose="020F0502020204030204" pitchFamily="34" charset="0"/>
                <a:ea typeface="Garamond" panose="02020404030301010803" pitchFamily="18" charset="0"/>
              </a:rPr>
              <a:t>https://www.riksdagen.se/sv/dokument-och-lagar/dokument/svensk-forfattningssamling/lag-1994692-om-kommunala-folkomrostningar_sfs-1994-692/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74</a:t>
            </a:fld>
            <a:endParaRPr lang="sv-SE"/>
          </a:p>
        </p:txBody>
      </p:sp>
    </p:spTree>
    <p:extLst>
      <p:ext uri="{BB962C8B-B14F-4D97-AF65-F5344CB8AC3E}">
        <p14:creationId xmlns:p14="http://schemas.microsoft.com/office/powerpoint/2010/main" val="246620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Ni som arbetar med valet i kommunen och behöver komma i direktkontakt med Valmyndigheten kan använda adressen </a:t>
            </a:r>
            <a:r>
              <a:rPr lang="sv-SE" sz="1200" u="none" dirty="0" smtClean="0">
                <a:solidFill>
                  <a:srgbClr val="000000"/>
                </a:solidFill>
                <a:effectLst/>
                <a:latin typeface="Calibri" panose="020F0502020204030204" pitchFamily="34" charset="0"/>
                <a:ea typeface="Garamond" panose="02020404030301010803" pitchFamily="18" charset="0"/>
              </a:rPr>
              <a:t>valadm@val.se</a:t>
            </a:r>
            <a:r>
              <a:rPr lang="sv-SE" sz="1200" dirty="0" smtClean="0">
                <a:solidFill>
                  <a:srgbClr val="000000"/>
                </a:solidFill>
                <a:effectLst/>
                <a:latin typeface="Calibri" panose="020F0502020204030204" pitchFamily="34" charset="0"/>
                <a:ea typeface="Garamond" panose="02020404030301010803" pitchFamily="18" charset="0"/>
              </a:rPr>
              <a:t>. Den är till särskilt för er i kommunen och bör inte spridas till allmänheten. </a:t>
            </a:r>
            <a:endParaRPr lang="sv-SE" sz="1400" dirty="0" smtClean="0">
              <a:effectLst/>
              <a:latin typeface="Times New Roman" panose="02020603050405020304" pitchFamily="18"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Valupplysningen 020-825 825 är till för allmänheten under valperioden. Tjänstemän i valadministrationen bör inte använda det numret. Istället öppnar Valmyndigheten under intensiva perioder en särskild telefonslinga för er. Telefonnummer och tider annonseras i Valmyndighetens nyhetsbrev.</a:t>
            </a:r>
            <a:endParaRPr lang="sv-SE" sz="1400" dirty="0">
              <a:effectLst/>
              <a:latin typeface="Times New Roman" panose="02020603050405020304" pitchFamily="18" charset="0"/>
              <a:ea typeface="Garamond" panose="02020404030301010803" pitchFamily="18" charset="0"/>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7</a:t>
            </a:fld>
            <a:endParaRPr lang="sv-SE"/>
          </a:p>
        </p:txBody>
      </p:sp>
    </p:spTree>
    <p:extLst>
      <p:ext uri="{BB962C8B-B14F-4D97-AF65-F5344CB8AC3E}">
        <p14:creationId xmlns:p14="http://schemas.microsoft.com/office/powerpoint/2010/main" val="1168205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80000"/>
              </a:lnSpc>
              <a:buNone/>
            </a:pPr>
            <a:r>
              <a:rPr lang="sv-SE" altLang="sv-SE" i="1" dirty="0" smtClean="0">
                <a:solidFill>
                  <a:srgbClr val="000000"/>
                </a:solidFill>
                <a:cs typeface="Times New Roman" panose="02020603050405020304" pitchFamily="18" charset="0"/>
              </a:rPr>
              <a:t>Här kan Länsstyrelsen lägga till</a:t>
            </a:r>
            <a:endParaRPr lang="sv-SE" altLang="sv-SE" i="1" dirty="0">
              <a:solidFill>
                <a:srgbClr val="000000"/>
              </a:solidFill>
              <a:cs typeface="Times New Roman" panose="02020603050405020304" pitchFamily="18" charset="0"/>
            </a:endParaRPr>
          </a:p>
        </p:txBody>
      </p:sp>
      <p:sp>
        <p:nvSpPr>
          <p:cNvPr id="4" name="Platshållare för datum 3"/>
          <p:cNvSpPr>
            <a:spLocks noGrp="1"/>
          </p:cNvSpPr>
          <p:nvPr>
            <p:ph type="dt" idx="10"/>
          </p:nvPr>
        </p:nvSpPr>
        <p:spPr/>
        <p:txBody>
          <a:bodyPr/>
          <a:lstStyle/>
          <a:p>
            <a:pPr>
              <a:defRPr/>
            </a:pPr>
            <a:fld id="{C1CA99B1-9469-4B51-BC29-4E09AD5812AD}" type="datetime4">
              <a:rPr lang="sv-SE" altLang="sv-SE" smtClean="0"/>
              <a:t>6 februari 2024</a:t>
            </a:fld>
            <a:endParaRPr lang="sv-SE" altLang="sv-SE"/>
          </a:p>
        </p:txBody>
      </p:sp>
      <p:sp>
        <p:nvSpPr>
          <p:cNvPr id="5" name="Platshållare för sidfot 4"/>
          <p:cNvSpPr>
            <a:spLocks noGrp="1"/>
          </p:cNvSpPr>
          <p:nvPr>
            <p:ph type="ftr" sz="quarter" idx="11"/>
          </p:nvPr>
        </p:nvSpPr>
        <p:spPr>
          <a:xfrm>
            <a:off x="1" y="9432925"/>
            <a:ext cx="3973314" cy="496889"/>
          </a:xfrm>
        </p:spPr>
        <p:txBody>
          <a:bodyPr/>
          <a:lstStyle/>
          <a:p>
            <a:pPr>
              <a:defRPr/>
            </a:pPr>
            <a:r>
              <a:rPr lang="sv-SE" altLang="sv-SE" dirty="0"/>
              <a:t>Presentation_lst_till_valnamnder_2018_171205.pptx</a:t>
            </a:r>
          </a:p>
        </p:txBody>
      </p:sp>
      <p:sp>
        <p:nvSpPr>
          <p:cNvPr id="6" name="Platshållare för bildnummer 5"/>
          <p:cNvSpPr>
            <a:spLocks noGrp="1"/>
          </p:cNvSpPr>
          <p:nvPr>
            <p:ph type="sldNum" sz="quarter" idx="12"/>
          </p:nvPr>
        </p:nvSpPr>
        <p:spPr/>
        <p:txBody>
          <a:bodyPr/>
          <a:lstStyle/>
          <a:p>
            <a:pPr>
              <a:defRPr/>
            </a:pPr>
            <a:fld id="{5001FC97-B5FE-4D8F-994A-7D10A887A93D}" type="slidenum">
              <a:rPr lang="sv-SE" altLang="sv-SE" smtClean="0"/>
              <a:pPr>
                <a:defRPr/>
              </a:pPr>
              <a:t>75</a:t>
            </a:fld>
            <a:endParaRPr lang="sv-SE" altLang="sv-SE"/>
          </a:p>
        </p:txBody>
      </p:sp>
    </p:spTree>
    <p:extLst>
      <p:ext uri="{BB962C8B-B14F-4D97-AF65-F5344CB8AC3E}">
        <p14:creationId xmlns:p14="http://schemas.microsoft.com/office/powerpoint/2010/main" val="10657151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pPr>
              <a:defRPr/>
            </a:pPr>
            <a:fld id="{C1CA99B1-9469-4B51-BC29-4E09AD5812AD}" type="datetime4">
              <a:rPr lang="sv-SE" altLang="sv-SE" smtClean="0"/>
              <a:t>6 februari 2024</a:t>
            </a:fld>
            <a:endParaRPr lang="sv-SE" altLang="sv-SE"/>
          </a:p>
        </p:txBody>
      </p:sp>
      <p:sp>
        <p:nvSpPr>
          <p:cNvPr id="5" name="Platshållare för sidfot 4"/>
          <p:cNvSpPr>
            <a:spLocks noGrp="1"/>
          </p:cNvSpPr>
          <p:nvPr>
            <p:ph type="ftr" sz="quarter" idx="11"/>
          </p:nvPr>
        </p:nvSpPr>
        <p:spPr>
          <a:xfrm>
            <a:off x="1" y="9432925"/>
            <a:ext cx="3973314" cy="496889"/>
          </a:xfrm>
        </p:spPr>
        <p:txBody>
          <a:bodyPr/>
          <a:lstStyle/>
          <a:p>
            <a:pPr>
              <a:defRPr/>
            </a:pPr>
            <a:r>
              <a:rPr lang="sv-SE" altLang="sv-SE" dirty="0"/>
              <a:t>Presentation_lst_till_valnamnder_2018_171205.pptx</a:t>
            </a:r>
          </a:p>
        </p:txBody>
      </p:sp>
      <p:sp>
        <p:nvSpPr>
          <p:cNvPr id="6" name="Platshållare för bildnummer 5"/>
          <p:cNvSpPr>
            <a:spLocks noGrp="1"/>
          </p:cNvSpPr>
          <p:nvPr>
            <p:ph type="sldNum" sz="quarter" idx="12"/>
          </p:nvPr>
        </p:nvSpPr>
        <p:spPr/>
        <p:txBody>
          <a:bodyPr/>
          <a:lstStyle/>
          <a:p>
            <a:pPr>
              <a:defRPr/>
            </a:pPr>
            <a:fld id="{5001FC97-B5FE-4D8F-994A-7D10A887A93D}" type="slidenum">
              <a:rPr lang="sv-SE" altLang="sv-SE" smtClean="0"/>
              <a:pPr>
                <a:defRPr/>
              </a:pPr>
              <a:t>76</a:t>
            </a:fld>
            <a:endParaRPr lang="sv-SE" altLang="sv-SE"/>
          </a:p>
        </p:txBody>
      </p:sp>
    </p:spTree>
    <p:extLst>
      <p:ext uri="{BB962C8B-B14F-4D97-AF65-F5344CB8AC3E}">
        <p14:creationId xmlns:p14="http://schemas.microsoft.com/office/powerpoint/2010/main" val="2569610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Här kan länsstyrelsen lägga in fler adresser</a:t>
            </a:r>
          </a:p>
          <a:p>
            <a:endParaRPr lang="sv-SE" i="1" dirty="0" smtClean="0"/>
          </a:p>
          <a:p>
            <a:endParaRPr lang="sv-SE" i="1"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77</a:t>
            </a:fld>
            <a:endParaRPr lang="sv-SE"/>
          </a:p>
        </p:txBody>
      </p:sp>
    </p:spTree>
    <p:extLst>
      <p:ext uri="{BB962C8B-B14F-4D97-AF65-F5344CB8AC3E}">
        <p14:creationId xmlns:p14="http://schemas.microsoft.com/office/powerpoint/2010/main" val="316439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Valadministrationens roll i demokratin är att vara opartisk och saklig. </a:t>
            </a:r>
            <a:endParaRPr lang="sv-SE" sz="1400" dirty="0" smtClean="0">
              <a:effectLst/>
              <a:latin typeface="Times New Roman" panose="02020603050405020304" pitchFamily="18" charset="0"/>
              <a:ea typeface="Garamond" panose="02020404030301010803" pitchFamily="18" charset="0"/>
            </a:endParaRPr>
          </a:p>
          <a:p>
            <a:pPr marL="342900" lvl="0" indent="-342900">
              <a:spcAft>
                <a:spcPts val="0"/>
              </a:spcAft>
              <a:buFont typeface="Symbol" panose="05050102010706020507" pitchFamily="18" charset="2"/>
              <a:buChar char=""/>
            </a:pPr>
            <a:r>
              <a:rPr lang="sv-SE" sz="1200" dirty="0" smtClean="0">
                <a:solidFill>
                  <a:srgbClr val="000000"/>
                </a:solidFill>
                <a:effectLst/>
                <a:latin typeface="Calibri" panose="020F0502020204030204" pitchFamily="34" charset="0"/>
                <a:ea typeface="Garamond" panose="02020404030301010803" pitchFamily="18" charset="0"/>
              </a:rPr>
              <a:t>Valadministrationen ska vara noga med att inte påverka väljarna och bör inte utbilda väljarna om demokratifrågor utöver den utbildning som sker av valfunktionärer. </a:t>
            </a:r>
          </a:p>
          <a:p>
            <a:pPr marL="342900" lvl="0" indent="-342900">
              <a:spcAft>
                <a:spcPts val="0"/>
              </a:spcAft>
              <a:buFont typeface="Courier New" panose="02070309020205020404" pitchFamily="49" charset="0"/>
              <a:buChar char="o"/>
            </a:pPr>
            <a:r>
              <a:rPr lang="sv-SE" sz="1200" dirty="0" smtClean="0">
                <a:solidFill>
                  <a:srgbClr val="000000"/>
                </a:solidFill>
                <a:effectLst/>
                <a:latin typeface="Calibri" panose="020F0502020204030204" pitchFamily="34" charset="0"/>
                <a:ea typeface="Garamond" panose="02020404030301010803" pitchFamily="18" charset="0"/>
              </a:rPr>
              <a:t>Det är inte heller valadministrationens uppdrag att få upp valdeltagandet. </a:t>
            </a:r>
            <a:r>
              <a:rPr lang="sv-SE" sz="1200" kern="1200" dirty="0" smtClean="0">
                <a:solidFill>
                  <a:schemeClr val="tx1"/>
                </a:solidFill>
                <a:effectLst/>
                <a:latin typeface="+mn-lt"/>
                <a:ea typeface="+mn-ea"/>
                <a:cs typeface="+mn-cs"/>
              </a:rPr>
              <a:t>Valadministrationen ska däremot se till att alla röstberättigade har tillgång till information om sin rösträtt, var, när och hur de kan rösta och på vilka partier och kandidater</a:t>
            </a:r>
            <a:endParaRPr lang="sv-SE" sz="1400" dirty="0">
              <a:effectLst/>
              <a:latin typeface="Times New Roman" panose="02020603050405020304" pitchFamily="18" charset="0"/>
              <a:ea typeface="Garamond" panose="02020404030301010803" pitchFamily="18" charset="0"/>
            </a:endParaRPr>
          </a:p>
        </p:txBody>
      </p:sp>
      <p:sp>
        <p:nvSpPr>
          <p:cNvPr id="4" name="Platshållare för datum 3"/>
          <p:cNvSpPr>
            <a:spLocks noGrp="1"/>
          </p:cNvSpPr>
          <p:nvPr>
            <p:ph type="dt" idx="10"/>
          </p:nvPr>
        </p:nvSpPr>
        <p:spPr/>
        <p:txBody>
          <a:bodyPr/>
          <a:lstStyle/>
          <a:p>
            <a:pPr>
              <a:defRPr/>
            </a:pPr>
            <a:fld id="{84BB7429-D009-4208-9C03-569888AE6238}" type="datetime4">
              <a:rPr lang="sv-SE" altLang="sv-SE" smtClean="0"/>
              <a:t>6 februari 2024</a:t>
            </a:fld>
            <a:endParaRPr lang="sv-SE" altLang="sv-SE"/>
          </a:p>
        </p:txBody>
      </p:sp>
      <p:sp>
        <p:nvSpPr>
          <p:cNvPr id="5" name="Platshållare för sidfot 4"/>
          <p:cNvSpPr>
            <a:spLocks noGrp="1"/>
          </p:cNvSpPr>
          <p:nvPr>
            <p:ph type="ftr" sz="quarter" idx="11"/>
          </p:nvPr>
        </p:nvSpPr>
        <p:spPr/>
        <p:txBody>
          <a:bodyPr/>
          <a:lstStyle/>
          <a:p>
            <a:pPr>
              <a:defRPr/>
            </a:pPr>
            <a:r>
              <a:rPr lang="sv-SE" altLang="sv-SE"/>
              <a:t>Presentation_lst_till_valnamnder_2018_171205.pptx</a:t>
            </a:r>
            <a:endParaRPr lang="sv-SE" altLang="sv-SE" dirty="0"/>
          </a:p>
        </p:txBody>
      </p:sp>
      <p:sp>
        <p:nvSpPr>
          <p:cNvPr id="6" name="Platshållare för bildnummer 5"/>
          <p:cNvSpPr>
            <a:spLocks noGrp="1"/>
          </p:cNvSpPr>
          <p:nvPr>
            <p:ph type="sldNum" sz="quarter" idx="12"/>
          </p:nvPr>
        </p:nvSpPr>
        <p:spPr/>
        <p:txBody>
          <a:bodyPr/>
          <a:lstStyle/>
          <a:p>
            <a:pPr>
              <a:defRPr/>
            </a:pPr>
            <a:fld id="{5001FC97-B5FE-4D8F-994A-7D10A887A93D}" type="slidenum">
              <a:rPr lang="sv-SE" altLang="sv-SE" smtClean="0"/>
              <a:pPr>
                <a:defRPr/>
              </a:pPr>
              <a:t>8</a:t>
            </a:fld>
            <a:endParaRPr lang="sv-SE" altLang="sv-SE"/>
          </a:p>
        </p:txBody>
      </p:sp>
    </p:spTree>
    <p:extLst>
      <p:ext uri="{BB962C8B-B14F-4D97-AF65-F5344CB8AC3E}">
        <p14:creationId xmlns:p14="http://schemas.microsoft.com/office/powerpoint/2010/main" val="377530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spcAft>
                <a:spcPts val="0"/>
              </a:spcAft>
              <a:buFont typeface="Symbol" panose="05050102010706020507" pitchFamily="18" charset="2"/>
              <a:buChar char=""/>
            </a:pPr>
            <a:r>
              <a:rPr lang="sv-SE" sz="1200" i="0" dirty="0" smtClean="0">
                <a:effectLst/>
                <a:latin typeface="Calibri" panose="020F0502020204030204" pitchFamily="34" charset="0"/>
                <a:ea typeface="Garamond" panose="02020404030301010803" pitchFamily="18" charset="0"/>
              </a:rPr>
              <a:t>Kommunernas valnämnder är lokala valmyndigheter med ansvar för frågor om val i kommunen och all röstning inom den egna kommunen. </a:t>
            </a:r>
            <a:endParaRPr lang="sv-SE" sz="1800" i="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i="0" dirty="0" smtClean="0">
                <a:effectLst/>
                <a:latin typeface="Calibri" panose="020F0502020204030204" pitchFamily="34" charset="0"/>
                <a:ea typeface="Garamond" panose="02020404030301010803" pitchFamily="18" charset="0"/>
              </a:rPr>
              <a:t>Kommunen ser till att det finns val</a:t>
            </a:r>
            <a:r>
              <a:rPr lang="sv-SE" sz="1200" b="1" i="0" dirty="0" smtClean="0">
                <a:effectLst/>
                <a:latin typeface="Calibri" panose="020F0502020204030204" pitchFamily="34" charset="0"/>
                <a:ea typeface="Garamond" panose="02020404030301010803" pitchFamily="18" charset="0"/>
              </a:rPr>
              <a:t>- </a:t>
            </a:r>
            <a:r>
              <a:rPr lang="sv-SE" sz="1200" i="0" dirty="0" smtClean="0">
                <a:effectLst/>
                <a:latin typeface="Calibri" panose="020F0502020204030204" pitchFamily="34" charset="0"/>
                <a:ea typeface="Garamond" panose="02020404030301010803" pitchFamily="18" charset="0"/>
              </a:rPr>
              <a:t>och röstningslokaler. </a:t>
            </a:r>
            <a:endParaRPr lang="sv-SE" sz="1800" i="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i="0" dirty="0" smtClean="0">
                <a:effectLst/>
                <a:latin typeface="Calibri" panose="020F0502020204030204" pitchFamily="34" charset="0"/>
                <a:ea typeface="Garamond" panose="02020404030301010803" pitchFamily="18" charset="0"/>
              </a:rPr>
              <a:t>Valnämnden rekryterar och utbildar röstmottagare</a:t>
            </a:r>
            <a:endParaRPr lang="sv-SE" sz="1800" i="0" dirty="0" smtClean="0">
              <a:effectLst/>
              <a:latin typeface="Calibri" panose="020F0502020204030204" pitchFamily="34" charset="0"/>
              <a:ea typeface="Garamond" panose="02020404030301010803" pitchFamily="18" charset="0"/>
            </a:endParaRPr>
          </a:p>
          <a:p>
            <a:pPr marL="342900" lvl="0" indent="-342900">
              <a:spcAft>
                <a:spcPts val="0"/>
              </a:spcAft>
              <a:buFont typeface="Symbol" panose="05050102010706020507" pitchFamily="18" charset="2"/>
              <a:buChar char=""/>
            </a:pPr>
            <a:r>
              <a:rPr lang="sv-SE" sz="1200" i="0" dirty="0" smtClean="0">
                <a:effectLst/>
                <a:latin typeface="Calibri" panose="020F0502020204030204" pitchFamily="34" charset="0"/>
                <a:ea typeface="Garamond" panose="02020404030301010803" pitchFamily="18" charset="0"/>
              </a:rPr>
              <a:t>Valnämnden ansvarar också för den preliminära rösträkningen på valkvällen samt uppsamlingsräkningen på onsdagen och eventuellt torsdagen i veckan efter valdagen. </a:t>
            </a:r>
            <a:endParaRPr lang="sv-SE" sz="1800" i="0" dirty="0" smtClean="0">
              <a:effectLst/>
              <a:latin typeface="Calibri" panose="020F0502020204030204" pitchFamily="34" charset="0"/>
              <a:ea typeface="Garamond" panose="02020404030301010803" pitchFamily="18" charset="0"/>
            </a:endParaRPr>
          </a:p>
          <a:p>
            <a:pPr marL="171450" lvl="0" indent="-171450">
              <a:spcAft>
                <a:spcPts val="0"/>
              </a:spcAft>
              <a:buFont typeface="Courier New" panose="02070309020205020404" pitchFamily="49" charset="0"/>
              <a:buChar char="o"/>
            </a:pPr>
            <a:r>
              <a:rPr lang="sv-SE" sz="1200" i="0" dirty="0" smtClean="0">
                <a:effectLst/>
                <a:latin typeface="Calibri" panose="020F0502020204030204" pitchFamily="34" charset="0"/>
                <a:ea typeface="Garamond" panose="02020404030301010803" pitchFamily="18" charset="0"/>
              </a:rPr>
              <a:t>Kommunfullmäktige fattar också beslut om indelning i valkretsar och föreslår indelningen i valdistrikt till länsstyrelsen.</a:t>
            </a:r>
            <a:endParaRPr lang="sv-SE" sz="1800" i="0" dirty="0" smtClean="0">
              <a:effectLst/>
              <a:latin typeface="Calibri" panose="020F0502020204030204" pitchFamily="34" charset="0"/>
              <a:ea typeface="Garamond" panose="02020404030301010803" pitchFamily="18" charset="0"/>
            </a:endParaRPr>
          </a:p>
          <a:p>
            <a:pPr marL="0" lvl="0" indent="0">
              <a:spcAft>
                <a:spcPts val="0"/>
              </a:spcAft>
              <a:buFont typeface="Symbol" panose="05050102010706020507" pitchFamily="18" charset="2"/>
              <a:buNone/>
            </a:pPr>
            <a:endParaRPr lang="sv-SE" sz="1400" dirty="0" smtClean="0">
              <a:effectLst/>
              <a:latin typeface="Times New Roman" panose="02020603050405020304" pitchFamily="18" charset="0"/>
              <a:ea typeface="Garamond" panose="02020404030301010803" pitchFamily="18" charset="0"/>
            </a:endParaRPr>
          </a:p>
          <a:p>
            <a:endParaRPr lang="sv-SE" dirty="0"/>
          </a:p>
          <a:p>
            <a:endParaRPr lang="sv-SE" dirty="0"/>
          </a:p>
          <a:p>
            <a:r>
              <a:rPr lang="sv-SE" dirty="0"/>
              <a:t> </a:t>
            </a:r>
          </a:p>
          <a:p>
            <a:endParaRPr lang="sv-SE" dirty="0"/>
          </a:p>
        </p:txBody>
      </p:sp>
      <p:sp>
        <p:nvSpPr>
          <p:cNvPr id="4" name="Platshållare för datum 3"/>
          <p:cNvSpPr>
            <a:spLocks noGrp="1"/>
          </p:cNvSpPr>
          <p:nvPr>
            <p:ph type="dt" idx="10"/>
          </p:nvPr>
        </p:nvSpPr>
        <p:spPr/>
        <p:txBody>
          <a:bodyPr/>
          <a:lstStyle/>
          <a:p>
            <a:pPr>
              <a:defRPr/>
            </a:pPr>
            <a:fld id="{168EA102-28BF-4EC5-99A4-E649BACA0468}" type="datetime4">
              <a:rPr lang="sv-SE" altLang="sv-SE" smtClean="0"/>
              <a:t>6 februari 2024</a:t>
            </a:fld>
            <a:endParaRPr lang="sv-SE" altLang="sv-SE"/>
          </a:p>
        </p:txBody>
      </p:sp>
      <p:sp>
        <p:nvSpPr>
          <p:cNvPr id="5" name="Platshållare för sidfot 4"/>
          <p:cNvSpPr>
            <a:spLocks noGrp="1"/>
          </p:cNvSpPr>
          <p:nvPr>
            <p:ph type="ftr" sz="quarter" idx="11"/>
          </p:nvPr>
        </p:nvSpPr>
        <p:spPr/>
        <p:txBody>
          <a:bodyPr/>
          <a:lstStyle/>
          <a:p>
            <a:pPr>
              <a:defRPr/>
            </a:pPr>
            <a:r>
              <a:rPr lang="sv-SE" altLang="sv-SE" dirty="0"/>
              <a:t>Presentation_lst_till_valnamnder_2018_171205.pptx</a:t>
            </a:r>
          </a:p>
        </p:txBody>
      </p:sp>
      <p:sp>
        <p:nvSpPr>
          <p:cNvPr id="6" name="Platshållare för bildnummer 5"/>
          <p:cNvSpPr>
            <a:spLocks noGrp="1"/>
          </p:cNvSpPr>
          <p:nvPr>
            <p:ph type="sldNum" sz="quarter" idx="12"/>
          </p:nvPr>
        </p:nvSpPr>
        <p:spPr/>
        <p:txBody>
          <a:bodyPr/>
          <a:lstStyle/>
          <a:p>
            <a:pPr>
              <a:defRPr/>
            </a:pPr>
            <a:fld id="{5001FC97-B5FE-4D8F-994A-7D10A887A93D}" type="slidenum">
              <a:rPr lang="sv-SE" altLang="sv-SE" smtClean="0"/>
              <a:pPr>
                <a:defRPr/>
              </a:pPr>
              <a:t>9</a:t>
            </a:fld>
            <a:endParaRPr lang="sv-SE" altLang="sv-SE"/>
          </a:p>
        </p:txBody>
      </p:sp>
    </p:spTree>
    <p:extLst>
      <p:ext uri="{BB962C8B-B14F-4D97-AF65-F5344CB8AC3E}">
        <p14:creationId xmlns:p14="http://schemas.microsoft.com/office/powerpoint/2010/main" val="2852310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2024-02-06</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2024-02-06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157955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2024-02-06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4044185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Lst>
          </p:cNvPr>
          <p:cNvSpPr>
            <a:spLocks noGrp="1"/>
          </p:cNvSpPr>
          <p:nvPr>
            <p:ph type="pic" sz="quarter" idx="13"/>
          </p:nvPr>
        </p:nvSpPr>
        <p:spPr>
          <a:xfrm>
            <a:off x="0" y="-1"/>
            <a:ext cx="12192000" cy="5903089"/>
          </a:xfrm>
          <a:solidFill>
            <a:schemeClr val="bg2"/>
          </a:solidFill>
        </p:spPr>
        <p:txBody>
          <a:bodyPr/>
          <a:lstStyle/>
          <a:p>
            <a:r>
              <a:rPr lang="sv-SE" smtClean="0"/>
              <a:t>Klicka på ikonen för att lägga till en bild</a:t>
            </a:r>
            <a:endParaRPr lang="sv-SE"/>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2024-02-06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3563780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2024-02-06</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2024-02-06</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2024-02-06</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2024-02-06</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smtClean="0"/>
              <a:t>Klicka här för att ändra format</a:t>
            </a:r>
            <a:endParaRPr lang="sv-SE" dirty="0"/>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2024-02-06</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2024-02-06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2024-02-06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22535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2024-02-06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153997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2024-02-06</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6" r:id="rId9"/>
    <p:sldLayoutId id="2147483667" r:id="rId10"/>
    <p:sldLayoutId id="2147483668" r:id="rId11"/>
    <p:sldLayoutId id="2147483669" r:id="rId12"/>
    <p:sldLayoutId id="2147483664" r:id="rId13"/>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valadm@val.s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s://valcentralen.val.se/" TargetMode="External"/><Relationship Id="rId2" Type="http://schemas.openxmlformats.org/officeDocument/2006/relationships/hyperlink" Target="https://www.val.se/" TargetMode="External"/><Relationship Id="rId1" Type="http://schemas.openxmlformats.org/officeDocument/2006/relationships/slideLayout" Target="../slideLayouts/slideLayout2.xml"/><Relationship Id="rId6" Type="http://schemas.openxmlformats.org/officeDocument/2006/relationships/hyperlink" Target="https://www.riksdagen.se/sv/dokument-och-lagar/dokument/svensk-forfattningssamling/vallag-2005837_sfs-2005-837/" TargetMode="External"/><Relationship Id="rId5" Type="http://schemas.openxmlformats.org/officeDocument/2006/relationships/hyperlink" Target="https://valcentralen.val.se/vagledandestallningstaganden" TargetMode="External"/><Relationship Id="rId4" Type="http://schemas.openxmlformats.org/officeDocument/2006/relationships/hyperlink" Target="https://valcentralen.val.se/kalend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Några ord till dig som utbildar:</a:t>
            </a:r>
            <a:endParaRPr lang="sv-SE" dirty="0"/>
          </a:p>
        </p:txBody>
      </p:sp>
      <p:sp>
        <p:nvSpPr>
          <p:cNvPr id="5" name="Platshållare för innehåll 4"/>
          <p:cNvSpPr>
            <a:spLocks noGrp="1"/>
          </p:cNvSpPr>
          <p:nvPr>
            <p:ph idx="1"/>
          </p:nvPr>
        </p:nvSpPr>
        <p:spPr>
          <a:xfrm>
            <a:off x="1007999" y="1535113"/>
            <a:ext cx="10176001" cy="4351338"/>
          </a:xfrm>
        </p:spPr>
        <p:txBody>
          <a:bodyPr/>
          <a:lstStyle/>
          <a:p>
            <a:pPr lvl="0"/>
            <a:r>
              <a:rPr lang="sv-SE" sz="1800" dirty="0"/>
              <a:t>Bildspelet syftar till att på en övergripande nivå ta upp alla delar som är grundläggande i genomförandet av val för kommunerna. Bildspelet är kortare än tidigare men fortfarande omfattande. Valmyndigheten föreslår att du tar bort sidor och anpassar omfattningen utifrån tid och målgrupp för era utbildningar samt lägger till lokal information. Tillägg kan göras på befintliga sidor, eller så kan du lägga till hela sidor</a:t>
            </a:r>
          </a:p>
          <a:p>
            <a:pPr lvl="0"/>
            <a:r>
              <a:rPr lang="sv-SE" sz="1800" dirty="0"/>
              <a:t>I anteckningssidorna finns ett </a:t>
            </a:r>
            <a:r>
              <a:rPr lang="sv-SE" sz="1800" dirty="0" smtClean="0"/>
              <a:t>manus </a:t>
            </a:r>
            <a:r>
              <a:rPr lang="sv-SE" sz="1800" dirty="0"/>
              <a:t>som är en utförligare version av det som syns på bilden, </a:t>
            </a:r>
            <a:r>
              <a:rPr lang="sv-SE" sz="1800" dirty="0" smtClean="0"/>
              <a:t>och ibland hänvisningar </a:t>
            </a:r>
            <a:r>
              <a:rPr lang="sv-SE" sz="1800" dirty="0"/>
              <a:t>till fördjupande material för det som tas upp. </a:t>
            </a:r>
            <a:r>
              <a:rPr lang="sv-SE" sz="1800" dirty="0" smtClean="0"/>
              <a:t>Skicka gärna ut bildspelet efter utbildningen med anteckningssidorna så att kommunen kan gå tillbaka och fördjupa sig vid behov.</a:t>
            </a:r>
          </a:p>
          <a:p>
            <a:pPr lvl="0"/>
            <a:r>
              <a:rPr lang="sv-SE" sz="1800" dirty="0" smtClean="0"/>
              <a:t>Titta </a:t>
            </a:r>
            <a:r>
              <a:rPr lang="sv-SE" sz="1800" dirty="0"/>
              <a:t>gärna extra på de blå sidor i bildspelet som innehåller övningar. Där kan du välja ut övningar som passar i tid och ämne för just dina deltagare. Förbered gärna övningen så att du kan instruera och ge svar på eventuella frågor. Valmyndigheten tror att dialog mellan kommunerna kan bidra till lärande och att innehållet i utbildningen blir mer levande.</a:t>
            </a:r>
          </a:p>
        </p:txBody>
      </p:sp>
    </p:spTree>
    <p:extLst>
      <p:ext uri="{BB962C8B-B14F-4D97-AF65-F5344CB8AC3E}">
        <p14:creationId xmlns:p14="http://schemas.microsoft.com/office/powerpoint/2010/main" val="931778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Länsstyrelsens ansvarsområde</a:t>
            </a:r>
          </a:p>
        </p:txBody>
      </p:sp>
      <p:sp>
        <p:nvSpPr>
          <p:cNvPr id="3" name="Platshållare för innehåll 2"/>
          <p:cNvSpPr>
            <a:spLocks noGrp="1"/>
          </p:cNvSpPr>
          <p:nvPr>
            <p:ph idx="1"/>
          </p:nvPr>
        </p:nvSpPr>
        <p:spPr/>
        <p:txBody>
          <a:bodyPr/>
          <a:lstStyle/>
          <a:p>
            <a:pPr lvl="0"/>
            <a:r>
              <a:rPr lang="sv-SE" dirty="0" smtClean="0"/>
              <a:t>Besluta om valdistrikt</a:t>
            </a:r>
          </a:p>
          <a:p>
            <a:pPr lvl="0"/>
            <a:r>
              <a:rPr lang="sv-SE" dirty="0"/>
              <a:t>R</a:t>
            </a:r>
            <a:r>
              <a:rPr lang="sv-SE" dirty="0" smtClean="0"/>
              <a:t>ättelser </a:t>
            </a:r>
            <a:r>
              <a:rPr lang="sv-SE" dirty="0"/>
              <a:t>i </a:t>
            </a:r>
            <a:r>
              <a:rPr lang="sv-SE" dirty="0" smtClean="0"/>
              <a:t>röstlängd </a:t>
            </a:r>
          </a:p>
          <a:p>
            <a:pPr lvl="0"/>
            <a:r>
              <a:rPr lang="sv-SE" dirty="0" smtClean="0"/>
              <a:t>Unionsmedborgares </a:t>
            </a:r>
            <a:r>
              <a:rPr lang="sv-SE" dirty="0"/>
              <a:t>anmälan till </a:t>
            </a:r>
            <a:r>
              <a:rPr lang="sv-SE" dirty="0" smtClean="0"/>
              <a:t>/ utträde </a:t>
            </a:r>
            <a:r>
              <a:rPr lang="sv-SE" dirty="0"/>
              <a:t>ur röstlängden</a:t>
            </a:r>
          </a:p>
          <a:p>
            <a:pPr lvl="0"/>
            <a:r>
              <a:rPr lang="sv-SE" dirty="0" smtClean="0"/>
              <a:t>Slutliga rösträkningen</a:t>
            </a:r>
            <a:endParaRPr lang="sv-SE" dirty="0"/>
          </a:p>
          <a:p>
            <a:pPr lvl="0"/>
            <a:r>
              <a:rPr lang="sv-SE" dirty="0" smtClean="0"/>
              <a:t>Utbilda </a:t>
            </a:r>
            <a:r>
              <a:rPr lang="sv-SE" dirty="0"/>
              <a:t>valnämnderna i </a:t>
            </a:r>
            <a:r>
              <a:rPr lang="sv-SE" dirty="0" smtClean="0"/>
              <a:t>valfrågor och svara </a:t>
            </a:r>
            <a:r>
              <a:rPr lang="sv-SE" dirty="0"/>
              <a:t>på kommunens </a:t>
            </a:r>
            <a:r>
              <a:rPr lang="sv-SE" dirty="0" smtClean="0"/>
              <a:t>frågor</a:t>
            </a:r>
            <a:endParaRPr lang="sv-SE" dirty="0"/>
          </a:p>
        </p:txBody>
      </p:sp>
    </p:spTree>
    <p:extLst>
      <p:ext uri="{BB962C8B-B14F-4D97-AF65-F5344CB8AC3E}">
        <p14:creationId xmlns:p14="http://schemas.microsoft.com/office/powerpoint/2010/main" val="2959383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Valmyndighetens ansvarsområde</a:t>
            </a:r>
          </a:p>
        </p:txBody>
      </p:sp>
      <p:sp>
        <p:nvSpPr>
          <p:cNvPr id="3" name="Platshållare för innehåll 2"/>
          <p:cNvSpPr>
            <a:spLocks noGrp="1"/>
          </p:cNvSpPr>
          <p:nvPr>
            <p:ph idx="1"/>
          </p:nvPr>
        </p:nvSpPr>
        <p:spPr/>
        <p:txBody>
          <a:bodyPr>
            <a:normAutofit/>
          </a:bodyPr>
          <a:lstStyle/>
          <a:p>
            <a:r>
              <a:rPr lang="sv-SE" dirty="0" smtClean="0"/>
              <a:t>Röstlängder </a:t>
            </a:r>
            <a:r>
              <a:rPr lang="sv-SE" dirty="0"/>
              <a:t>och </a:t>
            </a:r>
            <a:r>
              <a:rPr lang="sv-SE" dirty="0" smtClean="0"/>
              <a:t>röstkort</a:t>
            </a:r>
            <a:endParaRPr lang="sv-SE" dirty="0"/>
          </a:p>
          <a:p>
            <a:r>
              <a:rPr lang="sv-SE" dirty="0" err="1" smtClean="0"/>
              <a:t>It-stöd</a:t>
            </a:r>
            <a:endParaRPr lang="sv-SE" dirty="0" smtClean="0"/>
          </a:p>
          <a:p>
            <a:r>
              <a:rPr lang="sv-SE" dirty="0" smtClean="0"/>
              <a:t>Val- och utbildningsmaterial</a:t>
            </a:r>
          </a:p>
          <a:p>
            <a:r>
              <a:rPr lang="sv-SE" dirty="0" smtClean="0"/>
              <a:t>Valsedelsbeställningar </a:t>
            </a:r>
          </a:p>
          <a:p>
            <a:r>
              <a:rPr lang="sv-SE" dirty="0" smtClean="0"/>
              <a:t>Valresultat</a:t>
            </a:r>
          </a:p>
          <a:p>
            <a:endParaRPr lang="sv-SE" dirty="0" smtClean="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305596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Valmyndighetens utbildningsmaterial</a:t>
            </a:r>
          </a:p>
        </p:txBody>
      </p:sp>
      <p:sp>
        <p:nvSpPr>
          <p:cNvPr id="3" name="Platshållare för innehåll 2"/>
          <p:cNvSpPr>
            <a:spLocks noGrp="1"/>
          </p:cNvSpPr>
          <p:nvPr>
            <p:ph idx="1"/>
          </p:nvPr>
        </p:nvSpPr>
        <p:spPr>
          <a:xfrm>
            <a:off x="1007999" y="1037968"/>
            <a:ext cx="10176001" cy="4848483"/>
          </a:xfrm>
        </p:spPr>
        <p:txBody>
          <a:bodyPr/>
          <a:lstStyle/>
          <a:p>
            <a:pPr marL="0" indent="0">
              <a:buNone/>
            </a:pPr>
            <a:endParaRPr lang="sv-SE" dirty="0" smtClean="0"/>
          </a:p>
          <a:p>
            <a:r>
              <a:rPr lang="sv-SE" dirty="0" smtClean="0"/>
              <a:t>Valmyndigheten tar fram utbildningsmaterial för valadministrationen</a:t>
            </a:r>
          </a:p>
          <a:p>
            <a:r>
              <a:rPr lang="sv-SE" dirty="0" smtClean="0"/>
              <a:t>Valmyndighetens vägledande ställningstaganden – ger vägledning till valadministrationen vid frågor som uppstår när </a:t>
            </a:r>
            <a:r>
              <a:rPr lang="sv-SE" dirty="0"/>
              <a:t>rättsläget uppfattas som oklart </a:t>
            </a:r>
          </a:p>
          <a:p>
            <a:endParaRPr lang="sv-SE" dirty="0" smtClean="0"/>
          </a:p>
          <a:p>
            <a:pPr marL="0" indent="0">
              <a:buNone/>
            </a:pPr>
            <a:endParaRPr lang="sv-SE" dirty="0"/>
          </a:p>
          <a:p>
            <a:endParaRPr lang="sv-SE" dirty="0"/>
          </a:p>
          <a:p>
            <a:endParaRPr lang="sv-SE" i="1" dirty="0"/>
          </a:p>
        </p:txBody>
      </p:sp>
    </p:spTree>
    <p:extLst>
      <p:ext uri="{BB962C8B-B14F-4D97-AF65-F5344CB8AC3E}">
        <p14:creationId xmlns:p14="http://schemas.microsoft.com/office/powerpoint/2010/main" val="1257064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8000" y="522088"/>
            <a:ext cx="10176000" cy="720000"/>
          </a:xfrm>
        </p:spPr>
        <p:txBody>
          <a:bodyPr/>
          <a:lstStyle/>
          <a:p>
            <a:r>
              <a:rPr lang="sv-SE" dirty="0" smtClean="0"/>
              <a:t>Valcentralen.val.se</a:t>
            </a:r>
            <a:endParaRPr lang="sv-SE" dirty="0"/>
          </a:p>
        </p:txBody>
      </p:sp>
      <p:pic>
        <p:nvPicPr>
          <p:cNvPr id="1026" name="Bildobjekt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376" y="1727530"/>
            <a:ext cx="4616624" cy="3990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Bildobjekt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000" y="1727530"/>
            <a:ext cx="4541900" cy="3990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86426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Författningar finns på val.se</a:t>
            </a:r>
            <a:endParaRPr lang="sv-SE" dirty="0"/>
          </a:p>
        </p:txBody>
      </p:sp>
      <p:sp>
        <p:nvSpPr>
          <p:cNvPr id="5" name="Platshållare för innehåll 4"/>
          <p:cNvSpPr>
            <a:spLocks noGrp="1"/>
          </p:cNvSpPr>
          <p:nvPr>
            <p:ph sz="half" idx="1"/>
          </p:nvPr>
        </p:nvSpPr>
        <p:spPr/>
        <p:txBody>
          <a:bodyPr/>
          <a:lstStyle/>
          <a:p>
            <a:r>
              <a:rPr lang="sv-SE" dirty="0" smtClean="0"/>
              <a:t>Styr </a:t>
            </a:r>
            <a:r>
              <a:rPr lang="sv-SE" dirty="0"/>
              <a:t>arbetet med </a:t>
            </a:r>
            <a:r>
              <a:rPr lang="sv-SE" dirty="0" smtClean="0"/>
              <a:t>valet </a:t>
            </a:r>
          </a:p>
          <a:p>
            <a:r>
              <a:rPr lang="sv-SE" dirty="0" smtClean="0"/>
              <a:t>Finns på </a:t>
            </a:r>
            <a:r>
              <a:rPr lang="sv-SE" dirty="0"/>
              <a:t>val.se </a:t>
            </a:r>
            <a:r>
              <a:rPr lang="sv-SE" dirty="0" smtClean="0"/>
              <a:t>under </a:t>
            </a:r>
            <a:r>
              <a:rPr lang="sv-SE" dirty="0"/>
              <a:t>”om oss, lagar och regler</a:t>
            </a:r>
            <a:r>
              <a:rPr lang="sv-SE" dirty="0" smtClean="0"/>
              <a:t>”</a:t>
            </a:r>
          </a:p>
          <a:p>
            <a:pPr marL="0" indent="0">
              <a:buNone/>
            </a:pPr>
            <a:endParaRPr lang="sv-SE" dirty="0"/>
          </a:p>
        </p:txBody>
      </p:sp>
      <p:pic>
        <p:nvPicPr>
          <p:cNvPr id="3" name="Platshållare för innehåll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02400" y="1535113"/>
            <a:ext cx="5402886" cy="3798541"/>
          </a:xfrm>
        </p:spPr>
      </p:pic>
    </p:spTree>
    <p:extLst>
      <p:ext uri="{BB962C8B-B14F-4D97-AF65-F5344CB8AC3E}">
        <p14:creationId xmlns:p14="http://schemas.microsoft.com/office/powerpoint/2010/main" val="4159499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Valmyndighetens</a:t>
            </a:r>
            <a:r>
              <a:rPr lang="sv-SE" dirty="0"/>
              <a:t> nyhetsbrev för kommuner</a:t>
            </a:r>
          </a:p>
        </p:txBody>
      </p:sp>
      <p:sp>
        <p:nvSpPr>
          <p:cNvPr id="8" name="Platshållare för innehåll 7"/>
          <p:cNvSpPr>
            <a:spLocks noGrp="1"/>
          </p:cNvSpPr>
          <p:nvPr>
            <p:ph idx="1"/>
          </p:nvPr>
        </p:nvSpPr>
        <p:spPr/>
        <p:txBody>
          <a:bodyPr/>
          <a:lstStyle/>
          <a:p>
            <a:r>
              <a:rPr lang="sv-SE" dirty="0"/>
              <a:t>Till adresser som anmälts till </a:t>
            </a:r>
            <a:r>
              <a:rPr lang="sv-SE" dirty="0">
                <a:hlinkClick r:id="rId3"/>
              </a:rPr>
              <a:t>valadm@val.se</a:t>
            </a:r>
            <a:endParaRPr lang="sv-SE" dirty="0"/>
          </a:p>
          <a:p>
            <a:r>
              <a:rPr lang="sv-SE" dirty="0"/>
              <a:t>Anmäl adress, gärna funktionsbrevlåda tex val@kommunensnamn.se</a:t>
            </a:r>
          </a:p>
          <a:p>
            <a:pPr marL="0" indent="0">
              <a:buNone/>
            </a:pPr>
            <a:endParaRPr lang="sv-SE" dirty="0"/>
          </a:p>
        </p:txBody>
      </p:sp>
    </p:spTree>
    <p:extLst>
      <p:ext uri="{BB962C8B-B14F-4D97-AF65-F5344CB8AC3E}">
        <p14:creationId xmlns:p14="http://schemas.microsoft.com/office/powerpoint/2010/main" val="198994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Information </a:t>
            </a:r>
            <a:r>
              <a:rPr lang="sv-SE" dirty="0" smtClean="0"/>
              <a:t>till allmänheten</a:t>
            </a:r>
            <a:endParaRPr lang="sv-SE" dirty="0"/>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3675922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tLang="sv-SE" dirty="0" smtClean="0">
                <a:cs typeface="Arial" panose="020B0604020202020204" pitchFamily="34" charset="0"/>
              </a:rPr>
              <a:t>Valmyndighetens</a:t>
            </a:r>
            <a:r>
              <a:rPr lang="sv-SE" altLang="sv-SE" dirty="0" smtClean="0">
                <a:latin typeface="Arial" panose="020B0604020202020204" pitchFamily="34" charset="0"/>
                <a:cs typeface="Arial" panose="020B0604020202020204" pitchFamily="34" charset="0"/>
              </a:rPr>
              <a:t> information </a:t>
            </a:r>
            <a:r>
              <a:rPr lang="sv-SE" altLang="sv-SE" dirty="0">
                <a:latin typeface="Arial" panose="020B0604020202020204" pitchFamily="34" charset="0"/>
                <a:cs typeface="Arial" panose="020B0604020202020204" pitchFamily="34" charset="0"/>
              </a:rPr>
              <a:t>till </a:t>
            </a:r>
            <a:r>
              <a:rPr lang="sv-SE" altLang="sv-SE" dirty="0" smtClean="0">
                <a:latin typeface="Arial" panose="020B0604020202020204" pitchFamily="34" charset="0"/>
                <a:cs typeface="Arial" panose="020B0604020202020204" pitchFamily="34" charset="0"/>
              </a:rPr>
              <a:t>allmänheten</a:t>
            </a:r>
            <a:endParaRPr lang="sv-SE" dirty="0"/>
          </a:p>
        </p:txBody>
      </p:sp>
      <p:sp>
        <p:nvSpPr>
          <p:cNvPr id="13315" name="Platshållare för innehåll 2">
            <a:extLst>
              <a:ext uri="{FF2B5EF4-FFF2-40B4-BE49-F238E27FC236}">
                <a16:creationId xmlns:a16="http://schemas.microsoft.com/office/drawing/2014/main" id="{21B5F964-A383-4B21-B844-BE88D59766CF}"/>
              </a:ext>
            </a:extLst>
          </p:cNvPr>
          <p:cNvSpPr>
            <a:spLocks noGrp="1"/>
          </p:cNvSpPr>
          <p:nvPr>
            <p:ph idx="1"/>
          </p:nvPr>
        </p:nvSpPr>
        <p:spPr/>
        <p:txBody>
          <a:bodyPr/>
          <a:lstStyle/>
          <a:p>
            <a:r>
              <a:rPr lang="sv-SE" altLang="sv-SE" sz="2200" dirty="0" smtClean="0"/>
              <a:t>Ett av valmyndighetens grunduppdrag</a:t>
            </a:r>
          </a:p>
          <a:p>
            <a:r>
              <a:rPr lang="sv-SE" altLang="sv-SE" sz="2200" dirty="0" smtClean="0"/>
              <a:t>Kampanj om när, var, och hur rösta</a:t>
            </a:r>
          </a:p>
          <a:p>
            <a:r>
              <a:rPr lang="sv-SE" altLang="sv-SE" sz="2200" dirty="0"/>
              <a:t>I</a:t>
            </a:r>
            <a:r>
              <a:rPr lang="sv-SE" altLang="sv-SE" sz="2200" dirty="0" smtClean="0"/>
              <a:t>nformation för väljare på val.se</a:t>
            </a:r>
            <a:endParaRPr lang="sv-SE" altLang="sv-SE" sz="2800" dirty="0"/>
          </a:p>
        </p:txBody>
      </p:sp>
    </p:spTree>
    <p:extLst>
      <p:ext uri="{BB962C8B-B14F-4D97-AF65-F5344CB8AC3E}">
        <p14:creationId xmlns:p14="http://schemas.microsoft.com/office/powerpoint/2010/main" val="1824753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Länsstyrelsens information</a:t>
            </a:r>
            <a:endParaRPr lang="sv-SE" dirty="0"/>
          </a:p>
        </p:txBody>
      </p:sp>
      <p:sp>
        <p:nvSpPr>
          <p:cNvPr id="3" name="Platshållare för innehåll 2"/>
          <p:cNvSpPr>
            <a:spLocks noGrp="1"/>
          </p:cNvSpPr>
          <p:nvPr>
            <p:ph idx="1"/>
          </p:nvPr>
        </p:nvSpPr>
        <p:spPr/>
        <p:txBody>
          <a:bodyPr/>
          <a:lstStyle/>
          <a:p>
            <a:pPr marL="0" indent="0">
              <a:buNone/>
            </a:pPr>
            <a:endParaRPr lang="sv-SE" dirty="0"/>
          </a:p>
          <a:p>
            <a:pPr marL="0" indent="0">
              <a:buNone/>
            </a:pPr>
            <a:endParaRPr lang="sv-SE" dirty="0"/>
          </a:p>
          <a:p>
            <a:pPr marL="0" indent="0">
              <a:buNone/>
            </a:pPr>
            <a:r>
              <a:rPr lang="sv-SE" i="1" dirty="0"/>
              <a:t>HÄR KAN LÄNSSTYRELSEN LÄGGA TILL INFORMATION OM </a:t>
            </a:r>
            <a:r>
              <a:rPr lang="sv-SE" i="1" dirty="0" smtClean="0"/>
              <a:t>SIN KOMMUNIKATION</a:t>
            </a:r>
            <a:endParaRPr lang="sv-SE" i="1" dirty="0"/>
          </a:p>
        </p:txBody>
      </p:sp>
    </p:spTree>
    <p:extLst>
      <p:ext uri="{BB962C8B-B14F-4D97-AF65-F5344CB8AC3E}">
        <p14:creationId xmlns:p14="http://schemas.microsoft.com/office/powerpoint/2010/main" val="2972679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6398B1F-D422-4B9C-BBF8-4BC7AC8E2D41}"/>
              </a:ext>
            </a:extLst>
          </p:cNvPr>
          <p:cNvSpPr>
            <a:spLocks noGrp="1" noChangeArrowheads="1"/>
          </p:cNvSpPr>
          <p:nvPr>
            <p:ph type="title"/>
          </p:nvPr>
        </p:nvSpPr>
        <p:spPr/>
        <p:txBody>
          <a:bodyPr/>
          <a:lstStyle/>
          <a:p>
            <a:pPr algn="l" eaLnBrk="1" hangingPunct="1"/>
            <a:r>
              <a:rPr lang="sv-SE" altLang="sv-SE" b="1" dirty="0">
                <a:cs typeface="Arial" panose="020B0604020202020204" pitchFamily="34" charset="0"/>
              </a:rPr>
              <a:t>Kommunens </a:t>
            </a:r>
            <a:r>
              <a:rPr lang="sv-SE" altLang="sv-SE" b="1" dirty="0" smtClean="0">
                <a:cs typeface="Arial" panose="020B0604020202020204" pitchFamily="34" charset="0"/>
              </a:rPr>
              <a:t>information till väljaren</a:t>
            </a:r>
            <a:endParaRPr lang="sv-SE" altLang="sv-SE" b="1" dirty="0">
              <a:latin typeface="Arial" panose="020B0604020202020204" pitchFamily="34" charset="0"/>
              <a:cs typeface="Arial" panose="020B0604020202020204" pitchFamily="34" charset="0"/>
            </a:endParaRPr>
          </a:p>
        </p:txBody>
      </p:sp>
      <p:sp>
        <p:nvSpPr>
          <p:cNvPr id="15363" name="Rectangle 3">
            <a:extLst>
              <a:ext uri="{FF2B5EF4-FFF2-40B4-BE49-F238E27FC236}">
                <a16:creationId xmlns:a16="http://schemas.microsoft.com/office/drawing/2014/main" id="{967BED3F-4A17-4667-AD5D-BB31EC2EBBDD}"/>
              </a:ext>
            </a:extLst>
          </p:cNvPr>
          <p:cNvSpPr>
            <a:spLocks noGrp="1" noChangeArrowheads="1"/>
          </p:cNvSpPr>
          <p:nvPr>
            <p:ph type="body" idx="1"/>
          </p:nvPr>
        </p:nvSpPr>
        <p:spPr>
          <a:xfrm>
            <a:off x="1008000" y="1499616"/>
            <a:ext cx="9793350" cy="4615434"/>
          </a:xfrm>
          <a:solidFill>
            <a:schemeClr val="bg1"/>
          </a:solidFill>
        </p:spPr>
        <p:txBody>
          <a:bodyPr/>
          <a:lstStyle/>
          <a:p>
            <a:pPr>
              <a:lnSpc>
                <a:spcPct val="80000"/>
              </a:lnSpc>
            </a:pPr>
            <a:r>
              <a:rPr lang="sv-SE" altLang="sv-SE" sz="2200" dirty="0" smtClean="0"/>
              <a:t>När, var, hur inom </a:t>
            </a:r>
            <a:r>
              <a:rPr lang="sv-SE" altLang="sv-SE" sz="2200" dirty="0"/>
              <a:t>kommunen</a:t>
            </a:r>
          </a:p>
          <a:p>
            <a:pPr eaLnBrk="1" hangingPunct="1">
              <a:lnSpc>
                <a:spcPct val="80000"/>
              </a:lnSpc>
              <a:buFont typeface="Wingdings" panose="05000000000000000000" pitchFamily="2" charset="2"/>
              <a:buChar char="§"/>
            </a:pPr>
            <a:r>
              <a:rPr lang="sv-SE" altLang="sv-SE" sz="2200" dirty="0" smtClean="0"/>
              <a:t>Hur når väljaren kommunen när röstmottagningen pågår?</a:t>
            </a:r>
          </a:p>
          <a:p>
            <a:pPr marL="0" indent="0" eaLnBrk="1" hangingPunct="1">
              <a:lnSpc>
                <a:spcPct val="80000"/>
              </a:lnSpc>
              <a:buNone/>
            </a:pPr>
            <a:r>
              <a:rPr lang="sv-SE" altLang="sv-SE" sz="2200" dirty="0" smtClean="0"/>
              <a:t> </a:t>
            </a:r>
            <a:endParaRPr lang="sv-SE" altLang="sv-SE" sz="2200" dirty="0"/>
          </a:p>
        </p:txBody>
      </p:sp>
    </p:spTree>
    <p:extLst>
      <p:ext uri="{BB962C8B-B14F-4D97-AF65-F5344CB8AC3E}">
        <p14:creationId xmlns:p14="http://schemas.microsoft.com/office/powerpoint/2010/main" val="618323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Länsstyrelsens utbildning av valnämnder</a:t>
            </a:r>
          </a:p>
        </p:txBody>
      </p:sp>
      <p:sp>
        <p:nvSpPr>
          <p:cNvPr id="5" name="Underrubrik 4"/>
          <p:cNvSpPr>
            <a:spLocks noGrp="1"/>
          </p:cNvSpPr>
          <p:nvPr>
            <p:ph type="subTitle" idx="1"/>
          </p:nvPr>
        </p:nvSpPr>
        <p:spPr/>
        <p:txBody>
          <a:bodyPr/>
          <a:lstStyle/>
          <a:p>
            <a:r>
              <a:rPr lang="sv-SE" dirty="0" smtClean="0"/>
              <a:t>Val till Europaparlamentet 2024</a:t>
            </a:r>
          </a:p>
          <a:p>
            <a:endParaRPr lang="sv-SE" dirty="0"/>
          </a:p>
          <a:p>
            <a:r>
              <a:rPr lang="sv-SE" sz="1100" dirty="0"/>
              <a:t>Produktnummer VAL V0788 01</a:t>
            </a:r>
          </a:p>
          <a:p>
            <a:endParaRPr lang="sv-SE" dirty="0"/>
          </a:p>
        </p:txBody>
      </p:sp>
    </p:spTree>
    <p:extLst>
      <p:ext uri="{BB962C8B-B14F-4D97-AF65-F5344CB8AC3E}">
        <p14:creationId xmlns:p14="http://schemas.microsoft.com/office/powerpoint/2010/main" val="2908847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Kommunikationsstöd </a:t>
            </a:r>
            <a:r>
              <a:rPr lang="sv-SE" dirty="0" smtClean="0"/>
              <a:t>på </a:t>
            </a:r>
            <a:r>
              <a:rPr lang="sv-SE" altLang="sv-SE" dirty="0"/>
              <a:t>valcentralen.val.se</a:t>
            </a:r>
            <a:endParaRPr lang="sv-SE" dirty="0"/>
          </a:p>
        </p:txBody>
      </p:sp>
      <p:sp>
        <p:nvSpPr>
          <p:cNvPr id="3" name="Platshållare för innehåll 2"/>
          <p:cNvSpPr>
            <a:spLocks noGrp="1"/>
          </p:cNvSpPr>
          <p:nvPr>
            <p:ph idx="1"/>
          </p:nvPr>
        </p:nvSpPr>
        <p:spPr>
          <a:xfrm>
            <a:off x="4991100" y="1766887"/>
            <a:ext cx="6192900" cy="4119564"/>
          </a:xfrm>
        </p:spPr>
        <p:txBody>
          <a:bodyPr/>
          <a:lstStyle/>
          <a:p>
            <a:r>
              <a:rPr lang="sv-SE" altLang="sv-SE" dirty="0"/>
              <a:t>K</a:t>
            </a:r>
            <a:r>
              <a:rPr lang="sv-SE" altLang="sv-SE" dirty="0" smtClean="0"/>
              <a:t>ommunikationsmaterial finns på valcentralen.val.se </a:t>
            </a:r>
          </a:p>
          <a:p>
            <a:r>
              <a:rPr lang="sv-SE" altLang="sv-SE" dirty="0" smtClean="0"/>
              <a:t>Några </a:t>
            </a:r>
            <a:r>
              <a:rPr lang="sv-SE" altLang="sv-SE" dirty="0"/>
              <a:t>exempel på vad som finns att </a:t>
            </a:r>
            <a:r>
              <a:rPr lang="sv-SE" altLang="sv-SE" dirty="0" smtClean="0"/>
              <a:t>tillgå är informationsblad på olika språk, affischer, och instruktionsblad om budröstning och brevröstning.</a:t>
            </a:r>
            <a:endParaRPr lang="sv-SE" dirty="0"/>
          </a:p>
          <a:p>
            <a:pPr marL="0" indent="0">
              <a:buNone/>
            </a:pPr>
            <a:endParaRPr lang="sv-SE" dirty="0"/>
          </a:p>
          <a:p>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36" y="1766887"/>
            <a:ext cx="3373948" cy="3567113"/>
          </a:xfrm>
          <a:prstGeom prst="rect">
            <a:avLst/>
          </a:prstGeom>
        </p:spPr>
      </p:pic>
    </p:spTree>
    <p:extLst>
      <p:ext uri="{BB962C8B-B14F-4D97-AF65-F5344CB8AC3E}">
        <p14:creationId xmlns:p14="http://schemas.microsoft.com/office/powerpoint/2010/main" val="837619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Rösträtt och sätt att rösta</a:t>
            </a:r>
          </a:p>
        </p:txBody>
      </p:sp>
      <p:sp>
        <p:nvSpPr>
          <p:cNvPr id="4" name="Underrubrik 3"/>
          <p:cNvSpPr>
            <a:spLocks noGrp="1"/>
          </p:cNvSpPr>
          <p:nvPr>
            <p:ph type="subTitle" idx="1"/>
          </p:nvPr>
        </p:nvSpPr>
        <p:spPr/>
        <p:txBody>
          <a:bodyPr/>
          <a:lstStyle/>
          <a:p>
            <a:endParaRPr lang="sv-SE"/>
          </a:p>
        </p:txBody>
      </p:sp>
    </p:spTree>
    <p:extLst>
      <p:ext uri="{BB962C8B-B14F-4D97-AF65-F5344CB8AC3E}">
        <p14:creationId xmlns:p14="http://schemas.microsoft.com/office/powerpoint/2010/main" val="3708662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2"/>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4643438" y="942975"/>
            <a:ext cx="6540562" cy="4390679"/>
          </a:xfrm>
        </p:spPr>
      </p:pic>
      <p:sp>
        <p:nvSpPr>
          <p:cNvPr id="648194" name="Rectangle 2"/>
          <p:cNvSpPr>
            <a:spLocks noGrp="1" noChangeArrowheads="1"/>
          </p:cNvSpPr>
          <p:nvPr>
            <p:ph type="title"/>
          </p:nvPr>
        </p:nvSpPr>
        <p:spPr/>
        <p:txBody>
          <a:bodyPr>
            <a:normAutofit/>
          </a:bodyPr>
          <a:lstStyle/>
          <a:p>
            <a:r>
              <a:rPr lang="sv-SE" dirty="0"/>
              <a:t>Rösträtt och valbarhet</a:t>
            </a:r>
          </a:p>
        </p:txBody>
      </p:sp>
      <p:sp>
        <p:nvSpPr>
          <p:cNvPr id="648195" name="Rectangle 3"/>
          <p:cNvSpPr>
            <a:spLocks noGrp="1" noChangeArrowheads="1"/>
          </p:cNvSpPr>
          <p:nvPr>
            <p:ph sz="half" idx="1"/>
          </p:nvPr>
        </p:nvSpPr>
        <p:spPr/>
        <p:txBody>
          <a:bodyPr>
            <a:normAutofit/>
          </a:bodyPr>
          <a:lstStyle/>
          <a:p>
            <a:r>
              <a:rPr lang="sv-SE" dirty="0" smtClean="0"/>
              <a:t>18 år,</a:t>
            </a:r>
          </a:p>
          <a:p>
            <a:r>
              <a:rPr lang="sv-SE" dirty="0"/>
              <a:t>s</a:t>
            </a:r>
            <a:r>
              <a:rPr lang="sv-SE" dirty="0" smtClean="0"/>
              <a:t>vensk medborgare</a:t>
            </a:r>
            <a:r>
              <a:rPr lang="sv-SE" dirty="0"/>
              <a:t> </a:t>
            </a:r>
            <a:r>
              <a:rPr lang="sv-SE" dirty="0" smtClean="0"/>
              <a:t>eller</a:t>
            </a:r>
          </a:p>
          <a:p>
            <a:r>
              <a:rPr lang="sv-SE" dirty="0" smtClean="0"/>
              <a:t>EU-medborgare folkbokförd 30 dagar innan valdagen samt,</a:t>
            </a:r>
          </a:p>
          <a:p>
            <a:r>
              <a:rPr lang="sv-SE" dirty="0"/>
              <a:t>a</a:t>
            </a:r>
            <a:r>
              <a:rPr lang="sv-SE" dirty="0" smtClean="0"/>
              <a:t>nmäld till den svenska röstlängden</a:t>
            </a:r>
            <a:endParaRPr lang="sv-SE" dirty="0"/>
          </a:p>
          <a:p>
            <a:pPr marL="0" indent="0">
              <a:buNone/>
            </a:pPr>
            <a:endParaRPr lang="sv-SE" dirty="0"/>
          </a:p>
          <a:p>
            <a:pPr lvl="1"/>
            <a:endParaRPr lang="sv-SE" dirty="0"/>
          </a:p>
          <a:p>
            <a:pPr marL="0" indent="0">
              <a:buNone/>
            </a:pPr>
            <a:endParaRPr lang="sv-SE" dirty="0"/>
          </a:p>
          <a:p>
            <a:pPr marL="0" indent="0">
              <a:buNone/>
            </a:pPr>
            <a:endParaRPr lang="sv-SE" dirty="0"/>
          </a:p>
          <a:p>
            <a:pPr marL="0" indent="0">
              <a:buNone/>
            </a:pPr>
            <a:endParaRPr lang="sv-SE" dirty="0"/>
          </a:p>
          <a:p>
            <a:pPr>
              <a:buNone/>
            </a:pPr>
            <a:endParaRPr lang="sv-SE" dirty="0"/>
          </a:p>
        </p:txBody>
      </p:sp>
    </p:spTree>
    <p:extLst>
      <p:ext uri="{BB962C8B-B14F-4D97-AF65-F5344CB8AC3E}">
        <p14:creationId xmlns:p14="http://schemas.microsoft.com/office/powerpoint/2010/main" val="3675664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Olika sätt att rösta</a:t>
            </a:r>
          </a:p>
        </p:txBody>
      </p:sp>
      <p:sp>
        <p:nvSpPr>
          <p:cNvPr id="3" name="Platshållare för innehåll 2"/>
          <p:cNvSpPr>
            <a:spLocks noGrp="1"/>
          </p:cNvSpPr>
          <p:nvPr>
            <p:ph sz="half" idx="1"/>
          </p:nvPr>
        </p:nvSpPr>
        <p:spPr/>
        <p:txBody>
          <a:bodyPr/>
          <a:lstStyle/>
          <a:p>
            <a:r>
              <a:rPr lang="sv-SE" dirty="0"/>
              <a:t>Inom landet</a:t>
            </a:r>
          </a:p>
          <a:p>
            <a:pPr lvl="1"/>
            <a:r>
              <a:rPr lang="sv-SE" dirty="0"/>
              <a:t>I vallokal på valdagen</a:t>
            </a:r>
          </a:p>
          <a:p>
            <a:pPr lvl="1"/>
            <a:r>
              <a:rPr lang="sv-SE" dirty="0"/>
              <a:t>Förtidsrösta i en röstningslokal</a:t>
            </a:r>
          </a:p>
          <a:p>
            <a:pPr lvl="1"/>
            <a:r>
              <a:rPr lang="sv-SE" dirty="0"/>
              <a:t>Rösta med bud</a:t>
            </a:r>
          </a:p>
          <a:p>
            <a:pPr lvl="1"/>
            <a:r>
              <a:rPr lang="sv-SE" dirty="0"/>
              <a:t>Ambulerande röstmottagare</a:t>
            </a:r>
          </a:p>
          <a:p>
            <a:pPr lvl="1"/>
            <a:endParaRPr lang="sv-SE" dirty="0"/>
          </a:p>
          <a:p>
            <a:pPr lvl="1"/>
            <a:endParaRPr lang="sv-SE" dirty="0"/>
          </a:p>
        </p:txBody>
      </p:sp>
      <p:sp>
        <p:nvSpPr>
          <p:cNvPr id="4" name="Platshållare för innehåll 3"/>
          <p:cNvSpPr>
            <a:spLocks noGrp="1"/>
          </p:cNvSpPr>
          <p:nvPr>
            <p:ph sz="half" idx="2"/>
          </p:nvPr>
        </p:nvSpPr>
        <p:spPr/>
        <p:txBody>
          <a:bodyPr/>
          <a:lstStyle/>
          <a:p>
            <a:r>
              <a:rPr lang="sv-SE" dirty="0"/>
              <a:t>Utomlands</a:t>
            </a:r>
          </a:p>
          <a:p>
            <a:pPr lvl="1"/>
            <a:r>
              <a:rPr lang="sv-SE" dirty="0"/>
              <a:t>Svenska ambassader och konsulat</a:t>
            </a:r>
          </a:p>
          <a:p>
            <a:pPr lvl="1"/>
            <a:r>
              <a:rPr lang="sv-SE" dirty="0"/>
              <a:t>Brevrösta</a:t>
            </a:r>
          </a:p>
          <a:p>
            <a:pPr lvl="1"/>
            <a:r>
              <a:rPr lang="sv-SE" dirty="0"/>
              <a:t>(rösta med bud)</a:t>
            </a:r>
          </a:p>
          <a:p>
            <a:endParaRPr lang="sv-SE" dirty="0"/>
          </a:p>
        </p:txBody>
      </p:sp>
    </p:spTree>
    <p:extLst>
      <p:ext uri="{BB962C8B-B14F-4D97-AF65-F5344CB8AC3E}">
        <p14:creationId xmlns:p14="http://schemas.microsoft.com/office/powerpoint/2010/main" val="4158467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4BCC46-9584-4D7D-A6D0-E88F6945B9D9}"/>
              </a:ext>
            </a:extLst>
          </p:cNvPr>
          <p:cNvSpPr>
            <a:spLocks noGrp="1"/>
          </p:cNvSpPr>
          <p:nvPr>
            <p:ph type="title"/>
          </p:nvPr>
        </p:nvSpPr>
        <p:spPr/>
        <p:txBody>
          <a:bodyPr/>
          <a:lstStyle/>
          <a:p>
            <a:r>
              <a:rPr lang="sv-SE" dirty="0" smtClean="0"/>
              <a:t>Budröstning</a:t>
            </a:r>
            <a:endParaRPr lang="sv-SE" dirty="0"/>
          </a:p>
        </p:txBody>
      </p:sp>
      <p:sp>
        <p:nvSpPr>
          <p:cNvPr id="4" name="Platshållare för innehåll 3"/>
          <p:cNvSpPr>
            <a:spLocks noGrp="1"/>
          </p:cNvSpPr>
          <p:nvPr>
            <p:ph sz="half" idx="1"/>
          </p:nvPr>
        </p:nvSpPr>
        <p:spPr/>
        <p:txBody>
          <a:bodyPr/>
          <a:lstStyle/>
          <a:p>
            <a:pPr marL="342900" indent="-342900">
              <a:buFont typeface="Arial" panose="020B0604020202020204" pitchFamily="34" charset="0"/>
              <a:buChar char="•"/>
            </a:pPr>
            <a:r>
              <a:rPr lang="sv-SE" dirty="0"/>
              <a:t>Material finns i röstningslokaler och vallokaler</a:t>
            </a:r>
          </a:p>
          <a:p>
            <a:pPr marL="342900" indent="-342900">
              <a:buFont typeface="Arial" panose="020B0604020202020204" pitchFamily="34" charset="0"/>
              <a:buChar char="•"/>
            </a:pPr>
            <a:r>
              <a:rPr lang="sv-SE" dirty="0"/>
              <a:t>Kuvertet ”Material för budröstning 2024” </a:t>
            </a:r>
          </a:p>
          <a:p>
            <a:pPr marL="342900" indent="-342900">
              <a:buFont typeface="Arial" panose="020B0604020202020204" pitchFamily="34" charset="0"/>
              <a:buChar char="•"/>
            </a:pPr>
            <a:r>
              <a:rPr lang="sv-SE" dirty="0" err="1"/>
              <a:t>Budröst</a:t>
            </a:r>
            <a:r>
              <a:rPr lang="sv-SE" dirty="0"/>
              <a:t> får </a:t>
            </a:r>
            <a:r>
              <a:rPr lang="sv-SE" b="1" dirty="0"/>
              <a:t>göras i ordning</a:t>
            </a:r>
            <a:r>
              <a:rPr lang="sv-SE" dirty="0"/>
              <a:t> tidigast 24 dagar innan valet</a:t>
            </a:r>
          </a:p>
          <a:p>
            <a:pPr marL="342900" indent="-342900">
              <a:buFont typeface="Arial" panose="020B0604020202020204" pitchFamily="34" charset="0"/>
              <a:buChar char="•"/>
            </a:pPr>
            <a:r>
              <a:rPr lang="sv-SE" dirty="0" err="1"/>
              <a:t>Budröst</a:t>
            </a:r>
            <a:r>
              <a:rPr lang="sv-SE" dirty="0"/>
              <a:t> kan </a:t>
            </a:r>
            <a:r>
              <a:rPr lang="sv-SE" b="1" dirty="0"/>
              <a:t>lämnas in tidigast </a:t>
            </a:r>
            <a:r>
              <a:rPr lang="sv-SE" dirty="0"/>
              <a:t>18 dagar före valet</a:t>
            </a:r>
          </a:p>
          <a:p>
            <a:endParaRPr lang="sv-SE" dirty="0"/>
          </a:p>
        </p:txBody>
      </p:sp>
      <p:pic>
        <p:nvPicPr>
          <p:cNvPr id="6" name="Platshållare för innehåll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02401" y="1535114"/>
            <a:ext cx="5556188" cy="3594100"/>
          </a:xfrm>
        </p:spPr>
      </p:pic>
    </p:spTree>
    <p:extLst>
      <p:ext uri="{BB962C8B-B14F-4D97-AF65-F5344CB8AC3E}">
        <p14:creationId xmlns:p14="http://schemas.microsoft.com/office/powerpoint/2010/main" val="2824329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51895DE-A116-4A99-9552-4CE56B804D4F}"/>
              </a:ext>
            </a:extLst>
          </p:cNvPr>
          <p:cNvSpPr>
            <a:spLocks noGrp="1" noChangeArrowheads="1"/>
          </p:cNvSpPr>
          <p:nvPr>
            <p:ph type="title"/>
          </p:nvPr>
        </p:nvSpPr>
        <p:spPr/>
        <p:txBody>
          <a:bodyPr/>
          <a:lstStyle/>
          <a:p>
            <a:pPr algn="l" eaLnBrk="1" hangingPunct="1"/>
            <a:r>
              <a:rPr lang="sv-SE" altLang="sv-SE" b="1" dirty="0">
                <a:solidFill>
                  <a:schemeClr val="tx1"/>
                </a:solidFill>
                <a:cs typeface="Arial" panose="020B0604020202020204" pitchFamily="34" charset="0"/>
              </a:rPr>
              <a:t>Röstlängden</a:t>
            </a:r>
            <a:endParaRPr lang="sv-SE" altLang="sv-SE" dirty="0">
              <a:latin typeface="Arial" panose="020B0604020202020204" pitchFamily="34" charset="0"/>
              <a:cs typeface="Arial" panose="020B0604020202020204" pitchFamily="34" charset="0"/>
            </a:endParaRPr>
          </a:p>
        </p:txBody>
      </p:sp>
      <p:sp>
        <p:nvSpPr>
          <p:cNvPr id="2" name="Platshållare för innehåll 1"/>
          <p:cNvSpPr>
            <a:spLocks noGrp="1"/>
          </p:cNvSpPr>
          <p:nvPr>
            <p:ph sz="half" idx="1"/>
          </p:nvPr>
        </p:nvSpPr>
        <p:spPr/>
        <p:txBody>
          <a:bodyPr/>
          <a:lstStyle/>
          <a:p>
            <a:pPr marL="282575" indent="-282575"/>
            <a:r>
              <a:rPr lang="sv-SE" altLang="sv-SE" dirty="0"/>
              <a:t>Valmyndigheten fastställer och ser till att röstlängder levereras till valnämnden </a:t>
            </a:r>
          </a:p>
          <a:p>
            <a:pPr marL="282575" indent="-282575"/>
            <a:r>
              <a:rPr lang="sv-SE" altLang="sv-SE" dirty="0"/>
              <a:t>Fastställs 30 dagar före valdagen</a:t>
            </a:r>
          </a:p>
          <a:p>
            <a:endParaRPr lang="sv-SE" dirty="0"/>
          </a:p>
        </p:txBody>
      </p:sp>
      <p:pic>
        <p:nvPicPr>
          <p:cNvPr id="4" name="Platshållare för innehåll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0776" y="1229388"/>
            <a:ext cx="3943350" cy="4652300"/>
          </a:xfrm>
        </p:spPr>
      </p:pic>
      <p:sp>
        <p:nvSpPr>
          <p:cNvPr id="30724" name="Text Box 4">
            <a:extLst>
              <a:ext uri="{FF2B5EF4-FFF2-40B4-BE49-F238E27FC236}">
                <a16:creationId xmlns:a16="http://schemas.microsoft.com/office/drawing/2014/main" id="{62652481-FF7B-4195-87DE-D2111B58839C}"/>
              </a:ext>
            </a:extLst>
          </p:cNvPr>
          <p:cNvSpPr txBox="1">
            <a:spLocks noChangeArrowheads="1"/>
          </p:cNvSpPr>
          <p:nvPr/>
        </p:nvSpPr>
        <p:spPr bwMode="auto">
          <a:xfrm>
            <a:off x="1703389" y="6308726"/>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defRPr>
            </a:lvl9pPr>
          </a:lstStyle>
          <a:p>
            <a:pPr eaLnBrk="1" hangingPunct="1">
              <a:spcBef>
                <a:spcPct val="50000"/>
              </a:spcBef>
              <a:buFontTx/>
              <a:buNone/>
            </a:pPr>
            <a:endParaRPr lang="sv-SE" altLang="sv-SE" sz="1800">
              <a:latin typeface="Arial" panose="020B0604020202020204" pitchFamily="34" charset="0"/>
            </a:endParaRPr>
          </a:p>
        </p:txBody>
      </p:sp>
    </p:spTree>
    <p:extLst>
      <p:ext uri="{BB962C8B-B14F-4D97-AF65-F5344CB8AC3E}">
        <p14:creationId xmlns:p14="http://schemas.microsoft.com/office/powerpoint/2010/main" val="2349289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51895DE-A116-4A99-9552-4CE56B804D4F}"/>
              </a:ext>
            </a:extLst>
          </p:cNvPr>
          <p:cNvSpPr>
            <a:spLocks noGrp="1" noChangeArrowheads="1"/>
          </p:cNvSpPr>
          <p:nvPr>
            <p:ph type="title"/>
          </p:nvPr>
        </p:nvSpPr>
        <p:spPr/>
        <p:txBody>
          <a:bodyPr/>
          <a:lstStyle/>
          <a:p>
            <a:pPr algn="l" eaLnBrk="1" hangingPunct="1"/>
            <a:r>
              <a:rPr lang="sv-SE" altLang="sv-SE" dirty="0">
                <a:cs typeface="Arial" panose="020B0604020202020204" pitchFamily="34" charset="0"/>
              </a:rPr>
              <a:t>R</a:t>
            </a:r>
            <a:r>
              <a:rPr lang="sv-SE" altLang="sv-SE" dirty="0">
                <a:latin typeface="Arial" panose="020B0604020202020204" pitchFamily="34" charset="0"/>
                <a:cs typeface="Arial" panose="020B0604020202020204" pitchFamily="34" charset="0"/>
              </a:rPr>
              <a:t>östkort</a:t>
            </a:r>
          </a:p>
        </p:txBody>
      </p:sp>
      <p:sp>
        <p:nvSpPr>
          <p:cNvPr id="30723" name="Rectangle 3">
            <a:extLst>
              <a:ext uri="{FF2B5EF4-FFF2-40B4-BE49-F238E27FC236}">
                <a16:creationId xmlns:a16="http://schemas.microsoft.com/office/drawing/2014/main" id="{5D3801A5-25C9-447C-9A75-B5B32A30844A}"/>
              </a:ext>
            </a:extLst>
          </p:cNvPr>
          <p:cNvSpPr>
            <a:spLocks noGrp="1" noChangeArrowheads="1"/>
          </p:cNvSpPr>
          <p:nvPr>
            <p:ph sz="half" idx="1"/>
          </p:nvPr>
        </p:nvSpPr>
        <p:spPr/>
        <p:txBody>
          <a:bodyPr/>
          <a:lstStyle/>
          <a:p>
            <a:r>
              <a:rPr lang="sv-SE" altLang="sv-SE" dirty="0"/>
              <a:t>Tre typer av </a:t>
            </a:r>
            <a:r>
              <a:rPr lang="sv-SE" altLang="sv-SE" dirty="0" smtClean="0"/>
              <a:t>röstkort </a:t>
            </a:r>
          </a:p>
          <a:p>
            <a:pPr marL="324000" lvl="1" indent="0">
              <a:buNone/>
            </a:pPr>
            <a:r>
              <a:rPr lang="sv-SE" altLang="sv-SE" dirty="0" smtClean="0"/>
              <a:t>- röstkort </a:t>
            </a:r>
          </a:p>
          <a:p>
            <a:pPr marL="324000" lvl="1" indent="0">
              <a:buNone/>
            </a:pPr>
            <a:r>
              <a:rPr lang="sv-SE" altLang="sv-SE" dirty="0" smtClean="0"/>
              <a:t>- dubblettröstkort</a:t>
            </a:r>
          </a:p>
          <a:p>
            <a:pPr marL="324000" lvl="1" indent="0">
              <a:buNone/>
            </a:pPr>
            <a:r>
              <a:rPr lang="sv-SE" altLang="sv-SE" dirty="0" smtClean="0"/>
              <a:t>- utlandsröstkort</a:t>
            </a:r>
            <a:endParaRPr lang="sv-SE" altLang="sv-SE" dirty="0"/>
          </a:p>
          <a:p>
            <a:endParaRPr lang="sv-SE" altLang="sv-SE" sz="1600" dirty="0"/>
          </a:p>
          <a:p>
            <a:pPr marL="650875" lvl="1" indent="-342900"/>
            <a:endParaRPr lang="sv-SE" altLang="sv-SE" sz="2400" dirty="0"/>
          </a:p>
        </p:txBody>
      </p:sp>
      <p:pic>
        <p:nvPicPr>
          <p:cNvPr id="3" name="Platshållare för innehåll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14888" y="1535113"/>
            <a:ext cx="6369111" cy="3451225"/>
          </a:xfrm>
        </p:spPr>
      </p:pic>
      <p:sp>
        <p:nvSpPr>
          <p:cNvPr id="30724" name="Text Box 4">
            <a:extLst>
              <a:ext uri="{FF2B5EF4-FFF2-40B4-BE49-F238E27FC236}">
                <a16:creationId xmlns:a16="http://schemas.microsoft.com/office/drawing/2014/main" id="{62652481-FF7B-4195-87DE-D2111B58839C}"/>
              </a:ext>
            </a:extLst>
          </p:cNvPr>
          <p:cNvSpPr txBox="1">
            <a:spLocks noChangeArrowheads="1"/>
          </p:cNvSpPr>
          <p:nvPr/>
        </p:nvSpPr>
        <p:spPr bwMode="auto">
          <a:xfrm>
            <a:off x="1703389" y="6308726"/>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defRPr>
            </a:lvl9pPr>
          </a:lstStyle>
          <a:p>
            <a:pPr eaLnBrk="1" hangingPunct="1">
              <a:spcBef>
                <a:spcPct val="50000"/>
              </a:spcBef>
              <a:buFontTx/>
              <a:buNone/>
            </a:pPr>
            <a:endParaRPr lang="sv-SE" altLang="sv-SE" sz="1800">
              <a:latin typeface="Arial" panose="020B0604020202020204" pitchFamily="34" charset="0"/>
            </a:endParaRPr>
          </a:p>
        </p:txBody>
      </p:sp>
    </p:spTree>
    <p:extLst>
      <p:ext uri="{BB962C8B-B14F-4D97-AF65-F5344CB8AC3E}">
        <p14:creationId xmlns:p14="http://schemas.microsoft.com/office/powerpoint/2010/main" val="1636860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Förberedelser inför röstmottagning</a:t>
            </a:r>
          </a:p>
        </p:txBody>
      </p:sp>
      <p:sp>
        <p:nvSpPr>
          <p:cNvPr id="5" name="Underrubrik 4"/>
          <p:cNvSpPr>
            <a:spLocks noGrp="1"/>
          </p:cNvSpPr>
          <p:nvPr>
            <p:ph type="subTitle" idx="1"/>
          </p:nvPr>
        </p:nvSpPr>
        <p:spPr/>
        <p:txBody>
          <a:bodyPr/>
          <a:lstStyle/>
          <a:p>
            <a:endParaRPr lang="sv-SE"/>
          </a:p>
        </p:txBody>
      </p:sp>
    </p:spTree>
    <p:extLst>
      <p:ext uri="{BB962C8B-B14F-4D97-AF65-F5344CB8AC3E}">
        <p14:creationId xmlns:p14="http://schemas.microsoft.com/office/powerpoint/2010/main" val="3928618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2F4FE49-5451-415B-839B-FC7DFAAAA4BC}"/>
              </a:ext>
            </a:extLst>
          </p:cNvPr>
          <p:cNvSpPr>
            <a:spLocks noGrp="1" noChangeArrowheads="1"/>
          </p:cNvSpPr>
          <p:nvPr>
            <p:ph type="title"/>
          </p:nvPr>
        </p:nvSpPr>
        <p:spPr/>
        <p:txBody>
          <a:bodyPr/>
          <a:lstStyle/>
          <a:p>
            <a:r>
              <a:rPr lang="sv-SE" altLang="sv-SE" dirty="0"/>
              <a:t>Hantera valkretsar och valdistrikt i Valid</a:t>
            </a:r>
          </a:p>
        </p:txBody>
      </p:sp>
      <p:sp>
        <p:nvSpPr>
          <p:cNvPr id="19459" name="Rectangle 3">
            <a:extLst>
              <a:ext uri="{FF2B5EF4-FFF2-40B4-BE49-F238E27FC236}">
                <a16:creationId xmlns:a16="http://schemas.microsoft.com/office/drawing/2014/main" id="{BB78B5A5-8662-4D2C-BD2C-DB6125612703}"/>
              </a:ext>
            </a:extLst>
          </p:cNvPr>
          <p:cNvSpPr>
            <a:spLocks noGrp="1" noChangeArrowheads="1"/>
          </p:cNvSpPr>
          <p:nvPr>
            <p:ph type="body" idx="1"/>
          </p:nvPr>
        </p:nvSpPr>
        <p:spPr>
          <a:xfrm>
            <a:off x="1207009" y="1417639"/>
            <a:ext cx="9210168" cy="3667545"/>
          </a:xfrm>
        </p:spPr>
        <p:txBody>
          <a:bodyPr/>
          <a:lstStyle/>
          <a:p>
            <a:r>
              <a:rPr lang="sv-SE" altLang="sv-SE" dirty="0" smtClean="0"/>
              <a:t>Valdistrikt 17/1-23/1</a:t>
            </a:r>
            <a:endParaRPr lang="sv-SE" altLang="sv-SE" dirty="0"/>
          </a:p>
          <a:p>
            <a:r>
              <a:rPr lang="sv-SE" altLang="sv-SE" dirty="0" smtClean="0"/>
              <a:t>Valkretsar </a:t>
            </a:r>
            <a:r>
              <a:rPr lang="sv-SE" altLang="sv-SE" dirty="0"/>
              <a:t>och placeringsdistrikt 31/1-13/2</a:t>
            </a:r>
            <a:br>
              <a:rPr lang="sv-SE" altLang="sv-SE" dirty="0"/>
            </a:br>
            <a:endParaRPr lang="sv-SE" altLang="sv-SE" dirty="0"/>
          </a:p>
          <a:p>
            <a:pPr marL="0" indent="0" eaLnBrk="1" hangingPunct="1">
              <a:buNone/>
            </a:pPr>
            <a:endParaRPr lang="sv-SE" altLang="sv-SE" sz="2000" dirty="0" smtClean="0"/>
          </a:p>
          <a:p>
            <a:pPr marL="0" indent="0">
              <a:buNone/>
            </a:pPr>
            <a:endParaRPr lang="sv-SE" altLang="sv-SE" dirty="0"/>
          </a:p>
          <a:p>
            <a:pPr marL="0" indent="0" eaLnBrk="1" hangingPunct="1">
              <a:buNone/>
            </a:pPr>
            <a:endParaRPr lang="sv-SE" altLang="sv-SE" dirty="0"/>
          </a:p>
          <a:p>
            <a:pPr eaLnBrk="1" hangingPunct="1"/>
            <a:endParaRPr lang="sv-SE" altLang="sv-SE" dirty="0"/>
          </a:p>
          <a:p>
            <a:pPr eaLnBrk="1" hangingPunct="1"/>
            <a:endParaRPr lang="sv-SE" altLang="sv-SE" dirty="0"/>
          </a:p>
        </p:txBody>
      </p:sp>
    </p:spTree>
    <p:extLst>
      <p:ext uri="{BB962C8B-B14F-4D97-AF65-F5344CB8AC3E}">
        <p14:creationId xmlns:p14="http://schemas.microsoft.com/office/powerpoint/2010/main" val="105273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E150F6C-71FF-480F-AF78-03F13E0531A6}"/>
              </a:ext>
            </a:extLst>
          </p:cNvPr>
          <p:cNvSpPr>
            <a:spLocks noGrp="1" noChangeArrowheads="1"/>
          </p:cNvSpPr>
          <p:nvPr>
            <p:ph type="title"/>
          </p:nvPr>
        </p:nvSpPr>
        <p:spPr/>
        <p:txBody>
          <a:bodyPr/>
          <a:lstStyle/>
          <a:p>
            <a:pPr algn="l" eaLnBrk="1" hangingPunct="1"/>
            <a:r>
              <a:rPr lang="sv-SE" altLang="sv-SE" dirty="0">
                <a:latin typeface="Arial" panose="020B0604020202020204" pitchFamily="34" charset="0"/>
                <a:cs typeface="Arial" panose="020B0604020202020204" pitchFamily="34" charset="0"/>
              </a:rPr>
              <a:t>L</a:t>
            </a:r>
            <a:r>
              <a:rPr lang="sv-SE" altLang="sv-SE" dirty="0" smtClean="0">
                <a:latin typeface="Arial" panose="020B0604020202020204" pitchFamily="34" charset="0"/>
                <a:cs typeface="Arial" panose="020B0604020202020204" pitchFamily="34" charset="0"/>
              </a:rPr>
              <a:t>okaler </a:t>
            </a:r>
            <a:r>
              <a:rPr lang="sv-SE" altLang="sv-SE" dirty="0">
                <a:latin typeface="Arial" panose="020B0604020202020204" pitchFamily="34" charset="0"/>
                <a:cs typeface="Arial" panose="020B0604020202020204" pitchFamily="34" charset="0"/>
              </a:rPr>
              <a:t>för röstmottagning</a:t>
            </a:r>
            <a:endParaRPr lang="sv-SE" altLang="sv-SE" b="1" dirty="0">
              <a:latin typeface="Arial" panose="020B0604020202020204" pitchFamily="34" charset="0"/>
              <a:cs typeface="Arial" panose="020B0604020202020204" pitchFamily="34" charset="0"/>
            </a:endParaRPr>
          </a:p>
        </p:txBody>
      </p:sp>
      <p:sp>
        <p:nvSpPr>
          <p:cNvPr id="21507" name="Rectangle 3">
            <a:extLst>
              <a:ext uri="{FF2B5EF4-FFF2-40B4-BE49-F238E27FC236}">
                <a16:creationId xmlns:a16="http://schemas.microsoft.com/office/drawing/2014/main" id="{83F036D7-45CA-4B0D-9318-BE64147164F0}"/>
              </a:ext>
            </a:extLst>
          </p:cNvPr>
          <p:cNvSpPr>
            <a:spLocks noGrp="1" noChangeArrowheads="1"/>
          </p:cNvSpPr>
          <p:nvPr>
            <p:ph type="body" idx="1"/>
          </p:nvPr>
        </p:nvSpPr>
        <p:spPr>
          <a:xfrm>
            <a:off x="1008000" y="1572768"/>
            <a:ext cx="9660000" cy="4136053"/>
          </a:xfrm>
        </p:spPr>
        <p:txBody>
          <a:bodyPr/>
          <a:lstStyle/>
          <a:p>
            <a:r>
              <a:rPr lang="sv-SE" altLang="sv-SE" dirty="0"/>
              <a:t>En vallokal </a:t>
            </a:r>
            <a:r>
              <a:rPr lang="sv-SE" altLang="sv-SE" dirty="0" smtClean="0"/>
              <a:t>för varje valdistrikt, öppen kl. 8-21</a:t>
            </a:r>
            <a:endParaRPr lang="sv-SE" altLang="sv-SE" dirty="0"/>
          </a:p>
          <a:p>
            <a:pPr eaLnBrk="1" hangingPunct="1"/>
            <a:r>
              <a:rPr lang="sv-SE" altLang="sv-SE" dirty="0" smtClean="0"/>
              <a:t>Minst </a:t>
            </a:r>
            <a:r>
              <a:rPr lang="sv-SE" altLang="sv-SE" dirty="0"/>
              <a:t>en röstningslokal öppen </a:t>
            </a:r>
            <a:r>
              <a:rPr lang="sv-SE" altLang="sv-SE" dirty="0" smtClean="0"/>
              <a:t>22 maj – 9 juni</a:t>
            </a:r>
            <a:endParaRPr lang="sv-SE" altLang="sv-SE" dirty="0"/>
          </a:p>
          <a:p>
            <a:pPr marL="0" indent="0" eaLnBrk="1" hangingPunct="1">
              <a:buNone/>
            </a:pPr>
            <a:endParaRPr lang="sv-SE" altLang="sv-SE" dirty="0"/>
          </a:p>
          <a:p>
            <a:pPr eaLnBrk="1" hangingPunct="1">
              <a:buFontTx/>
              <a:buNone/>
            </a:pPr>
            <a:endParaRPr lang="sv-SE" altLang="sv-SE" dirty="0"/>
          </a:p>
        </p:txBody>
      </p:sp>
    </p:spTree>
    <p:extLst>
      <p:ext uri="{BB962C8B-B14F-4D97-AF65-F5344CB8AC3E}">
        <p14:creationId xmlns:p14="http://schemas.microsoft.com/office/powerpoint/2010/main" val="2599725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Innehåll</a:t>
            </a:r>
            <a:endParaRPr lang="sv-SE" dirty="0"/>
          </a:p>
        </p:txBody>
      </p:sp>
      <p:sp>
        <p:nvSpPr>
          <p:cNvPr id="5" name="Platshållare för innehåll 4"/>
          <p:cNvSpPr>
            <a:spLocks noGrp="1"/>
          </p:cNvSpPr>
          <p:nvPr>
            <p:ph sz="half" idx="1"/>
          </p:nvPr>
        </p:nvSpPr>
        <p:spPr/>
        <p:txBody>
          <a:bodyPr/>
          <a:lstStyle/>
          <a:p>
            <a:r>
              <a:rPr lang="sv-SE" dirty="0" smtClean="0"/>
              <a:t>Valadministrationen</a:t>
            </a:r>
          </a:p>
          <a:p>
            <a:r>
              <a:rPr lang="sv-SE" dirty="0" smtClean="0"/>
              <a:t>Information till allmänheten</a:t>
            </a:r>
          </a:p>
          <a:p>
            <a:r>
              <a:rPr lang="sv-SE" dirty="0" smtClean="0"/>
              <a:t>Rösträtt och sätt att rösta</a:t>
            </a:r>
          </a:p>
          <a:p>
            <a:r>
              <a:rPr lang="sv-SE" dirty="0"/>
              <a:t>Förberedelser inför </a:t>
            </a:r>
            <a:r>
              <a:rPr lang="sv-SE" dirty="0" smtClean="0"/>
              <a:t>röstmottagning</a:t>
            </a:r>
          </a:p>
          <a:p>
            <a:r>
              <a:rPr lang="sv-SE" dirty="0" smtClean="0"/>
              <a:t>Valsäkerhet</a:t>
            </a:r>
          </a:p>
          <a:p>
            <a:r>
              <a:rPr lang="sv-SE" dirty="0"/>
              <a:t>Förtidsröstning</a:t>
            </a:r>
          </a:p>
          <a:p>
            <a:r>
              <a:rPr lang="sv-SE" dirty="0"/>
              <a:t>Valdagen och valkvällen</a:t>
            </a:r>
          </a:p>
          <a:p>
            <a:pPr marL="0" indent="0">
              <a:buNone/>
            </a:pPr>
            <a:endParaRPr lang="sv-SE" dirty="0" smtClean="0"/>
          </a:p>
          <a:p>
            <a:endParaRPr lang="sv-SE" dirty="0"/>
          </a:p>
        </p:txBody>
      </p:sp>
      <p:sp>
        <p:nvSpPr>
          <p:cNvPr id="6" name="Platshållare för innehåll 5"/>
          <p:cNvSpPr>
            <a:spLocks noGrp="1"/>
          </p:cNvSpPr>
          <p:nvPr>
            <p:ph sz="half" idx="2"/>
          </p:nvPr>
        </p:nvSpPr>
        <p:spPr/>
        <p:txBody>
          <a:bodyPr/>
          <a:lstStyle/>
          <a:p>
            <a:r>
              <a:rPr lang="sv-SE" dirty="0" smtClean="0"/>
              <a:t>Valnämndens </a:t>
            </a:r>
            <a:r>
              <a:rPr lang="sv-SE" dirty="0"/>
              <a:t>mottagning och inlämning av röster till </a:t>
            </a:r>
            <a:r>
              <a:rPr lang="sv-SE" dirty="0" smtClean="0"/>
              <a:t>Länsstyrelsen</a:t>
            </a:r>
          </a:p>
          <a:p>
            <a:r>
              <a:rPr lang="sv-SE" dirty="0" smtClean="0"/>
              <a:t>Valnämndens preliminära rösträkning och uppsamlingsräkning</a:t>
            </a:r>
          </a:p>
          <a:p>
            <a:r>
              <a:rPr lang="sv-SE" dirty="0" smtClean="0"/>
              <a:t>Övrigt</a:t>
            </a:r>
          </a:p>
          <a:p>
            <a:endParaRPr lang="sv-SE" dirty="0"/>
          </a:p>
        </p:txBody>
      </p:sp>
    </p:spTree>
    <p:extLst>
      <p:ext uri="{BB962C8B-B14F-4D97-AF65-F5344CB8AC3E}">
        <p14:creationId xmlns:p14="http://schemas.microsoft.com/office/powerpoint/2010/main" val="2223941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5486400" y="1535114"/>
            <a:ext cx="5943600" cy="4037012"/>
          </a:xfrm>
        </p:spPr>
      </p:pic>
      <p:sp>
        <p:nvSpPr>
          <p:cNvPr id="2" name="Rubrik 1"/>
          <p:cNvSpPr>
            <a:spLocks noGrp="1"/>
          </p:cNvSpPr>
          <p:nvPr>
            <p:ph type="title"/>
          </p:nvPr>
        </p:nvSpPr>
        <p:spPr/>
        <p:txBody>
          <a:bodyPr/>
          <a:lstStyle/>
          <a:p>
            <a:r>
              <a:rPr lang="sv-SE" dirty="0" smtClean="0"/>
              <a:t>Lokaler </a:t>
            </a:r>
            <a:r>
              <a:rPr lang="sv-SE" dirty="0"/>
              <a:t>för </a:t>
            </a:r>
            <a:r>
              <a:rPr lang="sv-SE" dirty="0" smtClean="0"/>
              <a:t>röstmottagning</a:t>
            </a:r>
            <a:endParaRPr lang="sv-SE" dirty="0"/>
          </a:p>
        </p:txBody>
      </p:sp>
      <p:sp>
        <p:nvSpPr>
          <p:cNvPr id="3" name="Platshållare för innehåll 2"/>
          <p:cNvSpPr>
            <a:spLocks noGrp="1"/>
          </p:cNvSpPr>
          <p:nvPr>
            <p:ph sz="half" idx="1"/>
          </p:nvPr>
        </p:nvSpPr>
        <p:spPr/>
        <p:txBody>
          <a:bodyPr/>
          <a:lstStyle/>
          <a:p>
            <a:r>
              <a:rPr lang="sv-SE" dirty="0" smtClean="0"/>
              <a:t>Tänk på lokalisering</a:t>
            </a:r>
            <a:r>
              <a:rPr lang="sv-SE" dirty="0"/>
              <a:t>, tillgänglighet och </a:t>
            </a:r>
            <a:r>
              <a:rPr lang="sv-SE" dirty="0" smtClean="0"/>
              <a:t>öppethållande</a:t>
            </a:r>
            <a:endParaRPr lang="sv-SE" dirty="0"/>
          </a:p>
          <a:p>
            <a:r>
              <a:rPr lang="sv-SE" dirty="0" smtClean="0"/>
              <a:t>Tydligt avgränsade </a:t>
            </a:r>
          </a:p>
          <a:p>
            <a:r>
              <a:rPr lang="sv-SE" dirty="0" smtClean="0"/>
              <a:t>Inte </a:t>
            </a:r>
            <a:r>
              <a:rPr lang="sv-SE" dirty="0"/>
              <a:t>ha anknytning till en politisk sammanslutning</a:t>
            </a:r>
          </a:p>
          <a:p>
            <a:pPr>
              <a:buFontTx/>
              <a:buChar char="-"/>
            </a:pPr>
            <a:endParaRPr lang="sv-SE" dirty="0"/>
          </a:p>
        </p:txBody>
      </p:sp>
    </p:spTree>
    <p:extLst>
      <p:ext uri="{BB962C8B-B14F-4D97-AF65-F5344CB8AC3E}">
        <p14:creationId xmlns:p14="http://schemas.microsoft.com/office/powerpoint/2010/main" val="2140998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Lokaler </a:t>
            </a:r>
            <a:r>
              <a:rPr lang="sv-SE" dirty="0"/>
              <a:t>för </a:t>
            </a:r>
            <a:r>
              <a:rPr lang="sv-SE" dirty="0" smtClean="0"/>
              <a:t>röstmottagning</a:t>
            </a:r>
            <a:endParaRPr lang="sv-SE" dirty="0"/>
          </a:p>
        </p:txBody>
      </p:sp>
      <p:sp>
        <p:nvSpPr>
          <p:cNvPr id="3" name="Platshållare för innehåll 2"/>
          <p:cNvSpPr>
            <a:spLocks noGrp="1"/>
          </p:cNvSpPr>
          <p:nvPr>
            <p:ph idx="1"/>
          </p:nvPr>
        </p:nvSpPr>
        <p:spPr/>
        <p:txBody>
          <a:bodyPr/>
          <a:lstStyle/>
          <a:p>
            <a:r>
              <a:rPr lang="sv-SE" dirty="0"/>
              <a:t>Särskilt </a:t>
            </a:r>
            <a:r>
              <a:rPr lang="sv-SE" dirty="0" smtClean="0"/>
              <a:t>skyddsvärda</a:t>
            </a:r>
          </a:p>
          <a:p>
            <a:r>
              <a:rPr lang="sv-SE" dirty="0" smtClean="0"/>
              <a:t>Skyltning finns på valcentralen.val.se</a:t>
            </a:r>
          </a:p>
          <a:p>
            <a:endParaRPr lang="sv-SE" dirty="0"/>
          </a:p>
        </p:txBody>
      </p:sp>
    </p:spTree>
    <p:extLst>
      <p:ext uri="{BB962C8B-B14F-4D97-AF65-F5344CB8AC3E}">
        <p14:creationId xmlns:p14="http://schemas.microsoft.com/office/powerpoint/2010/main" val="1686501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Gruppövning</a:t>
            </a:r>
            <a:endParaRPr lang="sv-SE" dirty="0"/>
          </a:p>
        </p:txBody>
      </p:sp>
      <p:sp>
        <p:nvSpPr>
          <p:cNvPr id="5" name="Underrubrik 4"/>
          <p:cNvSpPr>
            <a:spLocks noGrp="1"/>
          </p:cNvSpPr>
          <p:nvPr>
            <p:ph type="subTitle" idx="1"/>
          </p:nvPr>
        </p:nvSpPr>
        <p:spPr/>
        <p:txBody>
          <a:bodyPr/>
          <a:lstStyle/>
          <a:p>
            <a:r>
              <a:rPr lang="sv-SE" dirty="0" smtClean="0"/>
              <a:t>Värdeneutrala lokaler</a:t>
            </a:r>
            <a:endParaRPr lang="sv-SE" dirty="0"/>
          </a:p>
        </p:txBody>
      </p:sp>
    </p:spTree>
    <p:extLst>
      <p:ext uri="{BB962C8B-B14F-4D97-AF65-F5344CB8AC3E}">
        <p14:creationId xmlns:p14="http://schemas.microsoft.com/office/powerpoint/2010/main" val="2932020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t>
            </a:r>
            <a:r>
              <a:rPr lang="sv-SE" dirty="0" smtClean="0"/>
              <a:t>eställ material och registrera </a:t>
            </a:r>
            <a:r>
              <a:rPr lang="sv-SE" dirty="0"/>
              <a:t>lokaler och i </a:t>
            </a:r>
            <a:r>
              <a:rPr lang="sv-SE" dirty="0" smtClean="0"/>
              <a:t>Valid</a:t>
            </a:r>
            <a:endParaRPr lang="sv-SE" dirty="0"/>
          </a:p>
        </p:txBody>
      </p:sp>
      <p:sp>
        <p:nvSpPr>
          <p:cNvPr id="3" name="Platshållare för innehåll 2"/>
          <p:cNvSpPr>
            <a:spLocks noGrp="1"/>
          </p:cNvSpPr>
          <p:nvPr>
            <p:ph idx="1"/>
          </p:nvPr>
        </p:nvSpPr>
        <p:spPr>
          <a:xfrm>
            <a:off x="1008000" y="1382713"/>
            <a:ext cx="10176001" cy="4351338"/>
          </a:xfrm>
        </p:spPr>
        <p:txBody>
          <a:bodyPr/>
          <a:lstStyle/>
          <a:p>
            <a:r>
              <a:rPr lang="sv-SE" altLang="sv-SE" dirty="0" smtClean="0"/>
              <a:t>Beställ </a:t>
            </a:r>
            <a:r>
              <a:rPr lang="sv-SE" altLang="sv-SE" dirty="0"/>
              <a:t>valmaterial i Valid </a:t>
            </a:r>
            <a:r>
              <a:rPr lang="sv-SE" altLang="sv-SE" dirty="0" smtClean="0"/>
              <a:t>senast </a:t>
            </a:r>
            <a:r>
              <a:rPr lang="sv-SE" altLang="sv-SE" dirty="0"/>
              <a:t>21 </a:t>
            </a:r>
            <a:r>
              <a:rPr lang="sv-SE" altLang="sv-SE" dirty="0" smtClean="0"/>
              <a:t>februari </a:t>
            </a:r>
          </a:p>
          <a:p>
            <a:r>
              <a:rPr lang="sv-SE" altLang="sv-SE" dirty="0"/>
              <a:t>Klarmarkera lokaler </a:t>
            </a:r>
            <a:r>
              <a:rPr lang="sv-SE" altLang="sv-SE" dirty="0" smtClean="0"/>
              <a:t>senast 15 mars</a:t>
            </a:r>
            <a:endParaRPr lang="sv-SE" altLang="sv-SE" sz="2000" dirty="0">
              <a:solidFill>
                <a:srgbClr val="FF0000"/>
              </a:solidFill>
            </a:endParaRPr>
          </a:p>
          <a:p>
            <a:pPr marL="0" indent="0">
              <a:buNone/>
            </a:pPr>
            <a:endParaRPr lang="sv-SE" altLang="sv-SE" dirty="0"/>
          </a:p>
          <a:p>
            <a:pPr marL="0" indent="0">
              <a:buNone/>
            </a:pPr>
            <a:endParaRPr lang="sv-SE" altLang="sv-SE" dirty="0"/>
          </a:p>
          <a:p>
            <a:endParaRPr lang="sv-SE" dirty="0"/>
          </a:p>
        </p:txBody>
      </p:sp>
    </p:spTree>
    <p:extLst>
      <p:ext uri="{BB962C8B-B14F-4D97-AF65-F5344CB8AC3E}">
        <p14:creationId xmlns:p14="http://schemas.microsoft.com/office/powerpoint/2010/main" val="2546037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Ambulerande röstmottagning</a:t>
            </a:r>
          </a:p>
        </p:txBody>
      </p:sp>
      <p:sp>
        <p:nvSpPr>
          <p:cNvPr id="3" name="Platshållare för innehåll 2"/>
          <p:cNvSpPr>
            <a:spLocks noGrp="1"/>
          </p:cNvSpPr>
          <p:nvPr>
            <p:ph idx="1"/>
          </p:nvPr>
        </p:nvSpPr>
        <p:spPr>
          <a:xfrm>
            <a:off x="1007999" y="1535113"/>
            <a:ext cx="10176001" cy="4351338"/>
          </a:xfrm>
        </p:spPr>
        <p:txBody>
          <a:bodyPr/>
          <a:lstStyle/>
          <a:p>
            <a:r>
              <a:rPr lang="sv-SE" dirty="0" smtClean="0"/>
              <a:t>För väljare som på grund av funktionsnedsättning, sjukdom eller ålder och inte kan ta sig till val- eller röstningslokal </a:t>
            </a:r>
          </a:p>
          <a:p>
            <a:r>
              <a:rPr lang="sv-SE" dirty="0" smtClean="0"/>
              <a:t>Kommunen ordnar röstmottagare som tar emot rösterna ex. i väljarens hem</a:t>
            </a:r>
          </a:p>
          <a:p>
            <a:r>
              <a:rPr lang="sv-SE" dirty="0" smtClean="0"/>
              <a:t>Viktigt skillnad mot budröstning – röstmottagarna får hjälpa till att göra i ordning rösten</a:t>
            </a:r>
            <a:endParaRPr lang="sv-SE" dirty="0"/>
          </a:p>
        </p:txBody>
      </p:sp>
    </p:spTree>
    <p:extLst>
      <p:ext uri="{BB962C8B-B14F-4D97-AF65-F5344CB8AC3E}">
        <p14:creationId xmlns:p14="http://schemas.microsoft.com/office/powerpoint/2010/main" val="2413263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Gruppövning</a:t>
            </a:r>
            <a:endParaRPr lang="sv-SE" dirty="0"/>
          </a:p>
        </p:txBody>
      </p:sp>
      <p:sp>
        <p:nvSpPr>
          <p:cNvPr id="3" name="Underrubrik 2"/>
          <p:cNvSpPr>
            <a:spLocks noGrp="1"/>
          </p:cNvSpPr>
          <p:nvPr>
            <p:ph type="subTitle" idx="1"/>
          </p:nvPr>
        </p:nvSpPr>
        <p:spPr/>
        <p:txBody>
          <a:bodyPr/>
          <a:lstStyle/>
          <a:p>
            <a:r>
              <a:rPr lang="sv-SE" dirty="0" smtClean="0"/>
              <a:t>Ambulerande röstmottagare</a:t>
            </a:r>
            <a:endParaRPr lang="sv-SE" dirty="0"/>
          </a:p>
        </p:txBody>
      </p:sp>
    </p:spTree>
    <p:extLst>
      <p:ext uri="{BB962C8B-B14F-4D97-AF65-F5344CB8AC3E}">
        <p14:creationId xmlns:p14="http://schemas.microsoft.com/office/powerpoint/2010/main" val="3240230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5414963" y="1229388"/>
            <a:ext cx="5769037" cy="4328449"/>
          </a:xfrm>
        </p:spPr>
      </p:pic>
      <p:sp>
        <p:nvSpPr>
          <p:cNvPr id="5" name="Rubrik 4"/>
          <p:cNvSpPr>
            <a:spLocks noGrp="1"/>
          </p:cNvSpPr>
          <p:nvPr>
            <p:ph type="title"/>
          </p:nvPr>
        </p:nvSpPr>
        <p:spPr/>
        <p:txBody>
          <a:bodyPr/>
          <a:lstStyle/>
          <a:p>
            <a:r>
              <a:rPr lang="sv-SE" dirty="0"/>
              <a:t>Valsedlar och avskärmningar</a:t>
            </a:r>
          </a:p>
        </p:txBody>
      </p:sp>
      <p:sp>
        <p:nvSpPr>
          <p:cNvPr id="6" name="Platshållare för innehåll 5"/>
          <p:cNvSpPr>
            <a:spLocks noGrp="1"/>
          </p:cNvSpPr>
          <p:nvPr>
            <p:ph sz="half" idx="1"/>
          </p:nvPr>
        </p:nvSpPr>
        <p:spPr/>
        <p:txBody>
          <a:bodyPr/>
          <a:lstStyle/>
          <a:p>
            <a:r>
              <a:rPr lang="sv-SE" altLang="sv-SE" dirty="0" smtClean="0"/>
              <a:t>Vissa valsedlar ska alltid finnas </a:t>
            </a:r>
            <a:r>
              <a:rPr lang="sv-SE" altLang="sv-SE" dirty="0"/>
              <a:t>i </a:t>
            </a:r>
            <a:r>
              <a:rPr lang="sv-SE" altLang="sv-SE" dirty="0" smtClean="0"/>
              <a:t>lokalen</a:t>
            </a:r>
            <a:endParaRPr lang="sv-SE" altLang="sv-SE" dirty="0"/>
          </a:p>
          <a:p>
            <a:r>
              <a:rPr lang="sv-SE" altLang="sv-SE" dirty="0"/>
              <a:t>Bakom avskärmning</a:t>
            </a:r>
          </a:p>
          <a:p>
            <a:r>
              <a:rPr lang="sv-SE" altLang="sv-SE" dirty="0" smtClean="0"/>
              <a:t>Presenteras på </a:t>
            </a:r>
            <a:r>
              <a:rPr lang="sv-SE" altLang="sv-SE" dirty="0"/>
              <a:t>samma sätt </a:t>
            </a:r>
          </a:p>
          <a:p>
            <a:pPr marL="0" indent="0">
              <a:buNone/>
            </a:pPr>
            <a:endParaRPr lang="sv-SE" dirty="0"/>
          </a:p>
        </p:txBody>
      </p:sp>
      <p:sp>
        <p:nvSpPr>
          <p:cNvPr id="2" name="Rektangel 1"/>
          <p:cNvSpPr/>
          <p:nvPr/>
        </p:nvSpPr>
        <p:spPr>
          <a:xfrm>
            <a:off x="1008000" y="1626954"/>
            <a:ext cx="8940672" cy="2451953"/>
          </a:xfrm>
          <a:prstGeom prst="rect">
            <a:avLst/>
          </a:prstGeom>
        </p:spPr>
        <p:txBody>
          <a:bodyPr wrap="square">
            <a:spAutoFit/>
          </a:bodyPr>
          <a:lstStyle/>
          <a:p>
            <a:pPr>
              <a:spcBef>
                <a:spcPts val="1000"/>
              </a:spcBef>
              <a:buClr>
                <a:schemeClr val="accent5"/>
              </a:buClr>
            </a:pPr>
            <a:endParaRPr lang="sv-SE" altLang="sv-SE" sz="2400" dirty="0"/>
          </a:p>
          <a:p>
            <a:pPr>
              <a:spcBef>
                <a:spcPts val="1000"/>
              </a:spcBef>
              <a:buClr>
                <a:schemeClr val="accent5"/>
              </a:buClr>
            </a:pPr>
            <a:endParaRPr lang="sv-SE" altLang="sv-SE" sz="2400" dirty="0" smtClean="0"/>
          </a:p>
          <a:p>
            <a:pPr marL="324000" indent="-324000">
              <a:spcBef>
                <a:spcPts val="1000"/>
              </a:spcBef>
              <a:buClr>
                <a:schemeClr val="accent5"/>
              </a:buClr>
              <a:buFont typeface="Wingdings" panose="05000000000000000000" pitchFamily="2" charset="2"/>
              <a:buChar char="§"/>
            </a:pPr>
            <a:endParaRPr lang="sv-SE" altLang="sv-SE" sz="2400" dirty="0" smtClean="0"/>
          </a:p>
          <a:p>
            <a:pPr>
              <a:spcBef>
                <a:spcPts val="1000"/>
              </a:spcBef>
              <a:buClr>
                <a:schemeClr val="accent5"/>
              </a:buClr>
            </a:pPr>
            <a:r>
              <a:rPr lang="sv-SE" altLang="sv-SE" sz="2400" dirty="0" smtClean="0"/>
              <a:t> </a:t>
            </a:r>
            <a:endParaRPr lang="sv-SE" altLang="sv-SE" sz="2400" dirty="0"/>
          </a:p>
          <a:p>
            <a:pPr marL="324000" indent="-324000">
              <a:spcBef>
                <a:spcPts val="1000"/>
              </a:spcBef>
              <a:buClr>
                <a:schemeClr val="accent5"/>
              </a:buClr>
              <a:buFont typeface="Wingdings" panose="05000000000000000000" pitchFamily="2" charset="2"/>
              <a:buChar char="§"/>
            </a:pPr>
            <a:endParaRPr lang="sv-SE" altLang="sv-SE" sz="2400" dirty="0"/>
          </a:p>
        </p:txBody>
      </p:sp>
    </p:spTree>
    <p:extLst>
      <p:ext uri="{BB962C8B-B14F-4D97-AF65-F5344CB8AC3E}">
        <p14:creationId xmlns:p14="http://schemas.microsoft.com/office/powerpoint/2010/main" val="3909202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Utbildning av </a:t>
            </a:r>
            <a:r>
              <a:rPr lang="sv-SE" dirty="0" smtClean="0"/>
              <a:t>röstmottagare</a:t>
            </a:r>
            <a:endParaRPr lang="sv-SE" dirty="0"/>
          </a:p>
        </p:txBody>
      </p:sp>
      <p:sp>
        <p:nvSpPr>
          <p:cNvPr id="6" name="Platshållare för innehåll 5"/>
          <p:cNvSpPr>
            <a:spLocks noGrp="1"/>
          </p:cNvSpPr>
          <p:nvPr>
            <p:ph sz="half" idx="1"/>
          </p:nvPr>
        </p:nvSpPr>
        <p:spPr/>
        <p:txBody>
          <a:bodyPr/>
          <a:lstStyle/>
          <a:p>
            <a:r>
              <a:rPr lang="sv-SE" dirty="0" smtClean="0"/>
              <a:t>Alla röstmottagare ska vara utbildade för uppdraget</a:t>
            </a:r>
          </a:p>
          <a:p>
            <a:r>
              <a:rPr lang="sv-SE" dirty="0" smtClean="0"/>
              <a:t>Vid utbildningen ska material som Valmyndigheten tar fram användas </a:t>
            </a:r>
            <a:endParaRPr lang="sv-SE" dirty="0"/>
          </a:p>
          <a:p>
            <a:r>
              <a:rPr lang="sv-SE" dirty="0" smtClean="0"/>
              <a:t>Men delar får ersättas och kompletteras utifrån lokala förhållanden</a:t>
            </a:r>
          </a:p>
        </p:txBody>
      </p:sp>
      <p:pic>
        <p:nvPicPr>
          <p:cNvPr id="3" name="Platshållare för innehåll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95319" y="1791731"/>
            <a:ext cx="5659395" cy="3669956"/>
          </a:xfrm>
        </p:spPr>
      </p:pic>
    </p:spTree>
    <p:extLst>
      <p:ext uri="{BB962C8B-B14F-4D97-AF65-F5344CB8AC3E}">
        <p14:creationId xmlns:p14="http://schemas.microsoft.com/office/powerpoint/2010/main" val="1624071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517DFAD-EBD5-4146-9346-2016EA32CF38}"/>
              </a:ext>
            </a:extLst>
          </p:cNvPr>
          <p:cNvSpPr>
            <a:spLocks noGrp="1" noChangeArrowheads="1"/>
          </p:cNvSpPr>
          <p:nvPr>
            <p:ph type="title"/>
          </p:nvPr>
        </p:nvSpPr>
        <p:spPr/>
        <p:txBody>
          <a:bodyPr/>
          <a:lstStyle/>
          <a:p>
            <a:pPr algn="l" eaLnBrk="1" hangingPunct="1"/>
            <a:r>
              <a:rPr lang="sv-SE" altLang="sv-SE" b="1" dirty="0" smtClean="0">
                <a:solidFill>
                  <a:schemeClr val="tx1"/>
                </a:solidFill>
                <a:cs typeface="Arial" panose="020B0604020202020204" pitchFamily="34" charset="0"/>
              </a:rPr>
              <a:t>Förtidsröster</a:t>
            </a:r>
            <a:endParaRPr lang="sv-SE" altLang="sv-SE" sz="4700" i="1" dirty="0">
              <a:solidFill>
                <a:srgbClr val="4D4D4D"/>
              </a:solidFill>
            </a:endParaRPr>
          </a:p>
        </p:txBody>
      </p:sp>
      <p:sp>
        <p:nvSpPr>
          <p:cNvPr id="36867" name="Rectangle 3">
            <a:extLst>
              <a:ext uri="{FF2B5EF4-FFF2-40B4-BE49-F238E27FC236}">
                <a16:creationId xmlns:a16="http://schemas.microsoft.com/office/drawing/2014/main" id="{57B7CEA4-12DF-4529-BEA0-35FC8C9302DD}"/>
              </a:ext>
            </a:extLst>
          </p:cNvPr>
          <p:cNvSpPr>
            <a:spLocks noGrp="1" noChangeArrowheads="1"/>
          </p:cNvSpPr>
          <p:nvPr>
            <p:ph type="body" idx="1"/>
          </p:nvPr>
        </p:nvSpPr>
        <p:spPr>
          <a:xfrm>
            <a:off x="1008000" y="1354667"/>
            <a:ext cx="9202800" cy="4996705"/>
          </a:xfrm>
        </p:spPr>
        <p:txBody>
          <a:bodyPr/>
          <a:lstStyle/>
          <a:p>
            <a:r>
              <a:rPr lang="sv-SE" altLang="sv-SE" sz="2200" dirty="0" smtClean="0"/>
              <a:t>Hantering</a:t>
            </a:r>
            <a:r>
              <a:rPr lang="sv-SE" altLang="sv-SE" sz="2200" dirty="0"/>
              <a:t>, </a:t>
            </a:r>
            <a:r>
              <a:rPr lang="sv-SE" altLang="sv-SE" sz="2200" dirty="0" smtClean="0"/>
              <a:t>transport </a:t>
            </a:r>
            <a:r>
              <a:rPr lang="sv-SE" altLang="sv-SE" sz="2200" dirty="0"/>
              <a:t>och förvaring av </a:t>
            </a:r>
            <a:r>
              <a:rPr lang="sv-SE" altLang="sv-SE" sz="2200" dirty="0" smtClean="0"/>
              <a:t>förtidsröster </a:t>
            </a:r>
            <a:r>
              <a:rPr lang="sv-SE" altLang="sv-SE" sz="2200" dirty="0"/>
              <a:t>ska ske säkert </a:t>
            </a:r>
            <a:endParaRPr lang="sv-SE" altLang="sv-SE" sz="2200" dirty="0" smtClean="0"/>
          </a:p>
          <a:p>
            <a:r>
              <a:rPr lang="sv-SE" altLang="sv-SE" sz="2200" dirty="0" smtClean="0"/>
              <a:t>Röster </a:t>
            </a:r>
            <a:r>
              <a:rPr lang="sv-SE" altLang="sv-SE" sz="2200" dirty="0"/>
              <a:t>skickas till kommunerna </a:t>
            </a:r>
            <a:r>
              <a:rPr lang="sv-SE" altLang="sv-SE" sz="2200" dirty="0" smtClean="0"/>
              <a:t>genom </a:t>
            </a:r>
            <a:r>
              <a:rPr lang="sv-SE" altLang="sv-SE" sz="2200" dirty="0" err="1" smtClean="0"/>
              <a:t>PostNord</a:t>
            </a:r>
            <a:endParaRPr lang="sv-SE" altLang="sv-SE" sz="2200" dirty="0" smtClean="0"/>
          </a:p>
          <a:p>
            <a:pPr lvl="0"/>
            <a:r>
              <a:rPr lang="sv-SE" sz="2200" dirty="0">
                <a:latin typeface="+mj-lt"/>
              </a:rPr>
              <a:t>Registreras i Valid</a:t>
            </a:r>
          </a:p>
          <a:p>
            <a:pPr lvl="0"/>
            <a:r>
              <a:rPr lang="sv-SE" sz="2200" dirty="0">
                <a:latin typeface="+mj-lt"/>
              </a:rPr>
              <a:t>Inte era röster? Skicka rösten snabbt till rätt kommun!</a:t>
            </a:r>
          </a:p>
          <a:p>
            <a:pPr marL="0" indent="0">
              <a:buNone/>
            </a:pPr>
            <a:endParaRPr lang="sv-SE" altLang="sv-SE" sz="2200" dirty="0"/>
          </a:p>
        </p:txBody>
      </p:sp>
    </p:spTree>
    <p:extLst>
      <p:ext uri="{BB962C8B-B14F-4D97-AF65-F5344CB8AC3E}">
        <p14:creationId xmlns:p14="http://schemas.microsoft.com/office/powerpoint/2010/main" val="1857277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p:txBody>
          <a:bodyPr/>
          <a:lstStyle/>
          <a:p>
            <a:r>
              <a:rPr lang="sv-SE" dirty="0" smtClean="0"/>
              <a:t>Gruppövning</a:t>
            </a:r>
            <a:endParaRPr lang="sv-SE" dirty="0"/>
          </a:p>
        </p:txBody>
      </p:sp>
      <p:sp>
        <p:nvSpPr>
          <p:cNvPr id="7" name="Underrubrik 6"/>
          <p:cNvSpPr>
            <a:spLocks noGrp="1"/>
          </p:cNvSpPr>
          <p:nvPr>
            <p:ph type="subTitle" idx="1"/>
          </p:nvPr>
        </p:nvSpPr>
        <p:spPr/>
        <p:txBody>
          <a:bodyPr/>
          <a:lstStyle/>
          <a:p>
            <a:r>
              <a:rPr lang="sv-SE" dirty="0"/>
              <a:t>Hur löser ni ordningen och avskärmningen av </a:t>
            </a:r>
            <a:r>
              <a:rPr lang="sv-SE" dirty="0" smtClean="0"/>
              <a:t>valsedlar?</a:t>
            </a:r>
            <a:endParaRPr lang="sv-SE" dirty="0"/>
          </a:p>
        </p:txBody>
      </p:sp>
    </p:spTree>
    <p:extLst>
      <p:ext uri="{BB962C8B-B14F-4D97-AF65-F5344CB8AC3E}">
        <p14:creationId xmlns:p14="http://schemas.microsoft.com/office/powerpoint/2010/main" val="2074865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Valadministrationen</a:t>
            </a:r>
          </a:p>
        </p:txBody>
      </p:sp>
      <p:sp>
        <p:nvSpPr>
          <p:cNvPr id="5" name="Underrubrik 4"/>
          <p:cNvSpPr>
            <a:spLocks noGrp="1"/>
          </p:cNvSpPr>
          <p:nvPr>
            <p:ph type="subTitle" idx="1"/>
          </p:nvPr>
        </p:nvSpPr>
        <p:spPr/>
        <p:txBody>
          <a:bodyPr/>
          <a:lstStyle/>
          <a:p>
            <a:r>
              <a:rPr lang="sv-SE" dirty="0"/>
              <a:t>- Kontaktvägar och ansvarsområden</a:t>
            </a:r>
          </a:p>
        </p:txBody>
      </p:sp>
    </p:spTree>
    <p:extLst>
      <p:ext uri="{BB962C8B-B14F-4D97-AF65-F5344CB8AC3E}">
        <p14:creationId xmlns:p14="http://schemas.microsoft.com/office/powerpoint/2010/main" val="3091664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Valsäkerhet</a:t>
            </a:r>
            <a:endParaRPr lang="sv-SE" dirty="0"/>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914149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Valsäkerhet</a:t>
            </a:r>
            <a:endParaRPr lang="sv-SE" dirty="0"/>
          </a:p>
        </p:txBody>
      </p:sp>
      <p:sp>
        <p:nvSpPr>
          <p:cNvPr id="3" name="Platshållare för innehåll 2"/>
          <p:cNvSpPr>
            <a:spLocks noGrp="1"/>
          </p:cNvSpPr>
          <p:nvPr>
            <p:ph idx="1"/>
          </p:nvPr>
        </p:nvSpPr>
        <p:spPr/>
        <p:txBody>
          <a:bodyPr/>
          <a:lstStyle/>
          <a:p>
            <a:pPr marL="0" indent="0">
              <a:buNone/>
            </a:pPr>
            <a:r>
              <a:rPr lang="sv-SE" dirty="0" smtClean="0"/>
              <a:t>Valadministrationen </a:t>
            </a:r>
            <a:r>
              <a:rPr lang="sv-SE" dirty="0"/>
              <a:t>skyddar </a:t>
            </a:r>
          </a:p>
          <a:p>
            <a:r>
              <a:rPr lang="sv-SE" dirty="0"/>
              <a:t>Förmågan att rösta</a:t>
            </a:r>
          </a:p>
          <a:p>
            <a:r>
              <a:rPr lang="sv-SE" dirty="0" smtClean="0"/>
              <a:t>Själva valgenomförandet</a:t>
            </a:r>
            <a:endParaRPr lang="sv-SE" dirty="0"/>
          </a:p>
          <a:p>
            <a:r>
              <a:rPr lang="sv-SE" dirty="0"/>
              <a:t>Förtroendet för </a:t>
            </a:r>
            <a:r>
              <a:rPr lang="sv-SE" dirty="0" smtClean="0"/>
              <a:t>valgenomförandet</a:t>
            </a:r>
            <a:endParaRPr lang="sv-SE" dirty="0"/>
          </a:p>
          <a:p>
            <a:pPr marL="0" indent="0">
              <a:buNone/>
            </a:pPr>
            <a:endParaRPr lang="sv-SE" dirty="0" smtClean="0"/>
          </a:p>
        </p:txBody>
      </p:sp>
    </p:spTree>
    <p:extLst>
      <p:ext uri="{BB962C8B-B14F-4D97-AF65-F5344CB8AC3E}">
        <p14:creationId xmlns:p14="http://schemas.microsoft.com/office/powerpoint/2010/main" val="286321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 skyddar mot</a:t>
            </a:r>
            <a:endParaRPr lang="sv-SE" dirty="0"/>
          </a:p>
        </p:txBody>
      </p:sp>
      <p:sp>
        <p:nvSpPr>
          <p:cNvPr id="3" name="Platshållare för innehåll 2"/>
          <p:cNvSpPr>
            <a:spLocks noGrp="1"/>
          </p:cNvSpPr>
          <p:nvPr>
            <p:ph idx="1"/>
          </p:nvPr>
        </p:nvSpPr>
        <p:spPr/>
        <p:txBody>
          <a:bodyPr/>
          <a:lstStyle/>
          <a:p>
            <a:r>
              <a:rPr lang="sv-SE" sz="2400" dirty="0" smtClean="0"/>
              <a:t>Främmande makt, lokala </a:t>
            </a:r>
            <a:r>
              <a:rPr lang="sv-SE" sz="2400" dirty="0"/>
              <a:t>grupper </a:t>
            </a:r>
            <a:r>
              <a:rPr lang="sv-SE" sz="2400" dirty="0" smtClean="0"/>
              <a:t> och enskilda individer</a:t>
            </a:r>
          </a:p>
          <a:p>
            <a:r>
              <a:rPr lang="sv-SE" dirty="0" smtClean="0"/>
              <a:t>Olyckor och naturhändelser</a:t>
            </a:r>
            <a:endParaRPr lang="sv-SE" sz="2400" dirty="0"/>
          </a:p>
          <a:p>
            <a:endParaRPr lang="sv-SE" dirty="0"/>
          </a:p>
        </p:txBody>
      </p:sp>
    </p:spTree>
    <p:extLst>
      <p:ext uri="{BB962C8B-B14F-4D97-AF65-F5344CB8AC3E}">
        <p14:creationId xmlns:p14="http://schemas.microsoft.com/office/powerpoint/2010/main" val="3406418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 på händelser och skyddsåtgärder</a:t>
            </a:r>
            <a:endParaRPr lang="sv-SE" dirty="0"/>
          </a:p>
        </p:txBody>
      </p:sp>
      <p:sp>
        <p:nvSpPr>
          <p:cNvPr id="3" name="Platshållare för innehåll 2"/>
          <p:cNvSpPr>
            <a:spLocks noGrp="1"/>
          </p:cNvSpPr>
          <p:nvPr>
            <p:ph idx="1"/>
          </p:nvPr>
        </p:nvSpPr>
        <p:spPr/>
        <p:txBody>
          <a:bodyPr/>
          <a:lstStyle/>
          <a:p>
            <a:pPr marL="0" indent="0">
              <a:buNone/>
            </a:pPr>
            <a:r>
              <a:rPr lang="sv-SE" dirty="0" smtClean="0"/>
              <a:t>Cyberangrepp mot kommunen</a:t>
            </a:r>
          </a:p>
          <a:p>
            <a:r>
              <a:rPr lang="sv-SE" dirty="0" smtClean="0"/>
              <a:t>Samarbeta med </a:t>
            </a:r>
            <a:r>
              <a:rPr lang="sv-SE" dirty="0" err="1" smtClean="0"/>
              <a:t>it-säkerhetsansvarig</a:t>
            </a:r>
            <a:r>
              <a:rPr lang="sv-SE" dirty="0" smtClean="0"/>
              <a:t> </a:t>
            </a:r>
          </a:p>
          <a:p>
            <a:r>
              <a:rPr lang="sv-SE" dirty="0" smtClean="0"/>
              <a:t>Förbered er på att genomföra val utan </a:t>
            </a:r>
            <a:r>
              <a:rPr lang="sv-SE" dirty="0" err="1" smtClean="0"/>
              <a:t>it-stöd</a:t>
            </a:r>
            <a:endParaRPr lang="sv-SE" dirty="0" smtClean="0"/>
          </a:p>
          <a:p>
            <a:pPr marL="324000" lvl="1" indent="0">
              <a:buNone/>
            </a:pPr>
            <a:endParaRPr lang="sv-SE" dirty="0" smtClean="0"/>
          </a:p>
        </p:txBody>
      </p:sp>
    </p:spTree>
    <p:extLst>
      <p:ext uri="{BB962C8B-B14F-4D97-AF65-F5344CB8AC3E}">
        <p14:creationId xmlns:p14="http://schemas.microsoft.com/office/powerpoint/2010/main" val="658370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på händelser och skyddsåtgärder</a:t>
            </a:r>
          </a:p>
        </p:txBody>
      </p:sp>
      <p:sp>
        <p:nvSpPr>
          <p:cNvPr id="3" name="Platshållare för innehåll 2"/>
          <p:cNvSpPr>
            <a:spLocks noGrp="1"/>
          </p:cNvSpPr>
          <p:nvPr>
            <p:ph idx="1"/>
          </p:nvPr>
        </p:nvSpPr>
        <p:spPr/>
        <p:txBody>
          <a:bodyPr/>
          <a:lstStyle/>
          <a:p>
            <a:pPr marL="0" indent="0">
              <a:buNone/>
            </a:pPr>
            <a:r>
              <a:rPr lang="sv-SE" dirty="0"/>
              <a:t>Sabotage av </a:t>
            </a:r>
            <a:r>
              <a:rPr lang="sv-SE" dirty="0" smtClean="0"/>
              <a:t>valgenomförandet</a:t>
            </a:r>
          </a:p>
          <a:p>
            <a:r>
              <a:rPr lang="sv-SE" dirty="0" smtClean="0"/>
              <a:t>Samarbeta </a:t>
            </a:r>
            <a:r>
              <a:rPr lang="sv-SE" dirty="0"/>
              <a:t>med kris- och beredskapsansvarig </a:t>
            </a:r>
            <a:endParaRPr lang="sv-SE" dirty="0" smtClean="0"/>
          </a:p>
          <a:p>
            <a:r>
              <a:rPr lang="sv-SE" dirty="0" smtClean="0"/>
              <a:t>Skyddsåtgärder för personal</a:t>
            </a:r>
            <a:r>
              <a:rPr lang="sv-SE" dirty="0"/>
              <a:t>, lokaler och </a:t>
            </a:r>
            <a:r>
              <a:rPr lang="sv-SE" dirty="0" smtClean="0"/>
              <a:t>transporter</a:t>
            </a:r>
          </a:p>
          <a:p>
            <a:r>
              <a:rPr lang="sv-SE" dirty="0" smtClean="0"/>
              <a:t>Utbilda</a:t>
            </a:r>
            <a:r>
              <a:rPr lang="sv-SE" dirty="0"/>
              <a:t>, ta fram rutiner och handlingsplaner</a:t>
            </a:r>
          </a:p>
          <a:p>
            <a:endParaRPr lang="sv-SE" dirty="0"/>
          </a:p>
        </p:txBody>
      </p:sp>
    </p:spTree>
    <p:extLst>
      <p:ext uri="{BB962C8B-B14F-4D97-AF65-F5344CB8AC3E}">
        <p14:creationId xmlns:p14="http://schemas.microsoft.com/office/powerpoint/2010/main" val="3839727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på händelser och skyddsåtgärder</a:t>
            </a:r>
          </a:p>
        </p:txBody>
      </p:sp>
      <p:sp>
        <p:nvSpPr>
          <p:cNvPr id="3" name="Platshållare för innehåll 2"/>
          <p:cNvSpPr>
            <a:spLocks noGrp="1"/>
          </p:cNvSpPr>
          <p:nvPr>
            <p:ph idx="1"/>
          </p:nvPr>
        </p:nvSpPr>
        <p:spPr/>
        <p:txBody>
          <a:bodyPr/>
          <a:lstStyle/>
          <a:p>
            <a:pPr marL="0" indent="0">
              <a:buNone/>
            </a:pPr>
            <a:r>
              <a:rPr lang="sv-SE" dirty="0"/>
              <a:t>Spridning av rykten </a:t>
            </a:r>
            <a:r>
              <a:rPr lang="sv-SE" dirty="0" smtClean="0"/>
              <a:t>eller </a:t>
            </a:r>
            <a:r>
              <a:rPr lang="sv-SE" dirty="0"/>
              <a:t>desinformation om </a:t>
            </a:r>
            <a:r>
              <a:rPr lang="sv-SE" dirty="0" smtClean="0"/>
              <a:t>valgenomförandet</a:t>
            </a:r>
          </a:p>
          <a:p>
            <a:r>
              <a:rPr lang="sv-SE" dirty="0" smtClean="0"/>
              <a:t>Samarbeta </a:t>
            </a:r>
            <a:r>
              <a:rPr lang="sv-SE" dirty="0"/>
              <a:t>med kommunikationsansvarig </a:t>
            </a:r>
            <a:endParaRPr lang="sv-SE" dirty="0" smtClean="0"/>
          </a:p>
          <a:p>
            <a:r>
              <a:rPr lang="sv-SE" dirty="0" smtClean="0"/>
              <a:t>Bevaka </a:t>
            </a:r>
            <a:r>
              <a:rPr lang="sv-SE" dirty="0"/>
              <a:t>informationsmiljön, lyssna </a:t>
            </a:r>
            <a:r>
              <a:rPr lang="sv-SE" dirty="0" smtClean="0"/>
              <a:t>utåt</a:t>
            </a:r>
          </a:p>
          <a:p>
            <a:r>
              <a:rPr lang="sv-SE" dirty="0" smtClean="0"/>
              <a:t>Tydlig </a:t>
            </a:r>
            <a:r>
              <a:rPr lang="sv-SE" dirty="0"/>
              <a:t>handlingsplan, agera snabbt</a:t>
            </a:r>
          </a:p>
        </p:txBody>
      </p:sp>
    </p:spTree>
    <p:extLst>
      <p:ext uri="{BB962C8B-B14F-4D97-AF65-F5344CB8AC3E}">
        <p14:creationId xmlns:p14="http://schemas.microsoft.com/office/powerpoint/2010/main" val="380582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Målbild inom valsäkerhet</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p:txBody>
          <a:bodyPr/>
          <a:lstStyle/>
          <a:p>
            <a:r>
              <a:rPr lang="sv-SE" dirty="0" smtClean="0"/>
              <a:t>Korrekt och tillförlitligt val</a:t>
            </a:r>
          </a:p>
          <a:p>
            <a:r>
              <a:rPr lang="sv-SE" dirty="0" smtClean="0"/>
              <a:t>Allmänheten har förtroende för genomförande </a:t>
            </a:r>
            <a:r>
              <a:rPr lang="sv-SE" dirty="0"/>
              <a:t>och </a:t>
            </a:r>
            <a:r>
              <a:rPr lang="sv-SE" dirty="0" smtClean="0"/>
              <a:t>resultat</a:t>
            </a:r>
            <a:endParaRPr lang="sv-SE" dirty="0"/>
          </a:p>
          <a:p>
            <a:pPr marL="0" indent="0">
              <a:buNone/>
            </a:pPr>
            <a:endParaRPr lang="sv-SE" dirty="0" smtClean="0"/>
          </a:p>
          <a:p>
            <a:pPr marL="324000" lvl="1" indent="0">
              <a:buNone/>
            </a:pPr>
            <a:endParaRPr lang="sv-SE" dirty="0" smtClean="0"/>
          </a:p>
          <a:p>
            <a:pPr marL="324000" lvl="1" indent="0">
              <a:buNone/>
            </a:pPr>
            <a:endParaRPr lang="sv-SE" dirty="0" smtClean="0"/>
          </a:p>
          <a:p>
            <a:pPr marL="324000" lvl="1" indent="0">
              <a:buNone/>
            </a:pPr>
            <a:endParaRPr lang="sv-SE" dirty="0" smtClean="0"/>
          </a:p>
        </p:txBody>
      </p:sp>
    </p:spTree>
    <p:extLst>
      <p:ext uri="{BB962C8B-B14F-4D97-AF65-F5344CB8AC3E}">
        <p14:creationId xmlns:p14="http://schemas.microsoft.com/office/powerpoint/2010/main" val="1133484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Målbilden uppnås genom</a:t>
            </a:r>
            <a:endParaRPr lang="sv-SE" dirty="0"/>
          </a:p>
        </p:txBody>
      </p:sp>
      <p:sp>
        <p:nvSpPr>
          <p:cNvPr id="3" name="Platshållare för innehåll 2"/>
          <p:cNvSpPr>
            <a:spLocks noGrp="1"/>
          </p:cNvSpPr>
          <p:nvPr>
            <p:ph idx="1"/>
          </p:nvPr>
        </p:nvSpPr>
        <p:spPr/>
        <p:txBody>
          <a:bodyPr/>
          <a:lstStyle/>
          <a:p>
            <a:r>
              <a:rPr lang="sv-SE" dirty="0" smtClean="0"/>
              <a:t>Verksamhetsskyddsanalys eller liknande analys</a:t>
            </a:r>
          </a:p>
          <a:p>
            <a:r>
              <a:rPr lang="sv-SE" dirty="0" smtClean="0"/>
              <a:t>Samarbete</a:t>
            </a:r>
          </a:p>
          <a:p>
            <a:pPr marL="0" indent="0">
              <a:buNone/>
            </a:pPr>
            <a:endParaRPr lang="sv-SE" dirty="0" smtClean="0"/>
          </a:p>
          <a:p>
            <a:pPr marL="0" indent="0">
              <a:buNone/>
            </a:pPr>
            <a:r>
              <a:rPr lang="sv-SE" dirty="0" smtClean="0"/>
              <a:t>Mer information och tips i arbetet med valsäkerhet finns i kommunens handbok och under ”Valsäkerhet” på valcentralen.val.se</a:t>
            </a:r>
            <a:endParaRPr lang="sv-SE" dirty="0"/>
          </a:p>
        </p:txBody>
      </p:sp>
    </p:spTree>
    <p:extLst>
      <p:ext uri="{BB962C8B-B14F-4D97-AF65-F5344CB8AC3E}">
        <p14:creationId xmlns:p14="http://schemas.microsoft.com/office/powerpoint/2010/main" val="3446219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Förtidsröstning</a:t>
            </a:r>
            <a:endParaRPr lang="sv-SE" dirty="0"/>
          </a:p>
        </p:txBody>
      </p:sp>
      <p:sp>
        <p:nvSpPr>
          <p:cNvPr id="4" name="Underrubrik 3"/>
          <p:cNvSpPr>
            <a:spLocks noGrp="1"/>
          </p:cNvSpPr>
          <p:nvPr>
            <p:ph type="subTitle" idx="1"/>
          </p:nvPr>
        </p:nvSpPr>
        <p:spPr/>
        <p:txBody>
          <a:bodyPr/>
          <a:lstStyle/>
          <a:p>
            <a:endParaRPr lang="sv-SE"/>
          </a:p>
        </p:txBody>
      </p:sp>
    </p:spTree>
    <p:extLst>
      <p:ext uri="{BB962C8B-B14F-4D97-AF65-F5344CB8AC3E}">
        <p14:creationId xmlns:p14="http://schemas.microsoft.com/office/powerpoint/2010/main" val="22103651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Väljarförteckningen</a:t>
            </a:r>
            <a:endParaRPr lang="sv-SE" dirty="0"/>
          </a:p>
        </p:txBody>
      </p:sp>
      <p:sp>
        <p:nvSpPr>
          <p:cNvPr id="3" name="Platshållare för innehåll 2"/>
          <p:cNvSpPr>
            <a:spLocks noGrp="1"/>
          </p:cNvSpPr>
          <p:nvPr>
            <p:ph sz="half" idx="1"/>
          </p:nvPr>
        </p:nvSpPr>
        <p:spPr/>
        <p:txBody>
          <a:bodyPr/>
          <a:lstStyle/>
          <a:p>
            <a:r>
              <a:rPr lang="sv-SE" dirty="0" smtClean="0"/>
              <a:t>En lista över </a:t>
            </a:r>
            <a:r>
              <a:rPr lang="sv-SE" dirty="0"/>
              <a:t>de som röstat </a:t>
            </a:r>
          </a:p>
          <a:p>
            <a:r>
              <a:rPr lang="sv-SE" dirty="0" smtClean="0"/>
              <a:t>Röstningslokalen </a:t>
            </a:r>
            <a:r>
              <a:rPr lang="sv-SE" dirty="0"/>
              <a:t>har </a:t>
            </a:r>
            <a:r>
              <a:rPr lang="sv-SE" dirty="0" smtClean="0"/>
              <a:t>unikt </a:t>
            </a:r>
            <a:r>
              <a:rPr lang="sv-SE" dirty="0"/>
              <a:t>nummer</a:t>
            </a:r>
          </a:p>
          <a:p>
            <a:r>
              <a:rPr lang="sv-SE" dirty="0"/>
              <a:t>Antal </a:t>
            </a:r>
            <a:r>
              <a:rPr lang="sv-SE" dirty="0" smtClean="0"/>
              <a:t>markeringar i väljarförteckningen = antal </a:t>
            </a:r>
            <a:r>
              <a:rPr lang="sv-SE" dirty="0"/>
              <a:t>fönsterkuvert </a:t>
            </a:r>
            <a:r>
              <a:rPr lang="sv-SE" dirty="0" smtClean="0"/>
              <a:t>i uppsamlingslådan</a:t>
            </a:r>
            <a:endParaRPr lang="sv-SE" dirty="0"/>
          </a:p>
          <a:p>
            <a:endParaRPr lang="sv-SE" dirty="0"/>
          </a:p>
        </p:txBody>
      </p:sp>
      <p:pic>
        <p:nvPicPr>
          <p:cNvPr id="5" name="Platshållare för innehåll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42121" y="1530350"/>
            <a:ext cx="3089359" cy="4351338"/>
          </a:xfrm>
        </p:spPr>
      </p:pic>
    </p:spTree>
    <p:extLst>
      <p:ext uri="{BB962C8B-B14F-4D97-AF65-F5344CB8AC3E}">
        <p14:creationId xmlns:p14="http://schemas.microsoft.com/office/powerpoint/2010/main" val="1899327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Valadministrationen</a:t>
            </a:r>
            <a:endParaRPr lang="sv-SE" dirty="0"/>
          </a:p>
        </p:txBody>
      </p:sp>
      <p:graphicFrame>
        <p:nvGraphicFramePr>
          <p:cNvPr id="3" name="Diagram 2"/>
          <p:cNvGraphicFramePr/>
          <p:nvPr>
            <p:extLst/>
          </p:nvPr>
        </p:nvGraphicFramePr>
        <p:xfrm>
          <a:off x="1778795" y="635000"/>
          <a:ext cx="8609806" cy="5640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7047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Uppsamlingslådan</a:t>
            </a:r>
            <a:endParaRPr lang="sv-SE" dirty="0"/>
          </a:p>
        </p:txBody>
      </p:sp>
      <p:sp>
        <p:nvSpPr>
          <p:cNvPr id="2" name="Platshållare för innehåll 1"/>
          <p:cNvSpPr>
            <a:spLocks noGrp="1"/>
          </p:cNvSpPr>
          <p:nvPr>
            <p:ph sz="half" idx="1"/>
          </p:nvPr>
        </p:nvSpPr>
        <p:spPr/>
        <p:txBody>
          <a:bodyPr/>
          <a:lstStyle/>
          <a:p>
            <a:r>
              <a:rPr lang="sv-SE" dirty="0" smtClean="0"/>
              <a:t>Förseglad</a:t>
            </a:r>
          </a:p>
          <a:p>
            <a:r>
              <a:rPr lang="sv-SE" dirty="0" smtClean="0"/>
              <a:t>Öppnas </a:t>
            </a:r>
            <a:r>
              <a:rPr lang="sv-SE" dirty="0"/>
              <a:t>aldrig förrän fönsterkuverten ska räknas</a:t>
            </a:r>
          </a:p>
          <a:p>
            <a:r>
              <a:rPr lang="sv-SE" dirty="0" smtClean="0"/>
              <a:t>Synlig </a:t>
            </a:r>
            <a:r>
              <a:rPr lang="sv-SE" dirty="0"/>
              <a:t>men utom räckhåll för väljarna</a:t>
            </a:r>
          </a:p>
          <a:p>
            <a:endParaRPr lang="sv-SE" dirty="0"/>
          </a:p>
        </p:txBody>
      </p:sp>
      <p:pic>
        <p:nvPicPr>
          <p:cNvPr id="4" name="Platshållare för innehåll 3"/>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189663" y="2040926"/>
            <a:ext cx="4994275" cy="3330186"/>
          </a:xfrm>
        </p:spPr>
      </p:pic>
    </p:spTree>
    <p:extLst>
      <p:ext uri="{BB962C8B-B14F-4D97-AF65-F5344CB8AC3E}">
        <p14:creationId xmlns:p14="http://schemas.microsoft.com/office/powerpoint/2010/main" val="26243874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28CDD2-0D68-480C-A11E-77AC6A59F6E1}"/>
              </a:ext>
            </a:extLst>
          </p:cNvPr>
          <p:cNvSpPr>
            <a:spLocks noGrp="1"/>
          </p:cNvSpPr>
          <p:nvPr>
            <p:ph type="title"/>
          </p:nvPr>
        </p:nvSpPr>
        <p:spPr/>
        <p:txBody>
          <a:bodyPr/>
          <a:lstStyle/>
          <a:p>
            <a:r>
              <a:rPr lang="sv-SE" dirty="0" smtClean="0"/>
              <a:t>Röstkort – krav vid förtidsröstning</a:t>
            </a:r>
            <a:endParaRPr lang="sv-SE" dirty="0"/>
          </a:p>
        </p:txBody>
      </p:sp>
      <p:sp>
        <p:nvSpPr>
          <p:cNvPr id="3" name="Platshållare för innehåll 2">
            <a:extLst>
              <a:ext uri="{FF2B5EF4-FFF2-40B4-BE49-F238E27FC236}">
                <a16:creationId xmlns:a16="http://schemas.microsoft.com/office/drawing/2014/main" id="{11C80CE4-DFD2-41D0-90D5-E258D0919C4F}"/>
              </a:ext>
            </a:extLst>
          </p:cNvPr>
          <p:cNvSpPr>
            <a:spLocks noGrp="1"/>
          </p:cNvSpPr>
          <p:nvPr>
            <p:ph sz="half" idx="1"/>
          </p:nvPr>
        </p:nvSpPr>
        <p:spPr/>
        <p:txBody>
          <a:bodyPr>
            <a:normAutofit/>
          </a:bodyPr>
          <a:lstStyle/>
          <a:p>
            <a:pPr marL="0" indent="0">
              <a:buNone/>
            </a:pPr>
            <a:r>
              <a:rPr lang="sv-SE" dirty="0" smtClean="0"/>
              <a:t>Här står</a:t>
            </a:r>
          </a:p>
          <a:p>
            <a:r>
              <a:rPr lang="sv-SE" dirty="0" smtClean="0"/>
              <a:t>Vilka </a:t>
            </a:r>
            <a:r>
              <a:rPr lang="sv-SE" dirty="0"/>
              <a:t>val man har rätt att rösta i</a:t>
            </a:r>
          </a:p>
          <a:p>
            <a:r>
              <a:rPr lang="sv-SE" dirty="0"/>
              <a:t>Vilken vallokal man kan rösta i </a:t>
            </a:r>
            <a:r>
              <a:rPr lang="sv-SE" dirty="0" smtClean="0"/>
              <a:t>på valdagen</a:t>
            </a:r>
            <a:endParaRPr lang="sv-SE" dirty="0"/>
          </a:p>
          <a:p>
            <a:r>
              <a:rPr lang="sv-SE" dirty="0" smtClean="0"/>
              <a:t>Vilken röstningslokal som är närmast</a:t>
            </a:r>
            <a:endParaRPr lang="sv-SE" dirty="0"/>
          </a:p>
          <a:p>
            <a:endParaRPr lang="sv-SE" dirty="0" smtClean="0"/>
          </a:p>
          <a:p>
            <a:pPr marL="0" indent="0">
              <a:buNone/>
            </a:pPr>
            <a:endParaRPr lang="sv-SE" dirty="0"/>
          </a:p>
        </p:txBody>
      </p:sp>
      <p:pic>
        <p:nvPicPr>
          <p:cNvPr id="5" name="Platshållare för innehåll 4"/>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7148298" y="1530350"/>
            <a:ext cx="3077004" cy="4351338"/>
          </a:xfrm>
        </p:spPr>
      </p:pic>
    </p:spTree>
    <p:extLst>
      <p:ext uri="{BB962C8B-B14F-4D97-AF65-F5344CB8AC3E}">
        <p14:creationId xmlns:p14="http://schemas.microsoft.com/office/powerpoint/2010/main" val="3071004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2"/>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5757864" y="1535113"/>
            <a:ext cx="5426136" cy="4108450"/>
          </a:xfrm>
        </p:spPr>
      </p:pic>
      <p:sp>
        <p:nvSpPr>
          <p:cNvPr id="4" name="Rubrik 3"/>
          <p:cNvSpPr>
            <a:spLocks noGrp="1"/>
          </p:cNvSpPr>
          <p:nvPr>
            <p:ph type="title"/>
          </p:nvPr>
        </p:nvSpPr>
        <p:spPr/>
        <p:txBody>
          <a:bodyPr/>
          <a:lstStyle/>
          <a:p>
            <a:r>
              <a:rPr lang="sv-SE" dirty="0" smtClean="0"/>
              <a:t>Inför röstmottagningen</a:t>
            </a:r>
            <a:endParaRPr lang="sv-SE" dirty="0"/>
          </a:p>
        </p:txBody>
      </p:sp>
      <p:sp>
        <p:nvSpPr>
          <p:cNvPr id="5" name="Platshållare för innehåll 4"/>
          <p:cNvSpPr>
            <a:spLocks noGrp="1"/>
          </p:cNvSpPr>
          <p:nvPr>
            <p:ph sz="half" idx="1"/>
          </p:nvPr>
        </p:nvSpPr>
        <p:spPr/>
        <p:txBody>
          <a:bodyPr/>
          <a:lstStyle/>
          <a:p>
            <a:r>
              <a:rPr lang="sv-SE" dirty="0" smtClean="0"/>
              <a:t>Valmyndighetens handledningar och manualer innehåller detaljerade instruktioner </a:t>
            </a:r>
          </a:p>
          <a:p>
            <a:r>
              <a:rPr lang="sv-SE" dirty="0" smtClean="0"/>
              <a:t>Var </a:t>
            </a:r>
            <a:r>
              <a:rPr lang="sv-SE" dirty="0"/>
              <a:t>nåbar för röstmottagare och </a:t>
            </a:r>
            <a:r>
              <a:rPr lang="sv-SE" dirty="0" smtClean="0"/>
              <a:t>väljare</a:t>
            </a:r>
            <a:endParaRPr lang="sv-SE" dirty="0"/>
          </a:p>
        </p:txBody>
      </p:sp>
    </p:spTree>
    <p:extLst>
      <p:ext uri="{BB962C8B-B14F-4D97-AF65-F5344CB8AC3E}">
        <p14:creationId xmlns:p14="http://schemas.microsoft.com/office/powerpoint/2010/main" val="19603417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Valdagen och valkvällen</a:t>
            </a:r>
            <a:endParaRPr lang="sv-SE" dirty="0"/>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745354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Möblering i vallokalen</a:t>
            </a:r>
            <a:endParaRPr lang="sv-SE" dirty="0"/>
          </a:p>
        </p:txBody>
      </p:sp>
      <p:sp>
        <p:nvSpPr>
          <p:cNvPr id="11" name="Platshållare för innehåll 10"/>
          <p:cNvSpPr>
            <a:spLocks noGrp="1"/>
          </p:cNvSpPr>
          <p:nvPr>
            <p:ph sz="half" idx="1"/>
          </p:nvPr>
        </p:nvSpPr>
        <p:spPr/>
        <p:txBody>
          <a:bodyPr/>
          <a:lstStyle/>
          <a:p>
            <a:r>
              <a:rPr lang="sv-SE" dirty="0" smtClean="0"/>
              <a:t>Tänk igenom väljarens upplevelse av vallokalen </a:t>
            </a:r>
          </a:p>
          <a:p>
            <a:r>
              <a:rPr lang="sv-SE" dirty="0" smtClean="0"/>
              <a:t>Säkerställ att valurnan och förtidsrösterna står synligt men utom räckhåll för väljarna</a:t>
            </a:r>
          </a:p>
          <a:p>
            <a:pPr marL="0" indent="0">
              <a:buNone/>
            </a:pPr>
            <a:endParaRPr lang="sv-SE" dirty="0"/>
          </a:p>
        </p:txBody>
      </p:sp>
      <p:pic>
        <p:nvPicPr>
          <p:cNvPr id="13" name="Platshållare för innehåll 12"/>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5857103" y="1229388"/>
            <a:ext cx="6067167" cy="4657063"/>
          </a:xfrm>
        </p:spPr>
      </p:pic>
    </p:spTree>
    <p:extLst>
      <p:ext uri="{BB962C8B-B14F-4D97-AF65-F5344CB8AC3E}">
        <p14:creationId xmlns:p14="http://schemas.microsoft.com/office/powerpoint/2010/main" val="1237787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Köer och arbetsmiljö</a:t>
            </a:r>
            <a:endParaRPr lang="sv-SE" dirty="0"/>
          </a:p>
        </p:txBody>
      </p:sp>
      <p:pic>
        <p:nvPicPr>
          <p:cNvPr id="4" name="Platshållare för innehåll 3">
            <a:extLst>
              <a:ext uri="{FF2B5EF4-FFF2-40B4-BE49-F238E27FC236}">
                <a16:creationId xmlns:a16="http://schemas.microsoft.com/office/drawing/2014/main" id="{6F79C510-31F7-4609-96E6-DEB8C7C418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1" y="1657351"/>
            <a:ext cx="6786562" cy="4029074"/>
          </a:xfrm>
          <a:prstGeom prst="rect">
            <a:avLst/>
          </a:prstGeom>
        </p:spPr>
      </p:pic>
    </p:spTree>
    <p:extLst>
      <p:ext uri="{BB962C8B-B14F-4D97-AF65-F5344CB8AC3E}">
        <p14:creationId xmlns:p14="http://schemas.microsoft.com/office/powerpoint/2010/main" val="130580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Valhemligheten</a:t>
            </a:r>
            <a:endParaRPr lang="sv-SE" dirty="0"/>
          </a:p>
        </p:txBody>
      </p:sp>
      <p:pic>
        <p:nvPicPr>
          <p:cNvPr id="4" name="Platshållare för innehåll 3">
            <a:extLst>
              <a:ext uri="{FF2B5EF4-FFF2-40B4-BE49-F238E27FC236}">
                <a16:creationId xmlns:a16="http://schemas.microsoft.com/office/drawing/2014/main" id="{6F79C510-31F7-4609-96E6-DEB8C7C418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4900" y="1384300"/>
            <a:ext cx="7861300" cy="4724400"/>
          </a:xfrm>
          <a:prstGeom prst="rect">
            <a:avLst/>
          </a:prstGeom>
        </p:spPr>
      </p:pic>
    </p:spTree>
    <p:extLst>
      <p:ext uri="{BB962C8B-B14F-4D97-AF65-F5344CB8AC3E}">
        <p14:creationId xmlns:p14="http://schemas.microsoft.com/office/powerpoint/2010/main" val="10143986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Gruppövning</a:t>
            </a:r>
          </a:p>
        </p:txBody>
      </p:sp>
      <p:sp>
        <p:nvSpPr>
          <p:cNvPr id="5" name="Underrubrik 4"/>
          <p:cNvSpPr>
            <a:spLocks noGrp="1"/>
          </p:cNvSpPr>
          <p:nvPr>
            <p:ph type="subTitle" idx="1"/>
          </p:nvPr>
        </p:nvSpPr>
        <p:spPr/>
        <p:txBody>
          <a:bodyPr/>
          <a:lstStyle/>
          <a:p>
            <a:r>
              <a:rPr lang="sv-SE" dirty="0" smtClean="0"/>
              <a:t>Köhantering</a:t>
            </a:r>
            <a:endParaRPr lang="sv-SE" dirty="0"/>
          </a:p>
        </p:txBody>
      </p:sp>
    </p:spTree>
    <p:extLst>
      <p:ext uri="{BB962C8B-B14F-4D97-AF65-F5344CB8AC3E}">
        <p14:creationId xmlns:p14="http://schemas.microsoft.com/office/powerpoint/2010/main" val="33241516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Röstmottagningen och rösträkningen är offentlig</a:t>
            </a:r>
            <a:endParaRPr lang="sv-SE" dirty="0"/>
          </a:p>
        </p:txBody>
      </p:sp>
      <p:sp>
        <p:nvSpPr>
          <p:cNvPr id="5" name="Platshållare för innehåll 4"/>
          <p:cNvSpPr>
            <a:spLocks noGrp="1"/>
          </p:cNvSpPr>
          <p:nvPr>
            <p:ph idx="1"/>
          </p:nvPr>
        </p:nvSpPr>
        <p:spPr/>
        <p:txBody>
          <a:bodyPr/>
          <a:lstStyle/>
          <a:p>
            <a:r>
              <a:rPr lang="sv-SE" dirty="0" smtClean="0"/>
              <a:t>Vem som helst får besöka</a:t>
            </a:r>
          </a:p>
          <a:p>
            <a:r>
              <a:rPr lang="sv-SE" dirty="0" smtClean="0"/>
              <a:t>Markera gärna var besökare kan stå eller sitta</a:t>
            </a:r>
            <a:endParaRPr lang="sv-SE" dirty="0"/>
          </a:p>
        </p:txBody>
      </p:sp>
    </p:spTree>
    <p:extLst>
      <p:ext uri="{BB962C8B-B14F-4D97-AF65-F5344CB8AC3E}">
        <p14:creationId xmlns:p14="http://schemas.microsoft.com/office/powerpoint/2010/main" val="42357822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F0EE13-56C6-4783-8F1E-C9024F0BBD8F}"/>
              </a:ext>
            </a:extLst>
          </p:cNvPr>
          <p:cNvSpPr>
            <a:spLocks noGrp="1"/>
          </p:cNvSpPr>
          <p:nvPr>
            <p:ph type="title"/>
          </p:nvPr>
        </p:nvSpPr>
        <p:spPr/>
        <p:txBody>
          <a:bodyPr/>
          <a:lstStyle/>
          <a:p>
            <a:r>
              <a:rPr lang="sv-SE" dirty="0"/>
              <a:t>Rösträkning och </a:t>
            </a:r>
            <a:r>
              <a:rPr lang="sv-SE" dirty="0" smtClean="0"/>
              <a:t>redovisning</a:t>
            </a:r>
            <a:endParaRPr lang="sv-SE" dirty="0"/>
          </a:p>
        </p:txBody>
      </p:sp>
      <p:sp>
        <p:nvSpPr>
          <p:cNvPr id="5" name="Platshållare för innehåll 4">
            <a:extLst>
              <a:ext uri="{FF2B5EF4-FFF2-40B4-BE49-F238E27FC236}">
                <a16:creationId xmlns:a16="http://schemas.microsoft.com/office/drawing/2014/main" id="{A577F038-B564-4F58-ABD7-D4848F227BAF}"/>
              </a:ext>
            </a:extLst>
          </p:cNvPr>
          <p:cNvSpPr>
            <a:spLocks noGrp="1"/>
          </p:cNvSpPr>
          <p:nvPr>
            <p:ph sz="half" idx="1"/>
          </p:nvPr>
        </p:nvSpPr>
        <p:spPr/>
        <p:txBody>
          <a:bodyPr>
            <a:normAutofit/>
          </a:bodyPr>
          <a:lstStyle/>
          <a:p>
            <a:r>
              <a:rPr lang="sv-SE" dirty="0" smtClean="0"/>
              <a:t>EU-valets röster före eventuell folkomröstning</a:t>
            </a:r>
          </a:p>
          <a:p>
            <a:r>
              <a:rPr lang="sv-SE" dirty="0" smtClean="0"/>
              <a:t>Resultatet på resultatbilaga </a:t>
            </a:r>
          </a:p>
          <a:p>
            <a:r>
              <a:rPr lang="sv-SE" dirty="0" smtClean="0"/>
              <a:t>Valkvällen = preliminär rösträkning</a:t>
            </a:r>
          </a:p>
          <a:p>
            <a:endParaRPr lang="sv-SE" dirty="0" smtClean="0"/>
          </a:p>
          <a:p>
            <a:pPr marL="0" indent="0">
              <a:buNone/>
            </a:pPr>
            <a:endParaRPr lang="sv-SE" dirty="0"/>
          </a:p>
          <a:p>
            <a:pPr marL="0" indent="0">
              <a:buNone/>
            </a:pPr>
            <a:endParaRPr lang="sv-SE" dirty="0"/>
          </a:p>
          <a:p>
            <a:pPr marL="0" indent="0">
              <a:buNone/>
            </a:pPr>
            <a:endParaRPr lang="sv-SE" dirty="0"/>
          </a:p>
        </p:txBody>
      </p:sp>
      <p:pic>
        <p:nvPicPr>
          <p:cNvPr id="6" name="Platshållare för innehåll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7805" y="1705232"/>
            <a:ext cx="5313406" cy="3595817"/>
          </a:xfrm>
        </p:spPr>
      </p:pic>
    </p:spTree>
    <p:extLst>
      <p:ext uri="{BB962C8B-B14F-4D97-AF65-F5344CB8AC3E}">
        <p14:creationId xmlns:p14="http://schemas.microsoft.com/office/powerpoint/2010/main" val="4175633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BA5F405-3594-4273-8552-CC33E40DCE74}"/>
              </a:ext>
            </a:extLst>
          </p:cNvPr>
          <p:cNvSpPr>
            <a:spLocks noGrp="1" noChangeArrowheads="1"/>
          </p:cNvSpPr>
          <p:nvPr>
            <p:ph type="title"/>
          </p:nvPr>
        </p:nvSpPr>
        <p:spPr/>
        <p:txBody>
          <a:bodyPr/>
          <a:lstStyle/>
          <a:p>
            <a:pPr eaLnBrk="1" hangingPunct="1"/>
            <a:r>
              <a:rPr lang="sv-SE" altLang="sv-SE" dirty="0">
                <a:cs typeface="Arial" panose="020B0604020202020204" pitchFamily="34" charset="0"/>
              </a:rPr>
              <a:t>Kontakt med länsstyrelsen</a:t>
            </a:r>
            <a:endParaRPr lang="sv-SE" altLang="sv-SE" b="1" dirty="0">
              <a:cs typeface="Arial" panose="020B0604020202020204" pitchFamily="34" charset="0"/>
            </a:endParaRPr>
          </a:p>
        </p:txBody>
      </p:sp>
      <p:sp>
        <p:nvSpPr>
          <p:cNvPr id="8195" name="Rectangle 3">
            <a:extLst>
              <a:ext uri="{FF2B5EF4-FFF2-40B4-BE49-F238E27FC236}">
                <a16:creationId xmlns:a16="http://schemas.microsoft.com/office/drawing/2014/main" id="{DB3F4AD8-7EBC-4AB2-8FD3-FDE1B266B15E}"/>
              </a:ext>
            </a:extLst>
          </p:cNvPr>
          <p:cNvSpPr>
            <a:spLocks noGrp="1" noChangeArrowheads="1"/>
          </p:cNvSpPr>
          <p:nvPr>
            <p:ph type="body" idx="1"/>
          </p:nvPr>
        </p:nvSpPr>
        <p:spPr/>
        <p:txBody>
          <a:bodyPr/>
          <a:lstStyle/>
          <a:p>
            <a:pPr eaLnBrk="1" hangingPunct="1"/>
            <a:r>
              <a:rPr lang="sv-SE" altLang="sv-SE" dirty="0">
                <a:latin typeface="+mj-lt"/>
              </a:rPr>
              <a:t>Valnämndens kontaktpunkt är i första hand </a:t>
            </a:r>
            <a:r>
              <a:rPr lang="sv-SE" altLang="sv-SE" dirty="0" smtClean="0">
                <a:latin typeface="+mj-lt"/>
              </a:rPr>
              <a:t>länsstyrelsen</a:t>
            </a:r>
            <a:endParaRPr lang="sv-SE" altLang="sv-SE" dirty="0">
              <a:latin typeface="+mj-lt"/>
            </a:endParaRPr>
          </a:p>
          <a:p>
            <a:r>
              <a:rPr lang="sv-SE" altLang="sv-SE" dirty="0">
                <a:latin typeface="+mj-lt"/>
              </a:rPr>
              <a:t>Vi </a:t>
            </a:r>
            <a:r>
              <a:rPr lang="sv-SE" altLang="sv-SE" dirty="0"/>
              <a:t>som arbetar med valet </a:t>
            </a:r>
            <a:r>
              <a:rPr lang="sv-SE" altLang="sv-SE" dirty="0" smtClean="0">
                <a:latin typeface="+mj-lt"/>
              </a:rPr>
              <a:t>på länsstyrelsen är</a:t>
            </a:r>
          </a:p>
          <a:p>
            <a:r>
              <a:rPr lang="sv-SE" altLang="sv-SE" dirty="0" smtClean="0">
                <a:latin typeface="+mj-lt"/>
              </a:rPr>
              <a:t> </a:t>
            </a:r>
            <a:r>
              <a:rPr lang="sv-SE" altLang="sv-SE" dirty="0" smtClean="0">
                <a:latin typeface="Garamond" panose="02020404030301010803" pitchFamily="18" charset="0"/>
              </a:rPr>
              <a:t>………………..</a:t>
            </a:r>
            <a:endParaRPr lang="sv-SE" altLang="sv-SE" dirty="0">
              <a:latin typeface="Garamond" panose="02020404030301010803" pitchFamily="18" charset="0"/>
            </a:endParaRPr>
          </a:p>
          <a:p>
            <a:pPr eaLnBrk="1" hangingPunct="1">
              <a:buFontTx/>
              <a:buNone/>
            </a:pPr>
            <a:r>
              <a:rPr lang="sv-SE" altLang="sv-SE" dirty="0">
                <a:latin typeface="Garamond" panose="02020404030301010803" pitchFamily="18" charset="0"/>
              </a:rPr>
              <a:t>………………….</a:t>
            </a:r>
          </a:p>
          <a:p>
            <a:pPr eaLnBrk="1" hangingPunct="1">
              <a:buFontTx/>
              <a:buNone/>
            </a:pPr>
            <a:r>
              <a:rPr lang="sv-SE" altLang="sv-SE" dirty="0">
                <a:latin typeface="Garamond" panose="02020404030301010803" pitchFamily="18" charset="0"/>
              </a:rPr>
              <a:t>………………….</a:t>
            </a:r>
          </a:p>
        </p:txBody>
      </p:sp>
    </p:spTree>
    <p:extLst>
      <p:ext uri="{BB962C8B-B14F-4D97-AF65-F5344CB8AC3E}">
        <p14:creationId xmlns:p14="http://schemas.microsoft.com/office/powerpoint/2010/main" val="22049217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Inrapportering av valresultat</a:t>
            </a:r>
            <a:endParaRPr lang="sv-SE" dirty="0"/>
          </a:p>
        </p:txBody>
      </p:sp>
      <p:sp>
        <p:nvSpPr>
          <p:cNvPr id="6" name="Platshållare för innehåll 5"/>
          <p:cNvSpPr>
            <a:spLocks noGrp="1"/>
          </p:cNvSpPr>
          <p:nvPr>
            <p:ph idx="1"/>
          </p:nvPr>
        </p:nvSpPr>
        <p:spPr/>
        <p:txBody>
          <a:bodyPr/>
          <a:lstStyle/>
          <a:p>
            <a:pPr lvl="0"/>
            <a:r>
              <a:rPr lang="sv-SE" dirty="0" smtClean="0"/>
              <a:t>Från valdistriktet </a:t>
            </a:r>
            <a:r>
              <a:rPr lang="sv-SE" dirty="0"/>
              <a:t>till Valmyndigheten</a:t>
            </a:r>
          </a:p>
          <a:p>
            <a:pPr lvl="0"/>
            <a:r>
              <a:rPr lang="sv-SE" dirty="0" smtClean="0"/>
              <a:t>Digitalt </a:t>
            </a:r>
            <a:r>
              <a:rPr lang="sv-SE" dirty="0"/>
              <a:t>eller </a:t>
            </a:r>
            <a:r>
              <a:rPr lang="sv-SE" dirty="0" smtClean="0"/>
              <a:t>över telefon</a:t>
            </a:r>
          </a:p>
          <a:p>
            <a:pPr lvl="0"/>
            <a:r>
              <a:rPr lang="sv-SE" dirty="0" smtClean="0"/>
              <a:t>Valmyndigheten ger en digital liveutbildning om detta den 6 februari 2024</a:t>
            </a:r>
            <a:endParaRPr lang="sv-SE" dirty="0"/>
          </a:p>
        </p:txBody>
      </p:sp>
    </p:spTree>
    <p:extLst>
      <p:ext uri="{BB962C8B-B14F-4D97-AF65-F5344CB8AC3E}">
        <p14:creationId xmlns:p14="http://schemas.microsoft.com/office/powerpoint/2010/main" val="16542380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Valnämndens mottagning och inlämning av röster till Länsstyrelsen</a:t>
            </a:r>
          </a:p>
        </p:txBody>
      </p:sp>
      <p:sp>
        <p:nvSpPr>
          <p:cNvPr id="4" name="Underrubrik 3"/>
          <p:cNvSpPr>
            <a:spLocks noGrp="1"/>
          </p:cNvSpPr>
          <p:nvPr>
            <p:ph type="subTitle" idx="1"/>
          </p:nvPr>
        </p:nvSpPr>
        <p:spPr/>
        <p:txBody>
          <a:bodyPr/>
          <a:lstStyle/>
          <a:p>
            <a:endParaRPr lang="sv-SE"/>
          </a:p>
        </p:txBody>
      </p:sp>
    </p:spTree>
    <p:extLst>
      <p:ext uri="{BB962C8B-B14F-4D97-AF65-F5344CB8AC3E}">
        <p14:creationId xmlns:p14="http://schemas.microsoft.com/office/powerpoint/2010/main" val="10166369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altLang="sv-SE" dirty="0">
                <a:latin typeface="Arial" panose="020B0604020202020204" pitchFamily="34" charset="0"/>
                <a:cs typeface="Arial" panose="020B0604020202020204" pitchFamily="34" charset="0"/>
              </a:rPr>
              <a:t>Valnämndens mottagning av röster på valnatten</a:t>
            </a:r>
            <a:endParaRPr lang="sv-SE" dirty="0"/>
          </a:p>
        </p:txBody>
      </p:sp>
      <p:sp>
        <p:nvSpPr>
          <p:cNvPr id="6" name="Platshållare för innehåll 5"/>
          <p:cNvSpPr>
            <a:spLocks noGrp="1"/>
          </p:cNvSpPr>
          <p:nvPr>
            <p:ph idx="1"/>
          </p:nvPr>
        </p:nvSpPr>
        <p:spPr>
          <a:xfrm>
            <a:off x="1007999" y="1535113"/>
            <a:ext cx="5887071" cy="4351338"/>
          </a:xfrm>
        </p:spPr>
        <p:txBody>
          <a:bodyPr/>
          <a:lstStyle/>
          <a:p>
            <a:r>
              <a:rPr lang="sv-SE" dirty="0" smtClean="0"/>
              <a:t>Manual </a:t>
            </a:r>
            <a:r>
              <a:rPr lang="sv-SE" dirty="0"/>
              <a:t>och </a:t>
            </a:r>
            <a:r>
              <a:rPr lang="sv-SE" dirty="0" smtClean="0"/>
              <a:t>checklista från Valmyndigheten</a:t>
            </a:r>
          </a:p>
          <a:p>
            <a:r>
              <a:rPr lang="sv-SE" dirty="0" smtClean="0"/>
              <a:t>Komplettera </a:t>
            </a:r>
            <a:r>
              <a:rPr lang="sv-SE" dirty="0"/>
              <a:t>med lokala </a:t>
            </a:r>
            <a:r>
              <a:rPr lang="sv-SE" dirty="0" smtClean="0"/>
              <a:t>instruktioner</a:t>
            </a:r>
          </a:p>
          <a:p>
            <a:r>
              <a:rPr lang="sv-SE" dirty="0" smtClean="0"/>
              <a:t>Tänk igenom säkerheten</a:t>
            </a:r>
          </a:p>
          <a:p>
            <a:r>
              <a:rPr lang="sv-SE" dirty="0" smtClean="0"/>
              <a:t>Förbered kontaktuppgifter till ordföranden</a:t>
            </a:r>
          </a:p>
          <a:p>
            <a:pPr marL="0" indent="0">
              <a:buNone/>
            </a:pPr>
            <a:endParaRPr lang="sv-SE" dirty="0" smtClean="0"/>
          </a:p>
        </p:txBody>
      </p:sp>
    </p:spTree>
    <p:extLst>
      <p:ext uri="{BB962C8B-B14F-4D97-AF65-F5344CB8AC3E}">
        <p14:creationId xmlns:p14="http://schemas.microsoft.com/office/powerpoint/2010/main" val="39172636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176F4C3-2925-4CB0-96F6-65A091DA20B9}"/>
              </a:ext>
            </a:extLst>
          </p:cNvPr>
          <p:cNvSpPr>
            <a:spLocks noGrp="1" noChangeArrowheads="1"/>
          </p:cNvSpPr>
          <p:nvPr>
            <p:ph type="title"/>
          </p:nvPr>
        </p:nvSpPr>
        <p:spPr/>
        <p:txBody>
          <a:bodyPr/>
          <a:lstStyle/>
          <a:p>
            <a:pPr algn="l" eaLnBrk="1" hangingPunct="1"/>
            <a:r>
              <a:rPr lang="sv-SE" altLang="sv-SE" dirty="0">
                <a:latin typeface="Arial" panose="020B0604020202020204" pitchFamily="34" charset="0"/>
                <a:cs typeface="Arial" panose="020B0604020202020204" pitchFamily="34" charset="0"/>
              </a:rPr>
              <a:t>Inlämning </a:t>
            </a:r>
            <a:r>
              <a:rPr lang="sv-SE" altLang="sv-SE" dirty="0" smtClean="0">
                <a:latin typeface="Arial" panose="020B0604020202020204" pitchFamily="34" charset="0"/>
                <a:cs typeface="Arial" panose="020B0604020202020204" pitchFamily="34" charset="0"/>
              </a:rPr>
              <a:t>länsstyrelsen på valkvällen / måndagen</a:t>
            </a:r>
            <a:endParaRPr lang="sv-SE" altLang="sv-SE" b="1" dirty="0">
              <a:solidFill>
                <a:schemeClr val="tx1"/>
              </a:solidFill>
              <a:latin typeface="Arial" panose="020B0604020202020204" pitchFamily="34" charset="0"/>
              <a:cs typeface="Arial" panose="020B0604020202020204" pitchFamily="34" charset="0"/>
            </a:endParaRPr>
          </a:p>
        </p:txBody>
      </p:sp>
      <p:sp>
        <p:nvSpPr>
          <p:cNvPr id="40963" name="Rectangle 3">
            <a:extLst>
              <a:ext uri="{FF2B5EF4-FFF2-40B4-BE49-F238E27FC236}">
                <a16:creationId xmlns:a16="http://schemas.microsoft.com/office/drawing/2014/main" id="{86D3800A-8905-4CED-8323-D1854439581B}"/>
              </a:ext>
            </a:extLst>
          </p:cNvPr>
          <p:cNvSpPr>
            <a:spLocks noGrp="1" noChangeArrowheads="1"/>
          </p:cNvSpPr>
          <p:nvPr>
            <p:ph type="body" idx="1"/>
          </p:nvPr>
        </p:nvSpPr>
        <p:spPr/>
        <p:txBody>
          <a:bodyPr/>
          <a:lstStyle/>
          <a:p>
            <a:pPr marL="0" indent="0">
              <a:buNone/>
            </a:pPr>
            <a:endParaRPr lang="sv-SE" i="1" dirty="0"/>
          </a:p>
          <a:p>
            <a:pPr marL="0" indent="0">
              <a:buNone/>
            </a:pPr>
            <a:endParaRPr lang="sv-SE" i="1" dirty="0"/>
          </a:p>
          <a:p>
            <a:pPr marL="0" indent="0">
              <a:buNone/>
            </a:pPr>
            <a:r>
              <a:rPr lang="sv-SE" i="1" dirty="0"/>
              <a:t>HÄR KAN LÄNSSTYRELSEN LÄGGA TILL INFORMATION OM DE RUTINER SOM KOMMER ATT GÄLLA</a:t>
            </a:r>
          </a:p>
        </p:txBody>
      </p:sp>
    </p:spTree>
    <p:extLst>
      <p:ext uri="{BB962C8B-B14F-4D97-AF65-F5344CB8AC3E}">
        <p14:creationId xmlns:p14="http://schemas.microsoft.com/office/powerpoint/2010/main" val="4285478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Gruppövning </a:t>
            </a:r>
            <a:endParaRPr lang="sv-SE" dirty="0"/>
          </a:p>
        </p:txBody>
      </p:sp>
      <p:sp>
        <p:nvSpPr>
          <p:cNvPr id="5" name="Underrubrik 4"/>
          <p:cNvSpPr>
            <a:spLocks noGrp="1"/>
          </p:cNvSpPr>
          <p:nvPr>
            <p:ph type="subTitle" idx="1"/>
          </p:nvPr>
        </p:nvSpPr>
        <p:spPr/>
        <p:txBody>
          <a:bodyPr/>
          <a:lstStyle/>
          <a:p>
            <a:r>
              <a:rPr lang="sv-SE" dirty="0" smtClean="0"/>
              <a:t>Att säkerställa kvaliteten i </a:t>
            </a:r>
            <a:r>
              <a:rPr lang="sv-SE" dirty="0" err="1" smtClean="0"/>
              <a:t>valkassarna</a:t>
            </a:r>
            <a:r>
              <a:rPr lang="sv-SE" dirty="0" smtClean="0"/>
              <a:t> till länsstyrelsen </a:t>
            </a:r>
            <a:endParaRPr lang="sv-SE" dirty="0"/>
          </a:p>
        </p:txBody>
      </p:sp>
    </p:spTree>
    <p:extLst>
      <p:ext uri="{BB962C8B-B14F-4D97-AF65-F5344CB8AC3E}">
        <p14:creationId xmlns:p14="http://schemas.microsoft.com/office/powerpoint/2010/main" val="42742283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Valnämndens preliminära </a:t>
            </a:r>
            <a:r>
              <a:rPr lang="sv-SE" dirty="0" smtClean="0"/>
              <a:t>rösträkning och  uppsamlingsräkning</a:t>
            </a:r>
            <a:endParaRPr lang="sv-SE" dirty="0"/>
          </a:p>
        </p:txBody>
      </p:sp>
      <p:sp>
        <p:nvSpPr>
          <p:cNvPr id="2" name="Underrubrik 1"/>
          <p:cNvSpPr>
            <a:spLocks noGrp="1"/>
          </p:cNvSpPr>
          <p:nvPr>
            <p:ph type="subTitle" idx="1"/>
          </p:nvPr>
        </p:nvSpPr>
        <p:spPr/>
        <p:txBody>
          <a:bodyPr/>
          <a:lstStyle/>
          <a:p>
            <a:endParaRPr lang="sv-SE"/>
          </a:p>
        </p:txBody>
      </p:sp>
    </p:spTree>
    <p:extLst>
      <p:ext uri="{BB962C8B-B14F-4D97-AF65-F5344CB8AC3E}">
        <p14:creationId xmlns:p14="http://schemas.microsoft.com/office/powerpoint/2010/main" val="37983394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Om valnämndens </a:t>
            </a:r>
            <a:r>
              <a:rPr lang="sv-SE" dirty="0"/>
              <a:t>preliminära rösträkning</a:t>
            </a:r>
          </a:p>
        </p:txBody>
      </p:sp>
      <p:sp>
        <p:nvSpPr>
          <p:cNvPr id="4" name="Platshållare för innehåll 3"/>
          <p:cNvSpPr>
            <a:spLocks noGrp="1"/>
          </p:cNvSpPr>
          <p:nvPr>
            <p:ph idx="1"/>
          </p:nvPr>
        </p:nvSpPr>
        <p:spPr/>
        <p:txBody>
          <a:bodyPr/>
          <a:lstStyle/>
          <a:p>
            <a:r>
              <a:rPr lang="sv-SE" dirty="0" smtClean="0"/>
              <a:t>Kallas </a:t>
            </a:r>
            <a:r>
              <a:rPr lang="sv-SE" dirty="0"/>
              <a:t>också för </a:t>
            </a:r>
            <a:r>
              <a:rPr lang="sv-SE" dirty="0" smtClean="0"/>
              <a:t>”uppsamlingsräkningen” </a:t>
            </a:r>
            <a:r>
              <a:rPr lang="sv-SE" dirty="0"/>
              <a:t>eller </a:t>
            </a:r>
            <a:r>
              <a:rPr lang="sv-SE" dirty="0" smtClean="0"/>
              <a:t>”onsdagsräkningen”</a:t>
            </a:r>
          </a:p>
          <a:p>
            <a:r>
              <a:rPr lang="sv-SE" dirty="0" smtClean="0"/>
              <a:t>Är öppen </a:t>
            </a:r>
            <a:r>
              <a:rPr lang="sv-SE" dirty="0"/>
              <a:t>för </a:t>
            </a:r>
            <a:r>
              <a:rPr lang="sv-SE" dirty="0" smtClean="0"/>
              <a:t>besökare</a:t>
            </a:r>
          </a:p>
          <a:p>
            <a:r>
              <a:rPr lang="sv-SE" dirty="0"/>
              <a:t>Detaljerade instruktioner finns i handledningen och handboken</a:t>
            </a:r>
          </a:p>
          <a:p>
            <a:endParaRPr lang="sv-SE" dirty="0" smtClean="0"/>
          </a:p>
          <a:p>
            <a:pPr marL="0" indent="0">
              <a:buNone/>
            </a:pPr>
            <a:endParaRPr lang="sv-SE" dirty="0"/>
          </a:p>
          <a:p>
            <a:endParaRPr lang="sv-SE" dirty="0"/>
          </a:p>
        </p:txBody>
      </p:sp>
    </p:spTree>
    <p:extLst>
      <p:ext uri="{BB962C8B-B14F-4D97-AF65-F5344CB8AC3E}">
        <p14:creationId xmlns:p14="http://schemas.microsoft.com/office/powerpoint/2010/main" val="319215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88538FF-63BD-4D10-A3B0-C46A7E12378A}"/>
              </a:ext>
            </a:extLst>
          </p:cNvPr>
          <p:cNvSpPr>
            <a:spLocks noGrp="1" noChangeArrowheads="1"/>
          </p:cNvSpPr>
          <p:nvPr>
            <p:ph type="title"/>
          </p:nvPr>
        </p:nvSpPr>
        <p:spPr/>
        <p:txBody>
          <a:bodyPr/>
          <a:lstStyle/>
          <a:p>
            <a:pPr algn="l" eaLnBrk="1" hangingPunct="1"/>
            <a:r>
              <a:rPr lang="sv-SE" altLang="sv-SE" dirty="0" smtClean="0"/>
              <a:t>Förbereda v</a:t>
            </a:r>
            <a:r>
              <a:rPr lang="sv-SE" altLang="sv-SE" b="1" dirty="0" smtClean="0">
                <a:solidFill>
                  <a:schemeClr val="tx1"/>
                </a:solidFill>
              </a:rPr>
              <a:t>alnämndens </a:t>
            </a:r>
            <a:r>
              <a:rPr lang="sv-SE" altLang="sv-SE" b="1" dirty="0">
                <a:solidFill>
                  <a:schemeClr val="tx1"/>
                </a:solidFill>
              </a:rPr>
              <a:t>preliminära </a:t>
            </a:r>
            <a:r>
              <a:rPr lang="sv-SE" altLang="sv-SE" b="1" dirty="0" smtClean="0">
                <a:solidFill>
                  <a:schemeClr val="tx1"/>
                </a:solidFill>
              </a:rPr>
              <a:t>rösträkning</a:t>
            </a:r>
            <a:endParaRPr lang="sv-SE" altLang="sv-SE" sz="4300" dirty="0"/>
          </a:p>
        </p:txBody>
      </p:sp>
      <p:sp>
        <p:nvSpPr>
          <p:cNvPr id="41987" name="Rectangle 3">
            <a:extLst>
              <a:ext uri="{FF2B5EF4-FFF2-40B4-BE49-F238E27FC236}">
                <a16:creationId xmlns:a16="http://schemas.microsoft.com/office/drawing/2014/main" id="{7883B3A1-008A-4CEE-BC07-D2768C16ECED}"/>
              </a:ext>
            </a:extLst>
          </p:cNvPr>
          <p:cNvSpPr>
            <a:spLocks noGrp="1" noChangeArrowheads="1"/>
          </p:cNvSpPr>
          <p:nvPr>
            <p:ph type="body" idx="1"/>
          </p:nvPr>
        </p:nvSpPr>
        <p:spPr>
          <a:xfrm>
            <a:off x="959873" y="1535113"/>
            <a:ext cx="10176001" cy="4351338"/>
          </a:xfrm>
        </p:spPr>
        <p:txBody>
          <a:bodyPr/>
          <a:lstStyle/>
          <a:p>
            <a:pPr marL="282575" indent="-282575"/>
            <a:r>
              <a:rPr lang="sv-SE" altLang="sv-SE" dirty="0"/>
              <a:t>Se över säkerhetsaspekter </a:t>
            </a:r>
            <a:endParaRPr lang="sv-SE" altLang="sv-SE" dirty="0" smtClean="0"/>
          </a:p>
          <a:p>
            <a:pPr marL="282575" indent="-282575"/>
            <a:r>
              <a:rPr lang="sv-SE" altLang="sv-SE" dirty="0" smtClean="0"/>
              <a:t>Annonsera valnämndsbeslut </a:t>
            </a:r>
            <a:r>
              <a:rPr lang="sv-SE" altLang="sv-SE" dirty="0"/>
              <a:t>om tid och </a:t>
            </a:r>
            <a:r>
              <a:rPr lang="sv-SE" altLang="sv-SE" dirty="0" smtClean="0"/>
              <a:t>plats</a:t>
            </a:r>
          </a:p>
          <a:p>
            <a:pPr marL="282575" indent="-282575"/>
            <a:r>
              <a:rPr lang="sv-SE" altLang="sv-SE" dirty="0" smtClean="0"/>
              <a:t>Bemanna och utbilda</a:t>
            </a:r>
            <a:endParaRPr lang="sv-SE" altLang="sv-SE" dirty="0"/>
          </a:p>
          <a:p>
            <a:pPr marL="282575" indent="-282575"/>
            <a:r>
              <a:rPr lang="sv-SE" altLang="sv-SE" dirty="0" smtClean="0"/>
              <a:t>Tillräckligt stor andel röster för att bevara valhemligheten</a:t>
            </a:r>
          </a:p>
          <a:p>
            <a:pPr marL="282575" indent="-282575"/>
            <a:r>
              <a:rPr lang="sv-SE" altLang="sv-SE" dirty="0" smtClean="0"/>
              <a:t>Förbered material och sortera förtidsröster</a:t>
            </a:r>
          </a:p>
          <a:p>
            <a:pPr marL="0" indent="0">
              <a:buNone/>
            </a:pPr>
            <a:endParaRPr lang="sv-SE" altLang="sv-SE" dirty="0" smtClean="0"/>
          </a:p>
          <a:p>
            <a:pPr marL="0" indent="0">
              <a:buNone/>
            </a:pPr>
            <a:endParaRPr lang="sv-SE" sz="2200" dirty="0"/>
          </a:p>
          <a:p>
            <a:pPr marL="282575" indent="-282575"/>
            <a:endParaRPr lang="sv-SE" altLang="sv-SE" sz="2200" dirty="0"/>
          </a:p>
          <a:p>
            <a:pPr marL="0" indent="0">
              <a:buNone/>
            </a:pPr>
            <a:endParaRPr lang="sv-SE" altLang="sv-SE" dirty="0"/>
          </a:p>
          <a:p>
            <a:pPr marL="282575" indent="-282575"/>
            <a:endParaRPr lang="sv-SE" altLang="sv-SE" dirty="0"/>
          </a:p>
          <a:p>
            <a:pPr marL="282575" indent="-282575"/>
            <a:endParaRPr lang="sv-SE" altLang="sv-SE" dirty="0"/>
          </a:p>
        </p:txBody>
      </p:sp>
    </p:spTree>
    <p:extLst>
      <p:ext uri="{BB962C8B-B14F-4D97-AF65-F5344CB8AC3E}">
        <p14:creationId xmlns:p14="http://schemas.microsoft.com/office/powerpoint/2010/main" val="250265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tLang="sv-SE" dirty="0" smtClean="0"/>
              <a:t>Genomföra valnämndens </a:t>
            </a:r>
            <a:r>
              <a:rPr lang="sv-SE" altLang="sv-SE" dirty="0"/>
              <a:t>preliminära rösträkning</a:t>
            </a:r>
            <a:endParaRPr lang="sv-SE" dirty="0"/>
          </a:p>
        </p:txBody>
      </p:sp>
      <p:sp>
        <p:nvSpPr>
          <p:cNvPr id="3" name="Platshållare för innehåll 2"/>
          <p:cNvSpPr>
            <a:spLocks noGrp="1"/>
          </p:cNvSpPr>
          <p:nvPr>
            <p:ph idx="1"/>
          </p:nvPr>
        </p:nvSpPr>
        <p:spPr/>
        <p:txBody>
          <a:bodyPr/>
          <a:lstStyle/>
          <a:p>
            <a:r>
              <a:rPr lang="sv-SE" dirty="0"/>
              <a:t>Stäm av med </a:t>
            </a:r>
            <a:r>
              <a:rPr lang="sv-SE" dirty="0" err="1"/>
              <a:t>PostNord</a:t>
            </a:r>
            <a:r>
              <a:rPr lang="sv-SE" dirty="0"/>
              <a:t> att inga röster är på väg</a:t>
            </a:r>
          </a:p>
          <a:p>
            <a:r>
              <a:rPr lang="sv-SE" dirty="0" smtClean="0"/>
              <a:t>Granskning av förtidsröster, vid osäkerhet godkänn hellre! </a:t>
            </a:r>
            <a:endParaRPr lang="sv-SE" dirty="0"/>
          </a:p>
          <a:p>
            <a:r>
              <a:rPr lang="sv-SE" dirty="0" smtClean="0"/>
              <a:t>Därefter kan urnan öppnas och rösterna räknas</a:t>
            </a:r>
          </a:p>
          <a:p>
            <a:r>
              <a:rPr lang="sv-SE" dirty="0" smtClean="0"/>
              <a:t>Rapportera in resultat i Valid</a:t>
            </a:r>
          </a:p>
          <a:p>
            <a:r>
              <a:rPr lang="sv-SE" dirty="0" smtClean="0"/>
              <a:t>Transportera till Länsstyrelsen</a:t>
            </a:r>
            <a:endParaRPr lang="sv-SE" dirty="0"/>
          </a:p>
          <a:p>
            <a:endParaRPr lang="sv-SE" dirty="0"/>
          </a:p>
          <a:p>
            <a:pPr marL="0" indent="0">
              <a:buNone/>
            </a:pPr>
            <a:endParaRPr lang="sv-SE" dirty="0"/>
          </a:p>
          <a:p>
            <a:pPr marL="0" indent="0">
              <a:buNone/>
            </a:pPr>
            <a:endParaRPr lang="sv-SE" dirty="0" smtClean="0"/>
          </a:p>
          <a:p>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0065885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Gruppövning</a:t>
            </a:r>
            <a:endParaRPr lang="sv-SE" dirty="0"/>
          </a:p>
        </p:txBody>
      </p:sp>
      <p:sp>
        <p:nvSpPr>
          <p:cNvPr id="5" name="Underrubrik 4"/>
          <p:cNvSpPr>
            <a:spLocks noGrp="1"/>
          </p:cNvSpPr>
          <p:nvPr>
            <p:ph type="subTitle" idx="1"/>
          </p:nvPr>
        </p:nvSpPr>
        <p:spPr/>
        <p:txBody>
          <a:bodyPr/>
          <a:lstStyle/>
          <a:p>
            <a:r>
              <a:rPr lang="sv-SE" dirty="0"/>
              <a:t>Utmaningar med uppsamlingsräkningen </a:t>
            </a:r>
          </a:p>
        </p:txBody>
      </p:sp>
    </p:spTree>
    <p:extLst>
      <p:ext uri="{BB962C8B-B14F-4D97-AF65-F5344CB8AC3E}">
        <p14:creationId xmlns:p14="http://schemas.microsoft.com/office/powerpoint/2010/main" val="2884122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Kontakt med Valmyndigheten</a:t>
            </a:r>
          </a:p>
        </p:txBody>
      </p:sp>
      <p:sp>
        <p:nvSpPr>
          <p:cNvPr id="3" name="Platshållare för innehåll 2"/>
          <p:cNvSpPr>
            <a:spLocks noGrp="1"/>
          </p:cNvSpPr>
          <p:nvPr>
            <p:ph idx="1"/>
          </p:nvPr>
        </p:nvSpPr>
        <p:spPr/>
        <p:txBody>
          <a:bodyPr/>
          <a:lstStyle/>
          <a:p>
            <a:r>
              <a:rPr lang="sv-SE" dirty="0"/>
              <a:t>valadm@val.se – </a:t>
            </a:r>
            <a:r>
              <a:rPr lang="sv-SE" dirty="0" smtClean="0"/>
              <a:t>för valansvariga/ tjänstepersoner </a:t>
            </a:r>
            <a:endParaRPr lang="sv-SE" dirty="0"/>
          </a:p>
          <a:p>
            <a:r>
              <a:rPr lang="sv-SE" dirty="0" smtClean="0"/>
              <a:t>Valupplysningen </a:t>
            </a:r>
            <a:r>
              <a:rPr lang="sv-SE" dirty="0"/>
              <a:t>020-825 825 </a:t>
            </a:r>
            <a:r>
              <a:rPr lang="sv-SE" dirty="0" smtClean="0"/>
              <a:t> - </a:t>
            </a:r>
            <a:r>
              <a:rPr lang="sv-SE" dirty="0"/>
              <a:t>för </a:t>
            </a:r>
            <a:r>
              <a:rPr lang="sv-SE" dirty="0" smtClean="0"/>
              <a:t>allmänheten</a:t>
            </a:r>
            <a:endParaRPr lang="sv-SE" dirty="0"/>
          </a:p>
        </p:txBody>
      </p:sp>
    </p:spTree>
    <p:extLst>
      <p:ext uri="{BB962C8B-B14F-4D97-AF65-F5344CB8AC3E}">
        <p14:creationId xmlns:p14="http://schemas.microsoft.com/office/powerpoint/2010/main" val="13476634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Inlämning till länsstyrelsen efter valnämndens preliminära </a:t>
            </a:r>
            <a:r>
              <a:rPr lang="sv-SE" dirty="0" smtClean="0"/>
              <a:t>rösträkning</a:t>
            </a:r>
            <a:endParaRPr lang="sv-SE" dirty="0"/>
          </a:p>
        </p:txBody>
      </p:sp>
      <p:sp>
        <p:nvSpPr>
          <p:cNvPr id="3" name="Platshållare för innehåll 2"/>
          <p:cNvSpPr>
            <a:spLocks noGrp="1"/>
          </p:cNvSpPr>
          <p:nvPr>
            <p:ph idx="1"/>
          </p:nvPr>
        </p:nvSpPr>
        <p:spPr/>
        <p:txBody>
          <a:bodyPr/>
          <a:lstStyle/>
          <a:p>
            <a:pPr marL="0" indent="0">
              <a:buNone/>
            </a:pPr>
            <a:endParaRPr lang="sv-SE" dirty="0"/>
          </a:p>
          <a:p>
            <a:pPr marL="0" indent="0">
              <a:buNone/>
            </a:pPr>
            <a:endParaRPr lang="sv-SE" dirty="0"/>
          </a:p>
          <a:p>
            <a:pPr marL="0" indent="0">
              <a:buNone/>
            </a:pPr>
            <a:r>
              <a:rPr lang="sv-SE" i="1" dirty="0"/>
              <a:t>HÄR KAN LÄNSSTYRELSEN LÄGGA TILL INFORMATION OM DE RUTINER SOM KOMMER ATT GÄLLA</a:t>
            </a:r>
          </a:p>
        </p:txBody>
      </p:sp>
    </p:spTree>
    <p:extLst>
      <p:ext uri="{BB962C8B-B14F-4D97-AF65-F5344CB8AC3E}">
        <p14:creationId xmlns:p14="http://schemas.microsoft.com/office/powerpoint/2010/main" val="2688811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Övrigt</a:t>
            </a:r>
          </a:p>
        </p:txBody>
      </p:sp>
      <p:sp>
        <p:nvSpPr>
          <p:cNvPr id="5" name="Underrubrik 4"/>
          <p:cNvSpPr>
            <a:spLocks noGrp="1"/>
          </p:cNvSpPr>
          <p:nvPr>
            <p:ph type="subTitle" idx="1"/>
          </p:nvPr>
        </p:nvSpPr>
        <p:spPr/>
        <p:txBody>
          <a:bodyPr/>
          <a:lstStyle/>
          <a:p>
            <a:endParaRPr lang="sv-SE"/>
          </a:p>
        </p:txBody>
      </p:sp>
    </p:spTree>
    <p:extLst>
      <p:ext uri="{BB962C8B-B14F-4D97-AF65-F5344CB8AC3E}">
        <p14:creationId xmlns:p14="http://schemas.microsoft.com/office/powerpoint/2010/main" val="19125961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7F3C526-616D-48B8-815B-9BE7B3BFD6DE}"/>
              </a:ext>
            </a:extLst>
          </p:cNvPr>
          <p:cNvSpPr>
            <a:spLocks noGrp="1" noChangeArrowheads="1"/>
          </p:cNvSpPr>
          <p:nvPr>
            <p:ph type="title"/>
          </p:nvPr>
        </p:nvSpPr>
        <p:spPr/>
        <p:txBody>
          <a:bodyPr/>
          <a:lstStyle/>
          <a:p>
            <a:pPr algn="l" eaLnBrk="1" hangingPunct="1"/>
            <a:r>
              <a:rPr lang="sv-SE" altLang="sv-SE" b="1" dirty="0">
                <a:cs typeface="Arial" panose="020B0604020202020204" pitchFamily="34" charset="0"/>
              </a:rPr>
              <a:t>Efter</a:t>
            </a:r>
            <a:r>
              <a:rPr lang="sv-SE" altLang="sv-SE" b="1" dirty="0">
                <a:latin typeface="Arial" panose="020B0604020202020204" pitchFamily="34" charset="0"/>
                <a:cs typeface="Arial" panose="020B0604020202020204" pitchFamily="34" charset="0"/>
              </a:rPr>
              <a:t> </a:t>
            </a:r>
            <a:r>
              <a:rPr lang="sv-SE" altLang="sv-SE" b="1" dirty="0" smtClean="0">
                <a:latin typeface="Arial" panose="020B0604020202020204" pitchFamily="34" charset="0"/>
                <a:cs typeface="Arial" panose="020B0604020202020204" pitchFamily="34" charset="0"/>
              </a:rPr>
              <a:t>genomfört val</a:t>
            </a:r>
            <a:endParaRPr lang="sv-SE" altLang="sv-SE" b="1" dirty="0">
              <a:latin typeface="Arial" panose="020B0604020202020204" pitchFamily="34" charset="0"/>
              <a:cs typeface="Arial" panose="020B0604020202020204" pitchFamily="34" charset="0"/>
            </a:endParaRPr>
          </a:p>
        </p:txBody>
      </p:sp>
      <p:sp>
        <p:nvSpPr>
          <p:cNvPr id="43011" name="Rectangle 3">
            <a:extLst>
              <a:ext uri="{FF2B5EF4-FFF2-40B4-BE49-F238E27FC236}">
                <a16:creationId xmlns:a16="http://schemas.microsoft.com/office/drawing/2014/main" id="{93B43793-2AB1-4D36-BA5F-75AFF6438295}"/>
              </a:ext>
            </a:extLst>
          </p:cNvPr>
          <p:cNvSpPr>
            <a:spLocks noGrp="1" noChangeArrowheads="1"/>
          </p:cNvSpPr>
          <p:nvPr>
            <p:ph type="body" idx="1"/>
          </p:nvPr>
        </p:nvSpPr>
        <p:spPr>
          <a:xfrm>
            <a:off x="1008000" y="1417639"/>
            <a:ext cx="9202800" cy="4032721"/>
          </a:xfrm>
        </p:spPr>
        <p:txBody>
          <a:bodyPr/>
          <a:lstStyle/>
          <a:p>
            <a:pPr>
              <a:lnSpc>
                <a:spcPct val="90000"/>
              </a:lnSpc>
            </a:pPr>
            <a:r>
              <a:rPr lang="sv-SE" altLang="sv-SE" dirty="0" smtClean="0"/>
              <a:t>Destruera material och spara överblivet material</a:t>
            </a:r>
          </a:p>
          <a:p>
            <a:pPr>
              <a:lnSpc>
                <a:spcPct val="90000"/>
              </a:lnSpc>
            </a:pPr>
            <a:r>
              <a:rPr lang="sv-SE" altLang="sv-SE" dirty="0" smtClean="0"/>
              <a:t>Besvara gärna enkäten</a:t>
            </a:r>
            <a:endParaRPr lang="sv-SE" altLang="sv-SE" dirty="0"/>
          </a:p>
          <a:p>
            <a:pPr>
              <a:lnSpc>
                <a:spcPct val="90000"/>
              </a:lnSpc>
            </a:pPr>
            <a:r>
              <a:rPr lang="sv-SE" altLang="sv-SE" dirty="0"/>
              <a:t>Planera </a:t>
            </a:r>
            <a:r>
              <a:rPr lang="sv-SE" altLang="sv-SE" dirty="0" smtClean="0"/>
              <a:t>arkivering och gör en </a:t>
            </a:r>
            <a:r>
              <a:rPr lang="sv-SE" altLang="sv-SE" dirty="0"/>
              <a:t>e</a:t>
            </a:r>
            <a:r>
              <a:rPr lang="sv-SE" altLang="sv-SE" dirty="0" smtClean="0"/>
              <a:t>gen uppföljning</a:t>
            </a:r>
            <a:endParaRPr lang="sv-SE" altLang="sv-SE" dirty="0"/>
          </a:p>
        </p:txBody>
      </p:sp>
    </p:spTree>
    <p:extLst>
      <p:ext uri="{BB962C8B-B14F-4D97-AF65-F5344CB8AC3E}">
        <p14:creationId xmlns:p14="http://schemas.microsoft.com/office/powerpoint/2010/main" val="22381876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D365957-9D34-44FF-AA31-1CD8D62930DD}"/>
              </a:ext>
            </a:extLst>
          </p:cNvPr>
          <p:cNvSpPr>
            <a:spLocks noGrp="1" noChangeArrowheads="1"/>
          </p:cNvSpPr>
          <p:nvPr>
            <p:ph type="title"/>
          </p:nvPr>
        </p:nvSpPr>
        <p:spPr/>
        <p:txBody>
          <a:bodyPr/>
          <a:lstStyle/>
          <a:p>
            <a:pPr algn="l" eaLnBrk="1" hangingPunct="1"/>
            <a:r>
              <a:rPr lang="sv-SE" altLang="sv-SE" b="1" dirty="0">
                <a:latin typeface="Arial" panose="020B0604020202020204" pitchFamily="34" charset="0"/>
                <a:cs typeface="Arial" panose="020B0604020202020204" pitchFamily="34" charset="0"/>
              </a:rPr>
              <a:t>Registerutdrag</a:t>
            </a:r>
          </a:p>
        </p:txBody>
      </p:sp>
      <p:sp>
        <p:nvSpPr>
          <p:cNvPr id="44035" name="Rectangle 3">
            <a:extLst>
              <a:ext uri="{FF2B5EF4-FFF2-40B4-BE49-F238E27FC236}">
                <a16:creationId xmlns:a16="http://schemas.microsoft.com/office/drawing/2014/main" id="{8877490B-12B6-44EE-B540-C3601FAA3524}"/>
              </a:ext>
            </a:extLst>
          </p:cNvPr>
          <p:cNvSpPr>
            <a:spLocks noGrp="1" noChangeArrowheads="1"/>
          </p:cNvSpPr>
          <p:nvPr>
            <p:ph type="body" idx="1"/>
          </p:nvPr>
        </p:nvSpPr>
        <p:spPr/>
        <p:txBody>
          <a:bodyPr/>
          <a:lstStyle/>
          <a:p>
            <a:pPr eaLnBrk="1" hangingPunct="1"/>
            <a:r>
              <a:rPr lang="sv-SE" altLang="sv-SE" dirty="0" smtClean="0"/>
              <a:t>Var och en har rätt </a:t>
            </a:r>
            <a:r>
              <a:rPr lang="sv-SE" altLang="sv-SE" dirty="0"/>
              <a:t>att ta del av all information som finns registrerad om </a:t>
            </a:r>
            <a:r>
              <a:rPr lang="sv-SE" altLang="sv-SE" dirty="0" smtClean="0"/>
              <a:t>denne</a:t>
            </a:r>
          </a:p>
          <a:p>
            <a:pPr eaLnBrk="1" hangingPunct="1"/>
            <a:r>
              <a:rPr lang="sv-SE" altLang="sv-SE" dirty="0" smtClean="0"/>
              <a:t>Vid begäran </a:t>
            </a:r>
            <a:r>
              <a:rPr lang="sv-SE" altLang="sv-SE" dirty="0"/>
              <a:t>om </a:t>
            </a:r>
            <a:r>
              <a:rPr lang="sv-SE" altLang="sv-SE" dirty="0" smtClean="0"/>
              <a:t>artikel 15-utdrag ska kommunen inkludera de uppgifter i Valid </a:t>
            </a:r>
            <a:r>
              <a:rPr lang="sv-SE" altLang="sv-SE" dirty="0"/>
              <a:t>som kommunen </a:t>
            </a:r>
            <a:r>
              <a:rPr lang="sv-SE" altLang="sv-SE" dirty="0" smtClean="0"/>
              <a:t>ser</a:t>
            </a:r>
            <a:endParaRPr lang="sv-SE" altLang="sv-SE" dirty="0"/>
          </a:p>
        </p:txBody>
      </p:sp>
    </p:spTree>
    <p:extLst>
      <p:ext uri="{BB962C8B-B14F-4D97-AF65-F5344CB8AC3E}">
        <p14:creationId xmlns:p14="http://schemas.microsoft.com/office/powerpoint/2010/main" val="21089257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Kommunal </a:t>
            </a:r>
            <a:r>
              <a:rPr lang="sv-SE" dirty="0"/>
              <a:t>folkomröstning?</a:t>
            </a:r>
          </a:p>
        </p:txBody>
      </p:sp>
      <p:sp>
        <p:nvSpPr>
          <p:cNvPr id="5" name="Platshållare för innehåll 4"/>
          <p:cNvSpPr>
            <a:spLocks noGrp="1"/>
          </p:cNvSpPr>
          <p:nvPr>
            <p:ph idx="1"/>
          </p:nvPr>
        </p:nvSpPr>
        <p:spPr/>
        <p:txBody>
          <a:bodyPr/>
          <a:lstStyle/>
          <a:p>
            <a:r>
              <a:rPr lang="sv-SE" dirty="0" smtClean="0"/>
              <a:t>Besluta om </a:t>
            </a:r>
            <a:r>
              <a:rPr lang="sv-SE" dirty="0"/>
              <a:t>valdag </a:t>
            </a:r>
            <a:r>
              <a:rPr lang="sv-SE" dirty="0" smtClean="0"/>
              <a:t>i samråd med </a:t>
            </a:r>
            <a:r>
              <a:rPr lang="sv-SE" dirty="0"/>
              <a:t>Valmyndigheten</a:t>
            </a:r>
          </a:p>
          <a:p>
            <a:r>
              <a:rPr lang="sv-SE" dirty="0" smtClean="0"/>
              <a:t>Kommunen </a:t>
            </a:r>
            <a:r>
              <a:rPr lang="sv-SE" dirty="0"/>
              <a:t>ansvarar för </a:t>
            </a:r>
            <a:r>
              <a:rPr lang="sv-SE" dirty="0" smtClean="0"/>
              <a:t>röstmottagning </a:t>
            </a:r>
          </a:p>
          <a:p>
            <a:r>
              <a:rPr lang="sv-SE" dirty="0" smtClean="0"/>
              <a:t>Valmyndigheten </a:t>
            </a:r>
            <a:r>
              <a:rPr lang="sv-SE" dirty="0"/>
              <a:t>tar fram underlag för </a:t>
            </a:r>
            <a:r>
              <a:rPr lang="sv-SE" dirty="0" smtClean="0"/>
              <a:t>röstkort och röstlängd</a:t>
            </a:r>
            <a:endParaRPr lang="sv-SE" dirty="0"/>
          </a:p>
        </p:txBody>
      </p:sp>
    </p:spTree>
    <p:extLst>
      <p:ext uri="{BB962C8B-B14F-4D97-AF65-F5344CB8AC3E}">
        <p14:creationId xmlns:p14="http://schemas.microsoft.com/office/powerpoint/2010/main" val="19851398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8F1DF6E-F772-451D-8896-37A9F48DCFC7}"/>
              </a:ext>
            </a:extLst>
          </p:cNvPr>
          <p:cNvSpPr>
            <a:spLocks noGrp="1" noChangeArrowheads="1"/>
          </p:cNvSpPr>
          <p:nvPr>
            <p:ph type="title"/>
          </p:nvPr>
        </p:nvSpPr>
        <p:spPr/>
        <p:txBody>
          <a:bodyPr/>
          <a:lstStyle/>
          <a:p>
            <a:pPr algn="l" eaLnBrk="1" hangingPunct="1"/>
            <a:r>
              <a:rPr lang="sv-SE" altLang="sv-SE" dirty="0"/>
              <a:t>Kom ihåg …några tidpunkter</a:t>
            </a:r>
          </a:p>
        </p:txBody>
      </p:sp>
      <p:sp>
        <p:nvSpPr>
          <p:cNvPr id="45059" name="Rectangle 3">
            <a:extLst>
              <a:ext uri="{FF2B5EF4-FFF2-40B4-BE49-F238E27FC236}">
                <a16:creationId xmlns:a16="http://schemas.microsoft.com/office/drawing/2014/main" id="{0070D1BA-3084-42FA-BC01-5EF98A63E007}"/>
              </a:ext>
            </a:extLst>
          </p:cNvPr>
          <p:cNvSpPr>
            <a:spLocks noGrp="1" noChangeArrowheads="1"/>
          </p:cNvSpPr>
          <p:nvPr>
            <p:ph idx="1"/>
          </p:nvPr>
        </p:nvSpPr>
        <p:spPr/>
        <p:txBody>
          <a:bodyPr/>
          <a:lstStyle/>
          <a:p>
            <a:pPr marL="0" indent="0">
              <a:lnSpc>
                <a:spcPct val="80000"/>
              </a:lnSpc>
              <a:buNone/>
            </a:pPr>
            <a:endParaRPr lang="sv-SE" altLang="sv-SE" dirty="0">
              <a:solidFill>
                <a:srgbClr val="000000"/>
              </a:solidFill>
              <a:cs typeface="Times New Roman" panose="02020603050405020304" pitchFamily="18" charset="0"/>
            </a:endParaRPr>
          </a:p>
          <a:p>
            <a:pPr marL="0" indent="0">
              <a:lnSpc>
                <a:spcPct val="80000"/>
              </a:lnSpc>
              <a:buNone/>
            </a:pPr>
            <a:r>
              <a:rPr lang="sv-SE" altLang="sv-SE" dirty="0">
                <a:solidFill>
                  <a:srgbClr val="000000"/>
                </a:solidFill>
                <a:cs typeface="Times New Roman" panose="02020603050405020304" pitchFamily="18" charset="0"/>
              </a:rPr>
              <a:t>Lokala </a:t>
            </a:r>
            <a:r>
              <a:rPr lang="sv-SE" altLang="sv-SE" dirty="0" smtClean="0">
                <a:solidFill>
                  <a:srgbClr val="000000"/>
                </a:solidFill>
                <a:cs typeface="Times New Roman" panose="02020603050405020304" pitchFamily="18" charset="0"/>
              </a:rPr>
              <a:t>uppgifter…….</a:t>
            </a:r>
            <a:endParaRPr lang="sv-SE" altLang="sv-SE" dirty="0">
              <a:solidFill>
                <a:srgbClr val="000000"/>
              </a:solidFill>
              <a:cs typeface="Times New Roman" panose="02020603050405020304" pitchFamily="18" charset="0"/>
            </a:endParaRPr>
          </a:p>
          <a:p>
            <a:pPr marL="0" indent="0">
              <a:lnSpc>
                <a:spcPct val="80000"/>
              </a:lnSpc>
              <a:buNone/>
            </a:pPr>
            <a:endParaRPr lang="sv-SE" altLang="sv-SE" dirty="0">
              <a:solidFill>
                <a:srgbClr val="000000"/>
              </a:solidFill>
              <a:cs typeface="Times New Roman" panose="02020603050405020304" pitchFamily="18" charset="0"/>
            </a:endParaRPr>
          </a:p>
          <a:p>
            <a:pPr marL="0" indent="0">
              <a:lnSpc>
                <a:spcPct val="80000"/>
              </a:lnSpc>
              <a:buNone/>
            </a:pPr>
            <a:endParaRPr lang="sv-SE" altLang="sv-SE" dirty="0">
              <a:solidFill>
                <a:srgbClr val="000000"/>
              </a:solidFill>
              <a:cs typeface="Times New Roman" panose="02020603050405020304" pitchFamily="18" charset="0"/>
            </a:endParaRPr>
          </a:p>
          <a:p>
            <a:pPr marL="0" indent="0">
              <a:lnSpc>
                <a:spcPct val="80000"/>
              </a:lnSpc>
              <a:buNone/>
            </a:pPr>
            <a:endParaRPr lang="sv-SE" altLang="sv-SE" dirty="0">
              <a:solidFill>
                <a:srgbClr val="000000"/>
              </a:solidFill>
              <a:cs typeface="Times New Roman" panose="02020603050405020304" pitchFamily="18" charset="0"/>
            </a:endParaRPr>
          </a:p>
          <a:p>
            <a:pPr marL="0" indent="0">
              <a:lnSpc>
                <a:spcPct val="80000"/>
              </a:lnSpc>
              <a:buNone/>
            </a:pPr>
            <a:r>
              <a:rPr lang="sv-SE" altLang="sv-SE" i="1" dirty="0">
                <a:solidFill>
                  <a:srgbClr val="000000"/>
                </a:solidFill>
                <a:cs typeface="Times New Roman" panose="02020603050405020304" pitchFamily="18" charset="0"/>
              </a:rPr>
              <a:t>Här kan Länsstyrelsen lägga till</a:t>
            </a:r>
          </a:p>
          <a:p>
            <a:pPr marL="0" indent="0">
              <a:lnSpc>
                <a:spcPct val="80000"/>
              </a:lnSpc>
              <a:buNone/>
            </a:pPr>
            <a:endParaRPr lang="sv-SE" altLang="sv-SE"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42858356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7451" y="1100137"/>
            <a:ext cx="7272338" cy="4471987"/>
          </a:xfrm>
        </p:spPr>
      </p:pic>
      <p:sp>
        <p:nvSpPr>
          <p:cNvPr id="45058" name="Rectangle 2">
            <a:extLst>
              <a:ext uri="{FF2B5EF4-FFF2-40B4-BE49-F238E27FC236}">
                <a16:creationId xmlns:a16="http://schemas.microsoft.com/office/drawing/2014/main" id="{B8F1DF6E-F772-451D-8896-37A9F48DCFC7}"/>
              </a:ext>
            </a:extLst>
          </p:cNvPr>
          <p:cNvSpPr>
            <a:spLocks noGrp="1" noChangeArrowheads="1"/>
          </p:cNvSpPr>
          <p:nvPr>
            <p:ph type="title"/>
          </p:nvPr>
        </p:nvSpPr>
        <p:spPr/>
        <p:txBody>
          <a:bodyPr/>
          <a:lstStyle/>
          <a:p>
            <a:r>
              <a:rPr lang="sv-SE" altLang="sv-SE" dirty="0" smtClean="0"/>
              <a:t>Frågor och funderingar? </a:t>
            </a:r>
            <a:endParaRPr lang="sv-SE" altLang="sv-SE" dirty="0"/>
          </a:p>
        </p:txBody>
      </p:sp>
    </p:spTree>
    <p:extLst>
      <p:ext uri="{BB962C8B-B14F-4D97-AF65-F5344CB8AC3E}">
        <p14:creationId xmlns:p14="http://schemas.microsoft.com/office/powerpoint/2010/main" val="41141750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50949" y="815113"/>
            <a:ext cx="6064313" cy="720000"/>
          </a:xfrm>
        </p:spPr>
        <p:txBody>
          <a:bodyPr/>
          <a:lstStyle/>
          <a:p>
            <a:r>
              <a:rPr lang="sv-SE" sz="6600" dirty="0" smtClean="0"/>
              <a:t>Tack för idag!</a:t>
            </a:r>
            <a:endParaRPr lang="sv-SE" sz="6600" dirty="0"/>
          </a:p>
        </p:txBody>
      </p:sp>
      <p:pic>
        <p:nvPicPr>
          <p:cNvPr id="7" name="Platshållare för innehåll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57875" y="1535113"/>
            <a:ext cx="5096643" cy="4122737"/>
          </a:xfrm>
        </p:spPr>
      </p:pic>
    </p:spTree>
    <p:extLst>
      <p:ext uri="{BB962C8B-B14F-4D97-AF65-F5344CB8AC3E}">
        <p14:creationId xmlns:p14="http://schemas.microsoft.com/office/powerpoint/2010/main" val="505697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Länklista</a:t>
            </a:r>
            <a:endParaRPr lang="sv-SE" dirty="0"/>
          </a:p>
        </p:txBody>
      </p:sp>
      <p:sp>
        <p:nvSpPr>
          <p:cNvPr id="3" name="Platshållare för innehåll 2"/>
          <p:cNvSpPr>
            <a:spLocks noGrp="1"/>
          </p:cNvSpPr>
          <p:nvPr>
            <p:ph idx="1"/>
          </p:nvPr>
        </p:nvSpPr>
        <p:spPr/>
        <p:txBody>
          <a:bodyPr/>
          <a:lstStyle/>
          <a:p>
            <a:r>
              <a:rPr lang="sv-SE" dirty="0">
                <a:hlinkClick r:id="rId2"/>
              </a:rPr>
              <a:t>https://www.val.se</a:t>
            </a:r>
            <a:r>
              <a:rPr lang="sv-SE" dirty="0" smtClean="0">
                <a:hlinkClick r:id="rId2"/>
              </a:rPr>
              <a:t>/</a:t>
            </a:r>
            <a:r>
              <a:rPr lang="sv-SE" dirty="0" smtClean="0"/>
              <a:t> </a:t>
            </a:r>
          </a:p>
          <a:p>
            <a:r>
              <a:rPr lang="sv-SE" dirty="0">
                <a:hlinkClick r:id="rId3"/>
              </a:rPr>
              <a:t>https://valcentralen.val.se</a:t>
            </a:r>
            <a:r>
              <a:rPr lang="sv-SE" dirty="0" smtClean="0">
                <a:hlinkClick r:id="rId3"/>
              </a:rPr>
              <a:t>/</a:t>
            </a:r>
            <a:r>
              <a:rPr lang="sv-SE" dirty="0" smtClean="0"/>
              <a:t> </a:t>
            </a:r>
          </a:p>
          <a:p>
            <a:r>
              <a:rPr lang="sv-SE" dirty="0"/>
              <a:t>Kalender: </a:t>
            </a:r>
            <a:r>
              <a:rPr lang="sv-SE" dirty="0">
                <a:hlinkClick r:id="rId4"/>
              </a:rPr>
              <a:t>https://</a:t>
            </a:r>
            <a:r>
              <a:rPr lang="sv-SE" dirty="0" smtClean="0">
                <a:hlinkClick r:id="rId4"/>
              </a:rPr>
              <a:t>valcentralen.val.se/kalender</a:t>
            </a:r>
            <a:r>
              <a:rPr lang="sv-SE" dirty="0" smtClean="0"/>
              <a:t> </a:t>
            </a:r>
          </a:p>
          <a:p>
            <a:r>
              <a:rPr lang="sv-SE" dirty="0" smtClean="0"/>
              <a:t>Vägledande ställningstaganden: </a:t>
            </a:r>
            <a:r>
              <a:rPr lang="sv-SE" dirty="0">
                <a:hlinkClick r:id="rId5"/>
              </a:rPr>
              <a:t>https://</a:t>
            </a:r>
            <a:r>
              <a:rPr lang="sv-SE" dirty="0" smtClean="0">
                <a:hlinkClick r:id="rId5"/>
              </a:rPr>
              <a:t>valcentralen.val.se/vagledandestallningstaganden</a:t>
            </a:r>
            <a:r>
              <a:rPr lang="sv-SE" dirty="0" smtClean="0"/>
              <a:t> </a:t>
            </a:r>
          </a:p>
          <a:p>
            <a:r>
              <a:rPr lang="sv-SE" dirty="0"/>
              <a:t>Vallag: </a:t>
            </a:r>
            <a:r>
              <a:rPr lang="sv-SE" dirty="0">
                <a:hlinkClick r:id="rId6"/>
              </a:rPr>
              <a:t>https://www.riksdagen.se/sv/dokument-och-lagar/dokument/svensk-forfattningssamling/vallag-2005837_sfs-2005-837</a:t>
            </a:r>
            <a:r>
              <a:rPr lang="sv-SE" dirty="0" smtClean="0">
                <a:hlinkClick r:id="rId6"/>
              </a:rPr>
              <a:t>/</a:t>
            </a:r>
            <a:r>
              <a:rPr lang="sv-SE" dirty="0" smtClean="0"/>
              <a:t> </a:t>
            </a:r>
          </a:p>
          <a:p>
            <a:endParaRPr lang="sv-SE" dirty="0"/>
          </a:p>
        </p:txBody>
      </p:sp>
    </p:spTree>
    <p:extLst>
      <p:ext uri="{BB962C8B-B14F-4D97-AF65-F5344CB8AC3E}">
        <p14:creationId xmlns:p14="http://schemas.microsoft.com/office/powerpoint/2010/main" val="307975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E599E95-2980-472C-BB0F-2E5286F25285}"/>
              </a:ext>
            </a:extLst>
          </p:cNvPr>
          <p:cNvSpPr>
            <a:spLocks noGrp="1" noChangeArrowheads="1"/>
          </p:cNvSpPr>
          <p:nvPr>
            <p:ph type="title"/>
          </p:nvPr>
        </p:nvSpPr>
        <p:spPr/>
        <p:txBody>
          <a:bodyPr/>
          <a:lstStyle/>
          <a:p>
            <a:pPr algn="l" eaLnBrk="1" hangingPunct="1"/>
            <a:r>
              <a:rPr lang="sv-SE" altLang="sv-SE" b="1" dirty="0" smtClean="0"/>
              <a:t>Valadministrationens roll i demokratin</a:t>
            </a:r>
            <a:endParaRPr lang="sv-SE" altLang="sv-SE" b="1" dirty="0"/>
          </a:p>
        </p:txBody>
      </p:sp>
      <p:sp>
        <p:nvSpPr>
          <p:cNvPr id="12291" name="Rectangle 3">
            <a:extLst>
              <a:ext uri="{FF2B5EF4-FFF2-40B4-BE49-F238E27FC236}">
                <a16:creationId xmlns:a16="http://schemas.microsoft.com/office/drawing/2014/main" id="{92A62EE5-BF6D-4683-A7B3-942E526CC948}"/>
              </a:ext>
            </a:extLst>
          </p:cNvPr>
          <p:cNvSpPr>
            <a:spLocks noGrp="1" noChangeArrowheads="1"/>
          </p:cNvSpPr>
          <p:nvPr>
            <p:ph type="body" idx="1"/>
          </p:nvPr>
        </p:nvSpPr>
        <p:spPr>
          <a:xfrm>
            <a:off x="1008000" y="1654494"/>
            <a:ext cx="9409176" cy="4104803"/>
          </a:xfrm>
        </p:spPr>
        <p:txBody>
          <a:bodyPr/>
          <a:lstStyle/>
          <a:p>
            <a:r>
              <a:rPr lang="sv-SE" altLang="sv-SE" dirty="0" smtClean="0">
                <a:latin typeface="+mj-lt"/>
              </a:rPr>
              <a:t>Opartisk </a:t>
            </a:r>
            <a:r>
              <a:rPr lang="sv-SE" altLang="sv-SE" dirty="0">
                <a:latin typeface="+mj-lt"/>
              </a:rPr>
              <a:t>och </a:t>
            </a:r>
            <a:r>
              <a:rPr lang="sv-SE" altLang="sv-SE" dirty="0" smtClean="0">
                <a:latin typeface="+mj-lt"/>
              </a:rPr>
              <a:t>saklig</a:t>
            </a:r>
          </a:p>
          <a:p>
            <a:r>
              <a:rPr lang="sv-SE" altLang="sv-SE" dirty="0" smtClean="0">
                <a:latin typeface="+mj-lt"/>
              </a:rPr>
              <a:t>Bör inte utbilda väljarna i demokratifrågor</a:t>
            </a:r>
          </a:p>
          <a:p>
            <a:pPr marL="0" indent="0">
              <a:buNone/>
            </a:pPr>
            <a:endParaRPr lang="sv-SE" altLang="sv-SE" dirty="0">
              <a:latin typeface="+mj-lt"/>
            </a:endParaRPr>
          </a:p>
        </p:txBody>
      </p:sp>
    </p:spTree>
    <p:extLst>
      <p:ext uri="{BB962C8B-B14F-4D97-AF65-F5344CB8AC3E}">
        <p14:creationId xmlns:p14="http://schemas.microsoft.com/office/powerpoint/2010/main" val="534403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2"/>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2390775" y="509388"/>
            <a:ext cx="9801225" cy="5879056"/>
          </a:xfrm>
        </p:spPr>
      </p:pic>
      <p:sp>
        <p:nvSpPr>
          <p:cNvPr id="11266" name="Rectangle 2">
            <a:extLst>
              <a:ext uri="{FF2B5EF4-FFF2-40B4-BE49-F238E27FC236}">
                <a16:creationId xmlns:a16="http://schemas.microsoft.com/office/drawing/2014/main" id="{FE82E1A6-979D-4E10-B8AC-703D83AB544D}"/>
              </a:ext>
            </a:extLst>
          </p:cNvPr>
          <p:cNvSpPr>
            <a:spLocks noGrp="1" noChangeArrowheads="1"/>
          </p:cNvSpPr>
          <p:nvPr>
            <p:ph type="title"/>
          </p:nvPr>
        </p:nvSpPr>
        <p:spPr/>
        <p:txBody>
          <a:bodyPr/>
          <a:lstStyle/>
          <a:p>
            <a:pPr algn="l" eaLnBrk="1" hangingPunct="1"/>
            <a:r>
              <a:rPr lang="sv-SE" altLang="sv-SE" b="1" dirty="0">
                <a:solidFill>
                  <a:schemeClr val="tx1"/>
                </a:solidFill>
                <a:cs typeface="Arial" panose="020B0604020202020204" pitchFamily="34" charset="0"/>
              </a:rPr>
              <a:t>Valnämndens </a:t>
            </a:r>
            <a:r>
              <a:rPr lang="sv-SE" altLang="sv-SE" b="1" dirty="0" smtClean="0">
                <a:solidFill>
                  <a:schemeClr val="tx1"/>
                </a:solidFill>
                <a:cs typeface="Arial" panose="020B0604020202020204" pitchFamily="34" charset="0"/>
              </a:rPr>
              <a:t>ansvarsområden</a:t>
            </a:r>
            <a:endParaRPr lang="sv-SE" altLang="sv-SE" b="1" dirty="0">
              <a:solidFill>
                <a:schemeClr val="tx1"/>
              </a:solidFill>
              <a:cs typeface="Arial" panose="020B0604020202020204" pitchFamily="34" charset="0"/>
            </a:endParaRPr>
          </a:p>
        </p:txBody>
      </p:sp>
      <p:sp>
        <p:nvSpPr>
          <p:cNvPr id="11267" name="Rectangle 3">
            <a:extLst>
              <a:ext uri="{FF2B5EF4-FFF2-40B4-BE49-F238E27FC236}">
                <a16:creationId xmlns:a16="http://schemas.microsoft.com/office/drawing/2014/main" id="{FAAD9121-8256-40BC-A194-84DF2E9F9D33}"/>
              </a:ext>
            </a:extLst>
          </p:cNvPr>
          <p:cNvSpPr>
            <a:spLocks noGrp="1" noChangeArrowheads="1"/>
          </p:cNvSpPr>
          <p:nvPr>
            <p:ph sz="half" idx="1"/>
          </p:nvPr>
        </p:nvSpPr>
        <p:spPr>
          <a:solidFill>
            <a:schemeClr val="bg1"/>
          </a:solidFill>
        </p:spPr>
        <p:txBody>
          <a:bodyPr/>
          <a:lstStyle/>
          <a:p>
            <a:r>
              <a:rPr lang="sv-SE" altLang="sv-SE" dirty="0"/>
              <a:t>R</a:t>
            </a:r>
            <a:r>
              <a:rPr lang="sv-SE" altLang="sv-SE" dirty="0" smtClean="0"/>
              <a:t>östmottagning </a:t>
            </a:r>
            <a:endParaRPr lang="sv-SE" altLang="sv-SE" dirty="0"/>
          </a:p>
          <a:p>
            <a:r>
              <a:rPr lang="sv-SE" altLang="sv-SE" dirty="0" smtClean="0">
                <a:latin typeface="+mj-lt"/>
              </a:rPr>
              <a:t>Val- </a:t>
            </a:r>
            <a:r>
              <a:rPr lang="sv-SE" altLang="sv-SE" dirty="0">
                <a:latin typeface="+mj-lt"/>
              </a:rPr>
              <a:t>och röstningslokaler</a:t>
            </a:r>
            <a:endParaRPr lang="sv-SE" altLang="sv-SE" dirty="0" smtClean="0">
              <a:latin typeface="+mj-lt"/>
            </a:endParaRPr>
          </a:p>
          <a:p>
            <a:r>
              <a:rPr lang="sv-SE" altLang="sv-SE" dirty="0" smtClean="0">
                <a:latin typeface="+mj-lt"/>
              </a:rPr>
              <a:t>Rekrytering och </a:t>
            </a:r>
            <a:r>
              <a:rPr lang="sv-SE" altLang="sv-SE" dirty="0">
                <a:latin typeface="+mj-lt"/>
              </a:rPr>
              <a:t>u</a:t>
            </a:r>
            <a:r>
              <a:rPr lang="sv-SE" altLang="sv-SE" dirty="0" smtClean="0">
                <a:latin typeface="+mj-lt"/>
              </a:rPr>
              <a:t>tbildning röstmottagare</a:t>
            </a:r>
          </a:p>
          <a:p>
            <a:r>
              <a:rPr lang="sv-SE" altLang="sv-SE" dirty="0" smtClean="0">
                <a:latin typeface="+mj-lt"/>
              </a:rPr>
              <a:t>Preliminära rösträkningen</a:t>
            </a:r>
            <a:endParaRPr lang="sv-SE" altLang="sv-SE" dirty="0">
              <a:latin typeface="+mj-lt"/>
            </a:endParaRPr>
          </a:p>
        </p:txBody>
      </p:sp>
    </p:spTree>
    <p:extLst>
      <p:ext uri="{BB962C8B-B14F-4D97-AF65-F5344CB8AC3E}">
        <p14:creationId xmlns:p14="http://schemas.microsoft.com/office/powerpoint/2010/main" val="3031921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2BFFFFA2-C83F-4695-BD3D-ACF8AC535243}" vid="{7B2C69DB-E231-48AE-BB30-AED9DDBD4DB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49F84432ACF2C41AEC6AC2BEC3319CC" ma:contentTypeVersion="6" ma:contentTypeDescription="Skapa ett nytt dokument." ma:contentTypeScope="" ma:versionID="b99d48acc93a3c588f6efb016376f3b9">
  <xsd:schema xmlns:xsd="http://www.w3.org/2001/XMLSchema" xmlns:xs="http://www.w3.org/2001/XMLSchema" xmlns:p="http://schemas.microsoft.com/office/2006/metadata/properties" xmlns:ns2="4a8661e3-ebfb-48d0-9467-d6e019686cc6" xmlns:ns3="b72620a0-a132-4d24-afd4-031d088dc980" targetNamespace="http://schemas.microsoft.com/office/2006/metadata/properties" ma:root="true" ma:fieldsID="19bfb0192526b38b089f97c7fb05ee99" ns2:_="" ns3:_="">
    <xsd:import namespace="4a8661e3-ebfb-48d0-9467-d6e019686cc6"/>
    <xsd:import namespace="b72620a0-a132-4d24-afd4-031d088dc980"/>
    <xsd:element name="properties">
      <xsd:complexType>
        <xsd:sequence>
          <xsd:element name="documentManagement">
            <xsd:complexType>
              <xsd:all>
                <xsd:element ref="ns2:Omr_x00e5_de"/>
                <xsd:element ref="ns2:Produktnummer" minOccurs="0"/>
                <xsd:element ref="ns2:M_x00e5_lgrupp"/>
                <xsd:element ref="ns3:SharedWithUsers" minOccurs="0"/>
                <xsd:element ref="ns2:Dokumentkategori"/>
                <xsd:element ref="ns2: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8661e3-ebfb-48d0-9467-d6e019686cc6" elementFormDefault="qualified">
    <xsd:import namespace="http://schemas.microsoft.com/office/2006/documentManagement/types"/>
    <xsd:import namespace="http://schemas.microsoft.com/office/infopath/2007/PartnerControls"/>
    <xsd:element name="Omr_x00e5_de" ma:index="8" ma:displayName="Område" ma:format="RadioButtons" ma:internalName="Omr_x00e5_de">
      <xsd:simpleType>
        <xsd:restriction base="dms:Choice">
          <xsd:enumeration value="Bilder"/>
          <xsd:enumeration value="Förberedelser och handböcker"/>
          <xsd:enumeration value="Förtidsröstning"/>
          <xsd:enumeration value="Valdagen"/>
          <xsd:enumeration value="Valid"/>
          <xsd:enumeration value="Efter valdagen"/>
          <xsd:enumeration value="Planering"/>
          <xsd:enumeration value="Valupplysningen"/>
          <xsd:enumeration value="Övningskasse 2024"/>
        </xsd:restriction>
      </xsd:simpleType>
    </xsd:element>
    <xsd:element name="Produktnummer" ma:index="9" nillable="true" ma:displayName="Produktnummer" ma:internalName="Produktnummer">
      <xsd:simpleType>
        <xsd:restriction base="dms:Text">
          <xsd:maxLength value="255"/>
        </xsd:restriction>
      </xsd:simpleType>
    </xsd:element>
    <xsd:element name="M_x00e5_lgrupp" ma:index="10" ma:displayName="Målgrupp" ma:default="Flera" ma:format="RadioButtons" ma:internalName="M_x00e5_lgrupp">
      <xsd:simpleType>
        <xsd:restriction base="dms:Choice">
          <xsd:enumeration value="Kommun"/>
          <xsd:enumeration value="Länsstyrelse"/>
          <xsd:enumeration value="Partier"/>
          <xsd:enumeration value="Röstmottagare"/>
          <xsd:enumeration value="Utland"/>
          <xsd:enumeration value="Internt"/>
          <xsd:enumeration value="Flera"/>
        </xsd:restriction>
      </xsd:simpleType>
    </xsd:element>
    <xsd:element name="Dokumentkategori" ma:index="12" ma:displayName="Dokumentkategori" ma:format="RadioButtons" ma:internalName="Dokumentkategori">
      <xsd:simpleType>
        <xsd:restriction base="dms:Choice">
          <xsd:enumeration value="Handbok"/>
          <xsd:enumeration value="Handledning"/>
          <xsd:enumeration value="Manual"/>
          <xsd:enumeration value="Planering"/>
          <xsd:enumeration value="Checklista"/>
          <xsd:enumeration value="Presentation"/>
          <xsd:enumeration value="Övningsmaterial"/>
          <xsd:enumeration value="Rutin"/>
        </xsd:restriction>
      </xsd:simpleType>
    </xsd:element>
    <xsd:element name="Status" ma:index="13" ma:displayName="Status" ma:format="RadioButtons" ma:internalName="Status">
      <xsd:simpleType>
        <xsd:restriction base="dms:Choice">
          <xsd:enumeration value="Arbetsmaterial"/>
          <xsd:enumeration value="Slutversion"/>
        </xsd:restriction>
      </xsd:simpleType>
    </xsd:element>
  </xsd:schema>
  <xsd:schema xmlns:xsd="http://www.w3.org/2001/XMLSchema" xmlns:xs="http://www.w3.org/2001/XMLSchema" xmlns:dms="http://schemas.microsoft.com/office/2006/documentManagement/types" xmlns:pc="http://schemas.microsoft.com/office/infopath/2007/PartnerControls" targetNamespace="b72620a0-a132-4d24-afd4-031d088dc980"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4a8661e3-ebfb-48d0-9467-d6e019686cc6">Slutversion</Status>
    <Produktnummer xmlns="4a8661e3-ebfb-48d0-9467-d6e019686cc6" xsi:nil="true"/>
    <M_x00e5_lgrupp xmlns="4a8661e3-ebfb-48d0-9467-d6e019686cc6">Länsstyrelse</M_x00e5_lgrupp>
    <Dokumentkategori xmlns="4a8661e3-ebfb-48d0-9467-d6e019686cc6">Presentation</Dokumentkategori>
    <Omr_x00e5_de xmlns="4a8661e3-ebfb-48d0-9467-d6e019686cc6">Förberedelser och handböcker</Omr_x00e5_d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C80C68-B647-4F94-A0DD-3604BBAFA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8661e3-ebfb-48d0-9467-d6e019686cc6"/>
    <ds:schemaRef ds:uri="b72620a0-a132-4d24-afd4-031d088dc9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AE118D-2263-4063-929B-777A685A56AD}">
  <ds:schemaRefs>
    <ds:schemaRef ds:uri="4a8661e3-ebfb-48d0-9467-d6e019686cc6"/>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b72620a0-a132-4d24-afd4-031d088dc980"/>
    <ds:schemaRef ds:uri="http://www.w3.org/XML/1998/namespace"/>
    <ds:schemaRef ds:uri="http://purl.org/dc/dcmitype/"/>
  </ds:schemaRefs>
</ds:datastoreItem>
</file>

<file path=customXml/itemProps3.xml><?xml version="1.0" encoding="utf-8"?>
<ds:datastoreItem xmlns:ds="http://schemas.openxmlformats.org/officeDocument/2006/customXml" ds:itemID="{9DCA041E-1AA7-4362-AFBB-C0A03C3EF1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Valmyndigheten</Template>
  <TotalTime>7415</TotalTime>
  <Words>7336</Words>
  <Application>Microsoft Office PowerPoint</Application>
  <PresentationFormat>Bredbild</PresentationFormat>
  <Paragraphs>725</Paragraphs>
  <Slides>78</Slides>
  <Notes>72</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78</vt:i4>
      </vt:variant>
    </vt:vector>
  </HeadingPairs>
  <TitlesOfParts>
    <vt:vector size="87" baseType="lpstr">
      <vt:lpstr>ＭＳ Ｐゴシック</vt:lpstr>
      <vt:lpstr>Arial</vt:lpstr>
      <vt:lpstr>Calibri</vt:lpstr>
      <vt:lpstr>Courier New</vt:lpstr>
      <vt:lpstr>Garamond</vt:lpstr>
      <vt:lpstr>Symbol</vt:lpstr>
      <vt:lpstr>Times New Roman</vt:lpstr>
      <vt:lpstr>Wingdings</vt:lpstr>
      <vt:lpstr>Office-tema</vt:lpstr>
      <vt:lpstr>Några ord till dig som utbildar:</vt:lpstr>
      <vt:lpstr>Länsstyrelsens utbildning av valnämnder</vt:lpstr>
      <vt:lpstr>Innehåll</vt:lpstr>
      <vt:lpstr>Valadministrationen</vt:lpstr>
      <vt:lpstr>Valadministrationen</vt:lpstr>
      <vt:lpstr>Kontakt med länsstyrelsen</vt:lpstr>
      <vt:lpstr>Kontakt med Valmyndigheten</vt:lpstr>
      <vt:lpstr>Valadministrationens roll i demokratin</vt:lpstr>
      <vt:lpstr>Valnämndens ansvarsområden</vt:lpstr>
      <vt:lpstr>Länsstyrelsens ansvarsområde</vt:lpstr>
      <vt:lpstr>Valmyndighetens ansvarsområde</vt:lpstr>
      <vt:lpstr>Valmyndighetens utbildningsmaterial</vt:lpstr>
      <vt:lpstr>Valcentralen.val.se</vt:lpstr>
      <vt:lpstr>Författningar finns på val.se</vt:lpstr>
      <vt:lpstr>Valmyndighetens nyhetsbrev för kommuner</vt:lpstr>
      <vt:lpstr>Information till allmänheten</vt:lpstr>
      <vt:lpstr>Valmyndighetens information till allmänheten</vt:lpstr>
      <vt:lpstr>Länsstyrelsens information</vt:lpstr>
      <vt:lpstr>Kommunens information till väljaren</vt:lpstr>
      <vt:lpstr>Kommunikationsstöd på valcentralen.val.se</vt:lpstr>
      <vt:lpstr>Rösträtt och sätt att rösta</vt:lpstr>
      <vt:lpstr>Rösträtt och valbarhet</vt:lpstr>
      <vt:lpstr>Olika sätt att rösta</vt:lpstr>
      <vt:lpstr>Budröstning</vt:lpstr>
      <vt:lpstr>Röstlängden</vt:lpstr>
      <vt:lpstr>Röstkort</vt:lpstr>
      <vt:lpstr>Förberedelser inför röstmottagning</vt:lpstr>
      <vt:lpstr>Hantera valkretsar och valdistrikt i Valid</vt:lpstr>
      <vt:lpstr>Lokaler för röstmottagning</vt:lpstr>
      <vt:lpstr>Lokaler för röstmottagning</vt:lpstr>
      <vt:lpstr>Lokaler för röstmottagning</vt:lpstr>
      <vt:lpstr>Gruppövning</vt:lpstr>
      <vt:lpstr>Beställ material och registrera lokaler och i Valid</vt:lpstr>
      <vt:lpstr>Ambulerande röstmottagning</vt:lpstr>
      <vt:lpstr>Gruppövning</vt:lpstr>
      <vt:lpstr>Valsedlar och avskärmningar</vt:lpstr>
      <vt:lpstr>Utbildning av röstmottagare</vt:lpstr>
      <vt:lpstr>Förtidsröster</vt:lpstr>
      <vt:lpstr>Gruppövning</vt:lpstr>
      <vt:lpstr>Valsäkerhet</vt:lpstr>
      <vt:lpstr>Valsäkerhet</vt:lpstr>
      <vt:lpstr>Vi skyddar mot</vt:lpstr>
      <vt:lpstr>Exempel på händelser och skyddsåtgärder</vt:lpstr>
      <vt:lpstr>Exempel på händelser och skyddsåtgärder</vt:lpstr>
      <vt:lpstr>Exempel på händelser och skyddsåtgärder</vt:lpstr>
      <vt:lpstr>Målbild inom valsäkerhet</vt:lpstr>
      <vt:lpstr>Målbilden uppnås genom</vt:lpstr>
      <vt:lpstr>Förtidsröstning</vt:lpstr>
      <vt:lpstr>Väljarförteckningen</vt:lpstr>
      <vt:lpstr>Uppsamlingslådan</vt:lpstr>
      <vt:lpstr>Röstkort – krav vid förtidsröstning</vt:lpstr>
      <vt:lpstr>Inför röstmottagningen</vt:lpstr>
      <vt:lpstr>Valdagen och valkvällen</vt:lpstr>
      <vt:lpstr>Möblering i vallokalen</vt:lpstr>
      <vt:lpstr>Köer och arbetsmiljö</vt:lpstr>
      <vt:lpstr>Valhemligheten</vt:lpstr>
      <vt:lpstr>Gruppövning</vt:lpstr>
      <vt:lpstr>Röstmottagningen och rösträkningen är offentlig</vt:lpstr>
      <vt:lpstr>Rösträkning och redovisning</vt:lpstr>
      <vt:lpstr>Inrapportering av valresultat</vt:lpstr>
      <vt:lpstr>Valnämndens mottagning och inlämning av röster till Länsstyrelsen</vt:lpstr>
      <vt:lpstr>Valnämndens mottagning av röster på valnatten</vt:lpstr>
      <vt:lpstr>Inlämning länsstyrelsen på valkvällen / måndagen</vt:lpstr>
      <vt:lpstr>Gruppövning </vt:lpstr>
      <vt:lpstr>Valnämndens preliminära rösträkning och  uppsamlingsräkning</vt:lpstr>
      <vt:lpstr>Om valnämndens preliminära rösträkning</vt:lpstr>
      <vt:lpstr>Förbereda valnämndens preliminära rösträkning</vt:lpstr>
      <vt:lpstr>Genomföra valnämndens preliminära rösträkning</vt:lpstr>
      <vt:lpstr>Gruppövning</vt:lpstr>
      <vt:lpstr>Inlämning till länsstyrelsen efter valnämndens preliminära rösträkning</vt:lpstr>
      <vt:lpstr>Övrigt</vt:lpstr>
      <vt:lpstr>Efter genomfört val</vt:lpstr>
      <vt:lpstr>Registerutdrag</vt:lpstr>
      <vt:lpstr>Kommunal folkomröstning?</vt:lpstr>
      <vt:lpstr>Kom ihåg …några tidpunkter</vt:lpstr>
      <vt:lpstr>Frågor och funderingar? </vt:lpstr>
      <vt:lpstr>Tack för idag!</vt:lpstr>
      <vt:lpstr>Länklista</vt:lpstr>
    </vt:vector>
  </TitlesOfParts>
  <Company>Skatteverket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Länsstyrelsens utbildning av valnämnder</dc:title>
  <dc:creator>Valmyndigheten</dc:creator>
  <cp:lastModifiedBy>Jöns Ahlén</cp:lastModifiedBy>
  <cp:revision>336</cp:revision>
  <dcterms:created xsi:type="dcterms:W3CDTF">2023-10-18T11:36:49Z</dcterms:created>
  <dcterms:modified xsi:type="dcterms:W3CDTF">2024-02-06T10:10:02Z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0x010100D49F84432ACF2C41AEC6AC2BEC3319CC</vt:lpwstr>
  </property>
</Properties>
</file>