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9"/>
  </p:notesMasterIdLst>
  <p:handoutMasterIdLst>
    <p:handoutMasterId r:id="rId60"/>
  </p:handoutMasterIdLst>
  <p:sldIdLst>
    <p:sldId id="471" r:id="rId2"/>
    <p:sldId id="256" r:id="rId3"/>
    <p:sldId id="433" r:id="rId4"/>
    <p:sldId id="458" r:id="rId5"/>
    <p:sldId id="426" r:id="rId6"/>
    <p:sldId id="355" r:id="rId7"/>
    <p:sldId id="477" r:id="rId8"/>
    <p:sldId id="488" r:id="rId9"/>
    <p:sldId id="450" r:id="rId10"/>
    <p:sldId id="452" r:id="rId11"/>
    <p:sldId id="448" r:id="rId12"/>
    <p:sldId id="466" r:id="rId13"/>
    <p:sldId id="439" r:id="rId14"/>
    <p:sldId id="449" r:id="rId15"/>
    <p:sldId id="317" r:id="rId16"/>
    <p:sldId id="305" r:id="rId17"/>
    <p:sldId id="304" r:id="rId18"/>
    <p:sldId id="475" r:id="rId19"/>
    <p:sldId id="478" r:id="rId20"/>
    <p:sldId id="307" r:id="rId21"/>
    <p:sldId id="485" r:id="rId22"/>
    <p:sldId id="486" r:id="rId23"/>
    <p:sldId id="487" r:id="rId24"/>
    <p:sldId id="472" r:id="rId25"/>
    <p:sldId id="473" r:id="rId26"/>
    <p:sldId id="266" r:id="rId27"/>
    <p:sldId id="373" r:id="rId28"/>
    <p:sldId id="457" r:id="rId29"/>
    <p:sldId id="364" r:id="rId30"/>
    <p:sldId id="467" r:id="rId31"/>
    <p:sldId id="454" r:id="rId32"/>
    <p:sldId id="288" r:id="rId33"/>
    <p:sldId id="476" r:id="rId34"/>
    <p:sldId id="455" r:id="rId35"/>
    <p:sldId id="384" r:id="rId36"/>
    <p:sldId id="389" r:id="rId37"/>
    <p:sldId id="474" r:id="rId38"/>
    <p:sldId id="468" r:id="rId39"/>
    <p:sldId id="345" r:id="rId40"/>
    <p:sldId id="459" r:id="rId41"/>
    <p:sldId id="267" r:id="rId42"/>
    <p:sldId id="341" r:id="rId43"/>
    <p:sldId id="465" r:id="rId44"/>
    <p:sldId id="323" r:id="rId45"/>
    <p:sldId id="414" r:id="rId46"/>
    <p:sldId id="274" r:id="rId47"/>
    <p:sldId id="272" r:id="rId48"/>
    <p:sldId id="464" r:id="rId49"/>
    <p:sldId id="271" r:id="rId50"/>
    <p:sldId id="469" r:id="rId51"/>
    <p:sldId id="462" r:id="rId52"/>
    <p:sldId id="289" r:id="rId53"/>
    <p:sldId id="489" r:id="rId54"/>
    <p:sldId id="490" r:id="rId55"/>
    <p:sldId id="460" r:id="rId56"/>
    <p:sldId id="470" r:id="rId57"/>
    <p:sldId id="456" r:id="rId58"/>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12"/>
    <a:srgbClr val="003366"/>
    <a:srgbClr val="81CFF4"/>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8" autoAdjust="0"/>
    <p:restoredTop sz="67147" autoAdjust="0"/>
  </p:normalViewPr>
  <p:slideViewPr>
    <p:cSldViewPr snapToGrid="0">
      <p:cViewPr varScale="1">
        <p:scale>
          <a:sx n="46" d="100"/>
          <a:sy n="46" d="100"/>
        </p:scale>
        <p:origin x="524" y="36"/>
      </p:cViewPr>
      <p:guideLst>
        <p:guide orient="horz" pos="2160"/>
        <p:guide pos="3840"/>
      </p:guideLst>
    </p:cSldViewPr>
  </p:slideViewPr>
  <p:outlineViewPr>
    <p:cViewPr>
      <p:scale>
        <a:sx n="33" d="100"/>
        <a:sy n="33" d="100"/>
      </p:scale>
      <p:origin x="0" y="-31404"/>
    </p:cViewPr>
  </p:outlineViewPr>
  <p:notesTextViewPr>
    <p:cViewPr>
      <p:scale>
        <a:sx n="125" d="100"/>
        <a:sy n="125" d="100"/>
      </p:scale>
      <p:origin x="0" y="0"/>
    </p:cViewPr>
  </p:notesTextViewPr>
  <p:sorterViewPr>
    <p:cViewPr>
      <p:scale>
        <a:sx n="170" d="100"/>
        <a:sy n="170" d="100"/>
      </p:scale>
      <p:origin x="0" y="-15102"/>
    </p:cViewPr>
  </p:sorterViewPr>
  <p:notesViewPr>
    <p:cSldViewPr snapToGrid="0">
      <p:cViewPr varScale="1">
        <p:scale>
          <a:sx n="78" d="100"/>
          <a:sy n="78" d="100"/>
        </p:scale>
        <p:origin x="3978" y="1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r>
              <a:rPr lang="sv-SE"/>
              <a:t>2022-01-15</a:t>
            </a:r>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A80C612-EB96-4A0C-B085-A3B2A91FBB67}" type="slidenum">
              <a:rPr lang="sv-SE" smtClean="0"/>
              <a:t>‹#›</a:t>
            </a:fld>
            <a:endParaRPr lang="sv-SE"/>
          </a:p>
        </p:txBody>
      </p:sp>
    </p:spTree>
    <p:extLst>
      <p:ext uri="{BB962C8B-B14F-4D97-AF65-F5344CB8AC3E}">
        <p14:creationId xmlns:p14="http://schemas.microsoft.com/office/powerpoint/2010/main" val="21638446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sv-SE"/>
              <a:t>2022-01-15</a:t>
            </a:r>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alcentralen.val.se/download/18.75a30e00181083b1593242b/1655713989379/stallningstagande-om-valkuvert-som-innehaller-flera-valsedlar-uppdaterat-220617.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Välkommen till utbildningen för röstmottagare i vallokal i</a:t>
            </a:r>
            <a:r>
              <a:rPr lang="sv-SE" baseline="0" dirty="0" smtClean="0"/>
              <a:t> EU-valet 2024.</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295536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Kunskapstest</a:t>
            </a:r>
          </a:p>
          <a:p>
            <a:endParaRPr lang="sv-SE" dirty="0" smtClean="0"/>
          </a:p>
          <a:p>
            <a:r>
              <a:rPr lang="sv-SE" dirty="0" smtClean="0"/>
              <a:t>Här kommer ett kort kunskapstest på</a:t>
            </a:r>
            <a:r>
              <a:rPr lang="sv-SE" baseline="0" dirty="0" smtClean="0"/>
              <a:t> något av det vi har gått igenom.</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11</a:t>
            </a:fld>
            <a:endParaRPr lang="sv-SE"/>
          </a:p>
        </p:txBody>
      </p:sp>
    </p:spTree>
    <p:extLst>
      <p:ext uri="{BB962C8B-B14F-4D97-AF65-F5344CB8AC3E}">
        <p14:creationId xmlns:p14="http://schemas.microsoft.com/office/powerpoint/2010/main" val="27162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kern="1200" noProof="0" dirty="0" smtClean="0">
                <a:solidFill>
                  <a:schemeClr val="tx1"/>
                </a:solidFill>
                <a:latin typeface="+mn-lt"/>
                <a:ea typeface="+mn-ea"/>
                <a:cs typeface="+mn-cs"/>
              </a:rPr>
              <a:t>Rätt</a:t>
            </a:r>
            <a:r>
              <a:rPr lang="sv-SE" sz="1200" b="0" kern="1200" baseline="0" noProof="0" dirty="0" smtClean="0">
                <a:solidFill>
                  <a:schemeClr val="tx1"/>
                </a:solidFill>
                <a:latin typeface="+mn-lt"/>
                <a:ea typeface="+mn-ea"/>
                <a:cs typeface="+mn-cs"/>
              </a:rPr>
              <a:t> eller fel?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b="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i="1" kern="1200" baseline="0" noProof="0" dirty="0" smtClean="0">
                <a:solidFill>
                  <a:schemeClr val="tx1"/>
                </a:solidFill>
                <a:latin typeface="+mn-lt"/>
                <a:ea typeface="+mn-ea"/>
                <a:cs typeface="+mn-cs"/>
              </a:rPr>
              <a:t>Klicka fram.</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b="0" kern="120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1" kern="1200" noProof="0" dirty="0" smtClean="0">
                <a:solidFill>
                  <a:schemeClr val="tx1"/>
                </a:solidFill>
                <a:latin typeface="+mn-lt"/>
                <a:ea typeface="+mn-ea"/>
                <a:cs typeface="+mn-cs"/>
              </a:rPr>
              <a:t>Vad säger ni om följande påståenden: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kern="1200" noProof="0" dirty="0" smtClean="0">
                <a:solidFill>
                  <a:schemeClr val="tx1"/>
                </a:solidFill>
                <a:latin typeface="+mn-lt"/>
                <a:ea typeface="+mn-ea"/>
                <a:cs typeface="+mn-cs"/>
              </a:rPr>
              <a:t>Partirepresentanter får lägga ut valsedlar i valsedelställen?</a:t>
            </a:r>
          </a:p>
          <a:p>
            <a:pPr algn="l" defTabSz="914400" rtl="0" eaLnBrk="1" latinLnBrk="0" hangingPunct="1"/>
            <a:r>
              <a:rPr lang="sv-SE" sz="1200" kern="1200" dirty="0" smtClean="0">
                <a:solidFill>
                  <a:schemeClr val="tx1"/>
                </a:solidFill>
                <a:latin typeface="+mn-lt"/>
                <a:ea typeface="+mn-ea"/>
                <a:cs typeface="+mn-cs"/>
              </a:rPr>
              <a:t>Nej.</a:t>
            </a:r>
            <a:endParaRPr lang="sv-SE"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Om du ser två personer bakom avskärmningen för valsedlar så ska du gå fram och erbjuda din hjälp?</a:t>
            </a:r>
            <a:endParaRPr lang="sv-SE" b="1" dirty="0" smtClean="0"/>
          </a:p>
          <a:p>
            <a:r>
              <a:rPr lang="sv-SE" dirty="0" smtClean="0"/>
              <a:t>Ja.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Om det inte finns plats i valsedelstället när ett nytt parti kommer, kan ni lägga de nya valsedlarna på bordet bredvid?</a:t>
            </a:r>
            <a:endParaRPr lang="sv-SE" b="1" dirty="0" smtClean="0"/>
          </a:p>
          <a:p>
            <a:r>
              <a:rPr lang="sv-SE" dirty="0" smtClean="0"/>
              <a:t>Nej.</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12</a:t>
            </a:fld>
            <a:endParaRPr lang="sv-SE"/>
          </a:p>
        </p:txBody>
      </p:sp>
    </p:spTree>
    <p:extLst>
      <p:ext uri="{BB962C8B-B14F-4D97-AF65-F5344CB8AC3E}">
        <p14:creationId xmlns:p14="http://schemas.microsoft.com/office/powerpoint/2010/main" val="400898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Då kommer vi in på själva </a:t>
            </a:r>
            <a:r>
              <a:rPr lang="sv-SE" b="1" dirty="0" smtClean="0"/>
              <a:t>röstmottagningen.</a:t>
            </a:r>
            <a:endParaRPr lang="sv-SE" b="1"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13</a:t>
            </a:fld>
            <a:endParaRPr lang="sv-SE"/>
          </a:p>
        </p:txBody>
      </p:sp>
    </p:spTree>
    <p:extLst>
      <p:ext uri="{BB962C8B-B14F-4D97-AF65-F5344CB8AC3E}">
        <p14:creationId xmlns:p14="http://schemas.microsoft.com/office/powerpoint/2010/main" val="84104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Rösträtt </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Vem får rösta?</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Vid val till Europaparlamentet ska väljaren</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18 år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senast på valdagen, </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svensk medborgare och vara eller ha varit folkbokförd i Sverige</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eller</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medborgare i något av EU:s medlemsländer, vara folkbokförd i Sverige och ha anmält sig till röstlängden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senast 30 dagar före valdagen. En person med medborgarskap i något av EU:s medlemsländer som är folkbokförd i annat EU-land än sitt medborgarskap kan välja vilket lands röstlängd hen vill tillhöra. Då krävs det att man anmäler sig.</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14</a:t>
            </a:fld>
            <a:endParaRPr lang="sv-SE"/>
          </a:p>
        </p:txBody>
      </p:sp>
    </p:spTree>
    <p:extLst>
      <p:ext uri="{BB962C8B-B14F-4D97-AF65-F5344CB8AC3E}">
        <p14:creationId xmlns:p14="http://schemas.microsoft.com/office/powerpoint/2010/main" val="3730054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Rösträtten och röstkortet</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 </a:t>
            </a:r>
          </a:p>
          <a:p>
            <a:pPr marL="0">
              <a:lnSpc>
                <a:spcPts val="1200"/>
              </a:lnSpc>
              <a:spcAft>
                <a:spcPts val="800"/>
              </a:spcAft>
            </a:pPr>
            <a:endParaRPr lang="sv-SE" sz="1200" b="1"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Rösträtten fastställs 30 dagar före valdagen. Efter det skickas röstkorten</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ut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till väljarna. </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Röstkort är inte ett krav i vallokal på valdagen,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men om väljaren har röstkortet med sig</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kan det vara bra att kolla att hen har gått till rätt valdistrikt vid entrén till vallokalen. När det kommer till rättningar, felaktigheter och att svara på väljarens frågor kan det vara relevant att fråga när väljaren folkbokförde sig här. Har man så att säga folkbokfört sig för sent så röstar man fortfarande i sin ”gamla” kommun. Om en väljare inte kan rösta i vallokalen, hänvisa hen till någon av de röstningslokaler som har öppet på valdagen. Röstmottagaren får aldrig lägga in väljare i röstlängden på egen hand. Endast valnämnden kan göra detta. </a:t>
            </a:r>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15</a:t>
            </a:fld>
            <a:endParaRPr lang="sv-SE" dirty="0"/>
          </a:p>
        </p:txBody>
      </p:sp>
      <p:sp>
        <p:nvSpPr>
          <p:cNvPr id="5" name="Platshållare för datum 4">
            <a:extLst>
              <a:ext uri="{FF2B5EF4-FFF2-40B4-BE49-F238E27FC236}">
                <a16:creationId xmlns:a16="http://schemas.microsoft.com/office/drawing/2014/main" id="{E86E0586-236D-4E98-A9E2-1B2BD9BC7611}"/>
              </a:ext>
            </a:extLst>
          </p:cNvPr>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429019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800"/>
              </a:spcAft>
              <a:buClrTx/>
              <a:buSzTx/>
              <a:buFontTx/>
              <a:buNone/>
              <a:tabLst/>
              <a:defRPr/>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Röstlängden</a:t>
            </a:r>
          </a:p>
          <a:p>
            <a:pPr marL="0" marR="0" lvl="0" indent="0" algn="l" defTabSz="914400" rtl="0" eaLnBrk="1" fontAlgn="auto" latinLnBrk="0" hangingPunct="1">
              <a:lnSpc>
                <a:spcPts val="1200"/>
              </a:lnSpc>
              <a:spcBef>
                <a:spcPts val="0"/>
              </a:spcBef>
              <a:spcAft>
                <a:spcPts val="800"/>
              </a:spcAft>
              <a:buClrTx/>
              <a:buSzTx/>
              <a:buFontTx/>
              <a:buNone/>
              <a:tabLst/>
              <a:defRPr/>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a:lnSpc>
                <a:spcPts val="1200"/>
              </a:lnSpc>
              <a:spcAft>
                <a:spcPts val="800"/>
              </a:spcAft>
            </a:pPr>
            <a:r>
              <a:rPr lang="sv-SE" sz="1200" i="1" dirty="0" smtClean="0">
                <a:effectLst/>
                <a:latin typeface="Garamond" panose="02020404030301010803" pitchFamily="18" charset="0"/>
                <a:ea typeface="Garamond" panose="02020404030301010803" pitchFamily="18" charset="0"/>
                <a:cs typeface="Times New Roman" panose="02020603050405020304" pitchFamily="18" charset="0"/>
              </a:rPr>
              <a:t>Förklara gärna de olika kolumnerna och vad som kan utläsas kring rösträtt.</a:t>
            </a:r>
          </a:p>
          <a:p>
            <a:pPr marL="0">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342900" lvl="0" indent="-34290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Röstlängden fastställs 30 dagar före valdagen. Ingen anmälan krävs för att komma</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med i röstlängden</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 med undantag för utlandssvenskar som har utvandrat, och EU medborgare som vill rösta i det svenska valet.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Om en väljare inte finns med i röstlängden i distriktet, får hen inte rösta i vallokalen. Glöm inte att kolla längst bak i röstlängden efter tillagda väljare. </a:t>
            </a:r>
          </a:p>
          <a:p>
            <a:pPr marL="342900" lvl="0" indent="-34290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Valnämnden kan lägga in rättelser och stryka rösträtt på uppdrag av Valmyndigheten.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Kontakta valkansliet om någon väljare inte står med i röstlängden. Utlandssvenskar (svenska medborgare som utvandrat) behöver återanmäla sig till röstlängden vart tionde år, detta görs genom att skicka en blankett till Skatteverket. Man kan förtidsrösta i hela Sverige och utomlands.</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a:t>
            </a:r>
          </a:p>
          <a:p>
            <a:pPr marL="342900" lvl="0" indent="-342900">
              <a:lnSpc>
                <a:spcPts val="1200"/>
              </a:lnSpc>
              <a:spcAft>
                <a:spcPts val="800"/>
              </a:spcAft>
              <a:buFont typeface="Wingdings" panose="05000000000000000000" pitchFamily="2" charset="2"/>
              <a:buChar char=""/>
              <a:tabLst>
                <a:tab pos="457200" algn="l"/>
              </a:tabLst>
            </a:pPr>
            <a:endPar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Ytterligare info:</a:t>
            </a: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Om en EU-medborgare anmäler sig till röstlängden i sitt bosättningsland så ska det landet skicka information om detta till det land där väljaren är medborgare så att väljaren kan strykas ur det landets röstlängd. Detta sker genom ett informationsutbyte mellan EU-länderna. Detta innebär att strykningar av rösträtt sker ända in på valdagen, detta hanteras av Valmyndigheten. </a:t>
            </a:r>
            <a:r>
              <a:rPr lang="sv-SE" sz="1200" u="none" dirty="0" smtClean="0">
                <a:effectLst/>
                <a:latin typeface="Garamond" panose="02020404030301010803" pitchFamily="18" charset="0"/>
                <a:ea typeface="Garamond" panose="02020404030301010803" pitchFamily="18" charset="0"/>
                <a:cs typeface="Times New Roman" panose="02020603050405020304" pitchFamily="18" charset="0"/>
              </a:rPr>
              <a:t>Var</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 förberedd på frågor om huruvida det är möjligt för EU medborgare med dubbla medborgarskap att rösta två gånger. </a:t>
            </a:r>
            <a:endParaRPr lang="sv-SE" sz="1200" u="none"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16</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336601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dirty="0" smtClean="0"/>
              <a:t>Röstning – steg för steg</a:t>
            </a:r>
          </a:p>
          <a:p>
            <a:pPr marL="0" indent="0">
              <a:buFont typeface="+mj-lt"/>
              <a:buNone/>
            </a:pPr>
            <a:endParaRPr lang="sv-SE" b="1" dirty="0" smtClean="0"/>
          </a:p>
          <a:p>
            <a:pPr marL="0" indent="0">
              <a:buFont typeface="+mj-lt"/>
              <a:buNone/>
            </a:pPr>
            <a:r>
              <a:rPr lang="sv-SE" b="0" i="1" dirty="0" smtClean="0"/>
              <a:t>Klicka fram:</a:t>
            </a:r>
          </a:p>
          <a:p>
            <a:pPr marL="0" indent="0">
              <a:buFont typeface="+mj-lt"/>
              <a:buNone/>
            </a:pPr>
            <a:endParaRPr lang="sv-SE" b="1" dirty="0" smtClean="0"/>
          </a:p>
          <a:p>
            <a:pPr marL="457200" indent="-457200">
              <a:buFont typeface="+mj-lt"/>
              <a:buAutoNum type="arabicPeriod"/>
            </a:pPr>
            <a:r>
              <a:rPr lang="sv-SE" sz="1200" b="1" dirty="0" smtClean="0"/>
              <a:t>I dörren: Kontrollera att väljaren har kommit till rätt valdistrikt. Om väljaren har röstkort med sig så kan informationen hämtas där. </a:t>
            </a:r>
            <a:r>
              <a:rPr lang="sv-SE" sz="1200" b="0" dirty="0" smtClean="0"/>
              <a:t>Om</a:t>
            </a:r>
            <a:r>
              <a:rPr lang="sv-SE" sz="1200" b="0" baseline="0" dirty="0" smtClean="0"/>
              <a:t> väljaren inte är säker på att hen gått rätt, hjälp hen ta reda på var hen ska rösta. Det går bra att ringa Valupplysningen eller valnämnden. En väljare som gått till fel vallokal måste göra om hela processen i rätt vallokal. Är väljaren i fel kommun kan hen förtidsrösta istället. </a:t>
            </a:r>
            <a:endParaRPr lang="sv-SE" sz="1200" b="1" dirty="0" smtClean="0"/>
          </a:p>
          <a:p>
            <a:pPr marL="457200" indent="-457200">
              <a:buFont typeface="+mj-lt"/>
              <a:buAutoNum type="arabicPeriod"/>
            </a:pPr>
            <a:r>
              <a:rPr lang="sv-SE" sz="1200" b="1" dirty="0" smtClean="0"/>
              <a:t>Väljaren tar ensam valsedel vid avskärmat valsedelställ. </a:t>
            </a:r>
            <a:r>
              <a:rPr lang="sv-SE" sz="1200" b="0" dirty="0" smtClean="0"/>
              <a:t>Detta</a:t>
            </a:r>
            <a:r>
              <a:rPr lang="sv-SE" sz="1200" b="0" baseline="0" dirty="0" smtClean="0"/>
              <a:t> ska hen göra utan insyn. </a:t>
            </a:r>
            <a:endParaRPr lang="sv-SE" sz="1200" b="1" dirty="0" smtClean="0"/>
          </a:p>
          <a:p>
            <a:pPr marL="457200" indent="-457200">
              <a:buFont typeface="+mj-lt"/>
              <a:buAutoNum type="arabicPeriod"/>
            </a:pPr>
            <a:r>
              <a:rPr lang="sv-SE" sz="1200" b="1" dirty="0" smtClean="0"/>
              <a:t>Väljaren tar eller får valkuvert. </a:t>
            </a:r>
          </a:p>
          <a:p>
            <a:pPr marL="457200" indent="-457200">
              <a:buFont typeface="+mj-lt"/>
              <a:buAutoNum type="arabicPeriod"/>
            </a:pPr>
            <a:r>
              <a:rPr lang="sv-SE" sz="1200" b="1" dirty="0" smtClean="0"/>
              <a:t>Väljaren gör i ordning rösten bakom en ledig valskärm. </a:t>
            </a:r>
            <a:r>
              <a:rPr lang="sv-SE" sz="1200" b="0" dirty="0" smtClean="0"/>
              <a:t>Ingen</a:t>
            </a:r>
            <a:r>
              <a:rPr lang="sv-SE" sz="1200" b="0" baseline="0" dirty="0" smtClean="0"/>
              <a:t> insyn. </a:t>
            </a:r>
            <a:endParaRPr lang="sv-SE" sz="1200" b="1" dirty="0" smtClean="0"/>
          </a:p>
          <a:p>
            <a:pPr marL="457200" indent="-457200">
              <a:buFont typeface="+mj-lt"/>
              <a:buAutoNum type="arabicPeriod"/>
            </a:pPr>
            <a:r>
              <a:rPr lang="sv-SE" sz="1200" b="1" dirty="0" smtClean="0"/>
              <a:t>Väljaren lämnar det iordninggjorda valkuvertet till röstmottagarna.</a:t>
            </a:r>
          </a:p>
          <a:p>
            <a:pPr marL="457200" indent="-457200">
              <a:buFont typeface="+mj-lt"/>
              <a:buAutoNum type="arabicPeriod"/>
            </a:pPr>
            <a:r>
              <a:rPr lang="sv-SE" sz="1200" b="1" dirty="0" smtClean="0"/>
              <a:t>Väljaren identifierar sig för en av röstmottagarna.</a:t>
            </a:r>
          </a:p>
          <a:p>
            <a:pPr marL="457200" indent="-457200">
              <a:buFont typeface="+mj-lt"/>
              <a:buAutoNum type="arabicPeriod"/>
            </a:pPr>
            <a:r>
              <a:rPr lang="sv-SE" sz="1200" b="1" dirty="0" smtClean="0"/>
              <a:t>Ni som röstmottagare kontrollerar rösten, prickar av väljaren i röstlängden och lägger rösten i urnan.</a:t>
            </a:r>
          </a:p>
          <a:p>
            <a:r>
              <a:rPr lang="sv-SE" sz="1200" dirty="0" smtClean="0"/>
              <a:t>Ni behöver alltid vara minst två röstmottagare som tar emot och/eller granskar röster! Det är en</a:t>
            </a:r>
            <a:r>
              <a:rPr lang="sv-SE" sz="1200" baseline="0" dirty="0" smtClean="0"/>
              <a:t> röstmottagare som har som uppgift att pricka av i röstlängden. </a:t>
            </a:r>
          </a:p>
          <a:p>
            <a:endParaRPr lang="sv-SE" sz="1200" baseline="0" dirty="0" smtClean="0"/>
          </a:p>
          <a:p>
            <a:r>
              <a:rPr lang="sv-SE" sz="1200" baseline="0" dirty="0" smtClean="0"/>
              <a:t>Det finns steg för steg instruktioner i handledningen. De hittar ni längst bak i handledningen och dessa ska användas. </a:t>
            </a:r>
            <a:endParaRPr lang="sv-SE" sz="1200" dirty="0" smtClean="0"/>
          </a:p>
          <a:p>
            <a:endParaRPr lang="sv-SE" baseline="0" dirty="0"/>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17</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456353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Mottagning av väljarens röst</a:t>
            </a:r>
          </a:p>
          <a:p>
            <a:endParaRPr lang="sv-SE" i="0" baseline="0" dirty="0" smtClean="0"/>
          </a:p>
          <a:p>
            <a:r>
              <a:rPr lang="sv-SE" i="1" baseline="0" dirty="0" smtClean="0"/>
              <a:t>Klicka fram steg för steg. Det här momentet kan med fördel genomföras som en övning där röstmottagarna får pröva på de båda rollerna. Läs gärna själv igenom stegen i ”Handledning för röstmottagning och rösträkning i vallokal”.</a:t>
            </a:r>
          </a:p>
          <a:p>
            <a:endParaRPr lang="sv-SE" i="1" baseline="0" dirty="0" smtClean="0"/>
          </a:p>
          <a:p>
            <a:r>
              <a:rPr lang="sv-SE" b="0" i="0" baseline="0" dirty="0" smtClean="0"/>
              <a:t>De ska vara två personer som tar emot rösten för att minimera risken för felmarkeringar. LINJAL SKA ANVÄNDAS. Om en fel väljare markerats av misstag – kontakta omedelbart ordföranden i vallokalen som i sin tur kontaktar valnämnden. </a:t>
            </a:r>
          </a:p>
        </p:txBody>
      </p:sp>
      <p:sp>
        <p:nvSpPr>
          <p:cNvPr id="4" name="Platshållare för bildnummer 3"/>
          <p:cNvSpPr>
            <a:spLocks noGrp="1"/>
          </p:cNvSpPr>
          <p:nvPr>
            <p:ph type="sldNum" sz="quarter" idx="10"/>
          </p:nvPr>
        </p:nvSpPr>
        <p:spPr/>
        <p:txBody>
          <a:bodyPr/>
          <a:lstStyle/>
          <a:p>
            <a:fld id="{FE5C8991-D57F-4F57-99D8-D1041714389F}" type="slidenum">
              <a:rPr lang="sv-SE" smtClean="0"/>
              <a:t>18</a:t>
            </a:fld>
            <a:endParaRPr lang="sv-SE" dirty="0"/>
          </a:p>
        </p:txBody>
      </p:sp>
    </p:spTree>
    <p:extLst>
      <p:ext uri="{BB962C8B-B14F-4D97-AF65-F5344CB8AC3E}">
        <p14:creationId xmlns:p14="http://schemas.microsoft.com/office/powerpoint/2010/main" val="381000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Använd linjal vid markering i röstlängden. </a:t>
            </a:r>
            <a:r>
              <a:rPr lang="sv-SE" baseline="0" dirty="0" smtClean="0"/>
              <a:t>På bilden visas en särskild form av linjal, men det viktiga är att linjal används. </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19</a:t>
            </a:fld>
            <a:endParaRPr lang="sv-SE"/>
          </a:p>
        </p:txBody>
      </p:sp>
    </p:spTree>
    <p:extLst>
      <p:ext uri="{BB962C8B-B14F-4D97-AF65-F5344CB8AC3E}">
        <p14:creationId xmlns:p14="http://schemas.microsoft.com/office/powerpoint/2010/main" val="976109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Tre sätt att identifiera sig</a:t>
            </a:r>
            <a:endParaRPr lang="sv-SE" sz="1200" b="0" i="1" u="none" strike="noStrike" kern="12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smtClean="0">
                <a:solidFill>
                  <a:schemeClr val="tx1"/>
                </a:solidFill>
              </a:rPr>
              <a:t>Det här brukar vara ett område som generar många frågor från röstmottagarna. Läs gärna ställningstagandet på Valcentralen.val.se i förhand för ytterligare stöd.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r>
              <a:rPr lang="sv-SE" dirty="0" smtClean="0"/>
              <a:t>Det finns </a:t>
            </a:r>
            <a:r>
              <a:rPr lang="sv-SE" b="1" dirty="0" smtClean="0"/>
              <a:t>tre</a:t>
            </a:r>
            <a:r>
              <a:rPr lang="sv-SE" b="1" baseline="0" dirty="0" smtClean="0"/>
              <a:t> sätt för väljaren att identifiera sig när hen ska rösta</a:t>
            </a:r>
            <a:r>
              <a:rPr lang="sv-SE" baseline="0" dirty="0" smtClean="0"/>
              <a:t>:</a:t>
            </a:r>
            <a:endParaRPr lang="sv-SE" dirty="0" smtClean="0"/>
          </a:p>
          <a:p>
            <a:pPr marL="171450" indent="-171450">
              <a:buFont typeface="Wingdings" panose="05000000000000000000" pitchFamily="2" charset="2"/>
              <a:buChar char="§"/>
            </a:pPr>
            <a:r>
              <a:rPr lang="sv-SE" b="1" dirty="0" smtClean="0"/>
              <a:t>Väljaren har giltig id-handling med sig </a:t>
            </a:r>
            <a:r>
              <a:rPr lang="sv-SE" b="1" dirty="0" smtClean="0">
                <a:sym typeface="Wingdings" panose="05000000000000000000" pitchFamily="2" charset="2"/>
              </a:rPr>
              <a:t> k</a:t>
            </a:r>
            <a:r>
              <a:rPr lang="sv-SE" b="1" dirty="0" smtClean="0"/>
              <a:t>ryssa i rutan ’Leg’</a:t>
            </a:r>
          </a:p>
          <a:p>
            <a:pPr marL="171450" indent="-171450">
              <a:buFont typeface="Wingdings" panose="05000000000000000000" pitchFamily="2" charset="2"/>
              <a:buChar char="§"/>
            </a:pPr>
            <a:r>
              <a:rPr lang="sv-SE" b="1" dirty="0" smtClean="0"/>
              <a:t>Du som röstmottagare känner väljaren </a:t>
            </a:r>
            <a:r>
              <a:rPr lang="sv-SE" b="1" dirty="0" smtClean="0">
                <a:sym typeface="Wingdings" panose="05000000000000000000" pitchFamily="2" charset="2"/>
              </a:rPr>
              <a:t>  skriv dina initialer under</a:t>
            </a:r>
            <a:r>
              <a:rPr lang="sv-SE" b="1" dirty="0" smtClean="0"/>
              <a:t> ’Intygar’.</a:t>
            </a:r>
          </a:p>
          <a:p>
            <a:pPr marL="171450" indent="-171450">
              <a:buFont typeface="Wingdings" panose="05000000000000000000" pitchFamily="2" charset="2"/>
              <a:buChar char="§"/>
            </a:pPr>
            <a:r>
              <a:rPr lang="sv-SE" b="1" dirty="0" smtClean="0"/>
              <a:t>En utomstående styrker väljarens identitet </a:t>
            </a:r>
            <a:r>
              <a:rPr lang="sv-SE" b="1" dirty="0" smtClean="0">
                <a:sym typeface="Wingdings" panose="05000000000000000000" pitchFamily="2" charset="2"/>
              </a:rPr>
              <a:t> skriv in personnummer eller födelsedatum på den som intygar. Id-handling krävs! </a:t>
            </a:r>
            <a:endParaRPr lang="sv-S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pPr marL="0" indent="0">
              <a:spcBef>
                <a:spcPts val="0"/>
              </a:spcBef>
              <a:buNone/>
            </a:pPr>
            <a:r>
              <a:rPr lang="sv-SE" dirty="0" smtClean="0"/>
              <a:t>Id-handlingen bör vara giltig och ha ett välliknande foto. Följande id-handlingar är att föredra:</a:t>
            </a:r>
          </a:p>
          <a:p>
            <a:pPr marL="0" lvl="1">
              <a:buClr>
                <a:schemeClr val="accent5"/>
              </a:buClr>
              <a:buFont typeface="Wingdings" panose="05000000000000000000" pitchFamily="2" charset="2"/>
              <a:buChar char="§"/>
            </a:pPr>
            <a:r>
              <a:rPr lang="sv-SE" sz="2400" dirty="0" smtClean="0"/>
              <a:t>   Identitetskort</a:t>
            </a:r>
          </a:p>
          <a:p>
            <a:pPr marL="0" lvl="1">
              <a:buClr>
                <a:schemeClr val="accent5"/>
              </a:buClr>
              <a:buFont typeface="Wingdings" panose="05000000000000000000" pitchFamily="2" charset="2"/>
              <a:buChar char="§"/>
            </a:pPr>
            <a:r>
              <a:rPr lang="sv-SE" sz="2400" dirty="0" smtClean="0"/>
              <a:t>   Nationellt id-kort</a:t>
            </a:r>
          </a:p>
          <a:p>
            <a:pPr marL="0" lvl="1">
              <a:buClr>
                <a:schemeClr val="accent5"/>
              </a:buClr>
              <a:buFont typeface="Wingdings" panose="05000000000000000000" pitchFamily="2" charset="2"/>
              <a:buChar char="§"/>
            </a:pPr>
            <a:r>
              <a:rPr lang="sv-SE" sz="2400" dirty="0" smtClean="0"/>
              <a:t>   Körkort</a:t>
            </a:r>
          </a:p>
          <a:p>
            <a:pPr marL="0" lvl="1">
              <a:buClr>
                <a:schemeClr val="accent5"/>
              </a:buClr>
              <a:buFont typeface="Wingdings" panose="05000000000000000000" pitchFamily="2" charset="2"/>
              <a:buChar char="§"/>
            </a:pPr>
            <a:r>
              <a:rPr lang="sv-SE" sz="2400" dirty="0" smtClean="0"/>
              <a:t>   EU-pass</a:t>
            </a:r>
          </a:p>
          <a:p>
            <a:pPr marL="0" lvl="1">
              <a:buClr>
                <a:schemeClr val="accent5"/>
              </a:buClr>
              <a:buFont typeface="Wingdings" panose="05000000000000000000" pitchFamily="2" charset="2"/>
              <a:buChar char="§"/>
            </a:pPr>
            <a:r>
              <a:rPr lang="sv-SE" sz="2400" dirty="0" smtClean="0">
                <a:solidFill>
                  <a:srgbClr val="FF0000"/>
                </a:solidFill>
              </a:rPr>
              <a:t>   Elektronisk legitimation (Freja eID)</a:t>
            </a:r>
          </a:p>
          <a:p>
            <a:pPr marL="323850" indent="-323850">
              <a:spcBef>
                <a:spcPts val="0"/>
              </a:spcBef>
            </a:pPr>
            <a:r>
              <a:rPr lang="sv-SE" sz="1200" dirty="0" smtClean="0"/>
              <a:t>Utgångna id-handlingar kan godtas men i första hand bör du fråga efter en giltig id-handling.</a:t>
            </a:r>
          </a:p>
          <a:p>
            <a:pPr marL="323850" indent="-323850">
              <a:spcBef>
                <a:spcPts val="0"/>
              </a:spcBef>
            </a:pPr>
            <a:endParaRPr lang="sv-SE" sz="1200" dirty="0" smtClean="0"/>
          </a:p>
          <a:p>
            <a:r>
              <a:rPr lang="sv-SE" sz="1200" b="0" i="0" u="none" strike="noStrike" kern="1200" baseline="0" dirty="0" smtClean="0">
                <a:solidFill>
                  <a:schemeClr val="tx1"/>
                </a:solidFill>
              </a:rPr>
              <a:t>Valmyndigheten anser att följande handlingar </a:t>
            </a:r>
            <a:r>
              <a:rPr lang="sv-SE" sz="1200" b="0" i="0" u="sng" strike="noStrike" kern="1200" baseline="0" dirty="0" smtClean="0">
                <a:solidFill>
                  <a:schemeClr val="tx1"/>
                </a:solidFill>
              </a:rPr>
              <a:t>inte</a:t>
            </a:r>
            <a:r>
              <a:rPr lang="sv-SE" sz="1200" b="0" i="0" u="none" strike="noStrike" kern="1200" baseline="0" dirty="0" smtClean="0">
                <a:solidFill>
                  <a:schemeClr val="tx1"/>
                </a:solidFill>
              </a:rPr>
              <a:t> kan godtas som id-handlingar</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foto på individen</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födelsedatum</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individens för- eller efternamn</a:t>
            </a:r>
          </a:p>
          <a:p>
            <a:pPr marL="171450" indent="-171450">
              <a:buFont typeface="Wingdings" panose="05000000000000000000" pitchFamily="2" charset="2"/>
              <a:buChar char="§"/>
            </a:pPr>
            <a:r>
              <a:rPr lang="sv-SE" sz="1200" b="0" i="0" u="none" strike="noStrike" kern="1200" baseline="0" dirty="0" smtClean="0">
                <a:solidFill>
                  <a:schemeClr val="tx1"/>
                </a:solidFill>
              </a:rPr>
              <a:t>handling vars primära syfte inte är att vara id-handling, till exempel träningskort eller klubbkort</a:t>
            </a:r>
          </a:p>
          <a:p>
            <a:pPr marL="171450" indent="-171450">
              <a:buFont typeface="Wingdings" panose="05000000000000000000" pitchFamily="2" charset="2"/>
              <a:buChar char="§"/>
            </a:pPr>
            <a:r>
              <a:rPr lang="sv-SE" sz="1200" b="0" i="0" u="none" strike="noStrike" kern="1200" baseline="0" dirty="0" smtClean="0">
                <a:solidFill>
                  <a:schemeClr val="tx1"/>
                </a:solidFill>
              </a:rPr>
              <a:t>oläslig 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smtClean="0"/>
              <a:t>Det </a:t>
            </a:r>
            <a:r>
              <a:rPr lang="sv-SE" b="0" dirty="0"/>
              <a:t>är</a:t>
            </a:r>
            <a:r>
              <a:rPr lang="sv-SE" b="0" baseline="0" dirty="0"/>
              <a:t> </a:t>
            </a:r>
            <a:r>
              <a:rPr lang="sv-SE" b="0" baseline="0" dirty="0" smtClean="0"/>
              <a:t>förstås röstmottagaren </a:t>
            </a:r>
            <a:r>
              <a:rPr lang="sv-SE" b="0" baseline="0" dirty="0"/>
              <a:t>som skriver in p</a:t>
            </a:r>
            <a:r>
              <a:rPr lang="sv-SE" b="0" dirty="0"/>
              <a:t>ersonnummer eller födelsedatum</a:t>
            </a:r>
            <a:r>
              <a:rPr lang="sv-SE" b="0" baseline="0" dirty="0"/>
              <a:t> på den som intygar i rutan ’Intygar’. </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20</a:t>
            </a:fld>
            <a:endParaRPr lang="sv-SE" dirty="0"/>
          </a:p>
        </p:txBody>
      </p:sp>
      <p:sp>
        <p:nvSpPr>
          <p:cNvPr id="5" name="Platshållare för datum 4">
            <a:extLst>
              <a:ext uri="{FF2B5EF4-FFF2-40B4-BE49-F238E27FC236}">
                <a16:creationId xmlns:a16="http://schemas.microsoft.com/office/drawing/2014/main" id="{54300A43-8281-4854-8310-FEC63BC1BA4D}"/>
              </a:ext>
            </a:extLst>
          </p:cNvPr>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303378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600" dirty="0" smtClean="0"/>
              <a:t>VÄLKOMMEN!</a:t>
            </a:r>
          </a:p>
          <a:p>
            <a:pPr marL="0" indent="0">
              <a:buNone/>
            </a:pPr>
            <a:endParaRPr lang="sv-SE" sz="1600" dirty="0" smtClean="0"/>
          </a:p>
          <a:p>
            <a:pPr marL="0" indent="0">
              <a:buNone/>
            </a:pPr>
            <a:r>
              <a:rPr lang="sv-SE" sz="1600" dirty="0" smtClean="0"/>
              <a:t>Den här utbildningen ger</a:t>
            </a:r>
            <a:r>
              <a:rPr lang="sv-SE" sz="1600" baseline="0" dirty="0" smtClean="0"/>
              <a:t> dig </a:t>
            </a:r>
            <a:r>
              <a:rPr lang="sv-SE" sz="1400" dirty="0" smtClean="0"/>
              <a:t>kunskap som</a:t>
            </a:r>
            <a:r>
              <a:rPr lang="sv-SE" sz="1400" baseline="0" dirty="0" smtClean="0"/>
              <a:t> </a:t>
            </a:r>
            <a:r>
              <a:rPr lang="sv-SE" sz="1400" dirty="0" smtClean="0"/>
              <a:t>du</a:t>
            </a:r>
            <a:r>
              <a:rPr lang="sv-SE" sz="1400" baseline="0" dirty="0" smtClean="0"/>
              <a:t> behöver i din roll som röstmottagare</a:t>
            </a:r>
            <a:r>
              <a:rPr lang="sv-SE" sz="1400" dirty="0" smtClean="0"/>
              <a:t>.</a:t>
            </a:r>
            <a:r>
              <a:rPr lang="sv-SE" sz="1400" baseline="0" dirty="0" smtClean="0"/>
              <a:t> Vi kommer bland annat gå igenom </a:t>
            </a:r>
            <a:r>
              <a:rPr lang="sv-SE" sz="1400" dirty="0" smtClean="0"/>
              <a:t>krav och regler som du</a:t>
            </a:r>
            <a:r>
              <a:rPr lang="sv-SE" sz="1400" baseline="0" dirty="0" smtClean="0"/>
              <a:t> behöver känna till för att </a:t>
            </a:r>
            <a:r>
              <a:rPr lang="sv-SE" sz="1400" dirty="0" smtClean="0"/>
              <a:t>genomföra dit uppdrag på ett rättssäkert sätt. D</a:t>
            </a:r>
            <a:r>
              <a:rPr lang="sv-SE" sz="1400" baseline="0" dirty="0" smtClean="0"/>
              <a:t>u är nu del av en stolt tradition i demokratins tjänst!</a:t>
            </a:r>
          </a:p>
          <a:p>
            <a:pPr marL="0" indent="0">
              <a:buNone/>
            </a:pPr>
            <a:endParaRPr lang="sv-SE" baseline="0" dirty="0" smtClean="0"/>
          </a:p>
          <a:p>
            <a:pPr marL="0" indent="0">
              <a:buNone/>
            </a:pPr>
            <a:r>
              <a:rPr lang="sv-SE" b="1" dirty="0" smtClean="0"/>
              <a:t>Utbildningens delar</a:t>
            </a:r>
            <a:r>
              <a:rPr lang="sv-SE" b="1" baseline="0" dirty="0" smtClean="0"/>
              <a:t> är:</a:t>
            </a:r>
            <a:endParaRPr lang="sv-SE" b="1" dirty="0" smtClean="0"/>
          </a:p>
          <a:p>
            <a:r>
              <a:rPr lang="sv-SE" b="1" dirty="0" smtClean="0"/>
              <a:t>Vallokal, valsedelställ och valhemligheten</a:t>
            </a:r>
          </a:p>
          <a:p>
            <a:r>
              <a:rPr lang="sv-SE" b="1" dirty="0" smtClean="0"/>
              <a:t>Röstmottagning – rösträtt, röstkort, röstlängd, valsedlar</a:t>
            </a:r>
          </a:p>
          <a:p>
            <a:r>
              <a:rPr lang="sv-SE" b="1" dirty="0" smtClean="0"/>
              <a:t>Bemötande och säkerhet</a:t>
            </a:r>
          </a:p>
          <a:p>
            <a:r>
              <a:rPr lang="sv-SE" b="1" dirty="0" smtClean="0"/>
              <a:t>Rösträkning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indent="0">
              <a:buFontTx/>
              <a:buNone/>
            </a:pPr>
            <a:endParaRPr lang="sv-SE" dirty="0" smtClean="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74308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smtClean="0"/>
              <a:t>Digitala</a:t>
            </a:r>
            <a:r>
              <a:rPr lang="sv-SE" i="1" baseline="0" dirty="0" smtClean="0"/>
              <a:t> id-handlingar blir allt vanligare. Därför är det viktigt att gå igenom vad röstmottagarna ska titta efter för att en digital id-handling ska kunna godtas. Efterföljande 2 bilder innehåller en video från Mobilt </a:t>
            </a:r>
            <a:r>
              <a:rPr lang="sv-SE" i="1" baseline="0" dirty="0" err="1" smtClean="0"/>
              <a:t>BankID</a:t>
            </a:r>
            <a:r>
              <a:rPr lang="sv-SE" i="1" baseline="0" dirty="0" smtClean="0"/>
              <a:t> och skärmdumpar från Freja. På grund av en teknisk spärr kan dessa ej bäddas in i Valmyndighetens bildspel. Titta gärna noga på Frejas instruktionsfilm så att du kan svara på eventuella frågor. </a:t>
            </a:r>
          </a:p>
        </p:txBody>
      </p:sp>
      <p:sp>
        <p:nvSpPr>
          <p:cNvPr id="4" name="Platshållare för datum 3"/>
          <p:cNvSpPr>
            <a:spLocks noGrp="1"/>
          </p:cNvSpPr>
          <p:nvPr>
            <p:ph type="dt" idx="10"/>
          </p:nvPr>
        </p:nvSpPr>
        <p:spPr/>
        <p:txBody>
          <a:bodyPr/>
          <a:lstStyle/>
          <a:p>
            <a:r>
              <a:rPr lang="sv-SE" dirty="0" smtClean="0"/>
              <a:t>2022-01-14</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21</a:t>
            </a:fld>
            <a:endParaRPr lang="sv-SE" dirty="0"/>
          </a:p>
        </p:txBody>
      </p:sp>
    </p:spTree>
    <p:extLst>
      <p:ext uri="{BB962C8B-B14F-4D97-AF65-F5344CB8AC3E}">
        <p14:creationId xmlns:p14="http://schemas.microsoft.com/office/powerpoint/2010/main" val="421811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baseline="0" dirty="0" smtClean="0"/>
              <a:t>Titta gärna igenom filmen i förväg. </a:t>
            </a:r>
            <a:endParaRPr lang="sv-SE" i="1"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22</a:t>
            </a:fld>
            <a:endParaRPr lang="sv-SE"/>
          </a:p>
        </p:txBody>
      </p:sp>
    </p:spTree>
    <p:extLst>
      <p:ext uri="{BB962C8B-B14F-4D97-AF65-F5344CB8AC3E}">
        <p14:creationId xmlns:p14="http://schemas.microsoft.com/office/powerpoint/2010/main" val="398339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Försäkra</a:t>
            </a:r>
            <a:r>
              <a:rPr lang="sv-SE" baseline="0" dirty="0" smtClean="0"/>
              <a:t> dig om </a:t>
            </a:r>
            <a:r>
              <a:rPr lang="sv-SE" dirty="0" smtClean="0"/>
              <a:t>att det står Freja+ längst upp i </a:t>
            </a:r>
            <a:r>
              <a:rPr lang="sv-SE" dirty="0" err="1" smtClean="0"/>
              <a:t>appen</a:t>
            </a:r>
            <a:r>
              <a:rPr lang="sv-SE" dirty="0" smtClean="0"/>
              <a:t> och inte bara ”Freja”.</a:t>
            </a:r>
            <a:r>
              <a:rPr lang="sv-SE" baseline="0" dirty="0" smtClean="0"/>
              <a:t> Freja+ har en högre säkerhetsnivå då den kräver att man har scannat in sitt pass eller sitt nationella ID-kort.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23</a:t>
            </a:fld>
            <a:endParaRPr lang="sv-SE"/>
          </a:p>
        </p:txBody>
      </p:sp>
    </p:spTree>
    <p:extLst>
      <p:ext uri="{BB962C8B-B14F-4D97-AF65-F5344CB8AC3E}">
        <p14:creationId xmlns:p14="http://schemas.microsoft.com/office/powerpoint/2010/main" val="326412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Granska valkuvert </a:t>
            </a:r>
          </a:p>
          <a:p>
            <a:pPr marL="0" lvl="0" indent="0">
              <a:lnSpc>
                <a:spcPts val="1200"/>
              </a:lnSpc>
              <a:spcAft>
                <a:spcPts val="800"/>
              </a:spcAft>
              <a:buFont typeface="Wingdings" panose="05000000000000000000" pitchFamily="2" charset="2"/>
              <a:buNone/>
              <a:tabLst>
                <a:tab pos="457200" algn="l"/>
              </a:tabLst>
            </a:pP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u="none" kern="1200" dirty="0" smtClean="0">
                <a:solidFill>
                  <a:schemeClr val="tx1"/>
                </a:solidFill>
                <a:effectLst/>
                <a:latin typeface="+mn-lt"/>
                <a:ea typeface="+mn-ea"/>
                <a:cs typeface="+mn-cs"/>
              </a:rPr>
              <a:t>Använd öppningen i form av en halvcirkel i botten av valkuvertet</a:t>
            </a:r>
            <a:r>
              <a:rPr lang="sv-SE" sz="1200" u="none" kern="1200" baseline="0" dirty="0" smtClean="0">
                <a:solidFill>
                  <a:schemeClr val="tx1"/>
                </a:solidFill>
                <a:effectLst/>
                <a:latin typeface="+mn-lt"/>
                <a:ea typeface="+mn-ea"/>
                <a:cs typeface="+mn-cs"/>
              </a:rPr>
              <a:t> för att granska valkuvertet.</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får vara endast en valsedel i valkuvertet.</a:t>
            </a:r>
            <a:r>
              <a:rPr lang="sv-SE" sz="1200" kern="1200" dirty="0" smtClean="0">
                <a:solidFill>
                  <a:schemeClr val="tx1"/>
                </a:solidFill>
                <a:effectLst/>
                <a:latin typeface="+mn-lt"/>
                <a:ea typeface="+mn-ea"/>
                <a:cs typeface="+mn-cs"/>
              </a:rPr>
              <a:t> </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Valsedeln ska vara ovikt i valkuvertet.</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Valkuvertet ska vara förslutet.</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F</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liken kan antingen vikas in eller klistras igen. </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Valkuvertet ska vara fritt från markeringar som kan identifiera väljaren.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Markeringar som kan identifiera väljaren är t.ex. namn eller personnummer. Om valkuvertet inte är godkänt, be väljaren att göra om sin röst. </a:t>
            </a:r>
            <a:r>
              <a:rPr lang="sv-SE" dirty="0" smtClean="0"/>
              <a:t>Om valkuverten inte är godkända, informera väljaren om felet och ge tillbaka valkuvertet, id-handlingen och röstkortet och be väljaren göra om sin röst. Rösten ska göras i ordning</a:t>
            </a:r>
            <a:r>
              <a:rPr lang="sv-SE" baseline="0" dirty="0" smtClean="0"/>
              <a:t> bakom valskärmen. </a:t>
            </a:r>
            <a:r>
              <a:rPr lang="sv-SE" dirty="0" smtClean="0"/>
              <a:t>Ta</a:t>
            </a:r>
            <a:r>
              <a:rPr lang="sv-SE" baseline="0" dirty="0" smtClean="0"/>
              <a:t> inte emot ett tomt valkuvert. </a:t>
            </a:r>
            <a:endParaRPr lang="sv-SE" dirty="0" smtClean="0"/>
          </a:p>
          <a:p>
            <a:pPr marL="171450" lvl="0" indent="-171450">
              <a:lnSpc>
                <a:spcPts val="1200"/>
              </a:lnSpc>
              <a:spcAft>
                <a:spcPts val="800"/>
              </a:spcAft>
              <a:buFont typeface="Wingdings" panose="05000000000000000000" pitchFamily="2" charset="2"/>
              <a:buChar char="§"/>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datum 3"/>
          <p:cNvSpPr>
            <a:spLocks noGrp="1"/>
          </p:cNvSpPr>
          <p:nvPr>
            <p:ph type="dt" idx="10"/>
          </p:nvPr>
        </p:nvSpPr>
        <p:spPr/>
        <p:txBody>
          <a:bodyPr/>
          <a:lstStyle/>
          <a:p>
            <a:r>
              <a:rPr lang="sv-SE" dirty="0"/>
              <a:t>2022-01-14</a:t>
            </a:r>
          </a:p>
        </p:txBody>
      </p:sp>
      <p:sp>
        <p:nvSpPr>
          <p:cNvPr id="5" name="Platshållare för bildnummer 4"/>
          <p:cNvSpPr>
            <a:spLocks noGrp="1"/>
          </p:cNvSpPr>
          <p:nvPr>
            <p:ph type="sldNum" sz="quarter" idx="11"/>
          </p:nvPr>
        </p:nvSpPr>
        <p:spPr/>
        <p:txBody>
          <a:bodyPr/>
          <a:lstStyle/>
          <a:p>
            <a:fld id="{FE5C8991-D57F-4F57-99D8-D1041714389F}" type="slidenum">
              <a:rPr lang="sv-SE" smtClean="0"/>
              <a:t>24</a:t>
            </a:fld>
            <a:endParaRPr lang="sv-SE" dirty="0"/>
          </a:p>
        </p:txBody>
      </p:sp>
    </p:spTree>
    <p:extLst>
      <p:ext uri="{BB962C8B-B14F-4D97-AF65-F5344CB8AC3E}">
        <p14:creationId xmlns:p14="http://schemas.microsoft.com/office/powerpoint/2010/main" val="392287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Väljare som inte kan ta sig till röstningslokalen</a:t>
            </a:r>
          </a:p>
          <a:p>
            <a:endParaRPr lang="sv-SE" dirty="0" smtClean="0"/>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000" b="0" i="0" u="none" strike="noStrike" kern="1200" cap="none" spc="0" normalizeH="0" baseline="0" noProof="0" dirty="0" smtClean="0">
                <a:ln>
                  <a:noFill/>
                </a:ln>
                <a:solidFill>
                  <a:prstClr val="black"/>
                </a:solidFill>
                <a:effectLst/>
                <a:uLnTx/>
                <a:uFillTx/>
                <a:latin typeface="Arial"/>
                <a:ea typeface="+mn-ea"/>
                <a:cs typeface="+mn-cs"/>
              </a:rPr>
              <a:t>Budröstning. När väljaren behöver hjälp med att transportera sin röst till en röstningslokal eller vallokal finns budröstning. Vid budröstning behövs väljaren, ett vittne, och ett bud. Dessutom behövs budröstningsmaterial.</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endParaRPr kumimoji="0" lang="sv-SE" sz="2000" b="0" i="0" u="none" strike="noStrike" kern="1200" cap="none" spc="0" normalizeH="0" baseline="0" noProof="0" dirty="0" smtClean="0">
              <a:ln>
                <a:noFill/>
              </a:ln>
              <a:solidFill>
                <a:prstClr val="black"/>
              </a:solidFill>
              <a:effectLst/>
              <a:uLnTx/>
              <a:uFillTx/>
              <a:latin typeface="Arial"/>
              <a:ea typeface="+mn-ea"/>
              <a:cs typeface="+mn-cs"/>
            </a:endParaRP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000" b="0" i="0" u="none" strike="noStrike" kern="1200" cap="none" spc="0" normalizeH="0" baseline="0" noProof="0" dirty="0" smtClean="0">
                <a:ln>
                  <a:noFill/>
                </a:ln>
                <a:solidFill>
                  <a:prstClr val="black"/>
                </a:solidFill>
                <a:effectLst/>
                <a:uLnTx/>
                <a:uFillTx/>
                <a:latin typeface="Arial"/>
                <a:ea typeface="+mn-ea"/>
                <a:cs typeface="+mn-cs"/>
              </a:rPr>
              <a:t>Ambulerande röstmottagning. Vid ambulerande röstmottagning kan väljaren även få hjälp med att göra i ordning sin röst i hemma i bostaden.</a:t>
            </a:r>
          </a:p>
          <a:p>
            <a:endParaRPr lang="sv-SE" dirty="0" smtClean="0"/>
          </a:p>
          <a:p>
            <a:endParaRPr lang="sv-SE" dirty="0" smtClean="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25</a:t>
            </a:fld>
            <a:endParaRPr lang="sv-SE"/>
          </a:p>
        </p:txBody>
      </p:sp>
    </p:spTree>
    <p:extLst>
      <p:ext uri="{BB962C8B-B14F-4D97-AF65-F5344CB8AC3E}">
        <p14:creationId xmlns:p14="http://schemas.microsoft.com/office/powerpoint/2010/main" val="4211294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Granskning av förtidsröster</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Kontrollräkna förtidsrösterna vid leverans, notera eventuell</a:t>
            </a:r>
            <a:r>
              <a:rPr lang="sv-SE" sz="1200" kern="1200" baseline="0" dirty="0" smtClean="0">
                <a:solidFill>
                  <a:schemeClr val="tx1"/>
                </a:solidFill>
                <a:effectLst/>
                <a:latin typeface="+mn-lt"/>
                <a:ea typeface="+mn-ea"/>
                <a:cs typeface="+mn-cs"/>
              </a:rPr>
              <a:t> differens i protokollet </a:t>
            </a:r>
            <a:r>
              <a:rPr lang="sv-SE" sz="1200" kern="1200" dirty="0" smtClean="0">
                <a:solidFill>
                  <a:schemeClr val="tx1"/>
                </a:solidFill>
                <a:effectLst/>
                <a:latin typeface="+mn-lt"/>
                <a:ea typeface="+mn-ea"/>
                <a:cs typeface="+mn-cs"/>
              </a:rPr>
              <a:t>och kontakta valnämnden. Förtidsrösterna tillhör väljare i det aktuella valdistriktet. </a:t>
            </a:r>
          </a:p>
          <a:p>
            <a:endParaRPr lang="sv-SE" sz="1200" kern="1200" dirty="0" smtClean="0">
              <a:solidFill>
                <a:schemeClr val="tx1"/>
              </a:solidFill>
              <a:effectLst/>
              <a:latin typeface="+mn-lt"/>
              <a:ea typeface="+mn-ea"/>
              <a:cs typeface="+mn-cs"/>
            </a:endParaRPr>
          </a:p>
          <a:p>
            <a:r>
              <a:rPr lang="sv-SE" sz="1200" b="0" kern="1200" dirty="0" smtClean="0">
                <a:solidFill>
                  <a:schemeClr val="tx1"/>
                </a:solidFill>
                <a:effectLst/>
                <a:latin typeface="+mn-lt"/>
                <a:ea typeface="+mn-ea"/>
                <a:cs typeface="+mn-cs"/>
              </a:rPr>
              <a:t>Granska varje förtidsröst såhär: </a:t>
            </a:r>
          </a:p>
          <a:p>
            <a:r>
              <a:rPr lang="sv-SE" sz="1200" kern="1200" dirty="0" smtClean="0">
                <a:solidFill>
                  <a:schemeClr val="tx1"/>
                </a:solidFill>
                <a:effectLst/>
                <a:latin typeface="+mn-lt"/>
                <a:ea typeface="+mn-ea"/>
                <a:cs typeface="+mn-cs"/>
              </a:rPr>
              <a:t>Kontrollera att förtidsrösten kommit till rätt valdistrikt. Öppna fönsterkuvertet, se över innehållet och kontrollera valkuvertet. Lägg tillbaka valkuvertet och röstkortet i fönsterkuvertet.</a:t>
            </a:r>
          </a:p>
          <a:p>
            <a:r>
              <a:rPr lang="sv-SE" sz="1200" kern="1200" dirty="0" smtClean="0">
                <a:solidFill>
                  <a:schemeClr val="tx1"/>
                </a:solidFill>
                <a:effectLst/>
                <a:latin typeface="+mn-lt"/>
                <a:ea typeface="+mn-ea"/>
                <a:cs typeface="+mn-cs"/>
              </a:rPr>
              <a:t>Leta fram personen i röstlängden och kontrollera rösträtten. Markera godkända förtidsröster med (P) i röstlängden,</a:t>
            </a:r>
            <a:r>
              <a:rPr lang="sv-SE" sz="1200" kern="1200" baseline="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så här:</a:t>
            </a:r>
          </a:p>
          <a:p>
            <a:endParaRPr lang="sv-SE" sz="1200" b="1"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Peka på bilden och visa. </a:t>
            </a:r>
          </a:p>
          <a:p>
            <a:r>
              <a:rPr lang="sv-SE" sz="1200" i="1" kern="1200" dirty="0" smtClean="0">
                <a:solidFill>
                  <a:schemeClr val="tx1"/>
                </a:solidFill>
                <a:effectLst/>
                <a:latin typeface="+mn-lt"/>
                <a:ea typeface="+mn-ea"/>
                <a:cs typeface="+mn-cs"/>
              </a:rPr>
              <a:t>Klicka fram.</a:t>
            </a:r>
          </a:p>
          <a:p>
            <a:endParaRPr lang="sv-SE" sz="1200" i="1" kern="1200" dirty="0" smtClean="0">
              <a:solidFill>
                <a:schemeClr val="tx1"/>
              </a:solidFill>
              <a:effectLst/>
              <a:latin typeface="+mn-lt"/>
              <a:ea typeface="+mn-ea"/>
              <a:cs typeface="+mn-cs"/>
            </a:endParaRPr>
          </a:p>
          <a:p>
            <a:r>
              <a:rPr lang="sv-SE" sz="1200" b="0" i="0" u="none" kern="1200" dirty="0" smtClean="0">
                <a:solidFill>
                  <a:schemeClr val="tx1"/>
                </a:solidFill>
                <a:effectLst/>
                <a:latin typeface="+mn-lt"/>
                <a:ea typeface="+mn-ea"/>
                <a:cs typeface="+mn-cs"/>
              </a:rPr>
              <a:t>Ni</a:t>
            </a:r>
            <a:r>
              <a:rPr lang="sv-SE" sz="1200" b="0" i="0" u="none" kern="1200" baseline="0" dirty="0" smtClean="0">
                <a:solidFill>
                  <a:schemeClr val="tx1"/>
                </a:solidFill>
                <a:effectLst/>
                <a:latin typeface="+mn-lt"/>
                <a:ea typeface="+mn-ea"/>
                <a:cs typeface="+mn-cs"/>
              </a:rPr>
              <a:t> behöver inte markera någon </a:t>
            </a:r>
            <a:r>
              <a:rPr lang="sv-SE" sz="1200" b="0" i="0" u="none" kern="1200" baseline="0" dirty="0" err="1" smtClean="0">
                <a:solidFill>
                  <a:schemeClr val="tx1"/>
                </a:solidFill>
                <a:effectLst/>
                <a:latin typeface="+mn-lt"/>
                <a:ea typeface="+mn-ea"/>
                <a:cs typeface="+mn-cs"/>
              </a:rPr>
              <a:t>id-kontroll</a:t>
            </a:r>
            <a:r>
              <a:rPr lang="sv-SE" sz="1200" b="0" i="0" u="none" kern="1200" baseline="0" dirty="0" smtClean="0">
                <a:solidFill>
                  <a:schemeClr val="tx1"/>
                </a:solidFill>
                <a:effectLst/>
                <a:latin typeface="+mn-lt"/>
                <a:ea typeface="+mn-ea"/>
                <a:cs typeface="+mn-cs"/>
              </a:rPr>
              <a:t> eftersom det gjordes av röstmottagarna som tog emot väljarens förtidsröst. </a:t>
            </a:r>
            <a:endParaRPr lang="sv-SE" sz="1200" b="0" i="0" u="none"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pPr lvl="0"/>
            <a:r>
              <a:rPr lang="sv-SE" sz="1200" b="1" kern="1200" dirty="0" smtClean="0">
                <a:solidFill>
                  <a:schemeClr val="tx1"/>
                </a:solidFill>
                <a:effectLst/>
                <a:latin typeface="+mn-lt"/>
                <a:ea typeface="+mn-ea"/>
                <a:cs typeface="+mn-cs"/>
              </a:rPr>
              <a:t>Förtidsröster läggs ner i urnan först efter att vallokalen har stängt!</a:t>
            </a:r>
          </a:p>
          <a:p>
            <a:r>
              <a:rPr lang="sv-SE" sz="1200" kern="1200" dirty="0" smtClean="0">
                <a:solidFill>
                  <a:schemeClr val="tx1"/>
                </a:solidFill>
                <a:effectLst/>
                <a:latin typeface="+mn-lt"/>
                <a:ea typeface="+mn-ea"/>
                <a:cs typeface="+mn-cs"/>
              </a:rPr>
              <a:t>Det är viktigt att granskningen av förtidsrösterna påbörjas så snart de kommer till vallokalen. Om granskningen inte hinns med under dagen finns en risk att det blir en mycket sen kväll.</a:t>
            </a:r>
          </a:p>
          <a:p>
            <a:r>
              <a:rPr lang="sv-SE" sz="1200" kern="1200" dirty="0" smtClean="0">
                <a:solidFill>
                  <a:schemeClr val="tx1"/>
                </a:solidFill>
                <a:effectLst/>
                <a:latin typeface="+mn-lt"/>
                <a:ea typeface="+mn-ea"/>
                <a:cs typeface="+mn-cs"/>
              </a:rPr>
              <a:t>En förtidsröst kan också innehålla ett ytterkuvert för budröst och granskas enligt handledningens instruktioner.</a:t>
            </a:r>
          </a:p>
          <a:p>
            <a:r>
              <a:rPr lang="sv-SE" sz="1200" kern="1200" dirty="0" smtClean="0">
                <a:solidFill>
                  <a:schemeClr val="tx1"/>
                </a:solidFill>
                <a:effectLst/>
                <a:latin typeface="+mn-lt"/>
                <a:ea typeface="+mn-ea"/>
                <a:cs typeface="+mn-cs"/>
              </a:rPr>
              <a:t>OBS! Här markeras inte ’leg’ i röstlängden eftersom väljarens identitet redan är kontrollerad i förtidsröstningen.</a:t>
            </a:r>
          </a:p>
          <a:p>
            <a:pPr lvl="0"/>
            <a:endParaRPr lang="sv-SE" sz="1200" b="1"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26</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2925456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Hantering av felaktiga röster </a:t>
            </a:r>
          </a:p>
          <a:p>
            <a:endParaRPr lang="sv-SE" sz="1200" kern="1200" dirty="0" smtClean="0">
              <a:solidFill>
                <a:schemeClr val="tx1"/>
              </a:solidFill>
              <a:effectLst/>
              <a:latin typeface="+mn-lt"/>
              <a:ea typeface="+mn-ea"/>
              <a:cs typeface="+mn-cs"/>
            </a:endParaRPr>
          </a:p>
          <a:p>
            <a:r>
              <a:rPr lang="sv-SE" sz="1200" b="1" kern="1200" dirty="0" smtClean="0">
                <a:solidFill>
                  <a:schemeClr val="tx1"/>
                </a:solidFill>
                <a:effectLst/>
                <a:latin typeface="+mn-lt"/>
                <a:ea typeface="+mn-ea"/>
                <a:cs typeface="+mn-cs"/>
              </a:rPr>
              <a:t>Exempel på felaktiga förtidsröster är: </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Öppet fönsterkuvert</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Felaktigt iordninggjort ytterkuvert för budröst</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Felsänd förtidsröst (öppnas inte)</a:t>
            </a:r>
          </a:p>
          <a:p>
            <a:r>
              <a:rPr lang="sv-SE" sz="1200" kern="1200" dirty="0" smtClean="0">
                <a:solidFill>
                  <a:schemeClr val="tx1"/>
                </a:solidFill>
                <a:effectLst/>
                <a:latin typeface="+mn-lt"/>
                <a:ea typeface="+mn-ea"/>
                <a:cs typeface="+mn-cs"/>
              </a:rPr>
              <a:t>Lägg tillbaka allt i fönsterkuvertet, anteckna anledningen på fönsterkuvertet samt lägg i omslag för förtidsröst/budröstkuvert.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Det är bra att känna till att alla</a:t>
            </a:r>
            <a:r>
              <a:rPr lang="sv-SE" sz="1200" kern="1200" baseline="0" dirty="0" smtClean="0">
                <a:solidFill>
                  <a:schemeClr val="tx1"/>
                </a:solidFill>
                <a:effectLst/>
                <a:latin typeface="+mn-lt"/>
                <a:ea typeface="+mn-ea"/>
                <a:cs typeface="+mn-cs"/>
              </a:rPr>
              <a:t> underkända förtidsröster granskas igen av valnämnden på onsdagen efter valdagen. Vid tveksamhet är det därför bättre att bedöma rösten som underkänd. </a:t>
            </a:r>
          </a:p>
          <a:p>
            <a:endParaRPr lang="sv-S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Det ska alltid vara två röstmottagare som hanterar röster. Det är viktigt att hantera förtidsröster under dagens lopp, annars kommer rösträkningen bli sen. Urnan får inte öppnas förrän alla valkuvert från godkända förtidsröster har lagts ned. Dubbla valsedlar i ett valkuvert underkänns i vallokal, oavsett om det gäller en förtidsröst eller vid rösträkningen. Obs!</a:t>
            </a:r>
            <a:r>
              <a:rPr lang="sv-SE" sz="1200" kern="1200" baseline="0" dirty="0" smtClean="0">
                <a:solidFill>
                  <a:schemeClr val="tx1"/>
                </a:solidFill>
                <a:effectLst/>
                <a:latin typeface="+mn-lt"/>
                <a:ea typeface="+mn-ea"/>
                <a:cs typeface="+mn-cs"/>
              </a:rPr>
              <a:t> När det gäller förtidsröster ska valkuvert med dubbla valsedlar läggas ner i urnan.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baseline="0" dirty="0" smtClean="0">
                <a:solidFill>
                  <a:schemeClr val="tx1"/>
                </a:solidFill>
                <a:effectLst/>
                <a:latin typeface="+mn-lt"/>
                <a:ea typeface="+mn-ea"/>
                <a:cs typeface="+mn-cs"/>
              </a:rPr>
              <a:t>Mer om hanteringen av valkuvert med flera valsedlar i finns att läsa här:  </a:t>
            </a:r>
            <a:r>
              <a:rPr lang="sv-SE" dirty="0" smtClean="0">
                <a:hlinkClick r:id="rId3"/>
              </a:rPr>
              <a:t>Ställningstagande om valkuvert innehållande flera valsedlar</a:t>
            </a:r>
            <a:endParaRPr lang="sv-SE" sz="1200" kern="1200" dirty="0" smtClean="0">
              <a:solidFill>
                <a:schemeClr val="tx1"/>
              </a:solidFill>
              <a:effectLst/>
              <a:latin typeface="+mn-lt"/>
              <a:ea typeface="+mn-ea"/>
              <a:cs typeface="+mn-cs"/>
            </a:endParaRPr>
          </a:p>
          <a:p>
            <a:endParaRPr lang="sv-SE" dirty="0"/>
          </a:p>
        </p:txBody>
      </p:sp>
      <p:sp>
        <p:nvSpPr>
          <p:cNvPr id="4" name="Platshållare för datum 3"/>
          <p:cNvSpPr>
            <a:spLocks noGrp="1"/>
          </p:cNvSpPr>
          <p:nvPr>
            <p:ph type="dt" idx="10"/>
          </p:nvPr>
        </p:nvSpPr>
        <p:spPr/>
        <p:txBody>
          <a:bodyPr/>
          <a:lstStyle/>
          <a:p>
            <a:r>
              <a:rPr lang="sv-SE" dirty="0"/>
              <a:t>2022-01-15</a:t>
            </a:r>
          </a:p>
        </p:txBody>
      </p:sp>
      <p:sp>
        <p:nvSpPr>
          <p:cNvPr id="5" name="Platshållare för bildnummer 4"/>
          <p:cNvSpPr>
            <a:spLocks noGrp="1"/>
          </p:cNvSpPr>
          <p:nvPr>
            <p:ph type="sldNum" sz="quarter" idx="11"/>
          </p:nvPr>
        </p:nvSpPr>
        <p:spPr/>
        <p:txBody>
          <a:bodyPr/>
          <a:lstStyle/>
          <a:p>
            <a:fld id="{FE5C8991-D57F-4F57-99D8-D1041714389F}" type="slidenum">
              <a:rPr lang="sv-SE" smtClean="0"/>
              <a:t>27</a:t>
            </a:fld>
            <a:endParaRPr lang="sv-SE" dirty="0"/>
          </a:p>
        </p:txBody>
      </p:sp>
    </p:spTree>
    <p:extLst>
      <p:ext uri="{BB962C8B-B14F-4D97-AF65-F5344CB8AC3E}">
        <p14:creationId xmlns:p14="http://schemas.microsoft.com/office/powerpoint/2010/main" val="1330726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Ångerröstning</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Om</a:t>
            </a:r>
            <a:r>
              <a:rPr lang="sv-SE" sz="1200" baseline="0" dirty="0" smtClean="0"/>
              <a:t> väljaren har förtidsröstat har hen möjlighet att ångra sig genom att rösta igen på valdagen. Det blir då den röst som läggs på valdagen som räknas. Detta kallas för ångerröstning. </a:t>
            </a:r>
            <a:endParaRPr lang="sv-SE" dirty="0" smtClean="0"/>
          </a:p>
          <a:p>
            <a:pPr marL="171450" indent="-171450">
              <a:buFont typeface="Wingdings" panose="05000000000000000000" pitchFamily="2" charset="2"/>
              <a:buChar char="§"/>
            </a:pPr>
            <a:r>
              <a:rPr lang="sv-SE" b="1" dirty="0" smtClean="0"/>
              <a:t>Har man förtidsröstat och vill ångerrösta</a:t>
            </a:r>
            <a:r>
              <a:rPr lang="sv-SE" b="1" baseline="0" dirty="0" smtClean="0"/>
              <a:t> så </a:t>
            </a:r>
            <a:r>
              <a:rPr lang="sv-SE" b="1" dirty="0" smtClean="0"/>
              <a:t>gör man detta på valdagen i sin vallokal.</a:t>
            </a:r>
          </a:p>
          <a:p>
            <a:pPr marL="171450" indent="-171450" algn="l">
              <a:buFont typeface="Wingdings" panose="05000000000000000000" pitchFamily="2" charset="2"/>
              <a:buChar char="§"/>
            </a:pPr>
            <a:r>
              <a:rPr lang="sv-SE" b="1" dirty="0" smtClean="0"/>
              <a:t>Av denna anledning läggs valkuvert från förtidsröstningen ner i urnan först efter att vallokalen har stängt. </a:t>
            </a:r>
            <a:r>
              <a:rPr lang="sv-SE" baseline="0" dirty="0" smtClean="0"/>
              <a:t>Om </a:t>
            </a:r>
            <a:r>
              <a:rPr lang="sv-SE" baseline="0" dirty="0"/>
              <a:t>det kommer </a:t>
            </a:r>
            <a:r>
              <a:rPr lang="sv-SE" i="0" baseline="0" dirty="0"/>
              <a:t>flera</a:t>
            </a:r>
            <a:r>
              <a:rPr lang="sv-SE" baseline="0" dirty="0"/>
              <a:t> förtidsröster från samma väljare till vallokalen, så kommer samtliga röster att underkännas. </a:t>
            </a:r>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28</a:t>
            </a:fld>
            <a:endParaRPr lang="sv-SE" dirty="0"/>
          </a:p>
        </p:txBody>
      </p:sp>
      <p:sp>
        <p:nvSpPr>
          <p:cNvPr id="5" name="Platshållare för datum 4">
            <a:extLst>
              <a:ext uri="{FF2B5EF4-FFF2-40B4-BE49-F238E27FC236}">
                <a16:creationId xmlns:a16="http://schemas.microsoft.com/office/drawing/2014/main" id="{B30B0A1A-0177-471D-84E0-0B4846E0AD40}"/>
              </a:ext>
            </a:extLst>
          </p:cNvPr>
          <p:cNvSpPr>
            <a:spLocks noGrp="1"/>
          </p:cNvSpPr>
          <p:nvPr>
            <p:ph type="dt" idx="11"/>
          </p:nvPr>
        </p:nvSpPr>
        <p:spPr/>
        <p:txBody>
          <a:bodyPr/>
          <a:lstStyle/>
          <a:p>
            <a:r>
              <a:rPr lang="sv-SE"/>
              <a:t>2022-01-14</a:t>
            </a:r>
            <a:endParaRPr lang="sv-SE" dirty="0"/>
          </a:p>
        </p:txBody>
      </p:sp>
    </p:spTree>
    <p:extLst>
      <p:ext uri="{BB962C8B-B14F-4D97-AF65-F5344CB8AC3E}">
        <p14:creationId xmlns:p14="http://schemas.microsoft.com/office/powerpoint/2010/main" val="3279139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sv-SE" sz="2400" dirty="0" smtClean="0"/>
              <a:t>Ångerröstning – hur detta hanteras</a:t>
            </a:r>
          </a:p>
          <a:p>
            <a:pPr marL="0" marR="0" lvl="1" indent="0" algn="l" defTabSz="914400" rtl="0" eaLnBrk="1" fontAlgn="auto" latinLnBrk="0" hangingPunct="1">
              <a:lnSpc>
                <a:spcPct val="100000"/>
              </a:lnSpc>
              <a:spcBef>
                <a:spcPts val="0"/>
              </a:spcBef>
              <a:spcAft>
                <a:spcPts val="0"/>
              </a:spcAft>
              <a:buClrTx/>
              <a:buSzTx/>
              <a:buFontTx/>
              <a:buNone/>
              <a:tabLst/>
              <a:defRPr/>
            </a:pPr>
            <a:endParaRPr lang="sv-SE"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sv-SE" sz="2400" baseline="0" dirty="0" smtClean="0"/>
              <a:t>Såhär hanterar ni ångerröstning i vallokalen:</a:t>
            </a:r>
            <a:endParaRPr lang="sv-SE" sz="2400" kern="1200" dirty="0" smtClean="0">
              <a:solidFill>
                <a:schemeClr val="tx1"/>
              </a:solidFill>
              <a:effectLst/>
              <a:latin typeface="+mn-lt"/>
              <a:ea typeface="+mn-ea"/>
              <a:cs typeface="+mn-cs"/>
            </a:endParaRPr>
          </a:p>
          <a:p>
            <a:r>
              <a:rPr lang="sv-SE" sz="2000" b="1" dirty="0" smtClean="0"/>
              <a:t>Situation A: Väljaren röstar i vallokalen och röstlängden är markerad med (P)</a:t>
            </a:r>
          </a:p>
          <a:p>
            <a:pPr marL="666900" lvl="1" indent="-342900">
              <a:buClr>
                <a:schemeClr val="accent5"/>
              </a:buClr>
              <a:buFont typeface="+mj-lt"/>
              <a:buAutoNum type="arabicPeriod"/>
            </a:pPr>
            <a:r>
              <a:rPr lang="sv-SE" sz="1800" b="1" dirty="0" smtClean="0"/>
              <a:t>Ge tillbaka hela förtidsrösten</a:t>
            </a:r>
          </a:p>
          <a:p>
            <a:pPr marL="666900" lvl="1" indent="-342900">
              <a:buClr>
                <a:schemeClr val="accent5"/>
              </a:buClr>
              <a:buFont typeface="+mj-lt"/>
              <a:buAutoNum type="arabicPeriod"/>
            </a:pPr>
            <a:r>
              <a:rPr lang="sv-SE" sz="1800" b="1" dirty="0" smtClean="0"/>
              <a:t>Markera med (/) i röstlängden </a:t>
            </a:r>
            <a:br>
              <a:rPr lang="sv-SE" sz="1800" b="1" dirty="0" smtClean="0"/>
            </a:br>
            <a:r>
              <a:rPr lang="sv-SE" sz="1800" b="1" dirty="0" smtClean="0"/>
              <a:t>och kryssa för rutan för Not i röstlängden.</a:t>
            </a:r>
          </a:p>
          <a:p>
            <a:pPr marL="666900" lvl="1" indent="-342900">
              <a:buClr>
                <a:schemeClr val="accent5"/>
              </a:buClr>
              <a:buFont typeface="+mj-lt"/>
              <a:buAutoNum type="arabicPeriod"/>
            </a:pPr>
            <a:r>
              <a:rPr lang="sv-SE" sz="1800" b="1" dirty="0" smtClean="0"/>
              <a:t>Anteckna i protokollet att väljaren ångerröstat.</a:t>
            </a:r>
          </a:p>
          <a:p>
            <a:pPr marL="666900" lvl="1" indent="-342900">
              <a:buClr>
                <a:schemeClr val="accent5"/>
              </a:buClr>
              <a:buFont typeface="+mj-lt"/>
              <a:buAutoNum type="arabicPeriod"/>
            </a:pPr>
            <a:endParaRPr lang="sv-SE" sz="1800" b="1" dirty="0" smtClean="0"/>
          </a:p>
          <a:p>
            <a:pPr marL="324000" lvl="1" indent="0">
              <a:buClr>
                <a:schemeClr val="accent5"/>
              </a:buClr>
              <a:buFont typeface="+mj-lt"/>
              <a:buNone/>
            </a:pPr>
            <a:r>
              <a:rPr lang="sv-SE" b="0" i="1" dirty="0" smtClean="0"/>
              <a:t>Klicka</a:t>
            </a:r>
            <a:r>
              <a:rPr lang="sv-SE" b="0" i="1" baseline="0" dirty="0" smtClean="0"/>
              <a:t> fram:</a:t>
            </a:r>
            <a:r>
              <a:rPr lang="sv-SE" b="1" dirty="0" smtClean="0"/>
              <a:t/>
            </a:r>
            <a:br>
              <a:rPr lang="sv-SE" b="1" dirty="0" smtClean="0"/>
            </a:br>
            <a:endParaRPr lang="sv-SE" b="1" dirty="0" smtClean="0"/>
          </a:p>
          <a:p>
            <a:r>
              <a:rPr lang="sv-SE" sz="2000" b="1" dirty="0" smtClean="0"/>
              <a:t>Situation B: Väljare har röstat i vallokalen och röstlängden är markerad med (/) när ni granskar förtidsrösten</a:t>
            </a:r>
          </a:p>
          <a:p>
            <a:pPr marL="666900" lvl="1" indent="-342900">
              <a:buClr>
                <a:schemeClr val="accent5"/>
              </a:buClr>
              <a:buFont typeface="+mj-lt"/>
              <a:buAutoNum type="arabicPeriod"/>
            </a:pPr>
            <a:r>
              <a:rPr lang="sv-SE" sz="1800" b="1" dirty="0" smtClean="0"/>
              <a:t>Skriv på fönsterkuvertet att väljaren har ångerröstat och lägg sedan kuvertet i omslag för underkända förtidsröster. </a:t>
            </a:r>
          </a:p>
          <a:p>
            <a:pPr marL="666900" lvl="1" indent="-342900">
              <a:buClr>
                <a:schemeClr val="accent5"/>
              </a:buClr>
              <a:buFont typeface="+mj-lt"/>
              <a:buAutoNum type="arabicPeriod"/>
            </a:pPr>
            <a:r>
              <a:rPr lang="sv-SE" sz="1800" b="1" dirty="0" smtClean="0"/>
              <a:t>Anteckna i protokollet att väljaren ångerröstat</a:t>
            </a:r>
            <a:endParaRPr lang="sv-SE" sz="2400" b="1"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sv-SE" sz="2400" kern="1200" dirty="0" smtClean="0">
              <a:solidFill>
                <a:schemeClr val="tx1"/>
              </a:solidFill>
              <a:effectLst/>
              <a:latin typeface="+mn-lt"/>
              <a:ea typeface="+mn-ea"/>
              <a:cs typeface="+mn-cs"/>
            </a:endParaRPr>
          </a:p>
          <a:p>
            <a:pPr marL="0" lvl="1"/>
            <a:endParaRPr lang="sv-SE" sz="2400" dirty="0"/>
          </a:p>
          <a:p>
            <a:pPr marL="0" lvl="1"/>
            <a:endParaRPr lang="sv-SE" sz="2400" dirty="0"/>
          </a:p>
          <a:p>
            <a:pPr marL="0" lvl="1"/>
            <a:endParaRPr lang="sv-SE" sz="2400" dirty="0"/>
          </a:p>
          <a:p>
            <a:pPr marL="0" lvl="1"/>
            <a:endParaRPr lang="sv-SE" sz="2400" dirty="0"/>
          </a:p>
        </p:txBody>
      </p:sp>
      <p:sp>
        <p:nvSpPr>
          <p:cNvPr id="4" name="Platshållare för datum 3"/>
          <p:cNvSpPr>
            <a:spLocks noGrp="1"/>
          </p:cNvSpPr>
          <p:nvPr>
            <p:ph type="dt" idx="10"/>
          </p:nvPr>
        </p:nvSpPr>
        <p:spPr/>
        <p:txBody>
          <a:bodyPr/>
          <a:lstStyle/>
          <a:p>
            <a:r>
              <a:rPr lang="sv-SE" dirty="0"/>
              <a:t>2022-01-15</a:t>
            </a:r>
          </a:p>
        </p:txBody>
      </p:sp>
      <p:sp>
        <p:nvSpPr>
          <p:cNvPr id="5" name="Platshållare för bildnummer 4"/>
          <p:cNvSpPr>
            <a:spLocks noGrp="1"/>
          </p:cNvSpPr>
          <p:nvPr>
            <p:ph type="sldNum" sz="quarter" idx="11"/>
          </p:nvPr>
        </p:nvSpPr>
        <p:spPr/>
        <p:txBody>
          <a:bodyPr/>
          <a:lstStyle/>
          <a:p>
            <a:fld id="{FE5C8991-D57F-4F57-99D8-D1041714389F}" type="slidenum">
              <a:rPr lang="sv-SE" smtClean="0"/>
              <a:t>29</a:t>
            </a:fld>
            <a:endParaRPr lang="sv-SE" dirty="0"/>
          </a:p>
        </p:txBody>
      </p:sp>
    </p:spTree>
    <p:extLst>
      <p:ext uri="{BB962C8B-B14F-4D97-AF65-F5344CB8AC3E}">
        <p14:creationId xmlns:p14="http://schemas.microsoft.com/office/powerpoint/2010/main" val="1684172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Kunskapstest</a:t>
            </a:r>
          </a:p>
          <a:p>
            <a:endParaRPr lang="sv-SE" dirty="0" smtClean="0"/>
          </a:p>
          <a:p>
            <a:r>
              <a:rPr lang="sv-SE" dirty="0" smtClean="0"/>
              <a:t>Här kommer ett till kunskapstest på</a:t>
            </a:r>
            <a:r>
              <a:rPr lang="sv-SE" baseline="0" dirty="0" smtClean="0"/>
              <a:t> något av det vi har gått igenom.</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30</a:t>
            </a:fld>
            <a:endParaRPr lang="sv-SE"/>
          </a:p>
        </p:txBody>
      </p:sp>
    </p:spTree>
    <p:extLst>
      <p:ext uri="{BB962C8B-B14F-4D97-AF65-F5344CB8AC3E}">
        <p14:creationId xmlns:p14="http://schemas.microsoft.com/office/powerpoint/2010/main" val="152361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Utbildningen beräknas ta mellan två och tre timmar. A</a:t>
            </a:r>
            <a:r>
              <a:rPr lang="sv-SE" dirty="0" smtClean="0"/>
              <a:t>gendan följer valdagen</a:t>
            </a:r>
            <a:r>
              <a:rPr lang="sv-SE" baseline="0" dirty="0" smtClean="0"/>
              <a:t> steg för steg. Ni ser tidslinjen nertill på den här bilden. </a:t>
            </a:r>
            <a:r>
              <a:rPr lang="sv-SE" dirty="0" smtClean="0"/>
              <a:t>Vi kommer att gå igenom</a:t>
            </a:r>
            <a:r>
              <a:rPr lang="sv-SE" baseline="0" dirty="0" smtClean="0"/>
              <a:t> alla delar av röstmottagningen och </a:t>
            </a:r>
            <a:r>
              <a:rPr lang="sv-SE" dirty="0" smtClean="0"/>
              <a:t>ha några små övningar och kunskapstest.</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Klicka</a:t>
            </a:r>
            <a:r>
              <a:rPr lang="sv-SE" i="1" baseline="0" dirty="0" smtClean="0"/>
              <a:t> fram</a:t>
            </a:r>
            <a:r>
              <a:rPr lang="sv-SE" i="1" dirty="0" smtClean="0"/>
              <a:t> bilderna och prata utifrån dem</a:t>
            </a:r>
            <a:r>
              <a:rPr lang="sv-SE" i="1" baseline="0" dirty="0" smtClean="0"/>
              <a:t> om röstmottagarnas arbetsuppgifter.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Arbetsuppgifter som röstmottagare: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1. Hålla ordning i valsedelställen och bakom valskärmarna,</a:t>
            </a:r>
            <a:r>
              <a:rPr lang="sv-SE" baseline="0" dirty="0" smtClean="0"/>
              <a:t> </a:t>
            </a:r>
            <a:r>
              <a:rPr lang="sv-SE" dirty="0" smtClean="0"/>
              <a:t>ta emot och lägga ut valsedlar samt se över ordningen i valsedelställen,</a:t>
            </a:r>
            <a:r>
              <a:rPr lang="sv-SE" baseline="0" dirty="0" smtClean="0"/>
              <a:t> hålla ordning generellt och </a:t>
            </a:r>
            <a:r>
              <a:rPr lang="sv-SE" dirty="0" smtClean="0"/>
              <a:t>styra eventuell kö.</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2. Hjälpa väljare att rösta</a:t>
            </a:r>
            <a:r>
              <a:rPr lang="sv-SE" baseline="0" dirty="0" smtClean="0"/>
              <a:t> men också svara på frågor.</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3. Ta emot röster.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4. Och</a:t>
            </a:r>
            <a:r>
              <a:rPr lang="sv-SE" baseline="0" dirty="0" smtClean="0"/>
              <a:t> granska förtidsröster.</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5. Dagen avslutas med att räkna rösterna.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3934952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Övning - att ta emot röster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baseline="0" dirty="0" smtClean="0"/>
              <a:t>A4-röstlängd skrivs ut i förväg från Valcentralen.val.se och delas nu ut till röstmottagarna. </a:t>
            </a:r>
            <a:r>
              <a:rPr lang="sv-SE" b="0" i="1" dirty="0" smtClean="0"/>
              <a:t>Alla sitter kvar på sin plats.</a:t>
            </a:r>
            <a:r>
              <a:rPr lang="sv-SE" b="0" i="1" baseline="0" dirty="0" smtClean="0"/>
              <a:t> Du </a:t>
            </a:r>
            <a:r>
              <a:rPr lang="sv-SE" b="0" i="1" dirty="0" smtClean="0"/>
              <a:t>läser upp</a:t>
            </a:r>
            <a:r>
              <a:rPr lang="sv-SE" b="0" i="1" baseline="0" dirty="0" smtClean="0"/>
              <a:t> de 5 scenarierna, klicka fram ett i taget. Röstmottagarna</a:t>
            </a:r>
            <a:r>
              <a:rPr lang="sv-SE" b="0" i="1" dirty="0" smtClean="0"/>
              <a:t> markerar i röstlängden. </a:t>
            </a:r>
            <a:r>
              <a:rPr lang="sv-SE" b="0" i="1" baseline="0" dirty="0" smtClean="0"/>
              <a:t>Facit visas på nästa sida.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baseline="0" dirty="0" smtClean="0"/>
          </a:p>
          <a:p>
            <a:pPr marL="457200" indent="-457200">
              <a:buAutoNum type="arabicPeriod"/>
            </a:pPr>
            <a:r>
              <a:rPr lang="sv-SE" sz="1200" b="1" dirty="0" smtClean="0"/>
              <a:t>Personnummer 740319-9289 har visat legitimation, och röstar enligt sin rösträtt, i vallokalen. Hur markerar du?</a:t>
            </a:r>
          </a:p>
          <a:p>
            <a:pPr marL="457200" indent="-457200">
              <a:buAutoNum type="arabicPeriod"/>
            </a:pPr>
            <a:r>
              <a:rPr lang="sv-SE" sz="1200" b="1" dirty="0" smtClean="0"/>
              <a:t>Personnummer 760113-9343 kommer in i vallokalen och vill rösta, du som röstmottagare känner igen väljaren och legitimerar på det viset. Hur markera?</a:t>
            </a:r>
          </a:p>
          <a:p>
            <a:pPr marL="457200" indent="-457200">
              <a:buFont typeface="+mj-lt"/>
              <a:buAutoNum type="arabicPeriod" startAt="3"/>
            </a:pPr>
            <a:r>
              <a:rPr lang="sv-SE" sz="1200" b="1" dirty="0" smtClean="0"/>
              <a:t>Förtidsröstande har personnummer 770522-2383. Rösten är ok, hur markerar du?</a:t>
            </a:r>
          </a:p>
          <a:p>
            <a:pPr marL="457200" indent="-457200">
              <a:buAutoNum type="arabicPeriod" startAt="3"/>
            </a:pPr>
            <a:r>
              <a:rPr lang="sv-SE" sz="1200" b="1" dirty="0" smtClean="0"/>
              <a:t>Förtidsröstande har personnummer 770522-2391. Rösten är ok, hur markerar du?</a:t>
            </a:r>
          </a:p>
          <a:p>
            <a:pPr marL="457200" indent="-457200">
              <a:buAutoNum type="arabicPeriod" startAt="3"/>
            </a:pPr>
            <a:r>
              <a:rPr lang="sv-SE" sz="1200" b="1" dirty="0" smtClean="0"/>
              <a:t>Person 770522-2391 kommer in i vallokalen och legitimerar sig, hur markerar du? Gör du något utöver detta?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31</a:t>
            </a:fld>
            <a:endParaRPr lang="sv-SE"/>
          </a:p>
        </p:txBody>
      </p:sp>
    </p:spTree>
    <p:extLst>
      <p:ext uri="{BB962C8B-B14F-4D97-AF65-F5344CB8AC3E}">
        <p14:creationId xmlns:p14="http://schemas.microsoft.com/office/powerpoint/2010/main" val="2465475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Facit - ser din röstlängd ut så här? </a:t>
            </a:r>
          </a:p>
          <a:p>
            <a:endParaRPr lang="sv-SE" dirty="0" smtClean="0"/>
          </a:p>
          <a:p>
            <a:r>
              <a:rPr lang="sv-SE" i="1" dirty="0" smtClean="0"/>
              <a:t>Gå</a:t>
            </a:r>
            <a:r>
              <a:rPr lang="sv-SE" i="1" baseline="0" dirty="0" smtClean="0"/>
              <a:t> </a:t>
            </a:r>
            <a:r>
              <a:rPr lang="sv-SE" i="1" baseline="0" dirty="0"/>
              <a:t>igenom varje väljare och </a:t>
            </a:r>
            <a:r>
              <a:rPr lang="sv-SE" i="1" baseline="0" dirty="0" smtClean="0"/>
              <a:t>markering på skärmen.</a:t>
            </a:r>
            <a:endParaRPr lang="sv-SE" i="1" baseline="0" dirty="0"/>
          </a:p>
          <a:p>
            <a:endParaRPr lang="sv-SE" baseline="0" dirty="0"/>
          </a:p>
          <a:p>
            <a:r>
              <a:rPr lang="sv-SE" baseline="0" dirty="0" smtClean="0"/>
              <a:t>Fråga 1:</a:t>
            </a:r>
            <a:r>
              <a:rPr lang="sv-SE" baseline="0" dirty="0"/>
              <a:t> </a:t>
            </a:r>
            <a:r>
              <a:rPr lang="sv-SE" dirty="0" smtClean="0"/>
              <a:t> </a:t>
            </a:r>
            <a:r>
              <a:rPr lang="sv-SE" dirty="0"/>
              <a:t>(rad/väljare </a:t>
            </a:r>
            <a:r>
              <a:rPr lang="sv-SE" dirty="0" smtClean="0"/>
              <a:t>6) </a:t>
            </a:r>
            <a:r>
              <a:rPr lang="sv-SE" dirty="0"/>
              <a:t>– markering </a:t>
            </a:r>
            <a:r>
              <a:rPr lang="sv-SE" dirty="0" smtClean="0"/>
              <a:t>för </a:t>
            </a:r>
            <a:r>
              <a:rPr lang="sv-SE" dirty="0"/>
              <a:t>val och för leg-rutan</a:t>
            </a:r>
          </a:p>
          <a:p>
            <a:r>
              <a:rPr lang="sv-SE" dirty="0" smtClean="0"/>
              <a:t>Fråga 2: </a:t>
            </a:r>
            <a:r>
              <a:rPr lang="sv-SE" baseline="0" dirty="0" smtClean="0"/>
              <a:t>(rad/väljare 5) </a:t>
            </a:r>
            <a:r>
              <a:rPr lang="sv-SE" baseline="0" dirty="0"/>
              <a:t>– markering </a:t>
            </a:r>
            <a:r>
              <a:rPr lang="sv-SE" baseline="0" dirty="0" smtClean="0"/>
              <a:t>för val och din underskrift som röstmottagare på att du går i god för väljarens identitet,</a:t>
            </a: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Fråga 3: (rad/väljare 12</a:t>
            </a:r>
            <a:r>
              <a:rPr lang="sv-SE" baseline="0" dirty="0"/>
              <a:t>) </a:t>
            </a:r>
            <a:r>
              <a:rPr lang="sv-SE" baseline="0" dirty="0" smtClean="0"/>
              <a:t>– markering för val med P då det är en förtidsröst som granskas. Ingen kontroll av legitimation sker då eftersom det är gjort när väljaren förtidsröstat.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Fråga 4: (rad/väljare 13</a:t>
            </a:r>
            <a:r>
              <a:rPr lang="sv-SE" baseline="0" dirty="0"/>
              <a:t>) </a:t>
            </a:r>
            <a:r>
              <a:rPr lang="sv-SE" baseline="0" dirty="0" smtClean="0"/>
              <a:t>– markering för val med P då det är en förtidsröst.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Fråga 5: ( rad/väljare 13</a:t>
            </a:r>
            <a:r>
              <a:rPr lang="sv-SE" baseline="0" dirty="0"/>
              <a:t>) </a:t>
            </a:r>
            <a:r>
              <a:rPr lang="sv-SE" baseline="0" dirty="0" smtClean="0"/>
              <a:t>- väljaren </a:t>
            </a:r>
            <a:r>
              <a:rPr lang="sv-SE" baseline="0" dirty="0"/>
              <a:t>ångerröstar. Utöver att markera detta behöver man även </a:t>
            </a:r>
            <a:r>
              <a:rPr lang="sv-SE" baseline="0" dirty="0" smtClean="0"/>
              <a:t>kontrollera legitimation och kryssa i ’Leg’ samt notera </a:t>
            </a:r>
            <a:r>
              <a:rPr lang="sv-SE" baseline="0" dirty="0"/>
              <a:t>väljarens nummer i röstlängden i protokollet för vallokalen</a:t>
            </a:r>
            <a:r>
              <a:rPr lang="sv-SE"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Det är viktigt att vara noggrann vid markeringar och kontroll av personnummer så att inte fel väljare blir markerad. Röster som inte får läggas ska inte hamna i urnan. Själva förtidsrösten är ogiltig vid ångerröstning, vi återkommer till detta. Det som är markerat i röstlängden kan inte raderas och röster som hamnar i urnan får inte plockas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endParaRPr lang="sv-SE" baseline="0" dirty="0"/>
          </a:p>
          <a:p>
            <a:endParaRPr lang="sv-SE" baseline="0" dirty="0"/>
          </a:p>
          <a:p>
            <a:endParaRPr lang="sv-SE" baseline="0" dirty="0"/>
          </a:p>
          <a:p>
            <a:endParaRPr lang="sv-SE" baseline="0" dirty="0"/>
          </a:p>
          <a:p>
            <a:endParaRPr lang="sv-SE" dirty="0"/>
          </a:p>
        </p:txBody>
      </p:sp>
      <p:sp>
        <p:nvSpPr>
          <p:cNvPr id="4" name="Platshållare för bildnummer 3"/>
          <p:cNvSpPr>
            <a:spLocks noGrp="1"/>
          </p:cNvSpPr>
          <p:nvPr>
            <p:ph type="sldNum" sz="quarter" idx="5"/>
          </p:nvPr>
        </p:nvSpPr>
        <p:spPr/>
        <p:txBody>
          <a:bodyPr/>
          <a:lstStyle/>
          <a:p>
            <a:fld id="{AA9637D6-662F-4A4F-AF1F-A0BFFFCAA065}" type="slidenum">
              <a:rPr lang="sv-SE" smtClean="0"/>
              <a:t>32</a:t>
            </a:fld>
            <a:endParaRPr lang="sv-SE" dirty="0"/>
          </a:p>
        </p:txBody>
      </p:sp>
      <p:sp>
        <p:nvSpPr>
          <p:cNvPr id="5" name="Platshållare för datum 4"/>
          <p:cNvSpPr>
            <a:spLocks noGrp="1"/>
          </p:cNvSpPr>
          <p:nvPr>
            <p:ph type="dt" idx="10"/>
          </p:nvPr>
        </p:nvSpPr>
        <p:spPr/>
        <p:txBody>
          <a:bodyPr/>
          <a:lstStyle/>
          <a:p>
            <a:r>
              <a:rPr lang="sv-SE" dirty="0"/>
              <a:t>2022-01-15</a:t>
            </a:r>
          </a:p>
        </p:txBody>
      </p:sp>
    </p:spTree>
    <p:extLst>
      <p:ext uri="{BB962C8B-B14F-4D97-AF65-F5344CB8AC3E}">
        <p14:creationId xmlns:p14="http://schemas.microsoft.com/office/powerpoint/2010/main" val="201042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none" dirty="0" smtClean="0"/>
              <a:t>Då kommer vi in på bemötande och säkerhet</a:t>
            </a:r>
            <a:endParaRPr lang="sv-SE" u="none"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33</a:t>
            </a:fld>
            <a:endParaRPr lang="sv-SE"/>
          </a:p>
        </p:txBody>
      </p:sp>
    </p:spTree>
    <p:extLst>
      <p:ext uri="{BB962C8B-B14F-4D97-AF65-F5344CB8AC3E}">
        <p14:creationId xmlns:p14="http://schemas.microsoft.com/office/powerpoint/2010/main" val="3123280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SzTx/>
              <a:buNone/>
            </a:pPr>
            <a:r>
              <a:rPr lang="sv-SE" i="1" dirty="0" smtClean="0"/>
              <a:t>Starta filmen, diskutera sedan:</a:t>
            </a:r>
          </a:p>
          <a:p>
            <a:pPr marL="0" indent="0">
              <a:buSzTx/>
              <a:buNone/>
            </a:pPr>
            <a:endParaRPr lang="sv-SE" i="1" dirty="0" smtClean="0"/>
          </a:p>
          <a:p>
            <a:pPr marL="0" indent="0">
              <a:buSzTx/>
              <a:buNone/>
            </a:pPr>
            <a:r>
              <a:rPr lang="sv-SE" dirty="0" smtClean="0"/>
              <a:t>Någon som varit med om liknande?</a:t>
            </a:r>
          </a:p>
          <a:p>
            <a:pPr marL="0" indent="0">
              <a:buSzTx/>
              <a:buNone/>
            </a:pPr>
            <a:r>
              <a:rPr lang="sv-SE" dirty="0" smtClean="0"/>
              <a:t>Vad tycker ni att röstmottagaren bör göra?</a:t>
            </a:r>
          </a:p>
          <a:p>
            <a:pPr marL="0" indent="0">
              <a:buSzTx/>
              <a:buNone/>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För kännedom:</a:t>
            </a:r>
            <a:r>
              <a:rPr lang="sv-SE" i="1" baseline="0" dirty="0" smtClean="0"/>
              <a:t> </a:t>
            </a:r>
            <a:r>
              <a:rPr lang="sv-SE" i="1" dirty="0" smtClean="0"/>
              <a:t>Filmerna är filmande 2022 vilket betyder att andra valsedlar syns</a:t>
            </a:r>
            <a:r>
              <a:rPr lang="sv-SE" i="1" baseline="0" dirty="0" smtClean="0"/>
              <a:t> än de till Europaparlamentsvalet.</a:t>
            </a:r>
            <a:endParaRPr lang="sv-SE" i="1" dirty="0" smtClean="0"/>
          </a:p>
          <a:p>
            <a:pPr marL="0" indent="0">
              <a:buSzTx/>
              <a:buNone/>
            </a:pPr>
            <a:endParaRPr lang="sv-SE" dirty="0" smtClean="0"/>
          </a:p>
          <a:p>
            <a:pPr marL="0" indent="0">
              <a:buSzTx/>
              <a:buNone/>
            </a:pPr>
            <a:endParaRPr lang="sv-SE"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34</a:t>
            </a:fld>
            <a:endParaRPr lang="sv-SE"/>
          </a:p>
        </p:txBody>
      </p:sp>
    </p:spTree>
    <p:extLst>
      <p:ext uri="{BB962C8B-B14F-4D97-AF65-F5344CB8AC3E}">
        <p14:creationId xmlns:p14="http://schemas.microsoft.com/office/powerpoint/2010/main" val="4013255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rPr lang="sv-SE" dirty="0" smtClean="0"/>
              <a:t>Bemötande och säkerhet vid röstmottagning</a:t>
            </a:r>
          </a:p>
          <a:p>
            <a:endParaRPr lang="sv-SE" dirty="0" smtClean="0"/>
          </a:p>
          <a:p>
            <a:r>
              <a:rPr lang="sv-SE" sz="1200" b="0" i="1" kern="1200" dirty="0" smtClean="0">
                <a:solidFill>
                  <a:schemeClr val="tx1"/>
                </a:solidFill>
                <a:effectLst/>
                <a:latin typeface="+mn-lt"/>
                <a:ea typeface="+mn-ea"/>
                <a:cs typeface="+mn-cs"/>
              </a:rPr>
              <a:t>Detta moment är huvudsakligen till för att väcka intresse för frågor kring säkerhet och bemötande. En mer djupgående digital utbildning finns som besvarar frågor som kan väckas under momentet. Den fördjupade webbutbildningen är frivillig att använda.</a:t>
            </a:r>
          </a:p>
          <a:p>
            <a:endParaRPr lang="sv-SE" sz="1200" b="0" i="1" kern="1200" dirty="0" smtClean="0">
              <a:solidFill>
                <a:schemeClr val="tx1"/>
              </a:solidFill>
              <a:effectLst/>
              <a:latin typeface="+mn-lt"/>
              <a:ea typeface="+mn-ea"/>
              <a:cs typeface="+mn-cs"/>
            </a:endParaRPr>
          </a:p>
          <a:p>
            <a:r>
              <a:rPr lang="sv-SE" dirty="0" smtClean="0"/>
              <a:t>Ibland</a:t>
            </a:r>
            <a:r>
              <a:rPr lang="sv-SE" baseline="0" dirty="0" smtClean="0"/>
              <a:t> måste man göra avbrott i röstningen. </a:t>
            </a:r>
            <a:r>
              <a:rPr lang="sv-SE" dirty="0" smtClean="0"/>
              <a:t>Det behöver inte vara </a:t>
            </a:r>
            <a:r>
              <a:rPr lang="sv-SE" baseline="0" dirty="0" smtClean="0"/>
              <a:t>dramatiska händelser. Även sjukdomsfall och liknande kan leda till att ordningen i lokalen inte kan upprätthållas. Beslut om avbrott tas av ordföranden. </a:t>
            </a:r>
            <a:r>
              <a:rPr lang="sv-SE" sz="1200" dirty="0" smtClean="0"/>
              <a:t>Urnan och röstlängderna ska alltid vara under uppsikt och tas med vid utrymning av lokalen. Kontakta valnämnden så fort som möjligt och larma vid behov. Anteckna händelsen i protokollet. När röstmottagningen återupptas, kontrollera att förseglingen på urnan är obruten och att numret på förseglingen stämmer med det som antecknats i protokollet.</a:t>
            </a:r>
          </a:p>
          <a:p>
            <a:endParaRPr lang="sv-SE" sz="1200" dirty="0" smtClean="0"/>
          </a:p>
          <a:p>
            <a:r>
              <a:rPr lang="sv-SE" sz="1200" i="1" dirty="0" smtClean="0"/>
              <a:t>Klicka fram punkterna.</a:t>
            </a:r>
          </a:p>
          <a:p>
            <a:endParaRPr lang="sv-SE" sz="1200" dirty="0" smtClean="0"/>
          </a:p>
          <a:p>
            <a:r>
              <a:rPr lang="sv-SE" sz="1200" dirty="0" smtClean="0"/>
              <a:t>Kom</a:t>
            </a:r>
            <a:r>
              <a:rPr lang="sv-SE" sz="1200" baseline="0" dirty="0" smtClean="0"/>
              <a:t> ihåg att:</a:t>
            </a:r>
            <a:endParaRPr lang="sv-SE" sz="1200" dirty="0" smtClean="0"/>
          </a:p>
          <a:p>
            <a:pPr marL="171450" indent="-171450">
              <a:buFont typeface="Wingdings" panose="05000000000000000000" pitchFamily="2" charset="2"/>
              <a:buChar char="§"/>
            </a:pPr>
            <a:r>
              <a:rPr lang="sv-SE" dirty="0" smtClean="0"/>
              <a:t>Det sker få incidenter med trakasserier och hot.</a:t>
            </a:r>
          </a:p>
          <a:p>
            <a:pPr marL="171450" indent="-171450">
              <a:buFont typeface="Wingdings" panose="05000000000000000000" pitchFamily="2" charset="2"/>
              <a:buChar char="§"/>
            </a:pPr>
            <a:r>
              <a:rPr lang="sv-SE" dirty="0" smtClean="0"/>
              <a:t>Röstmottagaren möjliggör röstningen genom professionellt bemötande och tydlig information.</a:t>
            </a:r>
          </a:p>
          <a:p>
            <a:pPr marL="171450" indent="-171450">
              <a:buFont typeface="Wingdings" panose="05000000000000000000" pitchFamily="2" charset="2"/>
              <a:buChar char="§"/>
            </a:pPr>
            <a:r>
              <a:rPr lang="sv-SE" dirty="0" smtClean="0"/>
              <a:t>Kunskap ökar tryggheten och förebygger svåra situationer.</a:t>
            </a:r>
          </a:p>
          <a:p>
            <a:endParaRPr lang="sv-SE" sz="1200" dirty="0" smtClean="0"/>
          </a:p>
          <a:p>
            <a:endParaRPr lang="sv-SE" sz="1200" kern="1200" dirty="0" smtClean="0">
              <a:solidFill>
                <a:schemeClr val="tx1"/>
              </a:solidFill>
              <a:effectLst/>
              <a:latin typeface="+mn-lt"/>
              <a:ea typeface="+mn-ea"/>
              <a:cs typeface="+mn-cs"/>
            </a:endParaRPr>
          </a:p>
          <a:p>
            <a:pPr marL="0" indent="0">
              <a:buSzPct val="1000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SzTx/>
              <a:buNone/>
            </a:pPr>
            <a:r>
              <a:rPr lang="sv-SE" i="1" dirty="0" smtClean="0"/>
              <a:t>Starta filmen, diskutera</a:t>
            </a:r>
            <a:r>
              <a:rPr lang="sv-SE" i="1" baseline="0" dirty="0" smtClean="0"/>
              <a:t> sedan:</a:t>
            </a:r>
          </a:p>
          <a:p>
            <a:pPr marL="0" indent="0">
              <a:buSzTx/>
              <a:buNone/>
            </a:pPr>
            <a:endParaRPr lang="sv-SE" i="1" dirty="0" smtClean="0"/>
          </a:p>
          <a:p>
            <a:pPr marL="0" indent="0">
              <a:buSzTx/>
              <a:buNone/>
            </a:pPr>
            <a:r>
              <a:rPr lang="sv-SE" dirty="0" smtClean="0"/>
              <a:t>Någon som varit med om liknande?</a:t>
            </a:r>
          </a:p>
          <a:p>
            <a:pPr marL="0" indent="0">
              <a:buSzTx/>
              <a:buNone/>
            </a:pPr>
            <a:r>
              <a:rPr lang="sv-SE" dirty="0" smtClean="0"/>
              <a:t>Vad tycker ni att röstmottagaren i filmen bör göra?</a:t>
            </a:r>
          </a:p>
          <a:p>
            <a:endParaRPr lang="sv-SE" dirty="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36</a:t>
            </a:fld>
            <a:endParaRPr lang="sv-SE"/>
          </a:p>
        </p:txBody>
      </p:sp>
    </p:spTree>
    <p:extLst>
      <p:ext uri="{BB962C8B-B14F-4D97-AF65-F5344CB8AC3E}">
        <p14:creationId xmlns:p14="http://schemas.microsoft.com/office/powerpoint/2010/main" val="3164976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Avbrott i röstmottagningen</a:t>
            </a:r>
          </a:p>
          <a:p>
            <a:endParaRPr lang="sv-SE" b="0" dirty="0" smtClean="0"/>
          </a:p>
          <a:p>
            <a:pPr marL="0" indent="0">
              <a:buFont typeface="Wingdings" panose="05000000000000000000" pitchFamily="2" charset="2"/>
              <a:buNone/>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Om röstmottagningen inte kan genomföras ordnat på grund av till exempel brandlarm, sjukdomsfall eller stökiga situationer behöver röstmottagningen tillfälligt avbrytas. Det är röstmottagarna som ansvarar för ordningen i och i angränsade utrymmen till vallokalen. Väljare ska följa anvisningarna röstmottagarna ger och röstmottagarna har rätt att uppmana en person att tillfälligt lämna vallokalen om personen hindrar röstmottagningen att ske på ett ordnat sätt. </a:t>
            </a:r>
          </a:p>
          <a:p>
            <a:pPr marL="0" indent="0">
              <a:buFont typeface="Wingdings" panose="05000000000000000000" pitchFamily="2" charset="2"/>
              <a:buNone/>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0" indent="0">
              <a:buFont typeface="Wingdings" panose="05000000000000000000" pitchFamily="2" charset="2"/>
              <a:buNone/>
            </a:pPr>
            <a:r>
              <a:rPr lang="sv-SE" sz="2400" b="0" i="1" dirty="0" smtClean="0"/>
              <a:t>Klicka fram punkterna.</a:t>
            </a: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0" indent="0">
              <a:buFont typeface="Wingdings" panose="05000000000000000000" pitchFamily="2" charset="2"/>
              <a:buNone/>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Vid en sådan händelse är det viktigt att säkerställa att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uppsamlingslådan</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är under uppsikt och försluts.</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Väljarförteckningen och rösterna är skyddsvärda.</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Beroende på situationen, kalla på den hjälp som behövs och meddela valkansliet.</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37</a:t>
            </a:fld>
            <a:endParaRPr lang="sv-SE"/>
          </a:p>
        </p:txBody>
      </p:sp>
    </p:spTree>
    <p:extLst>
      <p:ext uri="{BB962C8B-B14F-4D97-AF65-F5344CB8AC3E}">
        <p14:creationId xmlns:p14="http://schemas.microsoft.com/office/powerpoint/2010/main" val="2757448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Kunskapstest</a:t>
            </a:r>
          </a:p>
          <a:p>
            <a:endParaRPr lang="sv-SE" dirty="0" smtClean="0"/>
          </a:p>
          <a:p>
            <a:r>
              <a:rPr lang="sv-SE" dirty="0" smtClean="0"/>
              <a:t>Här kommer ett till kunskapstest på</a:t>
            </a:r>
            <a:r>
              <a:rPr lang="sv-SE" baseline="0" dirty="0" smtClean="0"/>
              <a:t> något av det vi har gått igenom.</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38</a:t>
            </a:fld>
            <a:endParaRPr lang="sv-SE"/>
          </a:p>
        </p:txBody>
      </p:sp>
    </p:spTree>
    <p:extLst>
      <p:ext uri="{BB962C8B-B14F-4D97-AF65-F5344CB8AC3E}">
        <p14:creationId xmlns:p14="http://schemas.microsoft.com/office/powerpoint/2010/main" val="4288916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dirty="0" smtClean="0"/>
              <a:t>Kunskapstest – rätt eller fel?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i="1" dirty="0" smtClean="0"/>
              <a:t>Ställ frågorna högt och låt deltagarna</a:t>
            </a:r>
            <a:r>
              <a:rPr lang="sv-SE" i="1" baseline="0" dirty="0" smtClean="0"/>
              <a:t> svara genom handuppräckning.</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i="1"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b="1" dirty="0" smtClean="0"/>
              <a:t>Ångerröstning måste antecknas i vallokalsprotokollet</a:t>
            </a:r>
          </a:p>
          <a:p>
            <a:r>
              <a:rPr lang="sv-SE" b="0" dirty="0" smtClean="0"/>
              <a:t>Rätt </a:t>
            </a:r>
            <a:r>
              <a:rPr lang="sv-SE" b="0" dirty="0"/>
              <a:t>– kryssa i not och anteckna i vallokalsprotokollet nummer i röstlängd på personen som </a:t>
            </a:r>
            <a:r>
              <a:rPr lang="sv-SE" b="0" dirty="0" smtClean="0"/>
              <a:t>ångerröstat.</a:t>
            </a:r>
          </a:p>
          <a:p>
            <a:endParaRPr lang="sv-SE" b="1"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b="1" dirty="0" smtClean="0"/>
              <a:t>Alla som röstar måste legitimera sig med id-handling</a:t>
            </a:r>
          </a:p>
          <a:p>
            <a:r>
              <a:rPr lang="sv-SE" b="0" dirty="0" smtClean="0"/>
              <a:t>Fel </a:t>
            </a:r>
            <a:r>
              <a:rPr lang="sv-SE" b="0" dirty="0"/>
              <a:t>– det finns också möjlighet till att legitimera</a:t>
            </a:r>
            <a:r>
              <a:rPr lang="sv-SE" b="0" baseline="0" dirty="0"/>
              <a:t> sig genom att någon annan intygar ens identitet eller att du som röstmottagare känner igen </a:t>
            </a:r>
            <a:r>
              <a:rPr lang="sv-SE" b="0" baseline="0" dirty="0" smtClean="0"/>
              <a:t>väljaren</a:t>
            </a:r>
          </a:p>
          <a:p>
            <a:endParaRPr lang="sv-SE" b="1" baseline="0"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b="1" dirty="0" smtClean="0"/>
              <a:t>En godkänd förtidsröst läggs ner i urnan först efter att den är granskad, markerad i röstlängden och när röstmottagningen är avslutad.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b="0" baseline="0" dirty="0" smtClean="0"/>
              <a:t>Rätt </a:t>
            </a:r>
            <a:r>
              <a:rPr lang="sv-SE" b="0" baseline="0" dirty="0"/>
              <a:t>– p.g.a. möjlighet att ångerrösta. </a:t>
            </a:r>
            <a:endParaRPr lang="sv-SE" b="0"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39</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436474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Då kommer vi in på </a:t>
            </a:r>
            <a:r>
              <a:rPr lang="sv-SE" b="1" dirty="0" smtClean="0"/>
              <a:t>förberedelser för rösträkning.</a:t>
            </a:r>
            <a:endParaRPr lang="sv-SE" b="1"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40</a:t>
            </a:fld>
            <a:endParaRPr lang="sv-SE"/>
          </a:p>
        </p:txBody>
      </p:sp>
    </p:spTree>
    <p:extLst>
      <p:ext uri="{BB962C8B-B14F-4D97-AF65-F5344CB8AC3E}">
        <p14:creationId xmlns:p14="http://schemas.microsoft.com/office/powerpoint/2010/main" val="102153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Då kommer vi till förberedelser för röstmottagning</a:t>
            </a:r>
            <a:r>
              <a:rPr lang="sv-SE" baseline="0" dirty="0" smtClean="0"/>
              <a:t>, som handlar om </a:t>
            </a:r>
            <a:r>
              <a:rPr lang="sv-SE" b="1" baseline="0" dirty="0" smtClean="0"/>
              <a:t>v</a:t>
            </a:r>
            <a:r>
              <a:rPr lang="sv-SE" b="1" dirty="0" smtClean="0"/>
              <a:t>allokalen, valsedlar och valhemligheten.</a:t>
            </a:r>
            <a:endParaRPr lang="sv-SE" b="1"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a:t>
            </a:fld>
            <a:endParaRPr lang="sv-SE"/>
          </a:p>
        </p:txBody>
      </p:sp>
    </p:spTree>
    <p:extLst>
      <p:ext uri="{BB962C8B-B14F-4D97-AF65-F5344CB8AC3E}">
        <p14:creationId xmlns:p14="http://schemas.microsoft.com/office/powerpoint/2010/main" val="275396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r>
              <a:rPr lang="sv-SE" dirty="0" smtClean="0"/>
              <a:t>Röstmottagningen avslutas</a:t>
            </a:r>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endParaRPr lang="sv-SE" dirty="0" smtClean="0"/>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Alla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väljare som kommit in eller köar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till vallokalen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ska få rösta</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Slutför granskningen av förtidsröster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om detta inte hunnits med under dagen.</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Rösträkningen är offentlig.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Förbered möbleringen för de som vill titta på,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till exempel genom att ställa fram stolar.</a:t>
            </a:r>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41</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1985762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smtClean="0"/>
              <a:t>Förberedelser för rösträkning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smtClean="0"/>
              <a:t>Ordföranden </a:t>
            </a:r>
            <a:r>
              <a:rPr lang="sv-SE" dirty="0"/>
              <a:t>fördelar </a:t>
            </a:r>
            <a:r>
              <a:rPr lang="sv-SE" dirty="0" smtClean="0"/>
              <a:t>arbetsuppgifterna</a:t>
            </a:r>
            <a:r>
              <a:rPr lang="sv-SE" baseline="0" dirty="0" smtClean="0"/>
              <a:t>.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Möblera om.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Räkna markeringar i röstlängden.</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Lägg ner valkuvert från godkända förtidsröster i urnan, efter att de har markerats i röstlängden.</a:t>
            </a:r>
            <a:endParaRPr lang="sv-SE" baseline="0" dirty="0"/>
          </a:p>
          <a:p>
            <a:pPr marL="171450" indent="-171450">
              <a:buFont typeface="Arial" panose="020B0604020202020204" pitchFamily="34" charset="0"/>
              <a:buChar char="•"/>
            </a:pPr>
            <a:endParaRPr lang="sv-SE" baseline="0" dirty="0"/>
          </a:p>
          <a:p>
            <a:pPr marL="171450" indent="-171450">
              <a:buFont typeface="Arial" panose="020B0604020202020204" pitchFamily="34" charset="0"/>
              <a:buChar char="•"/>
            </a:pPr>
            <a:endParaRPr lang="sv-SE" baseline="0" dirty="0"/>
          </a:p>
          <a:p>
            <a:pPr marL="0" indent="0">
              <a:buFont typeface="Arial" panose="020B0604020202020204" pitchFamily="34" charset="0"/>
              <a:buNone/>
            </a:pPr>
            <a:endParaRPr lang="sv-SE" baseline="0"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42</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44216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r>
              <a:rPr lang="sv-SE" dirty="0" smtClean="0"/>
              <a:t>Förberedelser för rösträkning, forts.</a:t>
            </a:r>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endParaRPr kumimoji="0" lang="sv-SE" sz="1200" b="1" i="0" u="none" strike="noStrike" kern="1200" cap="none" spc="0" normalizeH="0" baseline="0" noProof="0" dirty="0" smtClean="0">
              <a:ln>
                <a:noFill/>
              </a:ln>
              <a:solidFill>
                <a:prstClr val="black"/>
              </a:solidFill>
              <a:effectLst/>
              <a:uLnTx/>
              <a:uFillTx/>
              <a:latin typeface="Arial"/>
              <a:ea typeface="+mn-ea"/>
              <a:cs typeface="+mn-cs"/>
            </a:endParaRP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1200" b="1" i="0" u="none" strike="noStrike" kern="1200" cap="none" spc="0" normalizeH="0" baseline="0" noProof="0" dirty="0" smtClean="0">
                <a:ln>
                  <a:noFill/>
                </a:ln>
                <a:solidFill>
                  <a:prstClr val="black"/>
                </a:solidFill>
                <a:effectLst/>
                <a:uLnTx/>
                <a:uFillTx/>
                <a:latin typeface="Arial"/>
                <a:ea typeface="+mn-ea"/>
                <a:cs typeface="+mn-cs"/>
              </a:rPr>
              <a:t>Förbered den röda uppsamlingskassen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1200" b="0" i="0" u="none" strike="noStrike" kern="1200" cap="none" spc="0" normalizeH="0" baseline="0" noProof="0" dirty="0" smtClean="0">
                <a:ln>
                  <a:noFill/>
                </a:ln>
                <a:solidFill>
                  <a:prstClr val="black"/>
                </a:solidFill>
                <a:effectLst/>
                <a:uLnTx/>
                <a:uFillTx/>
                <a:latin typeface="Arial"/>
                <a:ea typeface="+mn-ea"/>
                <a:cs typeface="+mn-cs"/>
              </a:rPr>
              <a:t>Se till att </a:t>
            </a:r>
            <a:r>
              <a:rPr kumimoji="0" lang="sv-SE" sz="1200" b="1" i="0" u="none" strike="noStrike" kern="1200" cap="none" spc="0" normalizeH="0" baseline="0" noProof="0" dirty="0" smtClean="0">
                <a:ln>
                  <a:noFill/>
                </a:ln>
                <a:solidFill>
                  <a:prstClr val="black"/>
                </a:solidFill>
                <a:effectLst/>
                <a:uLnTx/>
                <a:uFillTx/>
                <a:latin typeface="Arial"/>
                <a:ea typeface="+mn-ea"/>
                <a:cs typeface="+mn-cs"/>
              </a:rPr>
              <a:t>hantera röstkort separat</a:t>
            </a:r>
            <a:r>
              <a:rPr kumimoji="0" lang="sv-SE" sz="1200" b="0" i="0" u="none" strike="noStrike" kern="1200" cap="none" spc="0" normalizeH="0" baseline="0" noProof="0" dirty="0" smtClean="0">
                <a:ln>
                  <a:noFill/>
                </a:ln>
                <a:solidFill>
                  <a:prstClr val="black"/>
                </a:solidFill>
                <a:effectLst/>
                <a:uLnTx/>
                <a:uFillTx/>
                <a:latin typeface="Arial"/>
                <a:ea typeface="+mn-ea"/>
                <a:cs typeface="+mn-cs"/>
              </a:rPr>
              <a:t>.</a:t>
            </a:r>
            <a:r>
              <a:rPr lang="sv-SE" sz="1200" baseline="0" dirty="0" smtClean="0"/>
              <a:t> Röstkorten ska samlas in och destrueras eftersom de innehåller personuppgifter. Valnämnden ska ha en särskild rutin för destrueringen. </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43</a:t>
            </a:fld>
            <a:endParaRPr lang="sv-SE"/>
          </a:p>
        </p:txBody>
      </p:sp>
    </p:spTree>
    <p:extLst>
      <p:ext uri="{BB962C8B-B14F-4D97-AF65-F5344CB8AC3E}">
        <p14:creationId xmlns:p14="http://schemas.microsoft.com/office/powerpoint/2010/main" val="1008501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Då har vi kommit till </a:t>
            </a:r>
            <a:r>
              <a:rPr lang="sv-SE" b="1" dirty="0" smtClean="0"/>
              <a:t>rösträkningen. </a:t>
            </a:r>
          </a:p>
          <a:p>
            <a:endParaRPr lang="sv-SE" b="1" dirty="0" smtClean="0"/>
          </a:p>
          <a:p>
            <a:r>
              <a:rPr lang="sv-SE" b="0" dirty="0" smtClean="0"/>
              <a:t>Rösträkningen</a:t>
            </a:r>
            <a:r>
              <a:rPr lang="sv-SE" b="0" baseline="0" dirty="0" smtClean="0"/>
              <a:t> är ett viktigt moment och den genomförs lugnt och metodiskt. Rösträkningen i vallokalen är preliminär. Alla röster kommer att räknas igen av länsstyrelsen vid den slutliga rösträkningen. </a:t>
            </a:r>
            <a:endParaRPr lang="sv-SE" b="1" dirty="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44</a:t>
            </a:fld>
            <a:endParaRPr lang="sv-SE"/>
          </a:p>
        </p:txBody>
      </p:sp>
    </p:spTree>
    <p:extLst>
      <p:ext uri="{BB962C8B-B14F-4D97-AF65-F5344CB8AC3E}">
        <p14:creationId xmlns:p14="http://schemas.microsoft.com/office/powerpoint/2010/main" val="1683100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Räkna valkuvert</a:t>
            </a:r>
          </a:p>
          <a:p>
            <a:endParaRPr lang="sv-SE" dirty="0" smtClean="0"/>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Töm urnan och räkna valkuverten.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Antalet valkuvert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ska stämma överens med antalet markeringar i röstlängden. Sortera gärna valkuverten i buntar om 10 som läggs omlott för att underlätta senare i rösträkningen.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Om antalet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valsedlar och avprickningar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inte stämmer överens, kontrollräkna endast en gång.</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 </a:t>
            </a:r>
            <a:r>
              <a:rPr lang="sv-SE" sz="2400" dirty="0" smtClean="0"/>
              <a:t>Rösträkningen på valkvällen är som sagt preliminär.</a:t>
            </a:r>
            <a:r>
              <a:rPr lang="sv-SE" sz="2400" baseline="0" dirty="0" smtClean="0"/>
              <a:t> D</a:t>
            </a:r>
            <a:r>
              <a:rPr lang="sv-SE" sz="2400" dirty="0" smtClean="0"/>
              <a:t>en slutliga</a:t>
            </a:r>
            <a:r>
              <a:rPr lang="sv-SE" sz="2400" baseline="0" dirty="0" smtClean="0"/>
              <a:t> rösträkningen görs senare.</a:t>
            </a:r>
            <a:endParaRPr lang="sv-SE" sz="2400" dirty="0" smtClean="0"/>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endParaRPr lang="sv-SE" dirty="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45</a:t>
            </a:fld>
            <a:endParaRPr lang="sv-SE"/>
          </a:p>
        </p:txBody>
      </p:sp>
    </p:spTree>
    <p:extLst>
      <p:ext uri="{BB962C8B-B14F-4D97-AF65-F5344CB8AC3E}">
        <p14:creationId xmlns:p14="http://schemas.microsoft.com/office/powerpoint/2010/main" val="1815712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Rösträkning – omslag och protokoll </a:t>
            </a:r>
          </a:p>
          <a:p>
            <a:endParaRPr lang="sv-SE" dirty="0" smtClean="0"/>
          </a:p>
          <a:p>
            <a:r>
              <a:rPr lang="sv-SE" i="1" dirty="0" smtClean="0"/>
              <a:t>Klicka fram ett i taget. De olika omslagen</a:t>
            </a:r>
            <a:r>
              <a:rPr lang="sv-SE" i="1" baseline="0" dirty="0" smtClean="0"/>
              <a:t> har olika rutor ikryssade!</a:t>
            </a:r>
          </a:p>
          <a:p>
            <a:endParaRPr lang="sv-SE" i="1" dirty="0" smtClean="0"/>
          </a:p>
          <a:p>
            <a:r>
              <a:rPr lang="sv-SE" dirty="0" smtClean="0"/>
              <a:t>Såhär ser de omslag och det protokoll ut</a:t>
            </a:r>
            <a:r>
              <a:rPr lang="sv-SE" baseline="0" dirty="0" smtClean="0"/>
              <a:t> som används i samband med rösträkningen.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På omslaget kryssar ni i rätt ruta beroende på innehåll.</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46</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225926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Öppna, granska, sortera och räkna röster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Klicka fram punkterna.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smtClean="0"/>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Öppna valkuverten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genom att riva bort den grå remsan nedtill</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Granska ett </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valkuvert</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 i taget.</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Sortera efter parti.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Vid eventuella fel eller oklarheter, skriv en anteckning på valkuvertet och lägg rösten åt sidan. </a:t>
            </a:r>
            <a:r>
              <a:rPr kumimoji="0" lang="sv-SE" sz="2400" b="1" i="0" u="none" strike="noStrike" kern="1200" cap="none" spc="0" normalizeH="0" baseline="0" noProof="0" dirty="0" smtClean="0">
                <a:ln>
                  <a:noFill/>
                </a:ln>
                <a:solidFill>
                  <a:schemeClr val="tx1"/>
                </a:solidFill>
                <a:effectLst/>
                <a:uLnTx/>
                <a:uFillTx/>
                <a:latin typeface="+mn-lt"/>
                <a:ea typeface="+mn-ea"/>
                <a:cs typeface="+mn-cs"/>
              </a:rPr>
              <a:t>V</a:t>
            </a:r>
            <a:r>
              <a:rPr lang="sv-SE" sz="2400" b="1" i="0" baseline="0" dirty="0" err="1" smtClean="0"/>
              <a:t>alsedeln</a:t>
            </a:r>
            <a:r>
              <a:rPr lang="sv-SE" sz="2400" b="1" i="0" baseline="0" dirty="0" smtClean="0"/>
              <a:t> med felaktighet/oklarhet, måste läggas tillbaka i sitt valkuvert.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Detta ska sen ner i omslaget för ogiltiga – övriga.</a:t>
            </a:r>
            <a:r>
              <a:rPr lang="sv-SE" sz="1200" kern="1200" dirty="0" smtClean="0">
                <a:solidFill>
                  <a:schemeClr val="tx1"/>
                </a:solidFill>
                <a:effectLst/>
                <a:latin typeface="+mn-lt"/>
                <a:ea typeface="+mn-ea"/>
                <a:cs typeface="+mn-cs"/>
              </a:rPr>
              <a:t> Är du osäker, lägg valsedeln</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bland ogiltiga så gör länsstyrelsen en bedömning vid den slutliga rösträkningen. </a:t>
            </a:r>
            <a:endParaRPr kumimoji="0" lang="sv-SE" sz="2400" b="1" i="0" u="none" strike="noStrike" kern="1200" cap="none" spc="0" normalizeH="0" baseline="0" noProof="0" dirty="0" smtClean="0">
              <a:ln>
                <a:noFill/>
              </a:ln>
              <a:solidFill>
                <a:prstClr val="black"/>
              </a:solidFill>
              <a:effectLst/>
              <a:uLnTx/>
              <a:uFillTx/>
              <a:latin typeface="Arial"/>
              <a:ea typeface="+mn-ea"/>
              <a:cs typeface="+mn-cs"/>
            </a:endParaRP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Börja med att räkna rapportpartierna som är förifyllda på resultatbilagan. </a:t>
            </a:r>
            <a:r>
              <a:rPr lang="sv-SE" sz="2400" dirty="0" smtClean="0"/>
              <a:t>Rapportpartier är de partier som</a:t>
            </a:r>
            <a:r>
              <a:rPr lang="sv-SE" sz="2400" baseline="0" dirty="0" smtClean="0"/>
              <a:t> fått mer än 1% i något av de två senaste valen samt </a:t>
            </a:r>
            <a:r>
              <a:rPr lang="sv-SE" sz="2400" dirty="0" smtClean="0"/>
              <a:t>partier som genom opinionsmätningar indikerar att de har chans att ta mandat.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Räkna därefter övriga kategorier.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solidFill>
                  <a:srgbClr val="FF0000"/>
                </a:solidFill>
              </a:rPr>
              <a:t>Räkna </a:t>
            </a:r>
            <a:r>
              <a:rPr lang="sv-SE" dirty="0">
                <a:solidFill>
                  <a:srgbClr val="FF0000"/>
                </a:solidFill>
              </a:rPr>
              <a:t>om </a:t>
            </a:r>
            <a:r>
              <a:rPr lang="sv-SE" dirty="0" smtClean="0">
                <a:solidFill>
                  <a:srgbClr val="FF0000"/>
                </a:solidFill>
              </a:rPr>
              <a:t>endast </a:t>
            </a:r>
            <a:r>
              <a:rPr lang="sv-SE" b="1" u="sng" dirty="0" smtClean="0">
                <a:solidFill>
                  <a:srgbClr val="FF0000"/>
                </a:solidFill>
              </a:rPr>
              <a:t>1 </a:t>
            </a:r>
            <a:r>
              <a:rPr lang="sv-SE" b="1" u="sng" dirty="0">
                <a:solidFill>
                  <a:srgbClr val="FF0000"/>
                </a:solidFill>
              </a:rPr>
              <a:t>gång </a:t>
            </a:r>
            <a:r>
              <a:rPr lang="sv-SE" dirty="0">
                <a:solidFill>
                  <a:srgbClr val="FF0000"/>
                </a:solidFill>
              </a:rPr>
              <a:t>ifall </a:t>
            </a:r>
            <a:r>
              <a:rPr lang="sv-SE" dirty="0" smtClean="0">
                <a:solidFill>
                  <a:srgbClr val="FF0000"/>
                </a:solidFill>
              </a:rPr>
              <a:t>antal</a:t>
            </a:r>
            <a:r>
              <a:rPr lang="sv-SE" baseline="0" dirty="0" smtClean="0">
                <a:solidFill>
                  <a:srgbClr val="FF0000"/>
                </a:solidFill>
              </a:rPr>
              <a:t> markeringar i röstlängd och antal kuvert</a:t>
            </a:r>
            <a:r>
              <a:rPr lang="sv-SE" dirty="0" smtClean="0">
                <a:solidFill>
                  <a:srgbClr val="FF0000"/>
                </a:solidFill>
              </a:rPr>
              <a:t> </a:t>
            </a:r>
            <a:r>
              <a:rPr lang="sv-SE" dirty="0">
                <a:solidFill>
                  <a:srgbClr val="FF0000"/>
                </a:solidFill>
              </a:rPr>
              <a:t>inte stämmer </a:t>
            </a:r>
            <a:r>
              <a:rPr lang="sv-SE" dirty="0" smtClean="0">
                <a:solidFill>
                  <a:srgbClr val="FF0000"/>
                </a:solidFill>
              </a:rPr>
              <a:t>överens – </a:t>
            </a:r>
            <a:r>
              <a:rPr lang="sv-SE" dirty="0">
                <a:solidFill>
                  <a:srgbClr val="FF0000"/>
                </a:solidFill>
              </a:rPr>
              <a:t>notera i protokollet</a:t>
            </a:r>
            <a:r>
              <a:rPr lang="sv-SE" baseline="0" dirty="0">
                <a:solidFill>
                  <a:srgbClr val="FF0000"/>
                </a:solidFill>
              </a:rPr>
              <a:t> vad eventuell differens kan bero på. Här är det viktigt att man fört noggranna anteckningar under dagen.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Varje partis valsedlar ska ner i separata omslag. Skriv under och försegla varje omslag. </a:t>
            </a:r>
          </a:p>
          <a:p>
            <a:r>
              <a:rPr lang="sv-SE" dirty="0"/>
              <a:t>Personröster räknas ej på </a:t>
            </a:r>
            <a:r>
              <a:rPr lang="sv-SE" dirty="0" smtClean="0"/>
              <a:t>valdagen,</a:t>
            </a:r>
            <a:r>
              <a:rPr lang="sv-SE" baseline="0" dirty="0" smtClean="0"/>
              <a:t> d</a:t>
            </a:r>
            <a:r>
              <a:rPr lang="sv-SE" dirty="0" smtClean="0"/>
              <a:t>etta </a:t>
            </a:r>
            <a:r>
              <a:rPr lang="sv-SE" dirty="0"/>
              <a:t>görs av länsstyrelsen under den slutliga rösträkningen. </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47</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1352619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kumimoji="0" lang="sv-SE" sz="3200" b="0" i="0" u="none" strike="noStrike" kern="1200" cap="none" spc="0" normalizeH="0" baseline="0" noProof="0" dirty="0" smtClean="0">
                <a:ln>
                  <a:noFill/>
                </a:ln>
                <a:solidFill>
                  <a:prstClr val="black"/>
                </a:solidFill>
                <a:effectLst/>
                <a:uLnTx/>
                <a:uFillTx/>
                <a:latin typeface="Arial"/>
                <a:ea typeface="+mj-ea"/>
                <a:cs typeface="+mj-cs"/>
              </a:rPr>
              <a:t>Ej anmälda, blanka, samt ogiltiga röster</a:t>
            </a:r>
          </a:p>
          <a:p>
            <a:endParaRPr lang="sv-SE" b="0" dirty="0" smtClean="0"/>
          </a:p>
          <a:p>
            <a:pPr marL="171450" indent="-171450">
              <a:buFont typeface="Wingdings" panose="05000000000000000000" pitchFamily="2" charset="2"/>
              <a:buChar char="§"/>
            </a:pPr>
            <a:r>
              <a:rPr lang="sv-SE" b="1" dirty="0" smtClean="0"/>
              <a:t>Räkna ej anmälda partier. Använd den lista som ska finnas i varje vallokal, utskriven eller i digital form. Resultat redovisas under ”Ej anmälda partier”. Samtliga röster läggs i ett omslag.</a:t>
            </a:r>
          </a:p>
          <a:p>
            <a:pPr marL="171450" indent="-171450">
              <a:buFont typeface="Wingdings" panose="05000000000000000000" pitchFamily="2" charset="2"/>
              <a:buChar char="§"/>
            </a:pPr>
            <a:r>
              <a:rPr lang="sv-SE" b="1" dirty="0" smtClean="0"/>
              <a:t>Räkna blanka röster. Resultat redovisas under ”Blanka”. Samtliga röster läggs i ett omslag.</a:t>
            </a:r>
          </a:p>
          <a:p>
            <a:pPr marL="171450" indent="-171450">
              <a:buFont typeface="Wingdings" panose="05000000000000000000" pitchFamily="2" charset="2"/>
              <a:buChar char="§"/>
            </a:pPr>
            <a:r>
              <a:rPr lang="sv-SE" b="1" dirty="0" smtClean="0"/>
              <a:t>Räkna ogiltiga röster. Resultatet redovisas under ”Ogiltiga – övriga”. Samtliga röster läggs i ett omslag.</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48</a:t>
            </a:fld>
            <a:endParaRPr lang="sv-SE"/>
          </a:p>
        </p:txBody>
      </p:sp>
    </p:spTree>
    <p:extLst>
      <p:ext uri="{BB962C8B-B14F-4D97-AF65-F5344CB8AC3E}">
        <p14:creationId xmlns:p14="http://schemas.microsoft.com/office/powerpoint/2010/main" val="3851029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När bedöms en röst vara ogiltig?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Följ handledningens instruktioner.</a:t>
            </a:r>
            <a:r>
              <a:rPr lang="sv-SE" baseline="0" dirty="0" smtClean="0"/>
              <a:t> </a:t>
            </a:r>
            <a:r>
              <a:rPr lang="sv-SE" dirty="0" smtClean="0"/>
              <a:t>Rösten</a:t>
            </a:r>
            <a:r>
              <a:rPr lang="sv-SE" baseline="0" dirty="0" smtClean="0"/>
              <a:t> du bedömer som ogiltig </a:t>
            </a:r>
            <a:r>
              <a:rPr lang="sv-SE" dirty="0" smtClean="0"/>
              <a:t>får en </a:t>
            </a:r>
            <a:r>
              <a:rPr lang="sv-SE" b="1" dirty="0" smtClean="0"/>
              <a:t>andra</a:t>
            </a:r>
            <a:r>
              <a:rPr lang="sv-SE" dirty="0" smtClean="0"/>
              <a:t> bedömning under </a:t>
            </a:r>
            <a:r>
              <a:rPr lang="sv-SE" b="1" dirty="0" smtClean="0"/>
              <a:t>länsstyrelsens</a:t>
            </a:r>
            <a:r>
              <a:rPr lang="sv-SE" dirty="0" smtClean="0"/>
              <a:t> </a:t>
            </a:r>
            <a:r>
              <a:rPr lang="sv-SE" b="1" dirty="0" smtClean="0"/>
              <a:t>slutliga rösträkning</a:t>
            </a:r>
            <a:r>
              <a:rPr lang="sv-SE" dirty="0" smtClean="0"/>
              <a:t>. Länsstyrelsen kan till sist alltså bedöma att detta slutligen blir en röst på ett parti. </a:t>
            </a:r>
          </a:p>
          <a:p>
            <a:endParaRPr lang="sv-SE" dirty="0" smtClean="0"/>
          </a:p>
          <a:p>
            <a:endParaRPr lang="sv-SE" dirty="0" smtClean="0"/>
          </a:p>
          <a:p>
            <a:r>
              <a:rPr lang="sv-SE" i="1" dirty="0" smtClean="0"/>
              <a:t>Klicka fram punkterna.</a:t>
            </a:r>
          </a:p>
          <a:p>
            <a:endParaRPr lang="sv-SE" dirty="0" smtClean="0"/>
          </a:p>
          <a:p>
            <a:pPr marL="171450" indent="-171450">
              <a:buFont typeface="Wingdings" panose="05000000000000000000" pitchFamily="2" charset="2"/>
              <a:buChar char="§"/>
            </a:pPr>
            <a:r>
              <a:rPr lang="sv-SE" sz="1200" b="1" dirty="0" smtClean="0"/>
              <a:t>När det inte går att tyda vilket parti väljaren har röstat på.</a:t>
            </a:r>
          </a:p>
          <a:p>
            <a:pPr marL="171450" indent="-171450">
              <a:buFont typeface="Wingdings" panose="05000000000000000000" pitchFamily="2" charset="2"/>
              <a:buChar char="§"/>
            </a:pPr>
            <a:r>
              <a:rPr lang="sv-SE" sz="1200" b="1" dirty="0" smtClean="0"/>
              <a:t>När rösten är på ett parti som inte är anmält till valet.</a:t>
            </a:r>
          </a:p>
          <a:p>
            <a:pPr marL="171450" indent="-171450">
              <a:buFont typeface="Wingdings" panose="05000000000000000000" pitchFamily="2" charset="2"/>
              <a:buChar char="§"/>
            </a:pPr>
            <a:r>
              <a:rPr lang="sv-SE" sz="1200" b="1" dirty="0" smtClean="0"/>
              <a:t>När valkuvertet är tomt.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När valsedeln är markerad på ett sätt som gör att det går att identifiera väljaren.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När valkuvertet innehåller mer än en valsedel.</a:t>
            </a:r>
            <a:r>
              <a:rPr lang="sv-SE" sz="1200" b="1" kern="1200" baseline="0" dirty="0" smtClean="0">
                <a:solidFill>
                  <a:schemeClr val="tx1"/>
                </a:solidFill>
                <a:effectLst/>
              </a:rPr>
              <a:t> </a:t>
            </a:r>
            <a:r>
              <a:rPr lang="sv-SE" sz="1200" kern="1200" dirty="0" smtClean="0">
                <a:solidFill>
                  <a:schemeClr val="tx1"/>
                </a:solidFill>
                <a:effectLst/>
              </a:rPr>
              <a:t>Även om ett</a:t>
            </a:r>
            <a:r>
              <a:rPr lang="sv-SE" sz="1200" kern="1200" baseline="0" dirty="0" smtClean="0">
                <a:solidFill>
                  <a:schemeClr val="tx1"/>
                </a:solidFill>
                <a:effectLst/>
              </a:rPr>
              <a:t> valkuvert i</a:t>
            </a:r>
            <a:r>
              <a:rPr lang="sv-SE" sz="1200" kern="1200" dirty="0" smtClean="0">
                <a:solidFill>
                  <a:schemeClr val="tx1"/>
                </a:solidFill>
                <a:effectLst/>
              </a:rPr>
              <a:t>nnehåller två likadana valsedlar och</a:t>
            </a:r>
            <a:r>
              <a:rPr lang="sv-SE" sz="1200" kern="1200" baseline="0" dirty="0" smtClean="0">
                <a:solidFill>
                  <a:schemeClr val="tx1"/>
                </a:solidFill>
                <a:effectLst/>
              </a:rPr>
              <a:t> </a:t>
            </a:r>
            <a:r>
              <a:rPr lang="sv-SE" sz="1200" kern="1200" dirty="0" smtClean="0">
                <a:solidFill>
                  <a:schemeClr val="tx1"/>
                </a:solidFill>
                <a:effectLst/>
              </a:rPr>
              <a:t>det är uppenbart att väljaren råkat få med sig två som sitter ihop,</a:t>
            </a:r>
            <a:r>
              <a:rPr lang="sv-SE" sz="1200" kern="1200" baseline="0" dirty="0" smtClean="0">
                <a:solidFill>
                  <a:schemeClr val="tx1"/>
                </a:solidFill>
                <a:effectLst/>
              </a:rPr>
              <a:t> </a:t>
            </a:r>
            <a:r>
              <a:rPr lang="sv-SE" baseline="0" dirty="0" smtClean="0"/>
              <a:t>ska dessa underkännas och valsedlarna läggas tillbaka i sitt valkuvert. </a:t>
            </a:r>
            <a:r>
              <a:rPr lang="sv-SE" sz="1200" kern="1200" baseline="0" dirty="0" smtClean="0">
                <a:solidFill>
                  <a:schemeClr val="tx1"/>
                </a:solidFill>
                <a:effectLst/>
              </a:rPr>
              <a:t>Alla underkända röster läggs i samma omslag, därför måste alla valsedlar ligga i respektive valkuvert.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kern="1200" baseline="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kern="1200" baseline="0" dirty="0" smtClean="0">
                <a:solidFill>
                  <a:schemeClr val="tx1"/>
                </a:solidFill>
                <a:effectLst/>
              </a:rPr>
              <a:t>Rösterna räknas till kategorin ”Ogiltiga – övriga”. </a:t>
            </a:r>
            <a:endParaRPr lang="sv-SE" dirty="0" smtClean="0"/>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49</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570009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Kunskapstest</a:t>
            </a:r>
          </a:p>
          <a:p>
            <a:endParaRPr lang="sv-SE" dirty="0" smtClean="0"/>
          </a:p>
          <a:p>
            <a:r>
              <a:rPr lang="sv-SE" dirty="0" smtClean="0"/>
              <a:t>Här kommer ett till kort kunskapstest på</a:t>
            </a:r>
            <a:r>
              <a:rPr lang="sv-SE" baseline="0" dirty="0" smtClean="0"/>
              <a:t> något av det vi har gått igenom.</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50</a:t>
            </a:fld>
            <a:endParaRPr lang="sv-SE"/>
          </a:p>
        </p:txBody>
      </p:sp>
    </p:spTree>
    <p:extLst>
      <p:ext uri="{BB962C8B-B14F-4D97-AF65-F5344CB8AC3E}">
        <p14:creationId xmlns:p14="http://schemas.microsoft.com/office/powerpoint/2010/main" val="245746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Wingdings" panose="05000000000000000000" pitchFamily="2" charset="2"/>
              <a:buNone/>
            </a:pPr>
            <a:r>
              <a:rPr lang="sv-SE" sz="1200" b="0" kern="1200" dirty="0" smtClean="0">
                <a:solidFill>
                  <a:schemeClr val="tx1"/>
                </a:solidFill>
                <a:effectLst/>
                <a:latin typeface="+mn-lt"/>
                <a:ea typeface="+mn-ea"/>
                <a:cs typeface="+mn-cs"/>
              </a:rPr>
              <a:t>Vallokalen </a:t>
            </a:r>
          </a:p>
          <a:p>
            <a:pPr marL="0" lvl="0" indent="0">
              <a:buFont typeface="Wingdings" panose="05000000000000000000" pitchFamily="2" charset="2"/>
              <a:buNone/>
            </a:pPr>
            <a:endParaRPr lang="sv-SE" sz="1200" b="0" i="1" kern="1200" dirty="0" smtClean="0">
              <a:solidFill>
                <a:schemeClr val="tx1"/>
              </a:solidFill>
              <a:effectLst/>
              <a:latin typeface="+mn-lt"/>
              <a:ea typeface="+mn-ea"/>
              <a:cs typeface="+mn-cs"/>
            </a:endParaRPr>
          </a:p>
          <a:p>
            <a:pPr marL="0" lvl="0" indent="0">
              <a:buFont typeface="Wingdings" panose="05000000000000000000" pitchFamily="2" charset="2"/>
              <a:buNone/>
            </a:pPr>
            <a:r>
              <a:rPr lang="sv-SE" sz="1200" b="0" i="1" kern="1200" dirty="0" smtClean="0">
                <a:solidFill>
                  <a:schemeClr val="tx1"/>
                </a:solidFill>
                <a:effectLst/>
                <a:latin typeface="+mn-lt"/>
                <a:ea typeface="+mn-ea"/>
                <a:cs typeface="+mn-cs"/>
              </a:rPr>
              <a:t>Visa gärna upp</a:t>
            </a:r>
            <a:r>
              <a:rPr lang="sv-SE" sz="1200" b="0" i="1" kern="1200" baseline="0" dirty="0" smtClean="0">
                <a:solidFill>
                  <a:schemeClr val="tx1"/>
                </a:solidFill>
                <a:effectLst/>
                <a:latin typeface="+mn-lt"/>
                <a:ea typeface="+mn-ea"/>
                <a:cs typeface="+mn-cs"/>
              </a:rPr>
              <a:t> materialet som kommer finnas i vallokalen för röstmottagarna. Detta är särskilt viktigt om många i gruppen är helt nya för uppdraget som röstmottagare. </a:t>
            </a:r>
            <a:endParaRPr lang="sv-SE" sz="1200" b="0" kern="1200" dirty="0" smtClean="0">
              <a:solidFill>
                <a:schemeClr val="tx1"/>
              </a:solidFill>
              <a:effectLst/>
              <a:latin typeface="+mn-lt"/>
              <a:ea typeface="+mn-ea"/>
              <a:cs typeface="+mn-cs"/>
            </a:endParaRPr>
          </a:p>
          <a:p>
            <a:pPr marL="0" lvl="0" indent="0">
              <a:buFont typeface="Wingdings" panose="05000000000000000000" pitchFamily="2" charset="2"/>
              <a:buNone/>
            </a:pPr>
            <a:endParaRPr lang="sv-S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Vallokalen ska</a:t>
            </a:r>
            <a:r>
              <a:rPr lang="sv-SE" sz="1200" b="1" kern="1200" baseline="0" dirty="0" smtClean="0">
                <a:solidFill>
                  <a:schemeClr val="tx1"/>
                </a:solidFill>
                <a:effectLst/>
                <a:latin typeface="+mn-lt"/>
                <a:ea typeface="+mn-ea"/>
                <a:cs typeface="+mn-cs"/>
              </a:rPr>
              <a:t> vara</a:t>
            </a:r>
            <a:r>
              <a:rPr lang="sv-SE" sz="1200" b="1" kern="1200" dirty="0" smtClean="0">
                <a:solidFill>
                  <a:schemeClr val="tx1"/>
                </a:solidFill>
                <a:effectLst/>
                <a:latin typeface="+mn-lt"/>
                <a:ea typeface="+mn-ea"/>
                <a:cs typeface="+mn-cs"/>
              </a:rPr>
              <a:t> tillgänglig för alla</a:t>
            </a:r>
            <a:r>
              <a:rPr lang="sv-SE" sz="1200" kern="1200" dirty="0" smtClean="0">
                <a:solidFill>
                  <a:schemeClr val="tx1"/>
                </a:solidFill>
                <a:effectLst/>
                <a:latin typeface="+mn-lt"/>
                <a:ea typeface="+mn-ea"/>
                <a:cs typeface="+mn-cs"/>
              </a:rPr>
              <a:t>. Möbleringen behöver vara tillgänglighetsanpassad;</a:t>
            </a:r>
            <a:r>
              <a:rPr lang="sv-SE" sz="1200" kern="1200" baseline="0" dirty="0" smtClean="0">
                <a:solidFill>
                  <a:schemeClr val="tx1"/>
                </a:solidFill>
                <a:effectLst/>
                <a:latin typeface="+mn-lt"/>
                <a:ea typeface="+mn-ea"/>
                <a:cs typeface="+mn-cs"/>
              </a:rPr>
              <a:t> a</a:t>
            </a:r>
            <a:r>
              <a:rPr lang="sv-SE" sz="1200" kern="1200" dirty="0" smtClean="0">
                <a:solidFill>
                  <a:schemeClr val="tx1"/>
                </a:solidFill>
                <a:effectLst/>
                <a:latin typeface="+mn-lt"/>
                <a:ea typeface="+mn-ea"/>
                <a:cs typeface="+mn-cs"/>
              </a:rPr>
              <a:t>lla ska kunna rösta. Röstningslokalen ska också vara fri från politisk propaganda. Var uppmärksam på flödet i lokalen och se till att alla kan komma fram dit de behöver. Ta väljarens perspektiv. Jämför med känslan av att komma in i en välordnad matvarubutik och uppleva att personalen ger dig kunniga svar och arbetar för att du aldrig ska behöva vänta i onödan. Så vill vi också ha det.</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Röstmottagningen och rösträkningen är offentliga.</a:t>
            </a:r>
            <a:r>
              <a:rPr lang="sv-SE" sz="1200" kern="1200" dirty="0" smtClean="0">
                <a:solidFill>
                  <a:schemeClr val="tx1"/>
                </a:solidFill>
                <a:effectLst/>
                <a:latin typeface="+mn-lt"/>
                <a:ea typeface="+mn-ea"/>
                <a:cs typeface="+mn-cs"/>
              </a:rPr>
              <a:t> De betyder att vem som helst har rätt att komma och se på.</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Både valurnan och röstlängden är under ständig uppsikt</a:t>
            </a:r>
            <a:r>
              <a:rPr lang="sv-SE" sz="1200" kern="1200" dirty="0" smtClean="0">
                <a:solidFill>
                  <a:schemeClr val="tx1"/>
                </a:solidFill>
                <a:effectLst/>
                <a:latin typeface="+mn-lt"/>
                <a:ea typeface="+mn-ea"/>
                <a:cs typeface="+mn-cs"/>
              </a:rPr>
              <a:t> av er röstmottagare och ska samtidigt vara synliga för väljaren.</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Köer dirigeras av er som röstmottagare. </a:t>
            </a:r>
            <a:r>
              <a:rPr lang="sv-SE" sz="1200" kern="1200" dirty="0" smtClean="0">
                <a:solidFill>
                  <a:schemeClr val="tx1"/>
                </a:solidFill>
                <a:effectLst/>
                <a:latin typeface="+mn-lt"/>
                <a:ea typeface="+mn-ea"/>
                <a:cs typeface="+mn-cs"/>
              </a:rPr>
              <a:t>För flödets skull hålls eventuella köer helst utanför vallokalen. Styr köer så att alla moment kan göras utan insyn. Placera gärna en röstmottagare som ett slags entrévärd som kan informera och se att väljaren har gått rätt.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FE5C8991-D57F-4F57-99D8-D1041714389F}" type="slidenum">
              <a:rPr lang="sv-SE" smtClean="0"/>
              <a:t>6</a:t>
            </a:fld>
            <a:endParaRPr lang="sv-SE" dirty="0"/>
          </a:p>
        </p:txBody>
      </p:sp>
      <p:sp>
        <p:nvSpPr>
          <p:cNvPr id="5" name="Platshållare för datum 4"/>
          <p:cNvSpPr>
            <a:spLocks noGrp="1"/>
          </p:cNvSpPr>
          <p:nvPr>
            <p:ph type="dt" idx="11"/>
          </p:nvPr>
        </p:nvSpPr>
        <p:spPr/>
        <p:txBody>
          <a:bodyPr/>
          <a:lstStyle/>
          <a:p>
            <a:r>
              <a:rPr lang="sv-SE" dirty="0"/>
              <a:t>2022-01-14</a:t>
            </a:r>
          </a:p>
        </p:txBody>
      </p:sp>
    </p:spTree>
    <p:extLst>
      <p:ext uri="{BB962C8B-B14F-4D97-AF65-F5344CB8AC3E}">
        <p14:creationId xmlns:p14="http://schemas.microsoft.com/office/powerpoint/2010/main" val="35064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Övning – hur bedömer du följande röst? </a:t>
            </a:r>
            <a:endParaRPr lang="sv-SE"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Facit: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Detta är en ogiltig röst då det i</a:t>
            </a:r>
            <a:r>
              <a:rPr lang="sv-SE" baseline="0" dirty="0" smtClean="0"/>
              <a:t> kuvertet visar sig finnas två valsedlar. Om någon valsedel inte kan räknas så ska valsedeln eller valsedlarna stoppas tillbaka i valkuvertet som den eller de kom ifrån.</a:t>
            </a:r>
            <a:r>
              <a:rPr lang="sv-SE" sz="1200" baseline="0" dirty="0" smtClean="0"/>
              <a:t> </a:t>
            </a:r>
            <a:r>
              <a:rPr lang="sv-SE" sz="1200" dirty="0" smtClean="0"/>
              <a:t>Länsstyrelsen bedömer de underkända valsedlarna igen vid den slutliga rösträkningen.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51</a:t>
            </a:fld>
            <a:endParaRPr lang="sv-SE"/>
          </a:p>
        </p:txBody>
      </p:sp>
    </p:spTree>
    <p:extLst>
      <p:ext uri="{BB962C8B-B14F-4D97-AF65-F5344CB8AC3E}">
        <p14:creationId xmlns:p14="http://schemas.microsoft.com/office/powerpoint/2010/main" val="2909312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Övning – hur bedömer du…?</a:t>
            </a:r>
            <a:endParaRPr lang="sv-SE"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Facit:</a:t>
            </a:r>
          </a:p>
          <a:p>
            <a:r>
              <a:rPr lang="sv-SE" i="0" baseline="0" dirty="0" smtClean="0"/>
              <a:t>Här måste röstmottagaren kolla </a:t>
            </a:r>
            <a:r>
              <a:rPr lang="sv-SE" i="0" baseline="0" dirty="0"/>
              <a:t>på listan över deltagande partier för att avgöra om rösten är felaktig eller inte. </a:t>
            </a:r>
            <a:r>
              <a:rPr lang="sv-SE" sz="1200" dirty="0" smtClean="0"/>
              <a:t>Om partiet inte deltar i valet,</a:t>
            </a:r>
            <a:r>
              <a:rPr lang="sv-SE" sz="1200" baseline="0" dirty="0" smtClean="0"/>
              <a:t> lägg </a:t>
            </a:r>
            <a:r>
              <a:rPr lang="sv-SE" sz="1200" dirty="0" smtClean="0"/>
              <a:t>tillbaka valsedeln i valkuvertet.</a:t>
            </a:r>
            <a:r>
              <a:rPr lang="sv-SE" sz="1200" baseline="0" dirty="0" smtClean="0"/>
              <a:t> A</a:t>
            </a:r>
            <a:r>
              <a:rPr lang="sv-SE" sz="1200" dirty="0" smtClean="0"/>
              <a:t>nteckna på valkuvertet vad felet är. </a:t>
            </a:r>
            <a:endParaRPr lang="sv-SE"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52</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749634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smtClean="0"/>
              <a:t>Avsluta rösträkning och stäng vallokalen</a:t>
            </a:r>
          </a:p>
          <a:p>
            <a:pPr marL="171450" indent="-171450">
              <a:buFont typeface="Arial" panose="020B0604020202020204" pitchFamily="34" charset="0"/>
              <a:buChar char="•"/>
            </a:pPr>
            <a:endParaRPr lang="sv-SE" dirty="0" smtClean="0"/>
          </a:p>
          <a:p>
            <a:pPr marL="171450" indent="-171450">
              <a:buFont typeface="Arial" panose="020B0604020202020204" pitchFamily="34" charset="0"/>
              <a:buChar char="•"/>
            </a:pPr>
            <a:r>
              <a:rPr lang="sv-SE" b="1" dirty="0" smtClean="0"/>
              <a:t>Ordförande fördelar arbetsuppgifterna</a:t>
            </a:r>
          </a:p>
          <a:p>
            <a:pPr marL="171450" indent="-171450">
              <a:buFont typeface="Arial" panose="020B0604020202020204" pitchFamily="34" charset="0"/>
              <a:buChar char="•"/>
            </a:pPr>
            <a:r>
              <a:rPr lang="sv-SE" b="1" dirty="0" smtClean="0"/>
              <a:t>Kontrollera valkassar och ställa i ordning lokalen </a:t>
            </a:r>
          </a:p>
          <a:p>
            <a:pPr marL="171450" indent="-171450">
              <a:buFont typeface="Arial" panose="020B0604020202020204" pitchFamily="34" charset="0"/>
              <a:buChar char="•"/>
            </a:pPr>
            <a:r>
              <a:rPr lang="sv-SE" dirty="0" smtClean="0"/>
              <a:t>Följ de instruktioner ni fått från valnämnden kring iordningställande och stängning av lokalen.</a:t>
            </a:r>
          </a:p>
          <a:p>
            <a:pPr marL="171450" indent="-171450">
              <a:buFont typeface="Arial" panose="020B0604020202020204" pitchFamily="34" charset="0"/>
              <a:buChar char="•"/>
            </a:pPr>
            <a:r>
              <a:rPr lang="sv-SE" dirty="0" smtClean="0"/>
              <a:t>Ta hand om eventuellt avfall och röstkort enligt valnämndens instruktioner. </a:t>
            </a:r>
          </a:p>
          <a:p>
            <a:pPr marL="171450" indent="-171450">
              <a:buFont typeface="Arial" panose="020B0604020202020204" pitchFamily="34" charset="0"/>
              <a:buChar char="•"/>
            </a:pPr>
            <a:r>
              <a:rPr lang="sv-SE" b="1" dirty="0" smtClean="0"/>
              <a:t>Transport</a:t>
            </a:r>
            <a:r>
              <a:rPr lang="sv-SE" b="1" baseline="0" dirty="0" smtClean="0"/>
              <a:t> och inlämning till valnämnden</a:t>
            </a:r>
            <a:endParaRPr lang="sv-SE" b="1"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54</a:t>
            </a:fld>
            <a:endParaRPr lang="sv-SE"/>
          </a:p>
        </p:txBody>
      </p:sp>
    </p:spTree>
    <p:extLst>
      <p:ext uri="{BB962C8B-B14F-4D97-AF65-F5344CB8AC3E}">
        <p14:creationId xmlns:p14="http://schemas.microsoft.com/office/powerpoint/2010/main" val="3014900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Mer information finns här</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Allting</a:t>
            </a:r>
            <a:r>
              <a:rPr lang="sv-SE" b="1" baseline="0" dirty="0" smtClean="0"/>
              <a:t> som vi har gått igenom här idag finns beskrivet på ett detaljerat sätt i handledningen, </a:t>
            </a:r>
            <a:r>
              <a:rPr lang="sv-SE" b="1" dirty="0" smtClean="0"/>
              <a:t>och längst bak finns steg-för-steg instruktioner. </a:t>
            </a:r>
          </a:p>
          <a:p>
            <a:r>
              <a:rPr lang="sv-SE" baseline="0" dirty="0" smtClean="0"/>
              <a:t>Handledningen är det dokument som du som röstmottagare hela tiden har nära till hands för att få detaljerad information om alla delar av röstmottagningen.</a:t>
            </a:r>
          </a:p>
          <a:p>
            <a:r>
              <a:rPr lang="sv-SE" dirty="0" smtClean="0"/>
              <a:t>På</a:t>
            </a:r>
            <a:r>
              <a:rPr lang="sv-SE" baseline="0" dirty="0" smtClean="0"/>
              <a:t> val.se finns kontinuerligt uppdaterad information om vilka partier och kandidater som ställer upp i valet, valresultat, med mera.</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55</a:t>
            </a:fld>
            <a:endParaRPr lang="sv-SE"/>
          </a:p>
        </p:txBody>
      </p:sp>
    </p:spTree>
    <p:extLst>
      <p:ext uri="{BB962C8B-B14F-4D97-AF65-F5344CB8AC3E}">
        <p14:creationId xmlns:p14="http://schemas.microsoft.com/office/powerpoint/2010/main" val="2661199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Till sist… Du som röstmottagare är</a:t>
            </a:r>
            <a:r>
              <a:rPr lang="sv-SE" baseline="0" dirty="0" smtClean="0"/>
              <a:t> viktig</a:t>
            </a:r>
            <a:r>
              <a:rPr lang="sv-SE" dirty="0" smtClean="0"/>
              <a:t>!</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Röstmottagarens bemötande och korrekta hantering i röstmottagningen skapar förtroende för att valet går korrekt till. </a:t>
            </a:r>
            <a:r>
              <a:rPr lang="sv-SE" dirty="0" smtClean="0"/>
              <a:t>Det förtroendet</a:t>
            </a:r>
            <a:r>
              <a:rPr lang="sv-SE" baseline="0" dirty="0" smtClean="0"/>
              <a:t> är värdefullt. </a:t>
            </a:r>
            <a:r>
              <a:rPr lang="sv-SE" sz="1200" kern="1200" dirty="0" smtClean="0">
                <a:solidFill>
                  <a:schemeClr val="tx1"/>
                </a:solidFill>
                <a:effectLst/>
                <a:latin typeface="+mn-lt"/>
                <a:ea typeface="+mn-ea"/>
                <a:cs typeface="+mn-cs"/>
              </a:rPr>
              <a:t>Att vara röstmottagare är ett ärofyllt och ofta </a:t>
            </a:r>
            <a:r>
              <a:rPr lang="sv-SE" sz="1200" kern="1200" baseline="0" dirty="0" smtClean="0">
                <a:solidFill>
                  <a:schemeClr val="tx1"/>
                </a:solidFill>
                <a:effectLst/>
                <a:latin typeface="+mn-lt"/>
                <a:ea typeface="+mn-ea"/>
                <a:cs typeface="+mn-cs"/>
              </a:rPr>
              <a:t>givande </a:t>
            </a:r>
            <a:r>
              <a:rPr lang="sv-SE" sz="1200" kern="1200" dirty="0" smtClean="0">
                <a:solidFill>
                  <a:schemeClr val="tx1"/>
                </a:solidFill>
                <a:effectLst/>
                <a:latin typeface="+mn-lt"/>
                <a:ea typeface="+mn-ea"/>
                <a:cs typeface="+mn-cs"/>
              </a:rPr>
              <a:t>uppdrag i demokratins tjänst. </a:t>
            </a:r>
            <a:endParaRPr lang="sv-SE" baseline="0"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56</a:t>
            </a:fld>
            <a:endParaRPr lang="sv-SE"/>
          </a:p>
        </p:txBody>
      </p:sp>
    </p:spTree>
    <p:extLst>
      <p:ext uri="{BB962C8B-B14F-4D97-AF65-F5344CB8AC3E}">
        <p14:creationId xmlns:p14="http://schemas.microsoft.com/office/powerpoint/2010/main" val="3550114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Tack för att du har tagit del av utbildningen. </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57</a:t>
            </a:fld>
            <a:endParaRPr lang="sv-SE"/>
          </a:p>
        </p:txBody>
      </p:sp>
    </p:spTree>
    <p:extLst>
      <p:ext uri="{BB962C8B-B14F-4D97-AF65-F5344CB8AC3E}">
        <p14:creationId xmlns:p14="http://schemas.microsoft.com/office/powerpoint/2010/main" val="275456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Valhemligheten och hjälp att rösta</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Röstmottagarens roll är förstås att ta emot röster, men också att ge bra service</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och ha ett gott bemötande.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a:r>
            <a:b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Väljaren ska göra i ordning sin röst i avskildhet</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Det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betyder att man ska vara ensam när man tar valsedlar och ensam när man gör i ordning sin röst bakom valskärmen. Det är huvudregeln enligt vallagen. Men det finns undantag. </a:t>
            </a:r>
            <a:b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Endast om väljaren behöver hjälp är det tillåtet att vara två bakom valsedelstället och valskärmen.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kern="1200" dirty="0" smtClean="0">
                <a:solidFill>
                  <a:schemeClr val="tx1"/>
                </a:solidFill>
                <a:effectLst/>
                <a:latin typeface="+mn-lt"/>
                <a:ea typeface="+mn-ea"/>
                <a:cs typeface="+mn-cs"/>
              </a:rPr>
              <a:t>Väljare</a:t>
            </a:r>
            <a:r>
              <a:rPr lang="sv-SE" sz="1200" kern="1200" baseline="0" dirty="0" smtClean="0">
                <a:solidFill>
                  <a:schemeClr val="tx1"/>
                </a:solidFill>
                <a:effectLst/>
                <a:latin typeface="+mn-lt"/>
                <a:ea typeface="+mn-ea"/>
                <a:cs typeface="+mn-cs"/>
              </a:rPr>
              <a:t> som har funktionsnedsättning eller liknande</a:t>
            </a:r>
            <a:r>
              <a:rPr lang="sv-SE" sz="1200" kern="1200" dirty="0" smtClean="0">
                <a:solidFill>
                  <a:schemeClr val="tx1"/>
                </a:solidFill>
                <a:effectLst/>
                <a:latin typeface="+mn-lt"/>
                <a:ea typeface="+mn-ea"/>
                <a:cs typeface="+mn-cs"/>
              </a:rPr>
              <a:t> får ta hjälp av en röstmottagare eller en annan person.</a:t>
            </a:r>
            <a:r>
              <a:rPr lang="sv-SE" sz="1200" kern="1200" baseline="0" dirty="0" smtClean="0">
                <a:solidFill>
                  <a:schemeClr val="tx1"/>
                </a:solidFill>
                <a:effectLst/>
                <a:latin typeface="+mn-lt"/>
                <a:ea typeface="+mn-ea"/>
                <a:cs typeface="+mn-cs"/>
              </a:rPr>
              <a:t> Väljaren bestämmer själv vilka moment som hen behöver hjälp med. Om du som röstmottagare blir ombedd att hjälpa till – </a:t>
            </a:r>
            <a:r>
              <a:rPr lang="sv-SE" sz="1200" b="1" kern="1200" baseline="0" dirty="0" smtClean="0">
                <a:solidFill>
                  <a:schemeClr val="tx1"/>
                </a:solidFill>
                <a:effectLst/>
                <a:latin typeface="+mn-lt"/>
                <a:ea typeface="+mn-ea"/>
                <a:cs typeface="+mn-cs"/>
              </a:rPr>
              <a:t>berätta att du har tystnadsplikt och inte får berätta för någon vad väljaren har röstat på. </a:t>
            </a:r>
          </a:p>
          <a:p>
            <a:pPr marL="0" lvl="0" indent="0">
              <a:lnSpc>
                <a:spcPts val="1200"/>
              </a:lnSpc>
              <a:spcAft>
                <a:spcPts val="800"/>
              </a:spcAft>
              <a:buFont typeface="Wingdings" panose="05000000000000000000" pitchFamily="2" charset="2"/>
              <a:buNone/>
              <a:tabLst>
                <a:tab pos="457200" algn="l"/>
              </a:tabLst>
            </a:pPr>
            <a:endParaRPr lang="sv-SE" sz="1200" kern="1200" baseline="0" dirty="0" smtClean="0">
              <a:solidFill>
                <a:schemeClr val="tx1"/>
              </a:solidFill>
              <a:effectLst/>
              <a:latin typeface="+mn-lt"/>
              <a:ea typeface="+mn-ea"/>
              <a:cs typeface="+mn-cs"/>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Om man inte har en funktionsnedsättning är man alltid ensam bakom valsedelsavskärmningen och valskärmen. Om du ser att man är flera där, gå fram och erbjud din hjälp. Prata direkt med väljaren, inte med den medföljande. Ifrågasätt inte väljarens behov av hjälp, funktionsnedsättningar kan vara synliga eller osynliga. </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Att man inte kan språket motiverar inte att man är två bakom skärmarna. Om väljaren inte vet hur man röstar eller inte kan språket, hänvisa till den affisch om hur du röstar som finns i varje lokal. </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Ge information om eventuell tolkhjälp som finns att få i kommunen. På val.se finns information om val i PDF format på 30 språk, dessa kan också nyttjas.</a:t>
            </a:r>
          </a:p>
          <a:p>
            <a:endParaRPr lang="sv-SE" dirty="0" smtClean="0"/>
          </a:p>
          <a:p>
            <a:endParaRPr lang="sv-SE"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7</a:t>
            </a:fld>
            <a:endParaRPr lang="sv-SE"/>
          </a:p>
        </p:txBody>
      </p:sp>
    </p:spTree>
    <p:extLst>
      <p:ext uri="{BB962C8B-B14F-4D97-AF65-F5344CB8AC3E}">
        <p14:creationId xmlns:p14="http://schemas.microsoft.com/office/powerpoint/2010/main" val="392498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Valsedlar</a:t>
            </a:r>
            <a:r>
              <a:rPr lang="sv-SE" baseline="0" dirty="0" smtClean="0"/>
              <a:t> </a:t>
            </a:r>
          </a:p>
          <a:p>
            <a:endParaRPr lang="sv-SE" dirty="0" smtClean="0"/>
          </a:p>
          <a:p>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finns tre typer av valsedlar</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Namnvalsedlar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är</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valsedlar</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 med partinamnet och en lista över kandidater som ställer upp för partiet. Genom att kryssa för någon av kandidaterna så kan väljaren personrösta. </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Blanka valsedlar</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är valsedlar som är tomma. De kan användas för att rösta på ett parti och för att personrösta, men också för att rösta blank</a:t>
            </a:r>
            <a:r>
              <a:rPr lang="sv-SE" sz="1200" u="none" dirty="0" smtClean="0">
                <a:effectLst/>
                <a:latin typeface="Garamond" panose="02020404030301010803" pitchFamily="18" charset="0"/>
                <a:ea typeface="Garamond" panose="02020404030301010803" pitchFamily="18" charset="0"/>
                <a:cs typeface="Times New Roman" panose="02020603050405020304" pitchFamily="18" charset="0"/>
              </a:rPr>
              <a:t>t. Detta är bra att veta om något</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 partis valsedlar skulle ta slut. </a:t>
            </a:r>
            <a:endParaRPr lang="sv-SE" sz="1200" u="none"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finns också partivalsedlar</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i="0" baseline="0" dirty="0" smtClean="0">
                <a:effectLst/>
                <a:latin typeface="Garamond" panose="02020404030301010803" pitchFamily="18" charset="0"/>
                <a:ea typeface="Garamond" panose="02020404030301010803" pitchFamily="18" charset="0"/>
                <a:cs typeface="Times New Roman" panose="02020603050405020304" pitchFamily="18" charset="0"/>
              </a:rPr>
              <a:t>med enbart partinamn. D</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essa förekommer dock sällan i EU-val. </a:t>
            </a:r>
          </a:p>
          <a:p>
            <a:pPr marL="0" indent="0">
              <a:buFont typeface="Wingdings" panose="05000000000000000000" pitchFamily="2" charset="2"/>
              <a:buNone/>
            </a:pPr>
            <a:endParaRPr lang="sv-SE" sz="1200" kern="1200" dirty="0" smtClean="0">
              <a:solidFill>
                <a:schemeClr val="tx1"/>
              </a:solidFill>
              <a:effectLst/>
              <a:latin typeface="+mn-lt"/>
              <a:ea typeface="+mn-ea"/>
              <a:cs typeface="+mn-cs"/>
            </a:endParaRPr>
          </a:p>
          <a:p>
            <a:pPr marL="0" indent="0">
              <a:buFont typeface="Wingdings" panose="05000000000000000000" pitchFamily="2" charset="2"/>
              <a:buNone/>
            </a:pPr>
            <a:r>
              <a:rPr lang="sv-SE" sz="1200" kern="1200" dirty="0" smtClean="0">
                <a:solidFill>
                  <a:schemeClr val="tx1"/>
                </a:solidFill>
                <a:effectLst/>
                <a:latin typeface="+mn-lt"/>
                <a:ea typeface="+mn-ea"/>
                <a:cs typeface="+mn-cs"/>
              </a:rPr>
              <a:t>Vissa valsedlar måste enligt lag finnas i alla vallokaler. Det är ert ansvar som röstmottagare att se till att dessa valsedlar alltid finns tillgängliga för väljarna.</a:t>
            </a:r>
            <a:r>
              <a:rPr lang="sv-SE" sz="1200" kern="1200" baseline="0" dirty="0" smtClean="0">
                <a:solidFill>
                  <a:schemeClr val="tx1"/>
                </a:solidFill>
                <a:effectLst/>
                <a:latin typeface="+mn-lt"/>
                <a:ea typeface="+mn-ea"/>
                <a:cs typeface="+mn-cs"/>
              </a:rPr>
              <a: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I den högra kolumnen syns vilka partier som enligt vallagen får utläggning av valsedlar i årets</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EU-val</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Andra deltagande partier kan komma och lämna sina valsedlar. Det är viktigt att alla partier presenteras i den ordning som valnämnden bestämt. </a:t>
            </a:r>
          </a:p>
          <a:p>
            <a:pPr marL="0" indent="0">
              <a:buFont typeface="Wingdings" panose="05000000000000000000" pitchFamily="2" charset="2"/>
              <a:buNone/>
            </a:pPr>
            <a:endPar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indent="0">
              <a:buFont typeface="Wingdings" panose="05000000000000000000" pitchFamily="2" charset="2"/>
              <a:buNone/>
            </a:pP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 Värdigt Liv gick tidigare under benämningen Feministiskt Initiativ.</a:t>
            </a:r>
            <a:endParaRPr lang="sv-SE" sz="1200" u="none" dirty="0" smtClean="0">
              <a:effectLst/>
              <a:latin typeface="Garamond" panose="02020404030301010803" pitchFamily="18" charset="0"/>
              <a:ea typeface="Garamond" panose="02020404030301010803" pitchFamily="18" charset="0"/>
              <a:cs typeface="Times New Roman" panose="02020603050405020304" pitchFamily="18" charset="0"/>
            </a:endParaRPr>
          </a:p>
          <a:p>
            <a:endParaRPr lang="sv-SE" dirty="0" smtClean="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8</a:t>
            </a:fld>
            <a:endParaRPr lang="sv-SE"/>
          </a:p>
        </p:txBody>
      </p:sp>
    </p:spTree>
    <p:extLst>
      <p:ext uri="{BB962C8B-B14F-4D97-AF65-F5344CB8AC3E}">
        <p14:creationId xmlns:p14="http://schemas.microsoft.com/office/powerpoint/2010/main" val="261598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Valsedelstället </a:t>
            </a:r>
          </a:p>
          <a:p>
            <a:pPr marL="0" lvl="0" indent="0">
              <a:lnSpc>
                <a:spcPts val="1200"/>
              </a:lnSpc>
              <a:spcAft>
                <a:spcPts val="800"/>
              </a:spcAft>
              <a:buFont typeface="Wingdings" panose="05000000000000000000" pitchFamily="2" charset="2"/>
              <a:buNone/>
              <a:tabLst>
                <a:tab pos="457200" algn="l"/>
              </a:tabLst>
            </a:pP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Röstmottagaren ska säkerställa ordningen i valsedelstället</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genom att kontrollera detta kontinuerligt och ofta. Det är viktigt att valsedlarna presenteras likformigt. Det betyder helt enkelt att alla valsedlar ska ligga likadant i valsedelstället. Partirepresentanter har rätt att kontrollera ordningen i valsedelställen men först efter att röstmottagaren har gjort bedömningen att det inte påverkar väljarflödet till lokalen.</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Valsedelstället ska alltid vara påfyllt med de obligatoriska valsedlarna. </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Om någon av dessa valsedlar tar slut ska ni omedelbart kontakta valnämnden. </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Endast röstmottagare får lägga ut valsedlar i valsedelstället.</a:t>
            </a:r>
            <a:r>
              <a:rPr lang="sv-SE" sz="1200" b="1" u="none"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i="0" u="none" baseline="0" dirty="0" smtClean="0">
                <a:effectLst/>
                <a:latin typeface="Garamond" panose="02020404030301010803" pitchFamily="18" charset="0"/>
                <a:ea typeface="Garamond" panose="02020404030301010803" pitchFamily="18" charset="0"/>
                <a:cs typeface="Times New Roman" panose="02020603050405020304" pitchFamily="18" charset="0"/>
              </a:rPr>
              <a:t>Partiföreträdare får kontrollera ordningen i valsedelstället. </a:t>
            </a:r>
            <a:endParaRPr lang="sv-SE" sz="1200" b="0" i="0" u="none"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9</a:t>
            </a:fld>
            <a:endParaRPr lang="sv-SE"/>
          </a:p>
        </p:txBody>
      </p:sp>
    </p:spTree>
    <p:extLst>
      <p:ext uri="{BB962C8B-B14F-4D97-AF65-F5344CB8AC3E}">
        <p14:creationId xmlns:p14="http://schemas.microsoft.com/office/powerpoint/2010/main" val="191998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00"/>
              </a:spcAft>
            </a:pPr>
            <a:r>
              <a:rPr lang="sv-SE" sz="1200" i="0" dirty="0" smtClean="0">
                <a:effectLst/>
                <a:latin typeface="Garamond" panose="02020404030301010803" pitchFamily="18" charset="0"/>
                <a:ea typeface="Garamond" panose="02020404030301010803" pitchFamily="18" charset="0"/>
                <a:cs typeface="Times New Roman" panose="02020603050405020304" pitchFamily="18" charset="0"/>
              </a:rPr>
              <a:t>Personröstning</a:t>
            </a:r>
          </a:p>
          <a:p>
            <a:pPr>
              <a:lnSpc>
                <a:spcPts val="1200"/>
              </a:lnSpc>
              <a:spcAft>
                <a:spcPts val="800"/>
              </a:spcAft>
            </a:pPr>
            <a:endParaRPr lang="sv-SE" sz="1200" i="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i="1" dirty="0" smtClean="0">
                <a:effectLst/>
                <a:latin typeface="Garamond" panose="02020404030301010803" pitchFamily="18" charset="0"/>
                <a:ea typeface="Garamond" panose="02020404030301010803" pitchFamily="18" charset="0"/>
                <a:cs typeface="Times New Roman" panose="02020603050405020304" pitchFamily="18" charset="0"/>
              </a:rPr>
              <a:t>Röstmottagarna ska känna till att det finns olika sätt att personrösta på men förmedla främst att de vid minsta osäkerhet ska kontakta valnämnden för att få hjälp.</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Personrösterna kan avgöra vilken kandidat som blir vald för ett parti. Vid EU-val är Sverige en valkrets, vilket innebär att samma lista med partiets kandidater finns på valsedlarna i hela landet. </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Man kan personrösta genom att antingen</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Kryssa i rutan framför kandidatens namn på en namnvalsedel.</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Skriva partiets namn och kandidatens namn på en blank valsedel.</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Skriva ett kandidatnamn på en valsedel för ett parti som inte har en låst lista.</a:t>
            </a:r>
          </a:p>
          <a:p>
            <a:pPr marL="171450" indent="-171450">
              <a:lnSpc>
                <a:spcPts val="1200"/>
              </a:lnSpc>
              <a:spcAft>
                <a:spcPts val="800"/>
              </a:spcAft>
              <a:buFont typeface="Wingdings" panose="05000000000000000000" pitchFamily="2" charset="2"/>
              <a:buChar char="§"/>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Alla kandidater behöver ha samtyckt till sin kandidatur. Om</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väljare undrar om en kandidat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så</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kan hen se listor över kandidater på val.se. Det ska finnas en affisch om personröstning i varje vallokal, vilket är ett stöd för både röstmottagare och väljare. </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10</a:t>
            </a:fld>
            <a:endParaRPr lang="sv-SE"/>
          </a:p>
        </p:txBody>
      </p:sp>
    </p:spTree>
    <p:extLst>
      <p:ext uri="{BB962C8B-B14F-4D97-AF65-F5344CB8AC3E}">
        <p14:creationId xmlns:p14="http://schemas.microsoft.com/office/powerpoint/2010/main" val="4072461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4F19F50E-ED49-4BD4-BCA5-D994C60D404D}" type="datetime1">
              <a:rPr lang="sv-SE" smtClean="0"/>
              <a:t>2024-04-30</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7B0A0F6-85F8-476A-9EC1-AA21D54A0F7A}"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7955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ED06FCD7-896F-4477-A04B-93DCB6BE7022}"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044185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3E608ECF-3894-45F6-9ECB-663E8121F342}"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3563780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99E693DD-8DAA-4EE7-AA34-A3C0978C535A}" type="datetime1">
              <a:rPr lang="sv-SE" smtClean="0"/>
              <a:t>2024-04-30</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D51525A2-8223-4F3C-911B-94D4154CF1AA}" type="datetime1">
              <a:rPr lang="sv-SE" smtClean="0"/>
              <a:t>2024-04-30</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3A002369-3CCA-4733-9A0C-F074E3203E3F}" type="datetime1">
              <a:rPr lang="sv-SE" smtClean="0"/>
              <a:t>2024-04-30</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F3658FBB-7E80-4D96-BEAD-FE1475B568F0}" type="datetime1">
              <a:rPr lang="sv-SE" smtClean="0"/>
              <a:t>2024-04-30</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BF6F6342-CAAA-424A-9FFA-756FFB295215}" type="datetime1">
              <a:rPr lang="sv-SE" smtClean="0"/>
              <a:t>2024-04-30</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F0AA45AB-97B5-4E91-85E9-EFED402670A5}"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BCBDAD45-ADC7-488C-927C-508588C44A4C}"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22535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106F1F5-58A2-47BB-ABAC-80E5785B2395}" type="datetime1">
              <a:rPr lang="sv-SE" smtClean="0"/>
              <a:t>2024-04-30</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3997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9AC16CF9-3869-4F82-A90D-615245D58BDC}" type="datetime1">
              <a:rPr lang="sv-SE" smtClean="0"/>
              <a:t>2024-04-30</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69" r:id="rId12"/>
    <p:sldLayoutId id="2147483664" r:id="rId13"/>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Instruktioner till dig som utbildar</a:t>
            </a:r>
            <a:endParaRPr lang="sv-SE" dirty="0"/>
          </a:p>
        </p:txBody>
      </p:sp>
      <p:sp>
        <p:nvSpPr>
          <p:cNvPr id="3" name="Platshållare för innehåll 2"/>
          <p:cNvSpPr>
            <a:spLocks noGrp="1"/>
          </p:cNvSpPr>
          <p:nvPr>
            <p:ph idx="1"/>
          </p:nvPr>
        </p:nvSpPr>
        <p:spPr/>
        <p:txBody>
          <a:bodyPr/>
          <a:lstStyle/>
          <a:p>
            <a:pPr marL="0" indent="0">
              <a:buNone/>
            </a:pPr>
            <a:r>
              <a:rPr lang="sv-SE" dirty="0" smtClean="0"/>
              <a:t>Det här bildspelet är en översikt över vad röstmottagarna behöver kunna. Detaljerad information finns i handledningen. </a:t>
            </a:r>
          </a:p>
          <a:p>
            <a:pPr marL="0" indent="0">
              <a:buNone/>
            </a:pPr>
            <a:r>
              <a:rPr lang="sv-SE" dirty="0" smtClean="0"/>
              <a:t>Strukturen i bildspelet följer valdagen i vallokalen kronologiskt.</a:t>
            </a:r>
          </a:p>
          <a:p>
            <a:pPr marL="0" indent="0">
              <a:buNone/>
            </a:pPr>
            <a:r>
              <a:rPr lang="sv-SE" dirty="0" smtClean="0"/>
              <a:t>Manus finns i anteckningsfältet. Manuset innehåller den text </a:t>
            </a:r>
            <a:r>
              <a:rPr lang="sv-SE" b="1" dirty="0" smtClean="0"/>
              <a:t>i fetstil </a:t>
            </a:r>
            <a:r>
              <a:rPr lang="sv-SE" dirty="0" smtClean="0"/>
              <a:t>som syns i bild, samt text som fördjupar, förklarar eller utvecklar ämnet.</a:t>
            </a:r>
          </a:p>
          <a:p>
            <a:pPr marL="0" indent="0">
              <a:buNone/>
            </a:pPr>
            <a:r>
              <a:rPr lang="sv-SE" i="1" dirty="0" smtClean="0"/>
              <a:t>Kursiv text i manuset är korta instruktioner direkt till dig som utbildar.</a:t>
            </a:r>
          </a:p>
          <a:p>
            <a:pPr marL="0" indent="0">
              <a:buNone/>
            </a:pPr>
            <a:r>
              <a:rPr lang="sv-SE" dirty="0" smtClean="0"/>
              <a:t>På några ställen (efter bild med uppsträckta händer) förekommer övningar. Kika gärna lite extra på dessa. En av övningarna förutsätter att röstmottagarna har fått varsin övnings-röstlängd utskriven från valcentralen.val.se samt varsin penna.</a:t>
            </a: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a:t>
            </a:fld>
            <a:endParaRPr lang="sv-SE"/>
          </a:p>
        </p:txBody>
      </p:sp>
    </p:spTree>
    <p:extLst>
      <p:ext uri="{BB962C8B-B14F-4D97-AF65-F5344CB8AC3E}">
        <p14:creationId xmlns:p14="http://schemas.microsoft.com/office/powerpoint/2010/main" val="259397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652">
            <a:off x="5022703" y="3427552"/>
            <a:ext cx="3310274" cy="2414561"/>
          </a:xfrm>
          <a:prstGeom prst="rect">
            <a:avLst/>
          </a:prstGeom>
        </p:spPr>
      </p:pic>
      <p:sp>
        <p:nvSpPr>
          <p:cNvPr id="2" name="Rubrik 1"/>
          <p:cNvSpPr>
            <a:spLocks noGrp="1"/>
          </p:cNvSpPr>
          <p:nvPr>
            <p:ph type="title"/>
          </p:nvPr>
        </p:nvSpPr>
        <p:spPr>
          <a:xfrm>
            <a:off x="1014513" y="494874"/>
            <a:ext cx="10176000" cy="720000"/>
          </a:xfrm>
        </p:spPr>
        <p:txBody>
          <a:bodyPr/>
          <a:lstStyle/>
          <a:p>
            <a:r>
              <a:rPr lang="sv-SE" dirty="0" smtClean="0"/>
              <a:t>Personröstning </a:t>
            </a:r>
            <a:endParaRPr lang="sv-SE" dirty="0"/>
          </a:p>
        </p:txBody>
      </p:sp>
      <p:sp>
        <p:nvSpPr>
          <p:cNvPr id="3" name="Platshållare för innehåll 2"/>
          <p:cNvSpPr>
            <a:spLocks noGrp="1"/>
          </p:cNvSpPr>
          <p:nvPr>
            <p:ph idx="1"/>
          </p:nvPr>
        </p:nvSpPr>
        <p:spPr>
          <a:xfrm>
            <a:off x="1007999" y="1583828"/>
            <a:ext cx="10176001" cy="4351338"/>
          </a:xfrm>
        </p:spPr>
        <p:txBody>
          <a:bodyPr/>
          <a:lstStyle/>
          <a:p>
            <a:pPr marL="0" indent="0">
              <a:buNone/>
            </a:pPr>
            <a:r>
              <a:rPr lang="sv-SE" dirty="0" smtClean="0"/>
              <a:t>Väljaren kan personrösta </a:t>
            </a:r>
            <a:r>
              <a:rPr lang="sv-SE" dirty="0"/>
              <a:t>genom </a:t>
            </a:r>
            <a:r>
              <a:rPr lang="sv-SE" dirty="0" smtClean="0"/>
              <a:t>att antingen</a:t>
            </a:r>
          </a:p>
          <a:p>
            <a:r>
              <a:rPr lang="sv-SE" dirty="0" smtClean="0"/>
              <a:t>Kryssa </a:t>
            </a:r>
            <a:r>
              <a:rPr lang="sv-SE" dirty="0"/>
              <a:t>i rutan på </a:t>
            </a:r>
            <a:r>
              <a:rPr lang="sv-SE" dirty="0" smtClean="0"/>
              <a:t>namnvalsedel.</a:t>
            </a:r>
          </a:p>
          <a:p>
            <a:r>
              <a:rPr lang="sv-SE" dirty="0" smtClean="0"/>
              <a:t>Skriva </a:t>
            </a:r>
            <a:r>
              <a:rPr lang="sv-SE" dirty="0"/>
              <a:t>partiets namn och kandidatens namn på blank </a:t>
            </a:r>
            <a:r>
              <a:rPr lang="sv-SE" dirty="0" smtClean="0"/>
              <a:t>valsedel.</a:t>
            </a:r>
          </a:p>
          <a:p>
            <a:r>
              <a:rPr lang="sv-SE" dirty="0" smtClean="0"/>
              <a:t>Skriva </a:t>
            </a:r>
            <a:r>
              <a:rPr lang="sv-SE" dirty="0"/>
              <a:t>ett kandidatnamn på valsedel för </a:t>
            </a:r>
            <a:r>
              <a:rPr lang="sv-SE" dirty="0" smtClean="0"/>
              <a:t>ett parti </a:t>
            </a:r>
            <a:r>
              <a:rPr lang="sv-SE" dirty="0"/>
              <a:t>som inte har en låst lista.</a:t>
            </a:r>
          </a:p>
          <a:p>
            <a:pPr marL="324000" lvl="1" indent="0">
              <a:buClr>
                <a:schemeClr val="accent5"/>
              </a:buClr>
              <a:buNone/>
            </a:pPr>
            <a:endParaRPr lang="sv-SE" sz="18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10</a:t>
            </a:fld>
            <a:endParaRPr lang="sv-SE"/>
          </a:p>
        </p:txBody>
      </p:sp>
    </p:spTree>
    <p:extLst>
      <p:ext uri="{BB962C8B-B14F-4D97-AF65-F5344CB8AC3E}">
        <p14:creationId xmlns:p14="http://schemas.microsoft.com/office/powerpoint/2010/main" val="558799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11</a:t>
            </a:fld>
            <a:endParaRPr lang="sv-SE"/>
          </a:p>
        </p:txBody>
      </p:sp>
    </p:spTree>
    <p:extLst>
      <p:ext uri="{BB962C8B-B14F-4D97-AF65-F5344CB8AC3E}">
        <p14:creationId xmlns:p14="http://schemas.microsoft.com/office/powerpoint/2010/main" val="2517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Rätt eller fel?</a:t>
            </a:r>
            <a:endParaRPr lang="sv-SE" dirty="0"/>
          </a:p>
        </p:txBody>
      </p:sp>
      <p:sp>
        <p:nvSpPr>
          <p:cNvPr id="3" name="Platshållare för innehåll 2"/>
          <p:cNvSpPr>
            <a:spLocks noGrp="1"/>
          </p:cNvSpPr>
          <p:nvPr>
            <p:ph idx="1"/>
          </p:nvPr>
        </p:nvSpPr>
        <p:spPr/>
        <p:txBody>
          <a:bodyPr/>
          <a:lstStyle/>
          <a:p>
            <a:r>
              <a:rPr lang="sv-SE" dirty="0"/>
              <a:t>Partirepresentanter får lägga ut valsedlar i </a:t>
            </a:r>
            <a:r>
              <a:rPr lang="sv-SE" dirty="0" smtClean="0"/>
              <a:t>valsedelställen</a:t>
            </a:r>
          </a:p>
          <a:p>
            <a:r>
              <a:rPr lang="sv-SE" dirty="0"/>
              <a:t>Om du ser två personer bakom avskärmningen för valsedlar så ska du gå fram och erbjuda din </a:t>
            </a:r>
            <a:r>
              <a:rPr lang="sv-SE" dirty="0" smtClean="0"/>
              <a:t>hjälp</a:t>
            </a:r>
          </a:p>
          <a:p>
            <a:r>
              <a:rPr lang="sv-SE" dirty="0"/>
              <a:t>Om det inte finns plats i valsedelstället när ett nytt parti kommer, kan ni lägga de nya valsedlarna på bordet </a:t>
            </a:r>
            <a:r>
              <a:rPr lang="sv-SE" dirty="0" smtClean="0"/>
              <a:t>bredvid</a:t>
            </a:r>
            <a:endParaRPr lang="sv-SE" dirty="0"/>
          </a:p>
          <a:p>
            <a:endParaRPr lang="sv-SE" dirty="0"/>
          </a:p>
          <a:p>
            <a:endParaRPr lang="sv-SE" dirty="0"/>
          </a:p>
          <a:p>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12</a:t>
            </a:fld>
            <a:endParaRPr lang="sv-SE"/>
          </a:p>
        </p:txBody>
      </p:sp>
    </p:spTree>
    <p:extLst>
      <p:ext uri="{BB962C8B-B14F-4D97-AF65-F5344CB8AC3E}">
        <p14:creationId xmlns:p14="http://schemas.microsoft.com/office/powerpoint/2010/main" val="24186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pPr algn="ctr"/>
            <a:r>
              <a:rPr lang="sv-SE" dirty="0" smtClean="0"/>
              <a:t>Röstmottagning</a:t>
            </a:r>
            <a:endParaRPr lang="sv-SE" dirty="0"/>
          </a:p>
        </p:txBody>
      </p:sp>
      <p:sp>
        <p:nvSpPr>
          <p:cNvPr id="2" name="Platshållare för bildnummer 1"/>
          <p:cNvSpPr>
            <a:spLocks noGrp="1"/>
          </p:cNvSpPr>
          <p:nvPr>
            <p:ph type="sldNum" sz="quarter" idx="12"/>
          </p:nvPr>
        </p:nvSpPr>
        <p:spPr/>
        <p:txBody>
          <a:bodyPr/>
          <a:lstStyle/>
          <a:p>
            <a:fld id="{696A28D3-22CF-4FB0-80FD-EC473B325B38}" type="slidenum">
              <a:rPr lang="sv-SE" smtClean="0"/>
              <a:t>13</a:t>
            </a:fld>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889" y="3284904"/>
            <a:ext cx="6848475" cy="1624066"/>
          </a:xfrm>
          <a:prstGeom prst="rect">
            <a:avLst/>
          </a:prstGeom>
          <a:noFill/>
        </p:spPr>
      </p:pic>
    </p:spTree>
    <p:extLst>
      <p:ext uri="{BB962C8B-B14F-4D97-AF65-F5344CB8AC3E}">
        <p14:creationId xmlns:p14="http://schemas.microsoft.com/office/powerpoint/2010/main" val="2747565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Rösträtt</a:t>
            </a:r>
          </a:p>
        </p:txBody>
      </p:sp>
      <p:sp>
        <p:nvSpPr>
          <p:cNvPr id="3" name="Platshållare för innehåll 2"/>
          <p:cNvSpPr>
            <a:spLocks noGrp="1"/>
          </p:cNvSpPr>
          <p:nvPr>
            <p:ph sz="half" idx="1"/>
          </p:nvPr>
        </p:nvSpPr>
        <p:spPr/>
        <p:txBody>
          <a:bodyPr/>
          <a:lstStyle/>
          <a:p>
            <a:pPr marL="0" indent="0">
              <a:buNone/>
            </a:pPr>
            <a:r>
              <a:rPr lang="sv-SE" dirty="0" smtClean="0"/>
              <a:t>Vid </a:t>
            </a:r>
            <a:r>
              <a:rPr lang="sv-SE" dirty="0"/>
              <a:t>val till Europaparlamentet ska väljaren</a:t>
            </a:r>
          </a:p>
          <a:p>
            <a:pPr lvl="0"/>
            <a:r>
              <a:rPr lang="sv-SE" dirty="0"/>
              <a:t>vara 18 </a:t>
            </a:r>
            <a:r>
              <a:rPr lang="sv-SE" dirty="0" smtClean="0"/>
              <a:t>år. </a:t>
            </a:r>
            <a:endParaRPr lang="sv-SE" dirty="0"/>
          </a:p>
          <a:p>
            <a:pPr lvl="0"/>
            <a:r>
              <a:rPr lang="sv-SE" dirty="0"/>
              <a:t>vara svensk medborgare och vara eller ha varit folkbokförd i Sverige, eller</a:t>
            </a:r>
          </a:p>
          <a:p>
            <a:pPr lvl="0"/>
            <a:r>
              <a:rPr lang="sv-SE" dirty="0"/>
              <a:t>vara medborgare i EU-land, folkbokförd i Sverige, ha anmält sig till </a:t>
            </a:r>
            <a:r>
              <a:rPr lang="sv-SE" dirty="0" smtClean="0"/>
              <a:t>röstlängden.</a:t>
            </a:r>
            <a:endParaRPr lang="sv-SE" dirty="0"/>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14</a:t>
            </a:fld>
            <a:endParaRPr lang="sv-SE"/>
          </a:p>
        </p:txBody>
      </p:sp>
      <p:pic>
        <p:nvPicPr>
          <p:cNvPr id="6" name="Platshållare för innehåll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9663" y="2029537"/>
            <a:ext cx="4994275" cy="3352963"/>
          </a:xfrm>
        </p:spPr>
      </p:pic>
    </p:spTree>
    <p:extLst>
      <p:ext uri="{BB962C8B-B14F-4D97-AF65-F5344CB8AC3E}">
        <p14:creationId xmlns:p14="http://schemas.microsoft.com/office/powerpoint/2010/main" val="1247890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28CDD2-0D68-480C-A11E-77AC6A59F6E1}"/>
              </a:ext>
            </a:extLst>
          </p:cNvPr>
          <p:cNvSpPr>
            <a:spLocks noGrp="1"/>
          </p:cNvSpPr>
          <p:nvPr>
            <p:ph type="title"/>
          </p:nvPr>
        </p:nvSpPr>
        <p:spPr>
          <a:xfrm>
            <a:off x="1008000" y="495212"/>
            <a:ext cx="10176000" cy="720000"/>
          </a:xfrm>
        </p:spPr>
        <p:txBody>
          <a:bodyPr/>
          <a:lstStyle/>
          <a:p>
            <a:r>
              <a:rPr lang="sv-SE" dirty="0" smtClean="0"/>
              <a:t>Rösträtten och röstkortet</a:t>
            </a:r>
            <a:endParaRPr lang="sv-SE" dirty="0">
              <a:solidFill>
                <a:srgbClr val="FF0000"/>
              </a:solidFill>
            </a:endParaRPr>
          </a:p>
        </p:txBody>
      </p:sp>
      <p:sp>
        <p:nvSpPr>
          <p:cNvPr id="3" name="Platshållare för innehåll 2">
            <a:extLst>
              <a:ext uri="{FF2B5EF4-FFF2-40B4-BE49-F238E27FC236}">
                <a16:creationId xmlns:a16="http://schemas.microsoft.com/office/drawing/2014/main" id="{11C80CE4-DFD2-41D0-90D5-E258D0919C4F}"/>
              </a:ext>
            </a:extLst>
          </p:cNvPr>
          <p:cNvSpPr>
            <a:spLocks noGrp="1"/>
          </p:cNvSpPr>
          <p:nvPr>
            <p:ph idx="1"/>
          </p:nvPr>
        </p:nvSpPr>
        <p:spPr>
          <a:xfrm>
            <a:off x="1008000" y="1355523"/>
            <a:ext cx="7090972" cy="4716554"/>
          </a:xfrm>
        </p:spPr>
        <p:txBody>
          <a:bodyPr>
            <a:normAutofit/>
          </a:bodyPr>
          <a:lstStyle/>
          <a:p>
            <a:endParaRPr lang="sv-SE" dirty="0" smtClean="0"/>
          </a:p>
          <a:p>
            <a:pPr lvl="0"/>
            <a:r>
              <a:rPr lang="sv-SE" dirty="0"/>
              <a:t>Rösträtten fastställs 30 dagar före valdagen. Efter det skickas röstkort ut.</a:t>
            </a:r>
          </a:p>
          <a:p>
            <a:pPr lvl="0"/>
            <a:r>
              <a:rPr lang="sv-SE" dirty="0"/>
              <a:t>Röstkortet är inte ett krav för att rösta i sin vallokal på valdagen.</a:t>
            </a:r>
          </a:p>
          <a:p>
            <a:endParaRPr lang="sv-SE" dirty="0"/>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15</a:t>
            </a:fld>
            <a:endParaRPr lang="sv-SE" dirty="0"/>
          </a:p>
        </p:txBody>
      </p:sp>
      <p:pic>
        <p:nvPicPr>
          <p:cNvPr id="6" name="Bildobjekt 5"/>
          <p:cNvPicPr>
            <a:picLocks noChangeAspect="1"/>
          </p:cNvPicPr>
          <p:nvPr/>
        </p:nvPicPr>
        <p:blipFill>
          <a:blip r:embed="rId3"/>
          <a:stretch>
            <a:fillRect/>
          </a:stretch>
        </p:blipFill>
        <p:spPr>
          <a:xfrm rot="1132444">
            <a:off x="7274452" y="2091249"/>
            <a:ext cx="5053569" cy="3979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70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Röstlängden</a:t>
            </a:r>
            <a:endParaRPr lang="sv-SE" dirty="0"/>
          </a:p>
        </p:txBody>
      </p:sp>
      <p:sp>
        <p:nvSpPr>
          <p:cNvPr id="5" name="Platshållare för innehåll 4"/>
          <p:cNvSpPr>
            <a:spLocks noGrp="1"/>
          </p:cNvSpPr>
          <p:nvPr>
            <p:ph sz="half" idx="1"/>
          </p:nvPr>
        </p:nvSpPr>
        <p:spPr>
          <a:xfrm>
            <a:off x="1007999" y="1535113"/>
            <a:ext cx="5422618" cy="4757578"/>
          </a:xfrm>
        </p:spPr>
        <p:txBody>
          <a:bodyPr/>
          <a:lstStyle/>
          <a:p>
            <a:r>
              <a:rPr lang="sv-SE" dirty="0" smtClean="0"/>
              <a:t>Fastställs </a:t>
            </a:r>
            <a:r>
              <a:rPr lang="sv-SE" dirty="0"/>
              <a:t>30 dagar före valdagen. Ingen </a:t>
            </a:r>
            <a:r>
              <a:rPr lang="sv-SE" dirty="0" smtClean="0"/>
              <a:t>anmälan, </a:t>
            </a:r>
            <a:r>
              <a:rPr lang="sv-SE" dirty="0"/>
              <a:t>med undantag </a:t>
            </a:r>
            <a:r>
              <a:rPr lang="sv-SE" dirty="0" smtClean="0"/>
              <a:t>för utlandssvenskar som utvandrat, och EU medborgare som vill rösta i det svenska valet.</a:t>
            </a:r>
          </a:p>
          <a:p>
            <a:r>
              <a:rPr lang="sv-SE" sz="2400" dirty="0" smtClean="0"/>
              <a:t>Valnämnden </a:t>
            </a:r>
            <a:r>
              <a:rPr lang="sv-SE" sz="2400" dirty="0"/>
              <a:t>kan lägga in </a:t>
            </a:r>
            <a:r>
              <a:rPr lang="sv-SE" sz="2400" dirty="0" smtClean="0"/>
              <a:t>rättelser </a:t>
            </a:r>
            <a:r>
              <a:rPr lang="sv-SE" sz="2400" dirty="0"/>
              <a:t>och stryka rösträtt på uppdrag av Valmyndigheten. </a:t>
            </a:r>
          </a:p>
          <a:p>
            <a:pPr marL="0" indent="0">
              <a:buNone/>
            </a:pP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16</a:t>
            </a:fld>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8022">
            <a:off x="6733792" y="316209"/>
            <a:ext cx="4356762" cy="615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1881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Röstning – steg för </a:t>
            </a:r>
            <a:r>
              <a:rPr lang="sv-SE" dirty="0" smtClean="0"/>
              <a:t>steg</a:t>
            </a:r>
            <a:endParaRPr lang="sv-SE" dirty="0"/>
          </a:p>
        </p:txBody>
      </p:sp>
      <p:sp>
        <p:nvSpPr>
          <p:cNvPr id="3" name="Platshållare för innehåll 2"/>
          <p:cNvSpPr>
            <a:spLocks noGrp="1"/>
          </p:cNvSpPr>
          <p:nvPr>
            <p:ph idx="1"/>
          </p:nvPr>
        </p:nvSpPr>
        <p:spPr>
          <a:xfrm>
            <a:off x="1008000" y="1338468"/>
            <a:ext cx="8834500" cy="4846022"/>
          </a:xfrm>
        </p:spPr>
        <p:txBody>
          <a:bodyPr/>
          <a:lstStyle/>
          <a:p>
            <a:pPr marL="457200" indent="-457200">
              <a:buFont typeface="+mj-lt"/>
              <a:buAutoNum type="arabicPeriod"/>
            </a:pPr>
            <a:r>
              <a:rPr lang="sv-SE" sz="2000" dirty="0" smtClean="0"/>
              <a:t>I dörren: Kontrollera </a:t>
            </a:r>
            <a:r>
              <a:rPr lang="sv-SE" sz="2000" dirty="0"/>
              <a:t>att väljaren </a:t>
            </a:r>
            <a:r>
              <a:rPr lang="sv-SE" sz="2000" dirty="0" smtClean="0"/>
              <a:t>har kommit </a:t>
            </a:r>
            <a:r>
              <a:rPr lang="sv-SE" sz="2000" dirty="0"/>
              <a:t>till rätt valdistrikt. </a:t>
            </a:r>
            <a:r>
              <a:rPr lang="sv-SE" sz="2000" dirty="0" smtClean="0"/>
              <a:t>Om väljaren </a:t>
            </a:r>
            <a:r>
              <a:rPr lang="sv-SE" sz="2000" dirty="0"/>
              <a:t>har röstkort </a:t>
            </a:r>
            <a:r>
              <a:rPr lang="sv-SE" sz="2000" dirty="0" smtClean="0"/>
              <a:t>med sig så kan informationen hämtas där.</a:t>
            </a:r>
            <a:endParaRPr lang="sv-SE" sz="2000" dirty="0"/>
          </a:p>
          <a:p>
            <a:pPr marL="457200" indent="-457200">
              <a:buFont typeface="+mj-lt"/>
              <a:buAutoNum type="arabicPeriod"/>
            </a:pPr>
            <a:r>
              <a:rPr lang="sv-SE" sz="2000" dirty="0"/>
              <a:t>Väljaren tar </a:t>
            </a:r>
            <a:r>
              <a:rPr lang="sv-SE" sz="2000" dirty="0" smtClean="0"/>
              <a:t>ensam valsedel vid </a:t>
            </a:r>
            <a:r>
              <a:rPr lang="sv-SE" sz="2000" dirty="0"/>
              <a:t>avskärmat </a:t>
            </a:r>
            <a:r>
              <a:rPr lang="sv-SE" sz="2000" dirty="0" smtClean="0"/>
              <a:t>valsedelställ.</a:t>
            </a:r>
            <a:endParaRPr lang="sv-SE" sz="2000" dirty="0"/>
          </a:p>
          <a:p>
            <a:pPr marL="457200" indent="-457200">
              <a:buFont typeface="+mj-lt"/>
              <a:buAutoNum type="arabicPeriod"/>
            </a:pPr>
            <a:r>
              <a:rPr lang="sv-SE" sz="2000" dirty="0"/>
              <a:t>Väljaren tar eller får valkuvert. </a:t>
            </a:r>
            <a:endParaRPr lang="sv-SE" sz="2000" dirty="0" smtClean="0"/>
          </a:p>
          <a:p>
            <a:pPr marL="457200" indent="-457200">
              <a:buFont typeface="+mj-lt"/>
              <a:buAutoNum type="arabicPeriod"/>
            </a:pPr>
            <a:r>
              <a:rPr lang="sv-SE" sz="2000" dirty="0" smtClean="0"/>
              <a:t>Väljaren </a:t>
            </a:r>
            <a:r>
              <a:rPr lang="sv-SE" sz="2000" dirty="0"/>
              <a:t>gör i ordning rösten bakom en ledig </a:t>
            </a:r>
            <a:r>
              <a:rPr lang="sv-SE" sz="2000" dirty="0" smtClean="0"/>
              <a:t>valskärm.</a:t>
            </a:r>
            <a:endParaRPr lang="sv-SE" sz="2000" dirty="0"/>
          </a:p>
          <a:p>
            <a:pPr marL="457200" indent="-457200">
              <a:buFont typeface="+mj-lt"/>
              <a:buAutoNum type="arabicPeriod"/>
            </a:pPr>
            <a:r>
              <a:rPr lang="sv-SE" sz="2000" dirty="0"/>
              <a:t>Väljaren lämnar </a:t>
            </a:r>
            <a:r>
              <a:rPr lang="sv-SE" sz="2000" dirty="0" smtClean="0"/>
              <a:t>valkuvertet till röstmottagarna.</a:t>
            </a:r>
          </a:p>
          <a:p>
            <a:pPr marL="457200" indent="-457200">
              <a:buFont typeface="+mj-lt"/>
              <a:buAutoNum type="arabicPeriod"/>
            </a:pPr>
            <a:r>
              <a:rPr lang="sv-SE" sz="2000" dirty="0" smtClean="0"/>
              <a:t>Väljaren </a:t>
            </a:r>
            <a:r>
              <a:rPr lang="sv-SE" sz="2000" dirty="0"/>
              <a:t>identifierar sig för </a:t>
            </a:r>
            <a:r>
              <a:rPr lang="sv-SE" sz="2000" dirty="0" smtClean="0"/>
              <a:t>en av röstmottagarna.</a:t>
            </a:r>
            <a:endParaRPr lang="sv-SE" sz="2000" dirty="0"/>
          </a:p>
          <a:p>
            <a:pPr marL="457200" indent="-457200">
              <a:buFont typeface="+mj-lt"/>
              <a:buAutoNum type="arabicPeriod"/>
            </a:pPr>
            <a:r>
              <a:rPr lang="sv-SE" sz="2000" dirty="0" smtClean="0"/>
              <a:t>Ni som röstmottagare </a:t>
            </a:r>
            <a:r>
              <a:rPr lang="sv-SE" sz="2000" dirty="0"/>
              <a:t>kontrollerar </a:t>
            </a:r>
            <a:r>
              <a:rPr lang="sv-SE" sz="2000" dirty="0" smtClean="0"/>
              <a:t>rösten, prickar </a:t>
            </a:r>
            <a:r>
              <a:rPr lang="sv-SE" sz="2000" dirty="0"/>
              <a:t>av väljaren i röstlängden och lägger rösten i urnan</a:t>
            </a:r>
            <a:r>
              <a:rPr lang="sv-SE" sz="2000" dirty="0" smtClean="0"/>
              <a:t>.</a:t>
            </a:r>
          </a:p>
          <a:p>
            <a:pPr marL="0" indent="0">
              <a:buNone/>
            </a:pP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17</a:t>
            </a:fld>
            <a:endParaRPr lang="sv-SE" dirty="0"/>
          </a:p>
        </p:txBody>
      </p:sp>
    </p:spTree>
    <p:extLst>
      <p:ext uri="{BB962C8B-B14F-4D97-AF65-F5344CB8AC3E}">
        <p14:creationId xmlns:p14="http://schemas.microsoft.com/office/powerpoint/2010/main" val="223699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idx="1"/>
          </p:nvPr>
        </p:nvSpPr>
        <p:spPr>
          <a:xfrm>
            <a:off x="1008000" y="1192846"/>
            <a:ext cx="4988984" cy="436227"/>
          </a:xfrm>
        </p:spPr>
        <p:txBody>
          <a:bodyPr/>
          <a:lstStyle/>
          <a:p>
            <a:r>
              <a:rPr lang="sv-SE" sz="2400" dirty="0"/>
              <a:t>Röstmottagare 1:</a:t>
            </a:r>
          </a:p>
        </p:txBody>
      </p:sp>
      <p:sp>
        <p:nvSpPr>
          <p:cNvPr id="10" name="Platshållare för text 9"/>
          <p:cNvSpPr>
            <a:spLocks noGrp="1"/>
          </p:cNvSpPr>
          <p:nvPr>
            <p:ph type="body" sz="quarter" idx="3"/>
          </p:nvPr>
        </p:nvSpPr>
        <p:spPr>
          <a:xfrm>
            <a:off x="6285637" y="1192846"/>
            <a:ext cx="4988984" cy="430997"/>
          </a:xfrm>
        </p:spPr>
        <p:txBody>
          <a:bodyPr/>
          <a:lstStyle/>
          <a:p>
            <a:r>
              <a:rPr lang="sv-SE" sz="2400" dirty="0"/>
              <a:t>Röstmottagare 2: </a:t>
            </a:r>
          </a:p>
        </p:txBody>
      </p:sp>
      <p:sp>
        <p:nvSpPr>
          <p:cNvPr id="7" name="Rubrik 6"/>
          <p:cNvSpPr>
            <a:spLocks noGrp="1"/>
          </p:cNvSpPr>
          <p:nvPr>
            <p:ph type="title"/>
          </p:nvPr>
        </p:nvSpPr>
        <p:spPr>
          <a:xfrm>
            <a:off x="1008000" y="351113"/>
            <a:ext cx="10176000" cy="720000"/>
          </a:xfrm>
        </p:spPr>
        <p:txBody>
          <a:bodyPr/>
          <a:lstStyle/>
          <a:p>
            <a:r>
              <a:rPr lang="sv-SE" dirty="0"/>
              <a:t>Mottagning av väljarens </a:t>
            </a:r>
            <a:r>
              <a:rPr lang="sv-SE" dirty="0" smtClean="0"/>
              <a:t>röst</a:t>
            </a:r>
            <a:endParaRPr lang="sv-SE" dirty="0"/>
          </a:p>
        </p:txBody>
      </p:sp>
      <p:sp>
        <p:nvSpPr>
          <p:cNvPr id="12" name="Platshållare för innehåll 11"/>
          <p:cNvSpPr>
            <a:spLocks noGrp="1"/>
          </p:cNvSpPr>
          <p:nvPr>
            <p:ph sz="half" idx="2"/>
          </p:nvPr>
        </p:nvSpPr>
        <p:spPr>
          <a:xfrm>
            <a:off x="1008000" y="1630071"/>
            <a:ext cx="4988984" cy="4592491"/>
          </a:xfrm>
        </p:spPr>
        <p:txBody>
          <a:bodyPr/>
          <a:lstStyle/>
          <a:p>
            <a:r>
              <a:rPr lang="sv-SE" sz="2000" dirty="0"/>
              <a:t>Tar emot väljarens valkuvert och </a:t>
            </a:r>
            <a:r>
              <a:rPr lang="sv-SE" sz="2000" dirty="0" smtClean="0"/>
              <a:t>legitimation.</a:t>
            </a:r>
            <a:r>
              <a:rPr lang="sv-SE" sz="2000" dirty="0"/>
              <a:t/>
            </a:r>
            <a:br>
              <a:rPr lang="sv-SE" sz="2000" dirty="0"/>
            </a:br>
            <a:endParaRPr lang="sv-SE" sz="2000" dirty="0"/>
          </a:p>
          <a:p>
            <a:r>
              <a:rPr lang="sv-SE" sz="2000" dirty="0"/>
              <a:t>Kontrollerar väljarens </a:t>
            </a:r>
            <a:r>
              <a:rPr lang="sv-SE" sz="2000" dirty="0" smtClean="0"/>
              <a:t>id-handling.</a:t>
            </a:r>
            <a:r>
              <a:rPr lang="sv-SE" sz="2000" dirty="0"/>
              <a:t/>
            </a:r>
            <a:br>
              <a:rPr lang="sv-SE" sz="2000" dirty="0"/>
            </a:br>
            <a:endParaRPr lang="sv-SE" sz="2000" dirty="0"/>
          </a:p>
          <a:p>
            <a:r>
              <a:rPr lang="sv-SE" sz="2000" dirty="0"/>
              <a:t>Kontrollerar och granskar väljarens </a:t>
            </a:r>
            <a:r>
              <a:rPr lang="sv-SE" sz="2000" dirty="0" smtClean="0"/>
              <a:t>valkuvert.</a:t>
            </a:r>
            <a:r>
              <a:rPr lang="sv-SE" sz="2000" dirty="0"/>
              <a:t/>
            </a:r>
            <a:br>
              <a:rPr lang="sv-SE" sz="2000" dirty="0"/>
            </a:br>
            <a:endParaRPr lang="sv-SE" sz="2000" dirty="0"/>
          </a:p>
          <a:p>
            <a:r>
              <a:rPr lang="sv-SE" sz="2000" dirty="0"/>
              <a:t>Lägger ner </a:t>
            </a:r>
            <a:r>
              <a:rPr lang="sv-SE" sz="2000" dirty="0" smtClean="0"/>
              <a:t>valkuvertet </a:t>
            </a:r>
            <a:r>
              <a:rPr lang="sv-SE" sz="2000" dirty="0"/>
              <a:t>i </a:t>
            </a:r>
            <a:r>
              <a:rPr lang="sv-SE" sz="2000" dirty="0" smtClean="0"/>
              <a:t>valurnan, </a:t>
            </a:r>
            <a:r>
              <a:rPr lang="sv-SE" sz="2000" dirty="0"/>
              <a:t>meddelar röstmottagare 2 </a:t>
            </a:r>
            <a:r>
              <a:rPr lang="sv-SE" sz="2000" dirty="0" smtClean="0"/>
              <a:t>att väljaren </a:t>
            </a:r>
            <a:r>
              <a:rPr lang="sv-SE" sz="2000" dirty="0"/>
              <a:t>röstat. </a:t>
            </a:r>
          </a:p>
          <a:p>
            <a:pPr lvl="1"/>
            <a:endParaRPr lang="sv-SE" sz="1400" dirty="0"/>
          </a:p>
        </p:txBody>
      </p:sp>
      <p:sp>
        <p:nvSpPr>
          <p:cNvPr id="13" name="Platshållare för innehåll 12"/>
          <p:cNvSpPr>
            <a:spLocks noGrp="1"/>
          </p:cNvSpPr>
          <p:nvPr>
            <p:ph sz="quarter" idx="4"/>
          </p:nvPr>
        </p:nvSpPr>
        <p:spPr>
          <a:xfrm>
            <a:off x="6285637" y="1623843"/>
            <a:ext cx="4988984" cy="4742390"/>
          </a:xfrm>
        </p:spPr>
        <p:txBody>
          <a:bodyPr anchor="b"/>
          <a:lstStyle/>
          <a:p>
            <a:r>
              <a:rPr lang="sv-SE" sz="2000" dirty="0"/>
              <a:t>Slår upp väljaren i </a:t>
            </a:r>
            <a:r>
              <a:rPr lang="sv-SE" sz="2000" dirty="0" smtClean="0"/>
              <a:t>röstlängden.</a:t>
            </a:r>
            <a:endParaRPr lang="sv-SE" sz="2000" dirty="0"/>
          </a:p>
          <a:p>
            <a:r>
              <a:rPr lang="sv-SE" sz="2000" dirty="0"/>
              <a:t>Motläser väljarens namn högt så väljaren </a:t>
            </a:r>
            <a:r>
              <a:rPr lang="sv-SE" sz="2000" dirty="0" smtClean="0"/>
              <a:t>och röstmottagare 1 kan bekräfta.</a:t>
            </a:r>
            <a:endParaRPr lang="sv-SE" sz="2000" dirty="0"/>
          </a:p>
          <a:p>
            <a:r>
              <a:rPr lang="sv-SE" sz="2000" dirty="0"/>
              <a:t>Markerar i röstlängden hur väljaren har legitimerat sig. </a:t>
            </a:r>
          </a:p>
          <a:p>
            <a:r>
              <a:rPr lang="sv-SE" sz="2000" dirty="0" smtClean="0"/>
              <a:t>Inväntar granskning av valkuvert.</a:t>
            </a:r>
          </a:p>
          <a:p>
            <a:r>
              <a:rPr lang="sv-SE" sz="2000" dirty="0"/>
              <a:t>Prickar av väljarens rad i röstlängden med hjälp av </a:t>
            </a:r>
            <a:r>
              <a:rPr lang="sv-SE" sz="2000" dirty="0" smtClean="0"/>
              <a:t>linjal.</a:t>
            </a:r>
            <a:endParaRPr lang="sv-SE" sz="2000" dirty="0"/>
          </a:p>
          <a:p>
            <a:endParaRPr lang="sv-SE" sz="2000" dirty="0"/>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955" y="364657"/>
            <a:ext cx="3267202" cy="6957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348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9"/>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387600" y="-118884"/>
            <a:ext cx="7874000" cy="5651501"/>
          </a:xfrm>
        </p:spPr>
      </p:pic>
      <p:sp>
        <p:nvSpPr>
          <p:cNvPr id="6" name="Platshållare för bildnummer 5"/>
          <p:cNvSpPr>
            <a:spLocks noGrp="1"/>
          </p:cNvSpPr>
          <p:nvPr>
            <p:ph type="sldNum" sz="quarter" idx="12"/>
          </p:nvPr>
        </p:nvSpPr>
        <p:spPr/>
        <p:txBody>
          <a:bodyPr/>
          <a:lstStyle/>
          <a:p>
            <a:fld id="{696A28D3-22CF-4FB0-80FD-EC473B325B38}" type="slidenum">
              <a:rPr lang="sv-SE" smtClean="0"/>
              <a:t>19</a:t>
            </a:fld>
            <a:endParaRPr lang="sv-SE"/>
          </a:p>
        </p:txBody>
      </p:sp>
    </p:spTree>
    <p:extLst>
      <p:ext uri="{BB962C8B-B14F-4D97-AF65-F5344CB8AC3E}">
        <p14:creationId xmlns:p14="http://schemas.microsoft.com/office/powerpoint/2010/main" val="12364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2580816" y="1271239"/>
            <a:ext cx="6370622" cy="1706137"/>
          </a:xfrm>
        </p:spPr>
        <p:txBody>
          <a:bodyPr/>
          <a:lstStyle/>
          <a:p>
            <a:pPr algn="ctr"/>
            <a:r>
              <a:rPr lang="sv-SE" dirty="0"/>
              <a:t>Utbildning för röstmottagare i vallokal</a:t>
            </a:r>
          </a:p>
        </p:txBody>
      </p:sp>
      <p:sp>
        <p:nvSpPr>
          <p:cNvPr id="5" name="Underrubrik 4"/>
          <p:cNvSpPr>
            <a:spLocks noGrp="1"/>
          </p:cNvSpPr>
          <p:nvPr>
            <p:ph type="subTitle" idx="1"/>
          </p:nvPr>
        </p:nvSpPr>
        <p:spPr>
          <a:xfrm>
            <a:off x="2580000" y="3329641"/>
            <a:ext cx="6370622" cy="1390949"/>
          </a:xfrm>
        </p:spPr>
        <p:txBody>
          <a:bodyPr/>
          <a:lstStyle/>
          <a:p>
            <a:pPr algn="ctr"/>
            <a:r>
              <a:rPr lang="sv-SE" dirty="0"/>
              <a:t>Val till </a:t>
            </a:r>
            <a:r>
              <a:rPr lang="sv-SE" dirty="0" smtClean="0"/>
              <a:t>Europaparlamentet 2024</a:t>
            </a:r>
            <a:endParaRPr lang="sv-SE" dirty="0"/>
          </a:p>
          <a:p>
            <a:endParaRPr lang="sv-SE" dirty="0"/>
          </a:p>
          <a:p>
            <a:pPr algn="ctr"/>
            <a:r>
              <a:rPr lang="sv-SE" sz="1100" dirty="0" smtClean="0"/>
              <a:t>Produktnummer VAL </a:t>
            </a:r>
            <a:r>
              <a:rPr lang="sv-SE" sz="1100" dirty="0"/>
              <a:t>V0780 03</a:t>
            </a:r>
          </a:p>
        </p:txBody>
      </p:sp>
      <p:sp>
        <p:nvSpPr>
          <p:cNvPr id="2" name="Platshållare för bildnummer 1"/>
          <p:cNvSpPr>
            <a:spLocks noGrp="1"/>
          </p:cNvSpPr>
          <p:nvPr>
            <p:ph type="sldNum" sz="quarter" idx="12"/>
          </p:nvPr>
        </p:nvSpPr>
        <p:spPr/>
        <p:txBody>
          <a:bodyPr/>
          <a:lstStyle/>
          <a:p>
            <a:fld id="{696A28D3-22CF-4FB0-80FD-EC473B325B38}" type="slidenum">
              <a:rPr lang="sv-SE" smtClean="0"/>
              <a:t>2</a:t>
            </a:fld>
            <a:endParaRPr lang="sv-SE" dirty="0"/>
          </a:p>
        </p:txBody>
      </p:sp>
    </p:spTree>
    <p:extLst>
      <p:ext uri="{BB962C8B-B14F-4D97-AF65-F5344CB8AC3E}">
        <p14:creationId xmlns:p14="http://schemas.microsoft.com/office/powerpoint/2010/main" val="1277969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230C6-7BDB-4595-8F28-480B0C9E4E22}"/>
              </a:ext>
            </a:extLst>
          </p:cNvPr>
          <p:cNvSpPr>
            <a:spLocks noGrp="1"/>
          </p:cNvSpPr>
          <p:nvPr>
            <p:ph type="title"/>
          </p:nvPr>
        </p:nvSpPr>
        <p:spPr>
          <a:xfrm>
            <a:off x="697610" y="243348"/>
            <a:ext cx="10176000" cy="720000"/>
          </a:xfrm>
        </p:spPr>
        <p:txBody>
          <a:bodyPr/>
          <a:lstStyle/>
          <a:p>
            <a:r>
              <a:rPr lang="sv-SE" dirty="0" smtClean="0"/>
              <a:t>Tre sätt </a:t>
            </a:r>
            <a:r>
              <a:rPr lang="sv-SE" dirty="0"/>
              <a:t>att identifiera </a:t>
            </a:r>
            <a:r>
              <a:rPr lang="sv-SE" dirty="0" smtClean="0"/>
              <a:t>sig</a:t>
            </a:r>
            <a:endParaRPr lang="sv-SE" dirty="0">
              <a:solidFill>
                <a:srgbClr val="FF0000"/>
              </a:solidFill>
            </a:endParaRPr>
          </a:p>
        </p:txBody>
      </p:sp>
      <p:sp>
        <p:nvSpPr>
          <p:cNvPr id="6" name="Platshållare för innehåll 5">
            <a:extLst>
              <a:ext uri="{FF2B5EF4-FFF2-40B4-BE49-F238E27FC236}">
                <a16:creationId xmlns:a16="http://schemas.microsoft.com/office/drawing/2014/main" id="{D2EF9D5E-B41A-4B94-ACA6-0ED5A91863BC}"/>
              </a:ext>
            </a:extLst>
          </p:cNvPr>
          <p:cNvSpPr>
            <a:spLocks noGrp="1"/>
          </p:cNvSpPr>
          <p:nvPr>
            <p:ph idx="1"/>
          </p:nvPr>
        </p:nvSpPr>
        <p:spPr>
          <a:xfrm>
            <a:off x="697610" y="1229388"/>
            <a:ext cx="4417441" cy="4659888"/>
          </a:xfrm>
        </p:spPr>
        <p:txBody>
          <a:bodyPr>
            <a:noAutofit/>
          </a:bodyPr>
          <a:lstStyle/>
          <a:p>
            <a:r>
              <a:rPr lang="sv-SE" dirty="0" smtClean="0"/>
              <a:t>Väljaren </a:t>
            </a:r>
            <a:r>
              <a:rPr lang="sv-SE" dirty="0"/>
              <a:t>har giltig id-handling med sig </a:t>
            </a:r>
            <a:r>
              <a:rPr lang="sv-SE" dirty="0">
                <a:sym typeface="Wingdings" panose="05000000000000000000" pitchFamily="2" charset="2"/>
              </a:rPr>
              <a:t> k</a:t>
            </a:r>
            <a:r>
              <a:rPr lang="sv-SE" dirty="0"/>
              <a:t>ryssa i rutan ’Leg</a:t>
            </a:r>
            <a:r>
              <a:rPr lang="sv-SE" dirty="0" smtClean="0"/>
              <a:t>’</a:t>
            </a:r>
          </a:p>
          <a:p>
            <a:r>
              <a:rPr lang="sv-SE" dirty="0" smtClean="0"/>
              <a:t>Du </a:t>
            </a:r>
            <a:r>
              <a:rPr lang="sv-SE" dirty="0"/>
              <a:t>som röstmottagare känner </a:t>
            </a:r>
            <a:r>
              <a:rPr lang="sv-SE" dirty="0" smtClean="0"/>
              <a:t>väljaren </a:t>
            </a:r>
            <a:r>
              <a:rPr lang="sv-SE" dirty="0">
                <a:sym typeface="Wingdings" panose="05000000000000000000" pitchFamily="2" charset="2"/>
              </a:rPr>
              <a:t>  skriv </a:t>
            </a:r>
            <a:r>
              <a:rPr lang="sv-SE" dirty="0" smtClean="0">
                <a:sym typeface="Wingdings" panose="05000000000000000000" pitchFamily="2" charset="2"/>
              </a:rPr>
              <a:t>dina initialer under</a:t>
            </a:r>
            <a:r>
              <a:rPr lang="sv-SE" dirty="0" smtClean="0"/>
              <a:t> </a:t>
            </a:r>
            <a:r>
              <a:rPr lang="sv-SE" dirty="0"/>
              <a:t>’Intygar</a:t>
            </a:r>
            <a:r>
              <a:rPr lang="sv-SE" dirty="0" smtClean="0"/>
              <a:t>’.</a:t>
            </a:r>
            <a:endParaRPr lang="sv-SE" dirty="0"/>
          </a:p>
          <a:p>
            <a:r>
              <a:rPr lang="sv-SE" dirty="0" smtClean="0"/>
              <a:t>En utomstående </a:t>
            </a:r>
            <a:r>
              <a:rPr lang="sv-SE" dirty="0"/>
              <a:t>styrker väljarens identitet </a:t>
            </a:r>
            <a:r>
              <a:rPr lang="sv-SE" dirty="0">
                <a:sym typeface="Wingdings" panose="05000000000000000000" pitchFamily="2" charset="2"/>
              </a:rPr>
              <a:t> </a:t>
            </a:r>
            <a:r>
              <a:rPr lang="sv-SE" dirty="0" smtClean="0">
                <a:sym typeface="Wingdings" panose="05000000000000000000" pitchFamily="2" charset="2"/>
              </a:rPr>
              <a:t>skriv </a:t>
            </a:r>
            <a:r>
              <a:rPr lang="sv-SE" dirty="0">
                <a:sym typeface="Wingdings" panose="05000000000000000000" pitchFamily="2" charset="2"/>
              </a:rPr>
              <a:t>in personnummer eller födelsedatum </a:t>
            </a:r>
            <a:r>
              <a:rPr lang="sv-SE" b="1" dirty="0" smtClean="0">
                <a:sym typeface="Wingdings" panose="05000000000000000000" pitchFamily="2" charset="2"/>
              </a:rPr>
              <a:t>på </a:t>
            </a:r>
            <a:r>
              <a:rPr lang="sv-SE" b="1" dirty="0">
                <a:sym typeface="Wingdings" panose="05000000000000000000" pitchFamily="2" charset="2"/>
              </a:rPr>
              <a:t>den som intygar</a:t>
            </a:r>
            <a:r>
              <a:rPr lang="sv-SE" dirty="0">
                <a:sym typeface="Wingdings" panose="05000000000000000000" pitchFamily="2" charset="2"/>
              </a:rPr>
              <a:t>. </a:t>
            </a:r>
            <a:r>
              <a:rPr lang="sv-SE" dirty="0" smtClean="0">
                <a:sym typeface="Wingdings" panose="05000000000000000000" pitchFamily="2" charset="2"/>
              </a:rPr>
              <a:t>Id-handling krävs! </a:t>
            </a:r>
            <a:endParaRPr lang="sv-SE" dirty="0"/>
          </a:p>
        </p:txBody>
      </p:sp>
      <p:sp>
        <p:nvSpPr>
          <p:cNvPr id="7" name="Platshållare för bildnummer 6"/>
          <p:cNvSpPr>
            <a:spLocks noGrp="1"/>
          </p:cNvSpPr>
          <p:nvPr>
            <p:ph type="sldNum" sz="quarter" idx="12"/>
          </p:nvPr>
        </p:nvSpPr>
        <p:spPr/>
        <p:txBody>
          <a:bodyPr/>
          <a:lstStyle/>
          <a:p>
            <a:fld id="{696A28D3-22CF-4FB0-80FD-EC473B325B38}" type="slidenum">
              <a:rPr lang="sv-SE" smtClean="0"/>
              <a:t>20</a:t>
            </a:fld>
            <a:endParaRPr lang="sv-SE" dirty="0"/>
          </a:p>
        </p:txBody>
      </p:sp>
      <p:pic>
        <p:nvPicPr>
          <p:cNvPr id="3" name="Bildobjekt 2"/>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616594" y="1543843"/>
            <a:ext cx="4841675" cy="564028"/>
          </a:xfrm>
          <a:prstGeom prst="rect">
            <a:avLst/>
          </a:prstGeom>
          <a:effectLst>
            <a:outerShdw blurRad="50800" dist="38100" dir="15000000" algn="t" rotWithShape="0">
              <a:prstClr val="black">
                <a:alpha val="40000"/>
              </a:prstClr>
            </a:outerShdw>
          </a:effectLst>
        </p:spPr>
      </p:pic>
      <p:pic>
        <p:nvPicPr>
          <p:cNvPr id="4" name="Bildobjekt 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616594" y="2902474"/>
            <a:ext cx="4841675" cy="529495"/>
          </a:xfrm>
          <a:prstGeom prst="rect">
            <a:avLst/>
          </a:prstGeom>
          <a:effectLst>
            <a:outerShdw blurRad="50800" dist="38100" dir="5400000" algn="t" rotWithShape="0">
              <a:prstClr val="black">
                <a:alpha val="40000"/>
              </a:prstClr>
            </a:outerShdw>
          </a:effectLst>
        </p:spPr>
      </p:pic>
      <p:pic>
        <p:nvPicPr>
          <p:cNvPr id="5" name="Bildobjekt 4"/>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616594" y="4262856"/>
            <a:ext cx="4841675" cy="61196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34850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Digitala id-handlingar</a:t>
            </a:r>
            <a:endParaRPr lang="sv-SE" dirty="0"/>
          </a:p>
        </p:txBody>
      </p:sp>
      <p:sp>
        <p:nvSpPr>
          <p:cNvPr id="3" name="Platshållare för innehåll 2"/>
          <p:cNvSpPr>
            <a:spLocks noGrp="1"/>
          </p:cNvSpPr>
          <p:nvPr>
            <p:ph idx="1"/>
          </p:nvPr>
        </p:nvSpPr>
        <p:spPr/>
        <p:txBody>
          <a:bodyPr/>
          <a:lstStyle/>
          <a:p>
            <a:r>
              <a:rPr lang="sv-SE" dirty="0" smtClean="0"/>
              <a:t>Kan godkännas om de kommer från:</a:t>
            </a:r>
          </a:p>
          <a:p>
            <a:pPr lvl="1"/>
            <a:r>
              <a:rPr lang="sv-SE" dirty="0" err="1" smtClean="0"/>
              <a:t>BankID</a:t>
            </a:r>
            <a:endParaRPr lang="sv-SE" dirty="0" smtClean="0"/>
          </a:p>
          <a:p>
            <a:pPr lvl="1"/>
            <a:r>
              <a:rPr lang="sv-SE" dirty="0" smtClean="0"/>
              <a:t>Freja (om det står ”Freja+” ovanför legitimationen)</a:t>
            </a:r>
          </a:p>
          <a:p>
            <a:r>
              <a:rPr lang="sv-SE" dirty="0" smtClean="0"/>
              <a:t>Samma regler i övrigt som vid fysiska id-kort</a:t>
            </a:r>
          </a:p>
          <a:p>
            <a:r>
              <a:rPr lang="sv-SE" dirty="0" smtClean="0"/>
              <a:t>Kontrollera äktheten!</a:t>
            </a:r>
          </a:p>
          <a:p>
            <a:endParaRPr lang="sv-SE" dirty="0"/>
          </a:p>
          <a:p>
            <a:endParaRPr lang="sv-SE" dirty="0"/>
          </a:p>
          <a:p>
            <a:endParaRPr lang="sv-SE" dirty="0"/>
          </a:p>
        </p:txBody>
      </p:sp>
    </p:spTree>
    <p:extLst>
      <p:ext uri="{BB962C8B-B14F-4D97-AF65-F5344CB8AC3E}">
        <p14:creationId xmlns:p14="http://schemas.microsoft.com/office/powerpoint/2010/main" val="1758421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
            </a:r>
            <a:endParaRPr lang="sv-SE" dirty="0"/>
          </a:p>
        </p:txBody>
      </p:sp>
      <p:pic>
        <p:nvPicPr>
          <p:cNvPr id="4" name="bankid_visuell_kontroll_sw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535113"/>
            <a:ext cx="7735887" cy="4351337"/>
          </a:xfrm>
        </p:spPr>
      </p:pic>
    </p:spTree>
    <p:extLst>
      <p:ext uri="{BB962C8B-B14F-4D97-AF65-F5344CB8AC3E}">
        <p14:creationId xmlns:p14="http://schemas.microsoft.com/office/powerpoint/2010/main" val="1192643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sz="half" idx="2"/>
          </p:nvPr>
        </p:nvPicPr>
        <p:blipFill>
          <a:blip r:embed="rId3"/>
          <a:stretch>
            <a:fillRect/>
          </a:stretch>
        </p:blipFill>
        <p:spPr>
          <a:xfrm>
            <a:off x="6189663" y="1548214"/>
            <a:ext cx="4994275" cy="4315610"/>
          </a:xfrm>
          <a:prstGeom prst="rect">
            <a:avLst/>
          </a:prstGeom>
        </p:spPr>
      </p:pic>
      <p:pic>
        <p:nvPicPr>
          <p:cNvPr id="6" name="Platshållare för innehåll 5"/>
          <p:cNvPicPr>
            <a:picLocks noGrp="1" noChangeAspect="1"/>
          </p:cNvPicPr>
          <p:nvPr>
            <p:ph sz="half" idx="1"/>
          </p:nvPr>
        </p:nvPicPr>
        <p:blipFill rotWithShape="1">
          <a:blip r:embed="rId4"/>
          <a:srcRect l="37802"/>
          <a:stretch/>
        </p:blipFill>
        <p:spPr>
          <a:xfrm>
            <a:off x="1080044" y="1535113"/>
            <a:ext cx="4850313" cy="4351337"/>
          </a:xfrm>
          <a:prstGeom prst="rect">
            <a:avLst/>
          </a:prstGeom>
        </p:spPr>
      </p:pic>
      <p:pic>
        <p:nvPicPr>
          <p:cNvPr id="7" name="Bildobjekt 6"/>
          <p:cNvPicPr>
            <a:picLocks noChangeAspect="1"/>
          </p:cNvPicPr>
          <p:nvPr/>
        </p:nvPicPr>
        <p:blipFill>
          <a:blip r:embed="rId5"/>
          <a:stretch>
            <a:fillRect/>
          </a:stretch>
        </p:blipFill>
        <p:spPr>
          <a:xfrm>
            <a:off x="1080044" y="522086"/>
            <a:ext cx="1774053" cy="707302"/>
          </a:xfrm>
          <a:prstGeom prst="rect">
            <a:avLst/>
          </a:prstGeom>
        </p:spPr>
      </p:pic>
    </p:spTree>
    <p:extLst>
      <p:ext uri="{BB962C8B-B14F-4D97-AF65-F5344CB8AC3E}">
        <p14:creationId xmlns:p14="http://schemas.microsoft.com/office/powerpoint/2010/main" val="866714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Granska </a:t>
            </a:r>
            <a:r>
              <a:rPr lang="sv-SE" dirty="0" smtClean="0"/>
              <a:t>valkuvert</a:t>
            </a:r>
            <a:endParaRPr lang="sv-SE" dirty="0"/>
          </a:p>
        </p:txBody>
      </p:sp>
      <p:sp>
        <p:nvSpPr>
          <p:cNvPr id="3" name="Platshållare för innehåll 2"/>
          <p:cNvSpPr>
            <a:spLocks noGrp="1"/>
          </p:cNvSpPr>
          <p:nvPr>
            <p:ph idx="1"/>
          </p:nvPr>
        </p:nvSpPr>
        <p:spPr>
          <a:xfrm>
            <a:off x="912306" y="1651031"/>
            <a:ext cx="10176001" cy="4592310"/>
          </a:xfrm>
        </p:spPr>
        <p:txBody>
          <a:bodyPr/>
          <a:lstStyle/>
          <a:p>
            <a:pPr lvl="0"/>
            <a:r>
              <a:rPr lang="sv-SE" dirty="0" smtClean="0"/>
              <a:t>Endast en valsedel. </a:t>
            </a:r>
          </a:p>
          <a:p>
            <a:pPr lvl="0"/>
            <a:r>
              <a:rPr lang="sv-SE" dirty="0" smtClean="0"/>
              <a:t>Valsedel ovikt.</a:t>
            </a:r>
            <a:endParaRPr lang="sv-SE" dirty="0"/>
          </a:p>
          <a:p>
            <a:pPr lvl="0"/>
            <a:r>
              <a:rPr lang="sv-SE" dirty="0"/>
              <a:t>Valkuvertet </a:t>
            </a:r>
            <a:r>
              <a:rPr lang="sv-SE" dirty="0" smtClean="0"/>
              <a:t>förslutet.</a:t>
            </a:r>
            <a:endParaRPr lang="sv-SE" dirty="0"/>
          </a:p>
          <a:p>
            <a:pPr lvl="0"/>
            <a:r>
              <a:rPr lang="sv-SE" dirty="0"/>
              <a:t>Valkuvertet fritt från </a:t>
            </a:r>
            <a:r>
              <a:rPr lang="sv-SE" dirty="0" smtClean="0"/>
              <a:t>markeringar.</a:t>
            </a: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24</a:t>
            </a:fld>
            <a:endParaRPr lang="sv-SE" dirty="0"/>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36464" y="1229388"/>
            <a:ext cx="2562727" cy="2033810"/>
          </a:xfrm>
          <a:prstGeom prst="rect">
            <a:avLst/>
          </a:prstGeom>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04429" y="2763279"/>
            <a:ext cx="2563200" cy="2034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038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p:cNvSpPr>
            <a:spLocks noGrp="1"/>
          </p:cNvSpPr>
          <p:nvPr>
            <p:ph type="body" idx="1"/>
          </p:nvPr>
        </p:nvSpPr>
        <p:spPr/>
        <p:txBody>
          <a:bodyPr/>
          <a:lstStyle/>
          <a:p>
            <a:r>
              <a:rPr lang="sv-SE" dirty="0" smtClean="0"/>
              <a:t>Budröstning</a:t>
            </a:r>
            <a:endParaRPr lang="sv-SE" dirty="0"/>
          </a:p>
        </p:txBody>
      </p:sp>
      <p:sp>
        <p:nvSpPr>
          <p:cNvPr id="7" name="Platshållare för innehåll 6"/>
          <p:cNvSpPr>
            <a:spLocks noGrp="1"/>
          </p:cNvSpPr>
          <p:nvPr>
            <p:ph sz="half" idx="2"/>
          </p:nvPr>
        </p:nvSpPr>
        <p:spPr>
          <a:xfrm>
            <a:off x="1007533" y="2226391"/>
            <a:ext cx="4988984" cy="3774405"/>
          </a:xfrm>
        </p:spPr>
        <p:txBody>
          <a:bodyPr/>
          <a:lstStyle/>
          <a:p>
            <a:r>
              <a:rPr lang="sv-SE" dirty="0" smtClean="0"/>
              <a:t>När </a:t>
            </a:r>
            <a:r>
              <a:rPr lang="sv-SE" dirty="0"/>
              <a:t>väljaren behöver hjälp med att transportera sin röst till en röstningslokal eller vallokal finns budröstning. </a:t>
            </a:r>
            <a:endParaRPr lang="sv-SE" dirty="0" smtClean="0"/>
          </a:p>
          <a:p>
            <a:r>
              <a:rPr lang="sv-SE" dirty="0" smtClean="0"/>
              <a:t>Vid </a:t>
            </a:r>
            <a:r>
              <a:rPr lang="sv-SE" dirty="0"/>
              <a:t>budröstning behövs väljaren, </a:t>
            </a:r>
            <a:r>
              <a:rPr lang="sv-SE" dirty="0">
                <a:solidFill>
                  <a:prstClr val="black"/>
                </a:solidFill>
              </a:rPr>
              <a:t>ett vittne, och ett bud. </a:t>
            </a:r>
            <a:endParaRPr lang="sv-SE" dirty="0" smtClean="0">
              <a:solidFill>
                <a:prstClr val="black"/>
              </a:solidFill>
            </a:endParaRPr>
          </a:p>
          <a:p>
            <a:r>
              <a:rPr lang="sv-SE" dirty="0" smtClean="0">
                <a:solidFill>
                  <a:prstClr val="black"/>
                </a:solidFill>
              </a:rPr>
              <a:t>Dessutom </a:t>
            </a:r>
            <a:r>
              <a:rPr lang="sv-SE" dirty="0">
                <a:solidFill>
                  <a:prstClr val="black"/>
                </a:solidFill>
              </a:rPr>
              <a:t>behövs budröstningsmaterial</a:t>
            </a:r>
            <a:r>
              <a:rPr lang="sv-SE" dirty="0" smtClean="0">
                <a:solidFill>
                  <a:prstClr val="black"/>
                </a:solidFill>
              </a:rPr>
              <a:t>.</a:t>
            </a:r>
            <a:endParaRPr lang="sv-SE" dirty="0">
              <a:solidFill>
                <a:prstClr val="black"/>
              </a:solidFill>
            </a:endParaRPr>
          </a:p>
          <a:p>
            <a:endParaRPr lang="sv-SE" dirty="0"/>
          </a:p>
        </p:txBody>
      </p:sp>
      <p:sp>
        <p:nvSpPr>
          <p:cNvPr id="8" name="Platshållare för text 7"/>
          <p:cNvSpPr>
            <a:spLocks noGrp="1"/>
          </p:cNvSpPr>
          <p:nvPr>
            <p:ph type="body" sz="quarter" idx="3"/>
          </p:nvPr>
        </p:nvSpPr>
        <p:spPr/>
        <p:txBody>
          <a:bodyPr/>
          <a:lstStyle/>
          <a:p>
            <a:r>
              <a:rPr lang="sv-SE" dirty="0" smtClean="0"/>
              <a:t>Ambulerande röstmottagning</a:t>
            </a:r>
            <a:endParaRPr lang="sv-SE" dirty="0"/>
          </a:p>
        </p:txBody>
      </p:sp>
      <p:sp>
        <p:nvSpPr>
          <p:cNvPr id="9" name="Platshållare för innehåll 8"/>
          <p:cNvSpPr>
            <a:spLocks noGrp="1"/>
          </p:cNvSpPr>
          <p:nvPr>
            <p:ph sz="quarter" idx="4"/>
          </p:nvPr>
        </p:nvSpPr>
        <p:spPr/>
        <p:txBody>
          <a:bodyPr/>
          <a:lstStyle/>
          <a:p>
            <a:r>
              <a:rPr lang="sv-SE" dirty="0" smtClean="0"/>
              <a:t>Vid </a:t>
            </a:r>
            <a:r>
              <a:rPr lang="sv-SE" dirty="0"/>
              <a:t>ambulerande röstmottagning kan väljaren även få hjälp med att göra i ordning sin röst i hemma i bostaden.</a:t>
            </a:r>
          </a:p>
          <a:p>
            <a:r>
              <a:rPr lang="sv-SE" dirty="0" smtClean="0"/>
              <a:t>Två röstmottagare åker till väljaren. </a:t>
            </a:r>
            <a:endParaRPr lang="sv-SE" dirty="0"/>
          </a:p>
        </p:txBody>
      </p:sp>
      <p:sp>
        <p:nvSpPr>
          <p:cNvPr id="2" name="Rubrik 1"/>
          <p:cNvSpPr>
            <a:spLocks noGrp="1"/>
          </p:cNvSpPr>
          <p:nvPr>
            <p:ph type="title"/>
          </p:nvPr>
        </p:nvSpPr>
        <p:spPr/>
        <p:txBody>
          <a:bodyPr/>
          <a:lstStyle/>
          <a:p>
            <a:r>
              <a:rPr lang="sv-SE" dirty="0" smtClean="0"/>
              <a:t>Väljare som inte kan ta sig till vallokalen</a:t>
            </a:r>
            <a:endParaRPr lang="sv-SE" dirty="0"/>
          </a:p>
        </p:txBody>
      </p:sp>
    </p:spTree>
    <p:extLst>
      <p:ext uri="{BB962C8B-B14F-4D97-AF65-F5344CB8AC3E}">
        <p14:creationId xmlns:p14="http://schemas.microsoft.com/office/powerpoint/2010/main" val="1533252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3EB01A-FA3E-43DE-8569-8B526DB94D06}"/>
              </a:ext>
            </a:extLst>
          </p:cNvPr>
          <p:cNvSpPr>
            <a:spLocks noGrp="1"/>
          </p:cNvSpPr>
          <p:nvPr>
            <p:ph type="title"/>
          </p:nvPr>
        </p:nvSpPr>
        <p:spPr/>
        <p:txBody>
          <a:bodyPr/>
          <a:lstStyle/>
          <a:p>
            <a:r>
              <a:rPr lang="sv-SE" dirty="0"/>
              <a:t>Granskning av </a:t>
            </a:r>
            <a:r>
              <a:rPr lang="sv-SE" dirty="0" smtClean="0"/>
              <a:t>förtidsröster</a:t>
            </a:r>
            <a:endParaRPr lang="sv-SE" dirty="0"/>
          </a:p>
        </p:txBody>
      </p:sp>
      <p:sp>
        <p:nvSpPr>
          <p:cNvPr id="3" name="Platshållare för innehåll 2">
            <a:extLst>
              <a:ext uri="{FF2B5EF4-FFF2-40B4-BE49-F238E27FC236}">
                <a16:creationId xmlns:a16="http://schemas.microsoft.com/office/drawing/2014/main" id="{894CF432-9933-446F-B57B-D9C24AA10259}"/>
              </a:ext>
            </a:extLst>
          </p:cNvPr>
          <p:cNvSpPr>
            <a:spLocks noGrp="1"/>
          </p:cNvSpPr>
          <p:nvPr>
            <p:ph idx="1"/>
          </p:nvPr>
        </p:nvSpPr>
        <p:spPr/>
        <p:txBody>
          <a:bodyPr>
            <a:normAutofit/>
          </a:bodyPr>
          <a:lstStyle/>
          <a:p>
            <a:pPr marL="0" indent="0">
              <a:buNone/>
            </a:pPr>
            <a:r>
              <a:rPr lang="sv-SE" dirty="0" smtClean="0"/>
              <a:t>Skriv så här:</a:t>
            </a:r>
          </a:p>
          <a:p>
            <a:endParaRPr lang="sv-SE" dirty="0"/>
          </a:p>
          <a:p>
            <a:endParaRPr lang="sv-SE" dirty="0" smtClean="0"/>
          </a:p>
          <a:p>
            <a:endParaRPr lang="sv-SE" dirty="0"/>
          </a:p>
          <a:p>
            <a:endParaRPr lang="sv-SE" dirty="0" smtClean="0"/>
          </a:p>
          <a:p>
            <a:endParaRPr lang="sv-SE" dirty="0"/>
          </a:p>
          <a:p>
            <a:pPr marL="0" indent="0">
              <a:buNone/>
            </a:pPr>
            <a:r>
              <a:rPr lang="sv-SE" dirty="0" smtClean="0"/>
              <a:t>Förtidsröster läggs ner i urnan först efter att röstmottagningen har avslutats!</a:t>
            </a:r>
          </a:p>
        </p:txBody>
      </p:sp>
      <p:sp>
        <p:nvSpPr>
          <p:cNvPr id="5" name="Platshållare för bildnummer 4"/>
          <p:cNvSpPr>
            <a:spLocks noGrp="1"/>
          </p:cNvSpPr>
          <p:nvPr>
            <p:ph type="sldNum" sz="quarter" idx="12"/>
          </p:nvPr>
        </p:nvSpPr>
        <p:spPr/>
        <p:txBody>
          <a:bodyPr/>
          <a:lstStyle/>
          <a:p>
            <a:fld id="{696A28D3-22CF-4FB0-80FD-EC473B325B38}" type="slidenum">
              <a:rPr lang="sv-SE" smtClean="0"/>
              <a:t>26</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93" y="2563291"/>
            <a:ext cx="6636436" cy="139049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98324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Hantering av felaktiga </a:t>
            </a:r>
            <a:r>
              <a:rPr lang="sv-SE" dirty="0" smtClean="0"/>
              <a:t>förtidsröster</a:t>
            </a:r>
            <a:endParaRPr lang="sv-SE" dirty="0"/>
          </a:p>
        </p:txBody>
      </p:sp>
      <p:sp>
        <p:nvSpPr>
          <p:cNvPr id="3" name="Platshållare för innehåll 2"/>
          <p:cNvSpPr>
            <a:spLocks noGrp="1"/>
          </p:cNvSpPr>
          <p:nvPr>
            <p:ph idx="1"/>
          </p:nvPr>
        </p:nvSpPr>
        <p:spPr/>
        <p:txBody>
          <a:bodyPr/>
          <a:lstStyle/>
          <a:p>
            <a:pPr marL="0" indent="0">
              <a:buNone/>
            </a:pPr>
            <a:r>
              <a:rPr lang="sv-SE" dirty="0" smtClean="0"/>
              <a:t>Exempel </a:t>
            </a:r>
            <a:r>
              <a:rPr lang="sv-SE" dirty="0"/>
              <a:t>på felaktiga förtidsröster: </a:t>
            </a:r>
          </a:p>
          <a:p>
            <a:r>
              <a:rPr lang="sv-SE" dirty="0"/>
              <a:t>ö</a:t>
            </a:r>
            <a:r>
              <a:rPr lang="sv-SE" dirty="0" smtClean="0"/>
              <a:t>ppet </a:t>
            </a:r>
            <a:r>
              <a:rPr lang="sv-SE" dirty="0"/>
              <a:t>fönsterkuvert</a:t>
            </a:r>
          </a:p>
          <a:p>
            <a:r>
              <a:rPr lang="sv-SE" dirty="0"/>
              <a:t>f</a:t>
            </a:r>
            <a:r>
              <a:rPr lang="sv-SE" dirty="0" smtClean="0"/>
              <a:t>elaktigt </a:t>
            </a:r>
            <a:r>
              <a:rPr lang="sv-SE" dirty="0"/>
              <a:t>iordninggjort ytterkuvert för budröst</a:t>
            </a:r>
          </a:p>
          <a:p>
            <a:r>
              <a:rPr lang="sv-SE" dirty="0"/>
              <a:t>f</a:t>
            </a:r>
            <a:r>
              <a:rPr lang="sv-SE" dirty="0" smtClean="0"/>
              <a:t>elsänd </a:t>
            </a:r>
            <a:r>
              <a:rPr lang="sv-SE" dirty="0"/>
              <a:t>förtidsröst (öppnas inte)</a:t>
            </a:r>
          </a:p>
          <a:p>
            <a:pPr marL="0" indent="0">
              <a:buNone/>
            </a:pPr>
            <a:endParaRPr lang="sv-SE" dirty="0"/>
          </a:p>
          <a:p>
            <a:pPr marL="0" indent="0">
              <a:buNone/>
            </a:pPr>
            <a:r>
              <a:rPr lang="sv-SE" dirty="0" smtClean="0"/>
              <a:t>Lägg </a:t>
            </a:r>
            <a:r>
              <a:rPr lang="sv-SE" dirty="0"/>
              <a:t>tillbaka allt i fönsterkuvertet, anteckna anledningen på fönsterkuvertet samt lägg i omslag.</a:t>
            </a:r>
          </a:p>
          <a:p>
            <a:endParaRPr lang="sv-SE" dirty="0"/>
          </a:p>
          <a:p>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27</a:t>
            </a:fld>
            <a:endParaRPr lang="sv-SE" dirty="0"/>
          </a:p>
        </p:txBody>
      </p:sp>
    </p:spTree>
    <p:extLst>
      <p:ext uri="{BB962C8B-B14F-4D97-AF65-F5344CB8AC3E}">
        <p14:creationId xmlns:p14="http://schemas.microsoft.com/office/powerpoint/2010/main" val="2604924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F221C9-8DB9-4653-99B3-043FB4050074}"/>
              </a:ext>
            </a:extLst>
          </p:cNvPr>
          <p:cNvSpPr>
            <a:spLocks noGrp="1"/>
          </p:cNvSpPr>
          <p:nvPr>
            <p:ph type="title"/>
          </p:nvPr>
        </p:nvSpPr>
        <p:spPr/>
        <p:txBody>
          <a:bodyPr/>
          <a:lstStyle/>
          <a:p>
            <a:r>
              <a:rPr lang="sv-SE" dirty="0" smtClean="0"/>
              <a:t>Ångerröstning</a:t>
            </a:r>
            <a:endParaRPr lang="sv-SE" dirty="0"/>
          </a:p>
        </p:txBody>
      </p:sp>
      <p:sp>
        <p:nvSpPr>
          <p:cNvPr id="3" name="Platshållare för innehåll 2">
            <a:extLst>
              <a:ext uri="{FF2B5EF4-FFF2-40B4-BE49-F238E27FC236}">
                <a16:creationId xmlns:a16="http://schemas.microsoft.com/office/drawing/2014/main" id="{24DA84A9-0AF6-4214-9B2A-F9B9EA64464C}"/>
              </a:ext>
            </a:extLst>
          </p:cNvPr>
          <p:cNvSpPr>
            <a:spLocks noGrp="1"/>
          </p:cNvSpPr>
          <p:nvPr>
            <p:ph sz="half" idx="1"/>
          </p:nvPr>
        </p:nvSpPr>
        <p:spPr/>
        <p:txBody>
          <a:bodyPr/>
          <a:lstStyle/>
          <a:p>
            <a:r>
              <a:rPr lang="sv-SE" dirty="0"/>
              <a:t>Har man förtidsröstat och vill ångerrösta så gör man detta på valdagen i sin </a:t>
            </a:r>
            <a:r>
              <a:rPr lang="sv-SE" dirty="0" smtClean="0"/>
              <a:t>vallokal.</a:t>
            </a:r>
          </a:p>
          <a:p>
            <a:r>
              <a:rPr lang="sv-SE" dirty="0" smtClean="0"/>
              <a:t>Därför </a:t>
            </a:r>
            <a:r>
              <a:rPr lang="sv-SE" dirty="0"/>
              <a:t>läggs valkuvert från förtidsröstningen ner i urnan först efter att vallokalen stängt.</a:t>
            </a:r>
          </a:p>
          <a:p>
            <a:pPr marL="0" indent="0">
              <a:buNone/>
            </a:pPr>
            <a:endParaRPr lang="sv-SE" dirty="0"/>
          </a:p>
        </p:txBody>
      </p:sp>
      <p:pic>
        <p:nvPicPr>
          <p:cNvPr id="5" name="Platshållare för innehåll 4"/>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41143" y="1698171"/>
            <a:ext cx="4942857" cy="3635483"/>
          </a:xfrm>
        </p:spPr>
      </p:pic>
    </p:spTree>
    <p:extLst>
      <p:ext uri="{BB962C8B-B14F-4D97-AF65-F5344CB8AC3E}">
        <p14:creationId xmlns:p14="http://schemas.microsoft.com/office/powerpoint/2010/main" val="1097226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Ångerröstning – hur detta hanteras</a:t>
            </a:r>
            <a:endParaRPr lang="sv-SE" dirty="0"/>
          </a:p>
        </p:txBody>
      </p:sp>
      <p:sp>
        <p:nvSpPr>
          <p:cNvPr id="3" name="Platshållare för innehåll 2"/>
          <p:cNvSpPr>
            <a:spLocks noGrp="1"/>
          </p:cNvSpPr>
          <p:nvPr>
            <p:ph idx="1"/>
          </p:nvPr>
        </p:nvSpPr>
        <p:spPr/>
        <p:txBody>
          <a:bodyPr/>
          <a:lstStyle/>
          <a:p>
            <a:r>
              <a:rPr lang="sv-SE" sz="2000" b="1" dirty="0" smtClean="0"/>
              <a:t>Situation</a:t>
            </a:r>
            <a:r>
              <a:rPr lang="sv-SE" sz="2000" b="1" dirty="0"/>
              <a:t> A</a:t>
            </a:r>
            <a:r>
              <a:rPr lang="sv-SE" sz="2000" dirty="0" smtClean="0"/>
              <a:t>: Väljaren </a:t>
            </a:r>
            <a:r>
              <a:rPr lang="sv-SE" sz="2000" dirty="0"/>
              <a:t>röstar i vallokalen och röstlängden är markerad med (P</a:t>
            </a:r>
            <a:r>
              <a:rPr lang="sv-SE" sz="2000" dirty="0" smtClean="0"/>
              <a:t>)</a:t>
            </a:r>
            <a:endParaRPr lang="sv-SE" sz="2000" dirty="0"/>
          </a:p>
          <a:p>
            <a:pPr marL="666900" lvl="1" indent="-342900">
              <a:buClr>
                <a:schemeClr val="accent5"/>
              </a:buClr>
              <a:buFont typeface="+mj-lt"/>
              <a:buAutoNum type="arabicPeriod"/>
            </a:pPr>
            <a:r>
              <a:rPr lang="sv-SE" sz="1800" dirty="0"/>
              <a:t>Ge tillbaka hela </a:t>
            </a:r>
            <a:r>
              <a:rPr lang="sv-SE" sz="1800" dirty="0" smtClean="0"/>
              <a:t>förtidsrösten.</a:t>
            </a:r>
            <a:endParaRPr lang="sv-SE" sz="1800" dirty="0"/>
          </a:p>
          <a:p>
            <a:pPr marL="666900" lvl="1" indent="-342900">
              <a:buClr>
                <a:schemeClr val="accent5"/>
              </a:buClr>
              <a:buFont typeface="+mj-lt"/>
              <a:buAutoNum type="arabicPeriod"/>
            </a:pPr>
            <a:r>
              <a:rPr lang="sv-SE" sz="1800" dirty="0"/>
              <a:t>Markera med (/) i röstlängden </a:t>
            </a:r>
            <a:br>
              <a:rPr lang="sv-SE" sz="1800" dirty="0"/>
            </a:br>
            <a:r>
              <a:rPr lang="sv-SE" sz="1800" dirty="0"/>
              <a:t>och kryssa för rutan för Not i röstlängden.</a:t>
            </a:r>
          </a:p>
          <a:p>
            <a:pPr marL="666900" lvl="1" indent="-342900">
              <a:buClr>
                <a:schemeClr val="accent5"/>
              </a:buClr>
              <a:buFont typeface="+mj-lt"/>
              <a:buAutoNum type="arabicPeriod"/>
            </a:pPr>
            <a:r>
              <a:rPr lang="sv-SE" sz="1800" dirty="0"/>
              <a:t>Anteckna i protokollet att väljaren ångerröstat.</a:t>
            </a:r>
            <a:r>
              <a:rPr lang="sv-SE" dirty="0"/>
              <a:t/>
            </a:r>
            <a:br>
              <a:rPr lang="sv-SE" dirty="0"/>
            </a:br>
            <a:endParaRPr lang="sv-SE" dirty="0"/>
          </a:p>
          <a:p>
            <a:r>
              <a:rPr lang="sv-SE" sz="2000" b="1" dirty="0"/>
              <a:t>Situation </a:t>
            </a:r>
            <a:r>
              <a:rPr lang="sv-SE" sz="2000" b="1" dirty="0" smtClean="0"/>
              <a:t>B</a:t>
            </a:r>
            <a:r>
              <a:rPr lang="sv-SE" sz="2000" dirty="0" smtClean="0"/>
              <a:t>: Väljare </a:t>
            </a:r>
            <a:r>
              <a:rPr lang="sv-SE" sz="2000" dirty="0"/>
              <a:t>har röstat i vallokalen </a:t>
            </a:r>
            <a:r>
              <a:rPr lang="sv-SE" sz="2000" dirty="0" smtClean="0"/>
              <a:t>och vid granskningen av förtidsröster är  </a:t>
            </a:r>
            <a:r>
              <a:rPr lang="sv-SE" sz="2000" dirty="0"/>
              <a:t>röstlängden är markerad med </a:t>
            </a:r>
            <a:r>
              <a:rPr lang="sv-SE" sz="2000" dirty="0" smtClean="0"/>
              <a:t>(/)</a:t>
            </a:r>
            <a:endParaRPr lang="sv-SE" sz="2000" dirty="0"/>
          </a:p>
          <a:p>
            <a:pPr marL="666900" lvl="1" indent="-342900">
              <a:buClr>
                <a:schemeClr val="accent5"/>
              </a:buClr>
              <a:buFont typeface="+mj-lt"/>
              <a:buAutoNum type="arabicPeriod"/>
            </a:pPr>
            <a:r>
              <a:rPr lang="sv-SE" sz="1800" dirty="0"/>
              <a:t>Skriv på fönsterkuvertet att väljaren har ångerröstat och lägg sedan </a:t>
            </a:r>
            <a:r>
              <a:rPr lang="sv-SE" sz="1800" dirty="0" smtClean="0"/>
              <a:t>förtidsrösten </a:t>
            </a:r>
            <a:r>
              <a:rPr lang="sv-SE" sz="1800" dirty="0"/>
              <a:t>i </a:t>
            </a:r>
            <a:r>
              <a:rPr lang="sv-SE" sz="1800" dirty="0" smtClean="0"/>
              <a:t>omslaget </a:t>
            </a:r>
            <a:r>
              <a:rPr lang="sv-SE" sz="1800" dirty="0"/>
              <a:t>för underkända förtidsröster. </a:t>
            </a:r>
          </a:p>
          <a:p>
            <a:pPr marL="666900" lvl="1" indent="-342900">
              <a:buClr>
                <a:schemeClr val="accent5"/>
              </a:buClr>
              <a:buFont typeface="+mj-lt"/>
              <a:buAutoNum type="arabicPeriod"/>
            </a:pPr>
            <a:r>
              <a:rPr lang="sv-SE" sz="1800" dirty="0"/>
              <a:t>Anteckna i protokollet att väljaren ångerröstat.</a:t>
            </a:r>
          </a:p>
          <a:p>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29</a:t>
            </a:fld>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192" y="2060539"/>
            <a:ext cx="3355894" cy="1013760"/>
          </a:xfrm>
          <a:prstGeom prst="rect">
            <a:avLst/>
          </a:prstGeom>
          <a:effectLst>
            <a:outerShdw blurRad="63500" sx="102000" sy="102000" algn="ctr" rotWithShape="0">
              <a:prstClr val="black">
                <a:alpha val="40000"/>
              </a:prstClr>
            </a:outerShdw>
          </a:effectLst>
        </p:spPr>
      </p:pic>
      <p:pic>
        <p:nvPicPr>
          <p:cNvPr id="7" name="Bildobjekt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81660" y="4836505"/>
            <a:ext cx="3772426" cy="9502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3339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smtClean="0"/>
              <a:t>       VÄLKOMMEN!                </a:t>
            </a:r>
            <a:endParaRPr lang="sv-SE" dirty="0"/>
          </a:p>
        </p:txBody>
      </p:sp>
      <p:sp>
        <p:nvSpPr>
          <p:cNvPr id="4" name="Platshållare för innehåll 3"/>
          <p:cNvSpPr>
            <a:spLocks noGrp="1"/>
          </p:cNvSpPr>
          <p:nvPr>
            <p:ph sz="half" idx="2"/>
          </p:nvPr>
        </p:nvSpPr>
        <p:spPr/>
        <p:txBody>
          <a:bodyPr/>
          <a:lstStyle/>
          <a:p>
            <a:pPr marL="0" indent="0">
              <a:buNone/>
            </a:pPr>
            <a:r>
              <a:rPr lang="sv-SE" dirty="0"/>
              <a:t>Utbildningens </a:t>
            </a:r>
            <a:r>
              <a:rPr lang="sv-SE" dirty="0" smtClean="0"/>
              <a:t>delar:</a:t>
            </a:r>
            <a:endParaRPr lang="sv-SE" dirty="0"/>
          </a:p>
          <a:p>
            <a:r>
              <a:rPr lang="sv-SE" dirty="0" smtClean="0"/>
              <a:t>Vallokal, valsedlar och valhemligheten.</a:t>
            </a:r>
            <a:endParaRPr lang="sv-SE" dirty="0"/>
          </a:p>
          <a:p>
            <a:r>
              <a:rPr lang="sv-SE" dirty="0" smtClean="0"/>
              <a:t>Röstmottagning – rösträtt, röstkort, röstlängd.</a:t>
            </a:r>
            <a:endParaRPr lang="sv-SE" dirty="0"/>
          </a:p>
          <a:p>
            <a:r>
              <a:rPr lang="sv-SE" dirty="0"/>
              <a:t>Bemötande och </a:t>
            </a:r>
            <a:r>
              <a:rPr lang="sv-SE" dirty="0" smtClean="0"/>
              <a:t>säkerhet.</a:t>
            </a:r>
            <a:endParaRPr lang="sv-SE" dirty="0"/>
          </a:p>
          <a:p>
            <a:r>
              <a:rPr lang="sv-SE" dirty="0" smtClean="0"/>
              <a:t>Rösträkning.</a:t>
            </a:r>
            <a:endParaRPr lang="sv-SE" dirty="0"/>
          </a:p>
          <a:p>
            <a:endParaRPr lang="sv-SE" dirty="0"/>
          </a:p>
        </p:txBody>
      </p:sp>
      <p:sp>
        <p:nvSpPr>
          <p:cNvPr id="2" name="Platshållare för bildnummer 1"/>
          <p:cNvSpPr>
            <a:spLocks noGrp="1"/>
          </p:cNvSpPr>
          <p:nvPr>
            <p:ph type="sldNum" sz="quarter" idx="12"/>
          </p:nvPr>
        </p:nvSpPr>
        <p:spPr/>
        <p:txBody>
          <a:bodyPr/>
          <a:lstStyle/>
          <a:p>
            <a:fld id="{696A28D3-22CF-4FB0-80FD-EC473B325B38}" type="slidenum">
              <a:rPr lang="sv-SE" smtClean="0"/>
              <a:t>3</a:t>
            </a:fld>
            <a:endParaRPr lang="sv-SE"/>
          </a:p>
        </p:txBody>
      </p:sp>
      <p:pic>
        <p:nvPicPr>
          <p:cNvPr id="6" name="Platshållare för innehåll 5"/>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725714" y="1669144"/>
            <a:ext cx="5167086" cy="3669274"/>
          </a:xfrm>
        </p:spPr>
      </p:pic>
    </p:spTree>
    <p:extLst>
      <p:ext uri="{BB962C8B-B14F-4D97-AF65-F5344CB8AC3E}">
        <p14:creationId xmlns:p14="http://schemas.microsoft.com/office/powerpoint/2010/main" val="3022769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30</a:t>
            </a:fld>
            <a:endParaRPr lang="sv-SE"/>
          </a:p>
        </p:txBody>
      </p:sp>
    </p:spTree>
    <p:extLst>
      <p:ext uri="{BB962C8B-B14F-4D97-AF65-F5344CB8AC3E}">
        <p14:creationId xmlns:p14="http://schemas.microsoft.com/office/powerpoint/2010/main" val="863652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Övning - att </a:t>
            </a:r>
            <a:r>
              <a:rPr lang="sv-SE" dirty="0"/>
              <a:t>ta emot </a:t>
            </a:r>
            <a:r>
              <a:rPr lang="sv-SE" dirty="0" smtClean="0"/>
              <a:t>röster</a:t>
            </a:r>
            <a:endParaRPr lang="sv-SE" dirty="0"/>
          </a:p>
        </p:txBody>
      </p:sp>
      <p:sp>
        <p:nvSpPr>
          <p:cNvPr id="7" name="Platshållare för innehåll 6"/>
          <p:cNvSpPr>
            <a:spLocks noGrp="1"/>
          </p:cNvSpPr>
          <p:nvPr>
            <p:ph idx="1"/>
          </p:nvPr>
        </p:nvSpPr>
        <p:spPr/>
        <p:txBody>
          <a:bodyPr/>
          <a:lstStyle/>
          <a:p>
            <a:pPr marL="457200" indent="-457200">
              <a:buAutoNum type="arabicPeriod"/>
            </a:pPr>
            <a:r>
              <a:rPr lang="sv-SE" sz="2000" dirty="0"/>
              <a:t>Personnummer 740319-9289 har visat legitimation, och röstar enligt sin rösträtt, i vallokalen. Hur markerar du</a:t>
            </a:r>
            <a:r>
              <a:rPr lang="sv-SE" sz="2000" dirty="0" smtClean="0"/>
              <a:t>?</a:t>
            </a:r>
            <a:br>
              <a:rPr lang="sv-SE" sz="2000" dirty="0" smtClean="0"/>
            </a:br>
            <a:endParaRPr lang="sv-SE" sz="2000" dirty="0"/>
          </a:p>
          <a:p>
            <a:pPr marL="457200" indent="-457200">
              <a:buAutoNum type="arabicPeriod"/>
            </a:pPr>
            <a:r>
              <a:rPr lang="sv-SE" sz="2000" dirty="0"/>
              <a:t>Personnummer 760113-9343 kommer in i vallokalen och vill rösta, du som röstmottagare känner igen väljaren och legitimerar på det viset. Hur </a:t>
            </a:r>
            <a:r>
              <a:rPr lang="sv-SE" sz="2000" dirty="0" smtClean="0"/>
              <a:t>markerar du?</a:t>
            </a:r>
            <a:br>
              <a:rPr lang="sv-SE" sz="2000" dirty="0" smtClean="0"/>
            </a:br>
            <a:endParaRPr lang="sv-SE" sz="2000" dirty="0"/>
          </a:p>
          <a:p>
            <a:pPr marL="457200" indent="-457200">
              <a:buFont typeface="+mj-lt"/>
              <a:buAutoNum type="arabicPeriod" startAt="3"/>
            </a:pPr>
            <a:r>
              <a:rPr lang="sv-SE" sz="2000" dirty="0"/>
              <a:t>Förtidsröstande har personnummer 770522-2383. Rösten är ok, hur markerar du</a:t>
            </a:r>
            <a:r>
              <a:rPr lang="sv-SE" sz="2000" dirty="0" smtClean="0"/>
              <a:t>?</a:t>
            </a:r>
            <a:br>
              <a:rPr lang="sv-SE" sz="2000" dirty="0" smtClean="0"/>
            </a:br>
            <a:endParaRPr lang="sv-SE" sz="2000" dirty="0"/>
          </a:p>
          <a:p>
            <a:pPr marL="457200" indent="-457200">
              <a:buAutoNum type="arabicPeriod" startAt="3"/>
            </a:pPr>
            <a:r>
              <a:rPr lang="sv-SE" sz="2000" dirty="0"/>
              <a:t>Förtidsröstande har personnummer 770522-2391. Rösten är ok, hur markerar du</a:t>
            </a:r>
            <a:r>
              <a:rPr lang="sv-SE" sz="2000" dirty="0" smtClean="0"/>
              <a:t>?</a:t>
            </a:r>
            <a:br>
              <a:rPr lang="sv-SE" sz="2000" dirty="0" smtClean="0"/>
            </a:br>
            <a:endParaRPr lang="sv-SE" sz="2000" dirty="0"/>
          </a:p>
          <a:p>
            <a:pPr marL="457200" indent="-457200">
              <a:buAutoNum type="arabicPeriod" startAt="3"/>
            </a:pPr>
            <a:r>
              <a:rPr lang="sv-SE" sz="2000" dirty="0"/>
              <a:t>Person 770522-2391 kommer in i vallokalen och legitimerar sig, hur markerar du? Gör du något utöver detta?</a:t>
            </a:r>
          </a:p>
          <a:p>
            <a:endParaRPr lang="sv-SE" dirty="0"/>
          </a:p>
          <a:p>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31</a:t>
            </a:fld>
            <a:endParaRPr lang="sv-SE" dirty="0"/>
          </a:p>
        </p:txBody>
      </p:sp>
    </p:spTree>
    <p:extLst>
      <p:ext uri="{BB962C8B-B14F-4D97-AF65-F5344CB8AC3E}">
        <p14:creationId xmlns:p14="http://schemas.microsoft.com/office/powerpoint/2010/main" val="319958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B8BFAA-8B3E-47FB-9302-1C42CD0018E8}"/>
              </a:ext>
            </a:extLst>
          </p:cNvPr>
          <p:cNvSpPr>
            <a:spLocks noGrp="1"/>
          </p:cNvSpPr>
          <p:nvPr>
            <p:ph type="title"/>
          </p:nvPr>
        </p:nvSpPr>
        <p:spPr>
          <a:xfrm>
            <a:off x="2098601" y="391319"/>
            <a:ext cx="7911031" cy="493200"/>
          </a:xfrm>
        </p:spPr>
        <p:txBody>
          <a:bodyPr/>
          <a:lstStyle/>
          <a:p>
            <a:pPr algn="ctr"/>
            <a:r>
              <a:rPr lang="sv-SE" dirty="0"/>
              <a:t>Facit - ser din röstlängd ut så här</a:t>
            </a:r>
            <a:r>
              <a:rPr lang="sv-SE" dirty="0" smtClean="0"/>
              <a:t>? </a:t>
            </a:r>
            <a:endParaRPr lang="sv-SE" dirty="0"/>
          </a:p>
        </p:txBody>
      </p:sp>
      <p:sp>
        <p:nvSpPr>
          <p:cNvPr id="3" name="Platshållare för bildnummer 2"/>
          <p:cNvSpPr>
            <a:spLocks noGrp="1"/>
          </p:cNvSpPr>
          <p:nvPr>
            <p:ph type="sldNum" sz="quarter" idx="12"/>
          </p:nvPr>
        </p:nvSpPr>
        <p:spPr/>
        <p:txBody>
          <a:bodyPr/>
          <a:lstStyle/>
          <a:p>
            <a:fld id="{696A28D3-22CF-4FB0-80FD-EC473B325B38}" type="slidenum">
              <a:rPr lang="sv-SE" smtClean="0"/>
              <a:t>32</a:t>
            </a:fld>
            <a:endParaRPr lang="sv-SE" dirty="0"/>
          </a:p>
        </p:txBody>
      </p:sp>
      <p:pic>
        <p:nvPicPr>
          <p:cNvPr id="5" name="Platshållare för innehåll 4"/>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a:stretch/>
        </p:blipFill>
        <p:spPr>
          <a:xfrm>
            <a:off x="1230411" y="1058780"/>
            <a:ext cx="9647410" cy="4973504"/>
          </a:xfrm>
        </p:spPr>
      </p:pic>
    </p:spTree>
    <p:extLst>
      <p:ext uri="{BB962C8B-B14F-4D97-AF65-F5344CB8AC3E}">
        <p14:creationId xmlns:p14="http://schemas.microsoft.com/office/powerpoint/2010/main" val="64875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smtClean="0"/>
              <a:t>Bemötande och säkerhet</a:t>
            </a:r>
            <a:endParaRPr lang="sv-SE" dirty="0"/>
          </a:p>
        </p:txBody>
      </p:sp>
      <p:sp>
        <p:nvSpPr>
          <p:cNvPr id="6" name="Underrubrik 5"/>
          <p:cNvSpPr>
            <a:spLocks noGrp="1"/>
          </p:cNvSpPr>
          <p:nvPr>
            <p:ph type="subTitle" idx="1"/>
          </p:nvPr>
        </p:nvSpPr>
        <p:spPr/>
        <p:txBody>
          <a:bodyPr/>
          <a:lstStyle/>
          <a:p>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48" y="3455987"/>
            <a:ext cx="6466673" cy="1533525"/>
          </a:xfrm>
          <a:prstGeom prst="rect">
            <a:avLst/>
          </a:prstGeom>
        </p:spPr>
      </p:pic>
    </p:spTree>
    <p:extLst>
      <p:ext uri="{BB962C8B-B14F-4D97-AF65-F5344CB8AC3E}">
        <p14:creationId xmlns:p14="http://schemas.microsoft.com/office/powerpoint/2010/main" val="2940442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696A28D3-22CF-4FB0-80FD-EC473B325B38}" type="slidenum">
              <a:rPr lang="sv-SE" smtClean="0"/>
              <a:t>34</a:t>
            </a:fld>
            <a:endParaRPr lang="sv-SE"/>
          </a:p>
        </p:txBody>
      </p:sp>
      <p:pic>
        <p:nvPicPr>
          <p:cNvPr id="3" name="Film_om_bemotande_del-1_Kort-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9873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ubrik 1"/>
          <p:cNvSpPr txBox="1">
            <a:spLocks noGrp="1"/>
          </p:cNvSpPr>
          <p:nvPr>
            <p:ph type="title"/>
          </p:nvPr>
        </p:nvSpPr>
        <p:spPr>
          <a:prstGeom prst="rect">
            <a:avLst/>
          </a:prstGeom>
        </p:spPr>
        <p:txBody>
          <a:bodyPr/>
          <a:lstStyle/>
          <a:p>
            <a:r>
              <a:rPr dirty="0" err="1" smtClean="0"/>
              <a:t>Bemötande</a:t>
            </a:r>
            <a:r>
              <a:rPr dirty="0" smtClean="0"/>
              <a:t> </a:t>
            </a:r>
            <a:r>
              <a:rPr dirty="0" err="1" smtClean="0"/>
              <a:t>och</a:t>
            </a:r>
            <a:r>
              <a:rPr dirty="0" smtClean="0"/>
              <a:t> </a:t>
            </a:r>
            <a:r>
              <a:rPr dirty="0" err="1" smtClean="0"/>
              <a:t>säkerhet</a:t>
            </a:r>
            <a:r>
              <a:rPr dirty="0" smtClean="0"/>
              <a:t> vid </a:t>
            </a:r>
            <a:r>
              <a:rPr dirty="0" err="1" smtClean="0"/>
              <a:t>röstmottag</a:t>
            </a:r>
            <a:r>
              <a:rPr lang="sv-SE" dirty="0" err="1" smtClean="0"/>
              <a:t>ning</a:t>
            </a:r>
            <a:endParaRPr dirty="0"/>
          </a:p>
        </p:txBody>
      </p:sp>
      <p:sp>
        <p:nvSpPr>
          <p:cNvPr id="151" name="Platshållare för text 2"/>
          <p:cNvSpPr txBox="1">
            <a:spLocks noGrp="1"/>
          </p:cNvSpPr>
          <p:nvPr>
            <p:ph idx="1"/>
          </p:nvPr>
        </p:nvSpPr>
        <p:spPr>
          <a:prstGeom prst="rect">
            <a:avLst/>
          </a:prstGeom>
        </p:spPr>
        <p:txBody>
          <a:bodyPr/>
          <a:lstStyle/>
          <a:p>
            <a:r>
              <a:rPr lang="sv-SE" dirty="0"/>
              <a:t>Det sker få incidenter med trakasserier och hot.</a:t>
            </a:r>
          </a:p>
          <a:p>
            <a:r>
              <a:rPr lang="sv-SE" dirty="0" smtClean="0"/>
              <a:t>Röstmottagaren </a:t>
            </a:r>
            <a:r>
              <a:rPr lang="sv-SE" dirty="0"/>
              <a:t>möjliggör </a:t>
            </a:r>
            <a:r>
              <a:rPr lang="sv-SE" dirty="0" smtClean="0"/>
              <a:t>röstningen </a:t>
            </a:r>
            <a:r>
              <a:rPr lang="sv-SE" dirty="0"/>
              <a:t>genom professionellt bemötande och tydlig </a:t>
            </a:r>
            <a:r>
              <a:rPr lang="sv-SE" dirty="0" smtClean="0"/>
              <a:t>information.</a:t>
            </a:r>
            <a:endParaRPr lang="sv-SE" dirty="0"/>
          </a:p>
          <a:p>
            <a:r>
              <a:rPr lang="sv-SE" dirty="0" smtClean="0"/>
              <a:t>Kunskap ökar</a:t>
            </a:r>
            <a:r>
              <a:rPr dirty="0"/>
              <a:t> </a:t>
            </a:r>
            <a:r>
              <a:rPr dirty="0" err="1" smtClean="0"/>
              <a:t>trygghet</a:t>
            </a:r>
            <a:r>
              <a:rPr lang="sv-SE" dirty="0" smtClean="0"/>
              <a:t>en</a:t>
            </a:r>
            <a:r>
              <a:rPr dirty="0"/>
              <a:t> </a:t>
            </a:r>
            <a:r>
              <a:rPr lang="sv-SE" dirty="0" smtClean="0"/>
              <a:t>och</a:t>
            </a:r>
            <a:r>
              <a:rPr dirty="0"/>
              <a:t> </a:t>
            </a:r>
            <a:r>
              <a:rPr dirty="0" err="1" smtClean="0"/>
              <a:t>förebygg</a:t>
            </a:r>
            <a:r>
              <a:rPr lang="sv-SE" dirty="0" smtClean="0"/>
              <a:t>er</a:t>
            </a:r>
            <a:r>
              <a:rPr dirty="0"/>
              <a:t> </a:t>
            </a:r>
            <a:r>
              <a:rPr dirty="0" err="1"/>
              <a:t>svåra</a:t>
            </a:r>
            <a:r>
              <a:rPr dirty="0"/>
              <a:t> </a:t>
            </a:r>
            <a:r>
              <a:rPr dirty="0" err="1"/>
              <a:t>situationer</a:t>
            </a:r>
            <a:r>
              <a:rPr dirty="0" smtClean="0"/>
              <a:t>.</a:t>
            </a:r>
            <a:endParaRPr lang="sv-SE" dirty="0" smtClean="0"/>
          </a:p>
          <a:p>
            <a:pPr marL="0" indent="0">
              <a:buNone/>
            </a:pPr>
            <a:endParaRPr lang="sv-SE" dirty="0"/>
          </a:p>
          <a:p>
            <a:endParaRPr dirty="0"/>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bemot-upprorda-valjare-del-2-subs-20220602.mp4" descr="bemot-upprorda-valjare-del-2-subs-2022060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7012"/>
            <a:ext cx="12468625" cy="6850988"/>
          </a:xfrm>
          <a:prstGeom prst="rect">
            <a:avLst/>
          </a:prstGeom>
          <a:ln w="12700">
            <a:miter lim="400000"/>
          </a:ln>
        </p:spPr>
      </p:pic>
    </p:spTree>
    <p:extLst>
      <p:ext uri="{BB962C8B-B14F-4D97-AF65-F5344CB8AC3E}">
        <p14:creationId xmlns:p14="http://schemas.microsoft.com/office/powerpoint/2010/main" val="3511793463"/>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pull/>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52" fill="hold"/>
                                        <p:tgtEl>
                                          <p:spTgt spid="17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72"/>
                </p:tgtEl>
              </p:cMediaNode>
            </p:video>
            <p:seq concurrent="1" prevAc="none" nextAc="seek">
              <p:cTn id="12" restart="whenNotActive" fill="hold" evtFilter="cancelBubble" nodeType="interactiveSeq">
                <p:stCondLst>
                  <p:cond evt="onClick" delay="0">
                    <p:tgtEl>
                      <p:spTgt spid="17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2"/>
                                        </p:tgtEl>
                                      </p:cBhvr>
                                    </p:cmd>
                                  </p:childTnLst>
                                </p:cTn>
                              </p:par>
                            </p:childTnLst>
                          </p:cTn>
                        </p:par>
                      </p:childTnLst>
                    </p:cTn>
                  </p:par>
                </p:childTnLst>
              </p:cTn>
              <p:nextCondLst>
                <p:cond evt="onClick" delay="0">
                  <p:tgtEl>
                    <p:spTgt spid="17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Avbrott i röstmottagningen</a:t>
            </a:r>
            <a:endParaRPr lang="sv-SE" dirty="0"/>
          </a:p>
        </p:txBody>
      </p:sp>
      <p:sp>
        <p:nvSpPr>
          <p:cNvPr id="3" name="Platshållare för innehåll 2"/>
          <p:cNvSpPr>
            <a:spLocks noGrp="1"/>
          </p:cNvSpPr>
          <p:nvPr>
            <p:ph idx="1"/>
          </p:nvPr>
        </p:nvSpPr>
        <p:spPr/>
        <p:txBody>
          <a:bodyPr/>
          <a:lstStyle/>
          <a:p>
            <a:pPr marL="342900" lvl="0" indent="-342900">
              <a:buClr>
                <a:srgbClr val="E83278"/>
              </a:buClr>
              <a:defRPr/>
            </a:pPr>
            <a:r>
              <a:rPr lang="sv-SE" dirty="0" smtClean="0">
                <a:solidFill>
                  <a:prstClr val="black"/>
                </a:solidFill>
              </a:rPr>
              <a:t>I sällsynta fall behöver röstmottagningen avbrytas.</a:t>
            </a:r>
          </a:p>
          <a:p>
            <a:pPr marL="342900" lvl="0" indent="-342900">
              <a:buClr>
                <a:srgbClr val="E83278"/>
              </a:buClr>
              <a:defRPr/>
            </a:pPr>
            <a:r>
              <a:rPr lang="sv-SE" dirty="0" smtClean="0">
                <a:solidFill>
                  <a:prstClr val="black"/>
                </a:solidFill>
              </a:rPr>
              <a:t>Viktigt </a:t>
            </a:r>
            <a:r>
              <a:rPr lang="sv-SE" dirty="0">
                <a:solidFill>
                  <a:prstClr val="black"/>
                </a:solidFill>
              </a:rPr>
              <a:t>att säkerställa att </a:t>
            </a:r>
            <a:r>
              <a:rPr lang="sv-SE" dirty="0" smtClean="0">
                <a:solidFill>
                  <a:prstClr val="black"/>
                </a:solidFill>
              </a:rPr>
              <a:t>valurnan </a:t>
            </a:r>
            <a:r>
              <a:rPr lang="sv-SE" dirty="0">
                <a:solidFill>
                  <a:prstClr val="black"/>
                </a:solidFill>
              </a:rPr>
              <a:t>är under uppsikt och </a:t>
            </a:r>
            <a:r>
              <a:rPr lang="sv-SE" dirty="0" smtClean="0">
                <a:solidFill>
                  <a:prstClr val="black"/>
                </a:solidFill>
              </a:rPr>
              <a:t>försluts. </a:t>
            </a:r>
            <a:endParaRPr lang="sv-SE" dirty="0">
              <a:solidFill>
                <a:prstClr val="black"/>
              </a:solidFill>
            </a:endParaRPr>
          </a:p>
          <a:p>
            <a:pPr marL="342900" lvl="0" indent="-342900">
              <a:buClr>
                <a:srgbClr val="E83278"/>
              </a:buClr>
              <a:defRPr/>
            </a:pPr>
            <a:r>
              <a:rPr lang="sv-SE" dirty="0" smtClean="0">
                <a:solidFill>
                  <a:prstClr val="black"/>
                </a:solidFill>
              </a:rPr>
              <a:t>Tänk på att röstlängden och </a:t>
            </a:r>
            <a:r>
              <a:rPr lang="sv-SE" dirty="0">
                <a:solidFill>
                  <a:prstClr val="black"/>
                </a:solidFill>
              </a:rPr>
              <a:t>rösterna är </a:t>
            </a:r>
            <a:r>
              <a:rPr lang="sv-SE" dirty="0" smtClean="0">
                <a:solidFill>
                  <a:prstClr val="black"/>
                </a:solidFill>
              </a:rPr>
              <a:t>skyddsvärda.</a:t>
            </a:r>
            <a:endParaRPr lang="sv-SE" dirty="0">
              <a:solidFill>
                <a:prstClr val="black"/>
              </a:solidFill>
            </a:endParaRPr>
          </a:p>
          <a:p>
            <a:r>
              <a:rPr lang="sv-SE" dirty="0" smtClean="0"/>
              <a:t>Beroende på situation, kalla på den hjälp som behövs och meddela valkansliet.</a:t>
            </a:r>
          </a:p>
        </p:txBody>
      </p:sp>
      <p:sp>
        <p:nvSpPr>
          <p:cNvPr id="4" name="Platshållare för bildnummer 3"/>
          <p:cNvSpPr>
            <a:spLocks noGrp="1"/>
          </p:cNvSpPr>
          <p:nvPr>
            <p:ph type="sldNum" sz="quarter" idx="12"/>
          </p:nvPr>
        </p:nvSpPr>
        <p:spPr/>
        <p:txBody>
          <a:bodyPr/>
          <a:lstStyle/>
          <a:p>
            <a:fld id="{696A28D3-22CF-4FB0-80FD-EC473B325B38}" type="slidenum">
              <a:rPr lang="sv-SE" smtClean="0"/>
              <a:t>37</a:t>
            </a:fld>
            <a:endParaRPr lang="sv-SE"/>
          </a:p>
        </p:txBody>
      </p:sp>
    </p:spTree>
    <p:extLst>
      <p:ext uri="{BB962C8B-B14F-4D97-AF65-F5344CB8AC3E}">
        <p14:creationId xmlns:p14="http://schemas.microsoft.com/office/powerpoint/2010/main" val="30374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38</a:t>
            </a:fld>
            <a:endParaRPr lang="sv-SE"/>
          </a:p>
        </p:txBody>
      </p:sp>
    </p:spTree>
    <p:extLst>
      <p:ext uri="{BB962C8B-B14F-4D97-AF65-F5344CB8AC3E}">
        <p14:creationId xmlns:p14="http://schemas.microsoft.com/office/powerpoint/2010/main" val="3035563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Kunskapstest – rätt eller fel?</a:t>
            </a:r>
          </a:p>
        </p:txBody>
      </p:sp>
      <p:sp>
        <p:nvSpPr>
          <p:cNvPr id="3" name="Platshållare för innehåll 2"/>
          <p:cNvSpPr>
            <a:spLocks noGrp="1"/>
          </p:cNvSpPr>
          <p:nvPr>
            <p:ph idx="1"/>
          </p:nvPr>
        </p:nvSpPr>
        <p:spPr/>
        <p:txBody>
          <a:bodyPr/>
          <a:lstStyle/>
          <a:p>
            <a:r>
              <a:rPr lang="sv-SE" dirty="0" smtClean="0"/>
              <a:t>Ångerröstning </a:t>
            </a:r>
            <a:r>
              <a:rPr lang="sv-SE" dirty="0"/>
              <a:t>måste antecknas i </a:t>
            </a:r>
            <a:r>
              <a:rPr lang="sv-SE" dirty="0" smtClean="0"/>
              <a:t>vallokalsprotokollet.</a:t>
            </a:r>
            <a:endParaRPr lang="sv-SE" dirty="0"/>
          </a:p>
          <a:p>
            <a:r>
              <a:rPr lang="sv-SE" dirty="0"/>
              <a:t>Alla som röstar måste legitimera sig med </a:t>
            </a:r>
            <a:r>
              <a:rPr lang="sv-SE" dirty="0" smtClean="0"/>
              <a:t>id-handling.</a:t>
            </a:r>
            <a:endParaRPr lang="sv-SE" dirty="0"/>
          </a:p>
          <a:p>
            <a:r>
              <a:rPr lang="sv-SE" dirty="0"/>
              <a:t>En godkänd förtidsröst läggs ner i urnan först efter att den är granskad, markerad i röstlängden och när röstmottagningen är avslutad.</a:t>
            </a:r>
          </a:p>
          <a:p>
            <a:endParaRPr lang="sv-SE" dirty="0"/>
          </a:p>
          <a:p>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39</a:t>
            </a:fld>
            <a:endParaRPr lang="sv-SE" dirty="0"/>
          </a:p>
        </p:txBody>
      </p:sp>
    </p:spTree>
    <p:extLst>
      <p:ext uri="{BB962C8B-B14F-4D97-AF65-F5344CB8AC3E}">
        <p14:creationId xmlns:p14="http://schemas.microsoft.com/office/powerpoint/2010/main" val="3730942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3210" y="1351482"/>
            <a:ext cx="3647804" cy="2618182"/>
          </a:xfrm>
          <a:prstGeom prst="rect">
            <a:avLst/>
          </a:prstGeom>
        </p:spPr>
      </p:pic>
      <p:pic>
        <p:nvPicPr>
          <p:cNvPr id="7" name="Bildobjekt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88602" y="3644363"/>
            <a:ext cx="3523125" cy="2514332"/>
          </a:xfrm>
          <a:prstGeom prst="rect">
            <a:avLst/>
          </a:prstGeom>
        </p:spPr>
      </p:pic>
      <p:pic>
        <p:nvPicPr>
          <p:cNvPr id="9" name="Bildobjekt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46601" y="1602917"/>
            <a:ext cx="3429224" cy="2286149"/>
          </a:xfrm>
          <a:prstGeom prst="rect">
            <a:avLst/>
          </a:prstGeom>
          <a:effectLst>
            <a:outerShdw blurRad="50800" dist="38100" dir="5400000" algn="t" rotWithShape="0">
              <a:prstClr val="black">
                <a:alpha val="40000"/>
              </a:prstClr>
            </a:outerShdw>
          </a:effectLst>
        </p:spPr>
      </p:pic>
      <p:sp>
        <p:nvSpPr>
          <p:cNvPr id="2" name="Rubrik 1"/>
          <p:cNvSpPr>
            <a:spLocks noGrp="1"/>
          </p:cNvSpPr>
          <p:nvPr>
            <p:ph type="title"/>
          </p:nvPr>
        </p:nvSpPr>
        <p:spPr>
          <a:xfrm>
            <a:off x="1007999" y="243507"/>
            <a:ext cx="10387447" cy="681900"/>
          </a:xfrm>
        </p:spPr>
        <p:txBody>
          <a:bodyPr/>
          <a:lstStyle/>
          <a:p>
            <a:r>
              <a:rPr lang="sv-SE" dirty="0"/>
              <a:t>Arbetsuppgifter som </a:t>
            </a:r>
            <a:r>
              <a:rPr lang="sv-SE" dirty="0" smtClean="0"/>
              <a:t>röstmottagare</a:t>
            </a:r>
            <a:endParaRPr lang="sv-SE" dirty="0"/>
          </a:p>
        </p:txBody>
      </p:sp>
      <p:sp>
        <p:nvSpPr>
          <p:cNvPr id="3" name="Platshållare för innehåll 2">
            <a:extLst>
              <a:ext uri="{C183D7F6-B498-43B3-948B-1728B52AA6E4}">
                <adec:decorative xmlns:adec="http://schemas.microsoft.com/office/drawing/2017/decorative" xmlns="" val="1"/>
              </a:ext>
            </a:extLst>
          </p:cNvPr>
          <p:cNvSpPr>
            <a:spLocks noGrp="1"/>
          </p:cNvSpPr>
          <p:nvPr>
            <p:ph idx="1"/>
          </p:nvPr>
        </p:nvSpPr>
        <p:spPr>
          <a:xfrm>
            <a:off x="1008000" y="1210602"/>
            <a:ext cx="10176001" cy="4685383"/>
          </a:xfrm>
        </p:spPr>
        <p:txBody>
          <a:bodyPr/>
          <a:lstStyle/>
          <a:p>
            <a:pPr marL="324000" lvl="1" indent="0">
              <a:buNone/>
            </a:pPr>
            <a:endParaRPr lang="sv-SE" dirty="0">
              <a:solidFill>
                <a:prstClr val="black"/>
              </a:solidFill>
            </a:endParaRPr>
          </a:p>
          <a:p>
            <a:pPr marL="324000" lvl="1" indent="0">
              <a:buNone/>
            </a:pPr>
            <a:endParaRPr lang="sv-SE" dirty="0">
              <a:solidFill>
                <a:prstClr val="black"/>
              </a:solidFill>
            </a:endParaRPr>
          </a:p>
          <a:p>
            <a:pPr lvl="1"/>
            <a:endParaRPr lang="sv-SE" dirty="0">
              <a:solidFill>
                <a:prstClr val="black"/>
              </a:solidFill>
            </a:endParaRPr>
          </a:p>
          <a:p>
            <a:endParaRPr lang="sv-SE" dirty="0"/>
          </a:p>
        </p:txBody>
      </p:sp>
      <p:pic>
        <p:nvPicPr>
          <p:cNvPr id="4" name="Bildobjekt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99102" y="1331305"/>
            <a:ext cx="3837038" cy="2558025"/>
          </a:xfrm>
          <a:prstGeom prst="rect">
            <a:avLst/>
          </a:prstGeom>
          <a:effectLst>
            <a:outerShdw blurRad="50800" dist="38100" dir="5400000" algn="t" rotWithShape="0">
              <a:prstClr val="black">
                <a:alpha val="40000"/>
              </a:prstClr>
            </a:outerShdw>
          </a:effectLst>
        </p:spPr>
      </p:pic>
      <p:pic>
        <p:nvPicPr>
          <p:cNvPr id="5" name="Bildobjekt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077" y="4050261"/>
            <a:ext cx="6466673" cy="1533525"/>
          </a:xfrm>
          <a:prstGeom prst="rect">
            <a:avLst/>
          </a:prstGeom>
        </p:spPr>
      </p:pic>
      <p:pic>
        <p:nvPicPr>
          <p:cNvPr id="10" name="Bildobjekt 9"/>
          <p:cNvPicPr>
            <a:picLocks noChangeAspect="1"/>
          </p:cNvPicPr>
          <p:nvPr/>
        </p:nvPicPr>
        <p:blipFill>
          <a:blip r:embed="rId8"/>
          <a:stretch>
            <a:fillRect/>
          </a:stretch>
        </p:blipFill>
        <p:spPr>
          <a:xfrm rot="20280566">
            <a:off x="5057759" y="2641304"/>
            <a:ext cx="2860382" cy="2006119"/>
          </a:xfrm>
          <a:prstGeom prst="rect">
            <a:avLst/>
          </a:prstGeom>
        </p:spPr>
      </p:pic>
      <p:pic>
        <p:nvPicPr>
          <p:cNvPr id="11" name="Bildobjekt 10"/>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8853054" y="2445638"/>
            <a:ext cx="2206104" cy="1137237"/>
          </a:xfrm>
          <a:prstGeom prst="rect">
            <a:avLst/>
          </a:prstGeom>
        </p:spPr>
      </p:pic>
    </p:spTree>
    <p:extLst>
      <p:ext uri="{BB962C8B-B14F-4D97-AF65-F5344CB8AC3E}">
        <p14:creationId xmlns:p14="http://schemas.microsoft.com/office/powerpoint/2010/main" val="39112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2580815" y="2422400"/>
            <a:ext cx="6370622" cy="720000"/>
          </a:xfrm>
        </p:spPr>
        <p:txBody>
          <a:bodyPr/>
          <a:lstStyle/>
          <a:p>
            <a:pPr algn="ctr"/>
            <a:r>
              <a:rPr lang="sv-SE" dirty="0"/>
              <a:t>Förberedelser för rösträkning</a:t>
            </a:r>
          </a:p>
        </p:txBody>
      </p:sp>
      <p:sp>
        <p:nvSpPr>
          <p:cNvPr id="5" name="Platshållare för bildnummer 4"/>
          <p:cNvSpPr>
            <a:spLocks noGrp="1"/>
          </p:cNvSpPr>
          <p:nvPr>
            <p:ph type="sldNum" sz="quarter" idx="12"/>
          </p:nvPr>
        </p:nvSpPr>
        <p:spPr/>
        <p:txBody>
          <a:bodyPr/>
          <a:lstStyle/>
          <a:p>
            <a:fld id="{696A28D3-22CF-4FB0-80FD-EC473B325B38}" type="slidenum">
              <a:rPr lang="sv-SE" smtClean="0"/>
              <a:t>40</a:t>
            </a:fld>
            <a:endParaRPr lang="sv-SE"/>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889" y="3284904"/>
            <a:ext cx="6848475" cy="1624066"/>
          </a:xfrm>
          <a:prstGeom prst="rect">
            <a:avLst/>
          </a:prstGeom>
        </p:spPr>
      </p:pic>
    </p:spTree>
    <p:extLst>
      <p:ext uri="{BB962C8B-B14F-4D97-AF65-F5344CB8AC3E}">
        <p14:creationId xmlns:p14="http://schemas.microsoft.com/office/powerpoint/2010/main" val="1761014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769998-B934-45FD-AAB3-5BD9B6EC019C}"/>
              </a:ext>
            </a:extLst>
          </p:cNvPr>
          <p:cNvSpPr>
            <a:spLocks noGrp="1"/>
          </p:cNvSpPr>
          <p:nvPr>
            <p:ph type="title"/>
          </p:nvPr>
        </p:nvSpPr>
        <p:spPr/>
        <p:txBody>
          <a:bodyPr/>
          <a:lstStyle/>
          <a:p>
            <a:r>
              <a:rPr lang="sv-SE" dirty="0"/>
              <a:t>Röstmottagningen </a:t>
            </a:r>
            <a:r>
              <a:rPr lang="sv-SE" dirty="0" smtClean="0"/>
              <a:t>avslutas klockan 21:00</a:t>
            </a:r>
            <a:endParaRPr lang="sv-SE" dirty="0"/>
          </a:p>
        </p:txBody>
      </p:sp>
      <p:sp>
        <p:nvSpPr>
          <p:cNvPr id="3" name="Platshållare för innehåll 2">
            <a:extLst>
              <a:ext uri="{FF2B5EF4-FFF2-40B4-BE49-F238E27FC236}">
                <a16:creationId xmlns:a16="http://schemas.microsoft.com/office/drawing/2014/main" id="{78007965-0ECC-45B4-9167-388263CFCD1F}"/>
              </a:ext>
            </a:extLst>
          </p:cNvPr>
          <p:cNvSpPr>
            <a:spLocks noGrp="1"/>
          </p:cNvSpPr>
          <p:nvPr>
            <p:ph idx="1"/>
          </p:nvPr>
        </p:nvSpPr>
        <p:spPr/>
        <p:txBody>
          <a:bodyPr/>
          <a:lstStyle/>
          <a:p>
            <a:r>
              <a:rPr lang="sv-SE" dirty="0" smtClean="0"/>
              <a:t>Alla väljare </a:t>
            </a:r>
            <a:r>
              <a:rPr lang="sv-SE" dirty="0"/>
              <a:t>som kommit in eller </a:t>
            </a:r>
            <a:r>
              <a:rPr lang="sv-SE" dirty="0" smtClean="0"/>
              <a:t>ställt sig i kö kl. 21:00 ska </a:t>
            </a:r>
            <a:r>
              <a:rPr lang="sv-SE" dirty="0"/>
              <a:t>få </a:t>
            </a:r>
            <a:r>
              <a:rPr lang="sv-SE" dirty="0" smtClean="0"/>
              <a:t>rösta!</a:t>
            </a:r>
            <a:endParaRPr lang="sv-SE" dirty="0"/>
          </a:p>
          <a:p>
            <a:r>
              <a:rPr lang="sv-SE" dirty="0"/>
              <a:t>Slutför granskningen av </a:t>
            </a:r>
            <a:r>
              <a:rPr lang="sv-SE" dirty="0" smtClean="0"/>
              <a:t>förtidsröster. </a:t>
            </a:r>
            <a:endParaRPr lang="sv-SE" dirty="0"/>
          </a:p>
          <a:p>
            <a:r>
              <a:rPr lang="sv-SE" dirty="0" smtClean="0"/>
              <a:t>Förbered </a:t>
            </a:r>
            <a:r>
              <a:rPr lang="sv-SE" dirty="0"/>
              <a:t>möbleringen för de som vill titta </a:t>
            </a:r>
            <a:r>
              <a:rPr lang="sv-SE" dirty="0" smtClean="0"/>
              <a:t>på.</a:t>
            </a:r>
          </a:p>
          <a:p>
            <a:pPr marL="0" indent="0">
              <a:buNone/>
            </a:pP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41</a:t>
            </a:fld>
            <a:endParaRPr lang="sv-SE" dirty="0"/>
          </a:p>
        </p:txBody>
      </p:sp>
    </p:spTree>
    <p:extLst>
      <p:ext uri="{BB962C8B-B14F-4D97-AF65-F5344CB8AC3E}">
        <p14:creationId xmlns:p14="http://schemas.microsoft.com/office/powerpoint/2010/main" val="59039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Förberedelser för rösträkning</a:t>
            </a:r>
          </a:p>
        </p:txBody>
      </p:sp>
      <p:sp>
        <p:nvSpPr>
          <p:cNvPr id="6" name="Platshållare för innehåll 5"/>
          <p:cNvSpPr>
            <a:spLocks noGrp="1"/>
          </p:cNvSpPr>
          <p:nvPr>
            <p:ph sz="half" idx="1"/>
          </p:nvPr>
        </p:nvSpPr>
        <p:spPr/>
        <p:txBody>
          <a:bodyPr/>
          <a:lstStyle/>
          <a:p>
            <a:r>
              <a:rPr lang="sv-SE" dirty="0"/>
              <a:t>Möblera </a:t>
            </a:r>
            <a:r>
              <a:rPr lang="sv-SE" dirty="0" smtClean="0"/>
              <a:t>om vallokalen. </a:t>
            </a:r>
            <a:endParaRPr lang="sv-SE" dirty="0"/>
          </a:p>
          <a:p>
            <a:r>
              <a:rPr lang="sv-SE" dirty="0"/>
              <a:t>Räkna markeringar i </a:t>
            </a:r>
            <a:r>
              <a:rPr lang="sv-SE" dirty="0" smtClean="0"/>
              <a:t>röstlängden.</a:t>
            </a:r>
            <a:endParaRPr lang="sv-SE" dirty="0"/>
          </a:p>
          <a:p>
            <a:r>
              <a:rPr lang="sv-SE" dirty="0"/>
              <a:t>Lägg ner valkuvert från godkända förtidsröster i </a:t>
            </a:r>
            <a:r>
              <a:rPr lang="sv-SE" dirty="0" smtClean="0"/>
              <a:t>urnan.</a:t>
            </a:r>
            <a:endParaRPr lang="sv-SE" dirty="0"/>
          </a:p>
        </p:txBody>
      </p:sp>
      <p:pic>
        <p:nvPicPr>
          <p:cNvPr id="3" name="Platshållare för innehåll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15768">
            <a:off x="7148292" y="1530350"/>
            <a:ext cx="3077017" cy="4351338"/>
          </a:xfrm>
          <a:ln>
            <a:solidFill>
              <a:schemeClr val="bg2"/>
            </a:solidFill>
          </a:ln>
          <a:effectLst>
            <a:outerShdw blurRad="50800" dist="38100" dir="2700000" algn="tl" rotWithShape="0">
              <a:prstClr val="black">
                <a:alpha val="40000"/>
              </a:prstClr>
            </a:outerShdw>
          </a:effectLst>
        </p:spPr>
      </p:pic>
      <p:sp>
        <p:nvSpPr>
          <p:cNvPr id="5" name="Platshållare för bildnummer 4"/>
          <p:cNvSpPr>
            <a:spLocks noGrp="1"/>
          </p:cNvSpPr>
          <p:nvPr>
            <p:ph type="sldNum" sz="quarter" idx="12"/>
          </p:nvPr>
        </p:nvSpPr>
        <p:spPr/>
        <p:txBody>
          <a:bodyPr/>
          <a:lstStyle/>
          <a:p>
            <a:fld id="{696A28D3-22CF-4FB0-80FD-EC473B325B38}" type="slidenum">
              <a:rPr lang="sv-SE" smtClean="0"/>
              <a:t>42</a:t>
            </a:fld>
            <a:endParaRPr lang="sv-SE" dirty="0"/>
          </a:p>
        </p:txBody>
      </p:sp>
    </p:spTree>
    <p:extLst>
      <p:ext uri="{BB962C8B-B14F-4D97-AF65-F5344CB8AC3E}">
        <p14:creationId xmlns:p14="http://schemas.microsoft.com/office/powerpoint/2010/main" val="2278461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Förberedelser för rösträkning</a:t>
            </a:r>
          </a:p>
        </p:txBody>
      </p:sp>
      <p:sp>
        <p:nvSpPr>
          <p:cNvPr id="3" name="Platshållare för innehåll 2"/>
          <p:cNvSpPr>
            <a:spLocks noGrp="1"/>
          </p:cNvSpPr>
          <p:nvPr>
            <p:ph sz="half" idx="1"/>
          </p:nvPr>
        </p:nvSpPr>
        <p:spPr/>
        <p:txBody>
          <a:bodyPr/>
          <a:lstStyle/>
          <a:p>
            <a:r>
              <a:rPr lang="sv-SE" dirty="0"/>
              <a:t>Förbered </a:t>
            </a:r>
            <a:r>
              <a:rPr lang="sv-SE" dirty="0" smtClean="0"/>
              <a:t>omslagen för förtidsröst/budröstkuvert som ska ner i den </a:t>
            </a:r>
            <a:r>
              <a:rPr lang="sv-SE" dirty="0"/>
              <a:t>röda </a:t>
            </a:r>
            <a:r>
              <a:rPr lang="sv-SE" dirty="0" smtClean="0"/>
              <a:t>uppsamlingskassen. </a:t>
            </a:r>
            <a:br>
              <a:rPr lang="sv-SE" dirty="0" smtClean="0"/>
            </a:br>
            <a:endParaRPr lang="sv-SE" dirty="0"/>
          </a:p>
          <a:p>
            <a:r>
              <a:rPr lang="sv-SE" dirty="0">
                <a:solidFill>
                  <a:prstClr val="black"/>
                </a:solidFill>
              </a:rPr>
              <a:t>Hantera röstkort </a:t>
            </a:r>
            <a:r>
              <a:rPr lang="sv-SE" dirty="0" smtClean="0">
                <a:solidFill>
                  <a:prstClr val="black"/>
                </a:solidFill>
              </a:rPr>
              <a:t>separat.</a:t>
            </a:r>
            <a:endParaRPr lang="sv-SE" dirty="0"/>
          </a:p>
          <a:p>
            <a:endParaRPr lang="sv-SE" dirty="0"/>
          </a:p>
        </p:txBody>
      </p:sp>
      <p:pic>
        <p:nvPicPr>
          <p:cNvPr id="6" name="Platshållare för innehåll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rot="915680">
            <a:off x="7148298" y="1530350"/>
            <a:ext cx="3077004" cy="4351338"/>
          </a:xfrm>
          <a:ln>
            <a:solidFill>
              <a:schemeClr val="bg2"/>
            </a:solidFill>
          </a:ln>
          <a:effectLst>
            <a:outerShdw blurRad="50800" dist="38100" dir="2700000" algn="tl" rotWithShape="0">
              <a:prstClr val="black">
                <a:alpha val="40000"/>
              </a:prstClr>
            </a:outerShdw>
          </a:effectLst>
        </p:spPr>
      </p:pic>
      <p:sp>
        <p:nvSpPr>
          <p:cNvPr id="5" name="Platshållare för bildnummer 4"/>
          <p:cNvSpPr>
            <a:spLocks noGrp="1"/>
          </p:cNvSpPr>
          <p:nvPr>
            <p:ph type="sldNum" sz="quarter" idx="12"/>
          </p:nvPr>
        </p:nvSpPr>
        <p:spPr/>
        <p:txBody>
          <a:bodyPr/>
          <a:lstStyle/>
          <a:p>
            <a:fld id="{696A28D3-22CF-4FB0-80FD-EC473B325B38}" type="slidenum">
              <a:rPr lang="sv-SE" smtClean="0"/>
              <a:t>43</a:t>
            </a:fld>
            <a:endParaRPr lang="sv-SE"/>
          </a:p>
        </p:txBody>
      </p:sp>
    </p:spTree>
    <p:extLst>
      <p:ext uri="{BB962C8B-B14F-4D97-AF65-F5344CB8AC3E}">
        <p14:creationId xmlns:p14="http://schemas.microsoft.com/office/powerpoint/2010/main" val="9121697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algn="ctr"/>
            <a:r>
              <a:rPr lang="sv-SE" dirty="0" smtClean="0"/>
              <a:t>Rösträkning</a:t>
            </a:r>
            <a:endParaRPr lang="sv-SE" dirty="0"/>
          </a:p>
        </p:txBody>
      </p:sp>
      <p:sp>
        <p:nvSpPr>
          <p:cNvPr id="2" name="Platshållare för bildnummer 1"/>
          <p:cNvSpPr>
            <a:spLocks noGrp="1"/>
          </p:cNvSpPr>
          <p:nvPr>
            <p:ph type="sldNum" sz="quarter" idx="12"/>
          </p:nvPr>
        </p:nvSpPr>
        <p:spPr/>
        <p:txBody>
          <a:bodyPr/>
          <a:lstStyle/>
          <a:p>
            <a:fld id="{696A28D3-22CF-4FB0-80FD-EC473B325B38}" type="slidenum">
              <a:rPr lang="sv-SE" smtClean="0"/>
              <a:t>44</a:t>
            </a:fld>
            <a:endParaRPr lang="sv-SE" dirty="0"/>
          </a:p>
        </p:txBody>
      </p:sp>
      <p:pic>
        <p:nvPicPr>
          <p:cNvPr id="6" name="Bildobjekt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816" y="3284904"/>
            <a:ext cx="6571748" cy="1558443"/>
          </a:xfrm>
          <a:prstGeom prst="rect">
            <a:avLst/>
          </a:prstGeom>
          <a:noFill/>
          <a:ln>
            <a:noFill/>
          </a:ln>
          <a:extLst/>
        </p:spPr>
      </p:pic>
    </p:spTree>
    <p:extLst>
      <p:ext uri="{BB962C8B-B14F-4D97-AF65-F5344CB8AC3E}">
        <p14:creationId xmlns:p14="http://schemas.microsoft.com/office/powerpoint/2010/main" val="753449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Räkna valkuvert</a:t>
            </a:r>
            <a:endParaRPr lang="sv-SE" dirty="0"/>
          </a:p>
        </p:txBody>
      </p:sp>
      <p:sp>
        <p:nvSpPr>
          <p:cNvPr id="6" name="Platshållare för innehåll 5"/>
          <p:cNvSpPr>
            <a:spLocks noGrp="1"/>
          </p:cNvSpPr>
          <p:nvPr>
            <p:ph sz="half" idx="1"/>
          </p:nvPr>
        </p:nvSpPr>
        <p:spPr/>
        <p:txBody>
          <a:bodyPr/>
          <a:lstStyle/>
          <a:p>
            <a:r>
              <a:rPr lang="sv-SE" dirty="0"/>
              <a:t>Töm urnan och räkna valkuverten. </a:t>
            </a:r>
            <a:r>
              <a:rPr lang="sv-SE" dirty="0" smtClean="0"/>
              <a:t>Antalet valkuvert </a:t>
            </a:r>
            <a:r>
              <a:rPr lang="sv-SE" dirty="0"/>
              <a:t>ska stämma </a:t>
            </a:r>
            <a:r>
              <a:rPr lang="sv-SE" dirty="0" smtClean="0"/>
              <a:t>överens med antalet </a:t>
            </a:r>
            <a:r>
              <a:rPr lang="sv-SE" dirty="0"/>
              <a:t>markeringar i </a:t>
            </a:r>
            <a:r>
              <a:rPr lang="sv-SE" dirty="0" smtClean="0"/>
              <a:t>röstlängden. </a:t>
            </a:r>
            <a:endParaRPr lang="sv-SE" dirty="0"/>
          </a:p>
          <a:p>
            <a:r>
              <a:rPr lang="sv-SE" dirty="0"/>
              <a:t>Om antalet </a:t>
            </a:r>
            <a:r>
              <a:rPr lang="sv-SE" dirty="0" smtClean="0"/>
              <a:t>inte stämmer överens, kontrollräkna vardera endast </a:t>
            </a:r>
            <a:r>
              <a:rPr lang="sv-SE" dirty="0"/>
              <a:t>en </a:t>
            </a:r>
            <a:r>
              <a:rPr lang="sv-SE" dirty="0" smtClean="0"/>
              <a:t>gång.</a:t>
            </a:r>
            <a:endParaRPr lang="sv-SE" dirty="0"/>
          </a:p>
          <a:p>
            <a:pPr marL="0" indent="0">
              <a:buNone/>
            </a:pPr>
            <a:endParaRPr lang="sv-SE" dirty="0"/>
          </a:p>
        </p:txBody>
      </p:sp>
      <p:pic>
        <p:nvPicPr>
          <p:cNvPr id="8" name="Platshållare för innehåll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2399" y="1535114"/>
            <a:ext cx="4994463" cy="3420906"/>
          </a:xfrm>
        </p:spPr>
      </p:pic>
      <p:sp>
        <p:nvSpPr>
          <p:cNvPr id="4" name="Platshållare för bildnummer 3"/>
          <p:cNvSpPr>
            <a:spLocks noGrp="1"/>
          </p:cNvSpPr>
          <p:nvPr>
            <p:ph type="sldNum" sz="quarter" idx="12"/>
          </p:nvPr>
        </p:nvSpPr>
        <p:spPr/>
        <p:txBody>
          <a:bodyPr/>
          <a:lstStyle/>
          <a:p>
            <a:fld id="{696A28D3-22CF-4FB0-80FD-EC473B325B38}" type="slidenum">
              <a:rPr lang="sv-SE" smtClean="0"/>
              <a:t>45</a:t>
            </a:fld>
            <a:endParaRPr lang="sv-SE"/>
          </a:p>
        </p:txBody>
      </p:sp>
    </p:spTree>
    <p:extLst>
      <p:ext uri="{BB962C8B-B14F-4D97-AF65-F5344CB8AC3E}">
        <p14:creationId xmlns:p14="http://schemas.microsoft.com/office/powerpoint/2010/main" val="510509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p:cNvSpPr>
            <a:spLocks noGrp="1"/>
          </p:cNvSpPr>
          <p:nvPr>
            <p:ph type="sldNum" sz="quarter" idx="12"/>
          </p:nvPr>
        </p:nvSpPr>
        <p:spPr/>
        <p:txBody>
          <a:bodyPr/>
          <a:lstStyle/>
          <a:p>
            <a:fld id="{696A28D3-22CF-4FB0-80FD-EC473B325B38}" type="slidenum">
              <a:rPr lang="sv-SE" smtClean="0"/>
              <a:t>46</a:t>
            </a:fld>
            <a:endParaRPr lang="sv-SE" dirty="0"/>
          </a:p>
        </p:txBody>
      </p:sp>
      <p:sp>
        <p:nvSpPr>
          <p:cNvPr id="2" name="Rubrik 1">
            <a:extLst>
              <a:ext uri="{FF2B5EF4-FFF2-40B4-BE49-F238E27FC236}">
                <a16:creationId xmlns:a16="http://schemas.microsoft.com/office/drawing/2014/main" id="{1820C63D-3B9C-4949-9585-DFF897EBFE08}"/>
              </a:ext>
            </a:extLst>
          </p:cNvPr>
          <p:cNvSpPr>
            <a:spLocks noGrp="1"/>
          </p:cNvSpPr>
          <p:nvPr>
            <p:ph type="title"/>
          </p:nvPr>
        </p:nvSpPr>
        <p:spPr/>
        <p:txBody>
          <a:bodyPr/>
          <a:lstStyle/>
          <a:p>
            <a:r>
              <a:rPr lang="sv-SE" dirty="0" smtClean="0"/>
              <a:t>Rösträkning – omslag och protokoll </a:t>
            </a:r>
            <a:endParaRPr lang="sv-SE" dirty="0"/>
          </a:p>
        </p:txBody>
      </p:sp>
      <p:pic>
        <p:nvPicPr>
          <p:cNvPr id="6" name="Platshållare för innehåll 5">
            <a:extLst>
              <a:ext uri="{C183D7F6-B498-43B3-948B-1728B52AA6E4}">
                <adec:decorative xmlns:adec="http://schemas.microsoft.com/office/drawing/2017/decorative" xmlns="" val="1"/>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rcRect/>
          <a:stretch/>
        </p:blipFill>
        <p:spPr>
          <a:xfrm>
            <a:off x="863461" y="1652588"/>
            <a:ext cx="2068513" cy="2819400"/>
          </a:xfrm>
          <a:prstGeom prst="rect">
            <a:avLst/>
          </a:prstGeom>
          <a:ln>
            <a:noFill/>
          </a:ln>
          <a:effectLst/>
        </p:spPr>
      </p:pic>
      <p:pic>
        <p:nvPicPr>
          <p:cNvPr id="4" name="Bildobjekt 3">
            <a:extLst>
              <a:ext uri="{C183D7F6-B498-43B3-948B-1728B52AA6E4}">
                <adec:decorative xmlns:adec="http://schemas.microsoft.com/office/drawing/2017/decorative" xmlns=""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815849" y="2405466"/>
            <a:ext cx="2307873" cy="3215708"/>
          </a:xfrm>
          <a:prstGeom prst="rect">
            <a:avLst/>
          </a:prstGeom>
          <a:ln>
            <a:noFill/>
          </a:ln>
          <a:effectLst/>
        </p:spPr>
      </p:pic>
      <p:pic>
        <p:nvPicPr>
          <p:cNvPr id="7" name="Bildobjekt 6">
            <a:extLst>
              <a:ext uri="{C183D7F6-B498-43B3-948B-1728B52AA6E4}">
                <adec:decorative xmlns:adec="http://schemas.microsoft.com/office/drawing/2017/decorative" xmlns="" val="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21165427">
            <a:off x="3352257" y="1564431"/>
            <a:ext cx="2001472" cy="2792529"/>
          </a:xfrm>
          <a:prstGeom prst="rect">
            <a:avLst/>
          </a:prstGeom>
          <a:ln>
            <a:noFill/>
          </a:ln>
          <a:effectLst/>
        </p:spPr>
      </p:pic>
      <p:pic>
        <p:nvPicPr>
          <p:cNvPr id="3" name="Bildobjekt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37118" y="1909555"/>
            <a:ext cx="2974085" cy="4207530"/>
          </a:xfrm>
          <a:prstGeom prst="rect">
            <a:avLst/>
          </a:prstGeom>
        </p:spPr>
      </p:pic>
      <p:pic>
        <p:nvPicPr>
          <p:cNvPr id="11" name="Platshållare för innehåll 10"/>
          <p:cNvPicPr>
            <a:picLocks noGrp="1" noChangeAspect="1"/>
          </p:cNvPicPr>
          <p:nvPr>
            <p:ph sz="quarter" idx="4"/>
          </p:nvPr>
        </p:nvPicPr>
        <p:blipFill>
          <a:blip r:embed="rId7">
            <a:extLst>
              <a:ext uri="{28A0092B-C50C-407E-A947-70E740481C1C}">
                <a14:useLocalDpi xmlns:a14="http://schemas.microsoft.com/office/drawing/2010/main" val="0"/>
              </a:ext>
            </a:extLst>
          </a:blip>
          <a:stretch>
            <a:fillRect/>
          </a:stretch>
        </p:blipFill>
        <p:spPr>
          <a:xfrm>
            <a:off x="8672664" y="1428051"/>
            <a:ext cx="2917372" cy="4012292"/>
          </a:xfr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3208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C5D52F9-D5C3-4062-AAD8-3906F38737A6}"/>
              </a:ext>
            </a:extLst>
          </p:cNvPr>
          <p:cNvSpPr>
            <a:spLocks noGrp="1"/>
          </p:cNvSpPr>
          <p:nvPr>
            <p:ph type="title"/>
          </p:nvPr>
        </p:nvSpPr>
        <p:spPr>
          <a:xfrm>
            <a:off x="1008000" y="389099"/>
            <a:ext cx="10176000" cy="720000"/>
          </a:xfrm>
        </p:spPr>
        <p:txBody>
          <a:bodyPr/>
          <a:lstStyle/>
          <a:p>
            <a:r>
              <a:rPr lang="sv-SE" dirty="0" smtClean="0"/>
              <a:t>Öppna, granska, sortera och räkna röster</a:t>
            </a: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47</a:t>
            </a:fld>
            <a:endParaRPr lang="sv-SE" dirty="0"/>
          </a:p>
        </p:txBody>
      </p:sp>
      <p:sp>
        <p:nvSpPr>
          <p:cNvPr id="3" name="Platshållare för innehåll 2"/>
          <p:cNvSpPr>
            <a:spLocks noGrp="1"/>
          </p:cNvSpPr>
          <p:nvPr>
            <p:ph idx="1"/>
          </p:nvPr>
        </p:nvSpPr>
        <p:spPr/>
        <p:txBody>
          <a:bodyPr/>
          <a:lstStyle/>
          <a:p>
            <a:r>
              <a:rPr lang="sv-SE" dirty="0" smtClean="0"/>
              <a:t>Granska ett i taget.</a:t>
            </a:r>
          </a:p>
          <a:p>
            <a:r>
              <a:rPr lang="sv-SE" dirty="0"/>
              <a:t>Öppna </a:t>
            </a:r>
            <a:r>
              <a:rPr lang="sv-SE" dirty="0" smtClean="0"/>
              <a:t>valkuvertet och ta ur valsedeln.</a:t>
            </a:r>
          </a:p>
          <a:p>
            <a:r>
              <a:rPr lang="sv-SE" dirty="0" smtClean="0"/>
              <a:t>Sortera valsedlarna efter </a:t>
            </a:r>
            <a:r>
              <a:rPr lang="sv-SE" dirty="0"/>
              <a:t>parti. </a:t>
            </a:r>
            <a:endParaRPr lang="sv-SE" dirty="0" smtClean="0"/>
          </a:p>
          <a:p>
            <a:r>
              <a:rPr lang="sv-SE" dirty="0" smtClean="0"/>
              <a:t>Vid fel </a:t>
            </a:r>
            <a:r>
              <a:rPr lang="sv-SE" dirty="0"/>
              <a:t>eller oklarheter, skriv </a:t>
            </a:r>
            <a:r>
              <a:rPr lang="sv-SE" dirty="0" smtClean="0"/>
              <a:t>anteckning </a:t>
            </a:r>
            <a:r>
              <a:rPr lang="sv-SE" dirty="0"/>
              <a:t>på valkuvertet och </a:t>
            </a:r>
            <a:r>
              <a:rPr lang="sv-SE" dirty="0" smtClean="0"/>
              <a:t>lägg i omslaget för ”</a:t>
            </a:r>
            <a:r>
              <a:rPr lang="sv-SE" dirty="0" err="1" smtClean="0"/>
              <a:t>Ogilitga</a:t>
            </a:r>
            <a:r>
              <a:rPr lang="sv-SE" dirty="0" smtClean="0"/>
              <a:t> – övriga”. </a:t>
            </a:r>
            <a:r>
              <a:rPr lang="sv-SE" b="1" dirty="0"/>
              <a:t>Valsedeln med felaktighet/oklarhet, måste läggas tillbaka i sitt </a:t>
            </a:r>
            <a:r>
              <a:rPr lang="sv-SE" b="1" dirty="0" smtClean="0"/>
              <a:t>valkuvert. </a:t>
            </a:r>
          </a:p>
          <a:p>
            <a:r>
              <a:rPr lang="sv-SE" dirty="0" smtClean="0"/>
              <a:t>När alla valkuvert är öppnade ska ni räkna valsedlarna för respektive kategori som anges på resultatbilagan. Börja med partierna. </a:t>
            </a:r>
          </a:p>
          <a:p>
            <a:r>
              <a:rPr lang="sv-SE" dirty="0" smtClean="0"/>
              <a:t>Räkna därefter övriga kategorier.</a:t>
            </a:r>
            <a:endParaRPr lang="sv-SE" dirty="0"/>
          </a:p>
          <a:p>
            <a:pPr marL="0" indent="0">
              <a:buNone/>
            </a:pPr>
            <a:endParaRPr lang="sv-SE" dirty="0"/>
          </a:p>
        </p:txBody>
      </p:sp>
    </p:spTree>
    <p:extLst>
      <p:ext uri="{BB962C8B-B14F-4D97-AF65-F5344CB8AC3E}">
        <p14:creationId xmlns:p14="http://schemas.microsoft.com/office/powerpoint/2010/main" val="338128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Ej anmälda, blanka, samt ogiltiga röster</a:t>
            </a:r>
            <a:endParaRPr lang="sv-SE" dirty="0"/>
          </a:p>
        </p:txBody>
      </p:sp>
      <p:sp>
        <p:nvSpPr>
          <p:cNvPr id="7" name="Platshållare för innehåll 6"/>
          <p:cNvSpPr>
            <a:spLocks noGrp="1"/>
          </p:cNvSpPr>
          <p:nvPr>
            <p:ph idx="1"/>
          </p:nvPr>
        </p:nvSpPr>
        <p:spPr/>
        <p:txBody>
          <a:bodyPr/>
          <a:lstStyle/>
          <a:p>
            <a:r>
              <a:rPr lang="sv-SE" dirty="0"/>
              <a:t>Räkna ej anmälda partier. </a:t>
            </a:r>
            <a:r>
              <a:rPr lang="sv-SE" dirty="0" smtClean="0"/>
              <a:t>Använd </a:t>
            </a:r>
            <a:r>
              <a:rPr lang="sv-SE" dirty="0"/>
              <a:t>den lista som ska finnas i varje vallokal, utskriven eller i digital form. </a:t>
            </a:r>
            <a:r>
              <a:rPr lang="sv-SE" dirty="0" smtClean="0"/>
              <a:t>Resultat </a:t>
            </a:r>
            <a:r>
              <a:rPr lang="sv-SE" dirty="0"/>
              <a:t>redovisas under ”Ej anmälda partier”. </a:t>
            </a:r>
            <a:r>
              <a:rPr lang="sv-SE" dirty="0" smtClean="0"/>
              <a:t>Samtliga </a:t>
            </a:r>
            <a:r>
              <a:rPr lang="sv-SE" dirty="0"/>
              <a:t>röster läggs i ett omslag.</a:t>
            </a:r>
          </a:p>
          <a:p>
            <a:r>
              <a:rPr lang="sv-SE" dirty="0"/>
              <a:t>Räkna blanka röster. Resultat redovisas under ”Blanka”. Samtliga röster läggs i ett omslag.</a:t>
            </a:r>
          </a:p>
          <a:p>
            <a:r>
              <a:rPr lang="sv-SE" dirty="0"/>
              <a:t>Räkna ogiltiga röster. Resultatet redovisas under ”Ogiltiga – övriga”. Samtliga röster läggs i ett omslag</a:t>
            </a:r>
            <a:r>
              <a:rPr lang="sv-SE" dirty="0" smtClean="0"/>
              <a:t>.</a:t>
            </a:r>
          </a:p>
        </p:txBody>
      </p:sp>
      <p:sp>
        <p:nvSpPr>
          <p:cNvPr id="5" name="Platshållare för bildnummer 4"/>
          <p:cNvSpPr>
            <a:spLocks noGrp="1"/>
          </p:cNvSpPr>
          <p:nvPr>
            <p:ph type="sldNum" sz="quarter" idx="12"/>
          </p:nvPr>
        </p:nvSpPr>
        <p:spPr/>
        <p:txBody>
          <a:bodyPr/>
          <a:lstStyle/>
          <a:p>
            <a:fld id="{696A28D3-22CF-4FB0-80FD-EC473B325B38}" type="slidenum">
              <a:rPr lang="sv-SE" smtClean="0"/>
              <a:t>48</a:t>
            </a:fld>
            <a:endParaRPr lang="sv-SE"/>
          </a:p>
        </p:txBody>
      </p:sp>
    </p:spTree>
    <p:extLst>
      <p:ext uri="{BB962C8B-B14F-4D97-AF65-F5344CB8AC3E}">
        <p14:creationId xmlns:p14="http://schemas.microsoft.com/office/powerpoint/2010/main" val="878398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539EC4-3B47-4E52-81D7-40ACBBEA1C1E}"/>
              </a:ext>
            </a:extLst>
          </p:cNvPr>
          <p:cNvSpPr>
            <a:spLocks noGrp="1"/>
          </p:cNvSpPr>
          <p:nvPr>
            <p:ph type="title"/>
          </p:nvPr>
        </p:nvSpPr>
        <p:spPr>
          <a:xfrm>
            <a:off x="1007999" y="247453"/>
            <a:ext cx="10176000" cy="720000"/>
          </a:xfrm>
        </p:spPr>
        <p:txBody>
          <a:bodyPr/>
          <a:lstStyle/>
          <a:p>
            <a:r>
              <a:rPr lang="sv-SE" dirty="0" smtClean="0"/>
              <a:t>När bedöms </a:t>
            </a:r>
            <a:r>
              <a:rPr lang="sv-SE" dirty="0"/>
              <a:t>en </a:t>
            </a:r>
            <a:r>
              <a:rPr lang="sv-SE" dirty="0" smtClean="0"/>
              <a:t>röst vara ogiltig?</a:t>
            </a:r>
            <a:endParaRPr lang="sv-SE" dirty="0"/>
          </a:p>
        </p:txBody>
      </p:sp>
      <p:sp>
        <p:nvSpPr>
          <p:cNvPr id="3" name="Platshållare för innehåll 2">
            <a:extLst>
              <a:ext uri="{FF2B5EF4-FFF2-40B4-BE49-F238E27FC236}">
                <a16:creationId xmlns:a16="http://schemas.microsoft.com/office/drawing/2014/main" id="{90EEA602-0FE5-4D7D-B1FA-FB1C592461D4}"/>
              </a:ext>
            </a:extLst>
          </p:cNvPr>
          <p:cNvSpPr>
            <a:spLocks noGrp="1"/>
          </p:cNvSpPr>
          <p:nvPr>
            <p:ph idx="1"/>
          </p:nvPr>
        </p:nvSpPr>
        <p:spPr>
          <a:xfrm>
            <a:off x="1007999" y="1294076"/>
            <a:ext cx="10176001" cy="4384829"/>
          </a:xfrm>
        </p:spPr>
        <p:txBody>
          <a:bodyPr>
            <a:normAutofit/>
          </a:bodyPr>
          <a:lstStyle/>
          <a:p>
            <a:r>
              <a:rPr lang="sv-SE" sz="2600" dirty="0" smtClean="0"/>
              <a:t>När det inte går att tyda vilket parti väljaren har röstat på.</a:t>
            </a:r>
          </a:p>
          <a:p>
            <a:r>
              <a:rPr lang="sv-SE" sz="2600" dirty="0" smtClean="0"/>
              <a:t>När rösten är på ett parti som inte är anmält till valet.</a:t>
            </a:r>
          </a:p>
          <a:p>
            <a:r>
              <a:rPr lang="sv-SE" sz="2600" dirty="0" smtClean="0"/>
              <a:t>När valkuvertet är tomt.</a:t>
            </a:r>
          </a:p>
          <a:p>
            <a:r>
              <a:rPr lang="sv-SE" sz="2600" dirty="0"/>
              <a:t>När </a:t>
            </a:r>
            <a:r>
              <a:rPr lang="sv-SE" sz="2600" dirty="0" smtClean="0"/>
              <a:t>valkuvertet eller valsedeln </a:t>
            </a:r>
            <a:r>
              <a:rPr lang="sv-SE" sz="2600" dirty="0"/>
              <a:t>är markerad på ett sätt som gör att det går att identifiera väljaren.</a:t>
            </a:r>
          </a:p>
          <a:p>
            <a:r>
              <a:rPr lang="sv-SE" sz="2600" dirty="0" smtClean="0"/>
              <a:t>När valkuvertet innehåller mer än en valsedel.</a:t>
            </a:r>
          </a:p>
          <a:p>
            <a:endParaRPr lang="sv-SE" sz="2600" dirty="0" smtClean="0"/>
          </a:p>
          <a:p>
            <a:pPr marL="0" indent="0">
              <a:buNone/>
            </a:pPr>
            <a:endParaRPr lang="sv-SE" sz="2600"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49</a:t>
            </a:fld>
            <a:endParaRPr lang="sv-SE" dirty="0"/>
          </a:p>
        </p:txBody>
      </p:sp>
    </p:spTree>
    <p:extLst>
      <p:ext uri="{BB962C8B-B14F-4D97-AF65-F5344CB8AC3E}">
        <p14:creationId xmlns:p14="http://schemas.microsoft.com/office/powerpoint/2010/main" val="146462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p:cNvSpPr>
            <a:spLocks noGrp="1"/>
          </p:cNvSpPr>
          <p:nvPr>
            <p:ph type="title"/>
          </p:nvPr>
        </p:nvSpPr>
        <p:spPr>
          <a:xfrm>
            <a:off x="2580816" y="2147299"/>
            <a:ext cx="6370622" cy="1137605"/>
          </a:xfrm>
        </p:spPr>
        <p:txBody>
          <a:bodyPr/>
          <a:lstStyle/>
          <a:p>
            <a:pPr algn="ctr"/>
            <a:r>
              <a:rPr lang="sv-SE" dirty="0" smtClean="0"/>
              <a:t>Vallokalen, valsedlar och valhemligheten</a:t>
            </a: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5</a:t>
            </a:fld>
            <a:endParaRPr lang="sv-SE"/>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889" y="3284904"/>
            <a:ext cx="6848475" cy="1619250"/>
          </a:xfrm>
          <a:prstGeom prst="rect">
            <a:avLst/>
          </a:prstGeom>
          <a:noFill/>
        </p:spPr>
      </p:pic>
    </p:spTree>
    <p:extLst>
      <p:ext uri="{BB962C8B-B14F-4D97-AF65-F5344CB8AC3E}">
        <p14:creationId xmlns:p14="http://schemas.microsoft.com/office/powerpoint/2010/main" val="2599216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50</a:t>
            </a:fld>
            <a:endParaRPr lang="sv-SE"/>
          </a:p>
        </p:txBody>
      </p:sp>
    </p:spTree>
    <p:extLst>
      <p:ext uri="{BB962C8B-B14F-4D97-AF65-F5344CB8AC3E}">
        <p14:creationId xmlns:p14="http://schemas.microsoft.com/office/powerpoint/2010/main" val="906126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Övning – hur bedömer du följande röst? </a:t>
            </a:r>
          </a:p>
        </p:txBody>
      </p:sp>
      <p:sp>
        <p:nvSpPr>
          <p:cNvPr id="5" name="Platshållare för bildnummer 4"/>
          <p:cNvSpPr>
            <a:spLocks noGrp="1"/>
          </p:cNvSpPr>
          <p:nvPr>
            <p:ph type="sldNum" sz="quarter" idx="12"/>
          </p:nvPr>
        </p:nvSpPr>
        <p:spPr/>
        <p:txBody>
          <a:bodyPr/>
          <a:lstStyle/>
          <a:p>
            <a:fld id="{696A28D3-22CF-4FB0-80FD-EC473B325B38}" type="slidenum">
              <a:rPr lang="sv-SE" smtClean="0"/>
              <a:t>51</a:t>
            </a:fld>
            <a:endParaRPr lang="sv-SE"/>
          </a:p>
        </p:txBody>
      </p:sp>
      <p:pic>
        <p:nvPicPr>
          <p:cNvPr id="6" name="Platshållare för innehåll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937" y="1229388"/>
            <a:ext cx="5382125" cy="5382125"/>
          </a:xfrm>
          <a:prstGeom prst="rect">
            <a:avLst/>
          </a:prstGeom>
        </p:spPr>
      </p:pic>
    </p:spTree>
    <p:extLst>
      <p:ext uri="{BB962C8B-B14F-4D97-AF65-F5344CB8AC3E}">
        <p14:creationId xmlns:p14="http://schemas.microsoft.com/office/powerpoint/2010/main" val="2121329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E90E6D-277D-49DE-8A7E-27343797E240}"/>
              </a:ext>
            </a:extLst>
          </p:cNvPr>
          <p:cNvSpPr>
            <a:spLocks noGrp="1"/>
          </p:cNvSpPr>
          <p:nvPr>
            <p:ph type="title"/>
          </p:nvPr>
        </p:nvSpPr>
        <p:spPr/>
        <p:txBody>
          <a:bodyPr/>
          <a:lstStyle/>
          <a:p>
            <a:r>
              <a:rPr lang="sv-SE" dirty="0"/>
              <a:t>  </a:t>
            </a:r>
            <a:r>
              <a:rPr lang="sv-SE" dirty="0" smtClean="0"/>
              <a:t>Övning </a:t>
            </a:r>
            <a:r>
              <a:rPr lang="sv-SE" dirty="0"/>
              <a:t>– </a:t>
            </a:r>
            <a:r>
              <a:rPr lang="sv-SE" dirty="0" smtClean="0"/>
              <a:t>hur </a:t>
            </a:r>
            <a:r>
              <a:rPr lang="sv-SE" dirty="0"/>
              <a:t>bedömer du…?</a:t>
            </a:r>
          </a:p>
        </p:txBody>
      </p:sp>
      <p:sp>
        <p:nvSpPr>
          <p:cNvPr id="4" name="Platshållare för bildnummer 3"/>
          <p:cNvSpPr>
            <a:spLocks noGrp="1"/>
          </p:cNvSpPr>
          <p:nvPr>
            <p:ph type="sldNum" sz="quarter" idx="12"/>
          </p:nvPr>
        </p:nvSpPr>
        <p:spPr/>
        <p:txBody>
          <a:bodyPr/>
          <a:lstStyle/>
          <a:p>
            <a:fld id="{696A28D3-22CF-4FB0-80FD-EC473B325B38}" type="slidenum">
              <a:rPr lang="sv-SE" smtClean="0"/>
              <a:t>52</a:t>
            </a:fld>
            <a:endParaRPr lang="sv-SE" dirty="0"/>
          </a:p>
        </p:txBody>
      </p:sp>
      <p:pic>
        <p:nvPicPr>
          <p:cNvPr id="7" name="Platshållare för innehåll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51824" y="1563154"/>
            <a:ext cx="3310976" cy="4395770"/>
          </a:xfrm>
          <a:prstGeom prst="rect">
            <a:avLst/>
          </a:prstGeom>
        </p:spPr>
      </p:pic>
    </p:spTree>
    <p:extLst>
      <p:ext uri="{BB962C8B-B14F-4D97-AF65-F5344CB8AC3E}">
        <p14:creationId xmlns:p14="http://schemas.microsoft.com/office/powerpoint/2010/main" val="65905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5264118" y="2380718"/>
            <a:ext cx="1663763" cy="720000"/>
          </a:xfrm>
        </p:spPr>
        <p:txBody>
          <a:bodyPr/>
          <a:lstStyle/>
          <a:p>
            <a:pPr algn="ctr"/>
            <a:r>
              <a:rPr lang="sv-SE" dirty="0" smtClean="0"/>
              <a:t>Avslut</a:t>
            </a:r>
            <a:endParaRPr lang="sv-SE" dirty="0"/>
          </a:p>
        </p:txBody>
      </p:sp>
      <p:pic>
        <p:nvPicPr>
          <p:cNvPr id="8" name="Platshållare för innehåll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763" y="2896394"/>
            <a:ext cx="6848475" cy="1628775"/>
          </a:xfrm>
        </p:spPr>
      </p:pic>
      <p:sp>
        <p:nvSpPr>
          <p:cNvPr id="5" name="Platshållare för bildnummer 4"/>
          <p:cNvSpPr>
            <a:spLocks noGrp="1"/>
          </p:cNvSpPr>
          <p:nvPr>
            <p:ph type="sldNum" sz="quarter" idx="12"/>
          </p:nvPr>
        </p:nvSpPr>
        <p:spPr/>
        <p:txBody>
          <a:bodyPr/>
          <a:lstStyle/>
          <a:p>
            <a:fld id="{696A28D3-22CF-4FB0-80FD-EC473B325B38}" type="slidenum">
              <a:rPr lang="sv-SE" smtClean="0"/>
              <a:t>53</a:t>
            </a:fld>
            <a:endParaRPr lang="sv-SE"/>
          </a:p>
        </p:txBody>
      </p:sp>
    </p:spTree>
    <p:extLst>
      <p:ext uri="{BB962C8B-B14F-4D97-AF65-F5344CB8AC3E}">
        <p14:creationId xmlns:p14="http://schemas.microsoft.com/office/powerpoint/2010/main" val="910781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Avsluta rösträkning och stäng vallokalen</a:t>
            </a:r>
            <a:endParaRPr lang="sv-SE" dirty="0"/>
          </a:p>
        </p:txBody>
      </p:sp>
      <p:sp>
        <p:nvSpPr>
          <p:cNvPr id="3" name="Platshållare för innehåll 2"/>
          <p:cNvSpPr>
            <a:spLocks noGrp="1"/>
          </p:cNvSpPr>
          <p:nvPr>
            <p:ph idx="1"/>
          </p:nvPr>
        </p:nvSpPr>
        <p:spPr/>
        <p:txBody>
          <a:bodyPr/>
          <a:lstStyle/>
          <a:p>
            <a:r>
              <a:rPr lang="sv-SE" dirty="0" smtClean="0"/>
              <a:t>Ordförande fördelar arbetsuppgifterna</a:t>
            </a:r>
          </a:p>
          <a:p>
            <a:r>
              <a:rPr lang="sv-SE" dirty="0" smtClean="0"/>
              <a:t>Kontrollera valkassar och ställa i ordning lokalen</a:t>
            </a:r>
          </a:p>
          <a:p>
            <a:r>
              <a:rPr lang="sv-SE" dirty="0"/>
              <a:t>Transport och inlämning till valnämnden</a:t>
            </a:r>
          </a:p>
          <a:p>
            <a:pPr marL="0" indent="0">
              <a:buNone/>
            </a:pPr>
            <a:r>
              <a:rPr lang="sv-SE" dirty="0" smtClean="0"/>
              <a:t> </a:t>
            </a:r>
          </a:p>
        </p:txBody>
      </p:sp>
      <p:sp>
        <p:nvSpPr>
          <p:cNvPr id="4" name="Platshållare för bildnummer 3"/>
          <p:cNvSpPr>
            <a:spLocks noGrp="1"/>
          </p:cNvSpPr>
          <p:nvPr>
            <p:ph type="sldNum" sz="quarter" idx="12"/>
          </p:nvPr>
        </p:nvSpPr>
        <p:spPr/>
        <p:txBody>
          <a:bodyPr/>
          <a:lstStyle/>
          <a:p>
            <a:fld id="{696A28D3-22CF-4FB0-80FD-EC473B325B38}" type="slidenum">
              <a:rPr lang="sv-SE" smtClean="0"/>
              <a:t>54</a:t>
            </a:fld>
            <a:endParaRPr lang="sv-SE"/>
          </a:p>
        </p:txBody>
      </p:sp>
    </p:spTree>
    <p:extLst>
      <p:ext uri="{BB962C8B-B14F-4D97-AF65-F5344CB8AC3E}">
        <p14:creationId xmlns:p14="http://schemas.microsoft.com/office/powerpoint/2010/main" val="2894218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905639"/>
            <a:ext cx="10176000" cy="720000"/>
          </a:xfrm>
        </p:spPr>
        <p:txBody>
          <a:bodyPr/>
          <a:lstStyle/>
          <a:p>
            <a:r>
              <a:rPr lang="sv-SE" dirty="0" smtClean="0"/>
              <a:t>Mer information finns här</a:t>
            </a:r>
            <a:endParaRPr lang="sv-SE" dirty="0"/>
          </a:p>
        </p:txBody>
      </p:sp>
      <p:sp>
        <p:nvSpPr>
          <p:cNvPr id="3" name="Platshållare för innehåll 2"/>
          <p:cNvSpPr>
            <a:spLocks noGrp="1"/>
          </p:cNvSpPr>
          <p:nvPr>
            <p:ph sz="half" idx="1"/>
          </p:nvPr>
        </p:nvSpPr>
        <p:spPr/>
        <p:txBody>
          <a:bodyPr/>
          <a:lstStyle/>
          <a:p>
            <a:pPr marL="0" indent="0">
              <a:buNone/>
            </a:pPr>
            <a:endParaRPr lang="sv-SE" dirty="0" smtClean="0"/>
          </a:p>
          <a:p>
            <a:pPr marL="0" indent="0">
              <a:buNone/>
            </a:pPr>
            <a:endParaRPr lang="sv-SE" dirty="0"/>
          </a:p>
          <a:p>
            <a:pPr marL="0" indent="0">
              <a:buNone/>
            </a:pPr>
            <a:r>
              <a:rPr lang="sv-SE" dirty="0" smtClean="0"/>
              <a:t>Allting </a:t>
            </a:r>
            <a:r>
              <a:rPr lang="sv-SE" dirty="0"/>
              <a:t>som vi har gått igenom här idag finns beskrivet på ett detaljerat sätt i </a:t>
            </a:r>
            <a:r>
              <a:rPr lang="sv-SE" dirty="0" smtClean="0"/>
              <a:t>handledningen, och längst bak finns steg-för-steg instruktioner. </a:t>
            </a:r>
            <a:endParaRPr lang="sv-SE" dirty="0"/>
          </a:p>
        </p:txBody>
      </p:sp>
      <p:pic>
        <p:nvPicPr>
          <p:cNvPr id="6" name="Platshållare för innehåll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36204">
            <a:off x="6687240" y="1132702"/>
            <a:ext cx="3294846" cy="4753749"/>
          </a:xfrm>
          <a:ln>
            <a:solidFill>
              <a:schemeClr val="bg2"/>
            </a:solidFill>
          </a:ln>
          <a:effectLst>
            <a:outerShdw blurRad="50800" dist="38100" dir="2700000" algn="tl" rotWithShape="0">
              <a:prstClr val="black">
                <a:alpha val="40000"/>
              </a:prstClr>
            </a:outerShdw>
          </a:effectLst>
        </p:spPr>
      </p:pic>
      <p:sp>
        <p:nvSpPr>
          <p:cNvPr id="4" name="Platshållare för bildnummer 3"/>
          <p:cNvSpPr>
            <a:spLocks noGrp="1"/>
          </p:cNvSpPr>
          <p:nvPr>
            <p:ph type="sldNum" sz="quarter" idx="12"/>
          </p:nvPr>
        </p:nvSpPr>
        <p:spPr/>
        <p:txBody>
          <a:bodyPr/>
          <a:lstStyle/>
          <a:p>
            <a:fld id="{696A28D3-22CF-4FB0-80FD-EC473B325B38}" type="slidenum">
              <a:rPr lang="sv-SE" smtClean="0"/>
              <a:t>55</a:t>
            </a:fld>
            <a:endParaRPr lang="sv-SE"/>
          </a:p>
        </p:txBody>
      </p:sp>
    </p:spTree>
    <p:extLst>
      <p:ext uri="{BB962C8B-B14F-4D97-AF65-F5344CB8AC3E}">
        <p14:creationId xmlns:p14="http://schemas.microsoft.com/office/powerpoint/2010/main" val="3139172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8743" y="1535113"/>
            <a:ext cx="6836228" cy="4351338"/>
          </a:xfrm>
        </p:spPr>
      </p:pic>
      <p:sp>
        <p:nvSpPr>
          <p:cNvPr id="2" name="Rubrik 1"/>
          <p:cNvSpPr>
            <a:spLocks noGrp="1"/>
          </p:cNvSpPr>
          <p:nvPr>
            <p:ph type="title"/>
          </p:nvPr>
        </p:nvSpPr>
        <p:spPr/>
        <p:txBody>
          <a:bodyPr/>
          <a:lstStyle/>
          <a:p>
            <a:r>
              <a:rPr lang="sv-SE" dirty="0" smtClean="0"/>
              <a:t>Du som röstmottagare är viktig</a:t>
            </a:r>
            <a:endParaRPr lang="sv-SE" dirty="0"/>
          </a:p>
        </p:txBody>
      </p:sp>
      <p:sp>
        <p:nvSpPr>
          <p:cNvPr id="3" name="Platshållare för innehåll 2"/>
          <p:cNvSpPr>
            <a:spLocks noGrp="1"/>
          </p:cNvSpPr>
          <p:nvPr>
            <p:ph sz="half" idx="1"/>
          </p:nvPr>
        </p:nvSpPr>
        <p:spPr/>
        <p:txBody>
          <a:bodyPr/>
          <a:lstStyle/>
          <a:p>
            <a:pPr marL="0" indent="0">
              <a:buNone/>
            </a:pPr>
            <a:r>
              <a:rPr lang="sv-SE" dirty="0"/>
              <a:t>Röstmottagarens bemötande och korrekta hantering i </a:t>
            </a:r>
            <a:r>
              <a:rPr lang="sv-SE" dirty="0" smtClean="0"/>
              <a:t>röstmottagningen och rösträkningen </a:t>
            </a:r>
            <a:r>
              <a:rPr lang="sv-SE" dirty="0"/>
              <a:t>skapar förtroende för att valet går korrekt till. </a:t>
            </a:r>
          </a:p>
        </p:txBody>
      </p:sp>
      <p:sp>
        <p:nvSpPr>
          <p:cNvPr id="5" name="Platshållare för bildnummer 4"/>
          <p:cNvSpPr>
            <a:spLocks noGrp="1"/>
          </p:cNvSpPr>
          <p:nvPr>
            <p:ph type="sldNum" sz="quarter" idx="12"/>
          </p:nvPr>
        </p:nvSpPr>
        <p:spPr/>
        <p:txBody>
          <a:bodyPr/>
          <a:lstStyle/>
          <a:p>
            <a:fld id="{696A28D3-22CF-4FB0-80FD-EC473B325B38}" type="slidenum">
              <a:rPr lang="sv-SE" smtClean="0"/>
              <a:t>56</a:t>
            </a:fld>
            <a:endParaRPr lang="sv-SE"/>
          </a:p>
        </p:txBody>
      </p:sp>
    </p:spTree>
    <p:extLst>
      <p:ext uri="{BB962C8B-B14F-4D97-AF65-F5344CB8AC3E}">
        <p14:creationId xmlns:p14="http://schemas.microsoft.com/office/powerpoint/2010/main" val="11784728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94742" y="431187"/>
            <a:ext cx="8897258" cy="6226629"/>
          </a:xfrm>
        </p:spPr>
      </p:pic>
      <p:sp>
        <p:nvSpPr>
          <p:cNvPr id="2" name="Rubrik 1"/>
          <p:cNvSpPr>
            <a:spLocks noGrp="1"/>
          </p:cNvSpPr>
          <p:nvPr>
            <p:ph type="title"/>
          </p:nvPr>
        </p:nvSpPr>
        <p:spPr>
          <a:xfrm>
            <a:off x="1008000" y="509387"/>
            <a:ext cx="10176000" cy="1696783"/>
          </a:xfrm>
        </p:spPr>
        <p:txBody>
          <a:bodyPr/>
          <a:lstStyle/>
          <a:p>
            <a:r>
              <a:rPr lang="sv-SE" sz="6600" dirty="0" smtClean="0"/>
              <a:t/>
            </a:r>
            <a:br>
              <a:rPr lang="sv-SE" sz="6600" dirty="0" smtClean="0"/>
            </a:br>
            <a:r>
              <a:rPr lang="sv-SE" sz="6600" dirty="0"/>
              <a:t/>
            </a:r>
            <a:br>
              <a:rPr lang="sv-SE" sz="6600" dirty="0"/>
            </a:br>
            <a:r>
              <a:rPr lang="sv-SE" sz="6600" dirty="0" smtClean="0"/>
              <a:t/>
            </a:r>
            <a:br>
              <a:rPr lang="sv-SE" sz="6600" dirty="0" smtClean="0"/>
            </a:br>
            <a:r>
              <a:rPr lang="sv-SE" sz="6600" dirty="0"/>
              <a:t/>
            </a:r>
            <a:br>
              <a:rPr lang="sv-SE" sz="6600" dirty="0"/>
            </a:br>
            <a:r>
              <a:rPr lang="sv-SE" sz="6600" dirty="0" smtClean="0"/>
              <a:t/>
            </a:r>
            <a:br>
              <a:rPr lang="sv-SE" sz="6600" dirty="0" smtClean="0"/>
            </a:br>
            <a:r>
              <a:rPr lang="sv-SE" sz="6600" dirty="0" smtClean="0"/>
              <a:t>  Tack!</a:t>
            </a:r>
            <a:endParaRPr lang="sv-SE" sz="66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pPr/>
              <a:t>57</a:t>
            </a:fld>
            <a:endParaRPr lang="sv-SE" dirty="0"/>
          </a:p>
        </p:txBody>
      </p:sp>
    </p:spTree>
    <p:extLst>
      <p:ext uri="{BB962C8B-B14F-4D97-AF65-F5344CB8AC3E}">
        <p14:creationId xmlns:p14="http://schemas.microsoft.com/office/powerpoint/2010/main" val="2524796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t>
            </a:r>
            <a:r>
              <a:rPr lang="sv-SE" dirty="0" smtClean="0"/>
              <a:t>allokalen</a:t>
            </a:r>
            <a:endParaRPr lang="sv-SE" dirty="0"/>
          </a:p>
        </p:txBody>
      </p:sp>
      <p:pic>
        <p:nvPicPr>
          <p:cNvPr id="5" name="Platshållare för innehåll 4">
            <a:extLst>
              <a:ext uri="{C183D7F6-B498-43B3-948B-1728B52AA6E4}">
                <adec:decorative xmlns:adec="http://schemas.microsoft.com/office/drawing/2017/decorative" xmlns=""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0228" y="1281579"/>
            <a:ext cx="6981772" cy="5011112"/>
          </a:xfrm>
          <a:prstGeom prst="rect">
            <a:avLst/>
          </a:prstGeom>
          <a:ln>
            <a:noFill/>
          </a:ln>
          <a:effectLst/>
        </p:spPr>
      </p:pic>
      <p:sp>
        <p:nvSpPr>
          <p:cNvPr id="6" name="Platshållare för bildnummer 5"/>
          <p:cNvSpPr>
            <a:spLocks noGrp="1"/>
          </p:cNvSpPr>
          <p:nvPr>
            <p:ph type="sldNum" sz="quarter" idx="12"/>
          </p:nvPr>
        </p:nvSpPr>
        <p:spPr/>
        <p:txBody>
          <a:bodyPr/>
          <a:lstStyle/>
          <a:p>
            <a:fld id="{696A28D3-22CF-4FB0-80FD-EC473B325B38}" type="slidenum">
              <a:rPr lang="sv-SE" smtClean="0"/>
              <a:t>6</a:t>
            </a:fld>
            <a:endParaRPr lang="sv-SE" dirty="0"/>
          </a:p>
        </p:txBody>
      </p:sp>
      <p:sp>
        <p:nvSpPr>
          <p:cNvPr id="7" name="Platshållare för innehåll 2"/>
          <p:cNvSpPr>
            <a:spLocks noGrp="1"/>
          </p:cNvSpPr>
          <p:nvPr>
            <p:ph sz="half" idx="1"/>
          </p:nvPr>
        </p:nvSpPr>
        <p:spPr>
          <a:xfrm>
            <a:off x="1008063" y="1398588"/>
            <a:ext cx="5486400" cy="4614862"/>
          </a:xfrm>
        </p:spPr>
        <p:txBody>
          <a:bodyPr/>
          <a:lstStyle/>
          <a:p>
            <a:pPr lvl="0"/>
            <a:r>
              <a:rPr lang="sv-SE" dirty="0"/>
              <a:t>Lokalen tillgänglig för </a:t>
            </a:r>
            <a:r>
              <a:rPr lang="sv-SE" dirty="0" smtClean="0"/>
              <a:t>alla.</a:t>
            </a:r>
            <a:endParaRPr lang="sv-SE" dirty="0"/>
          </a:p>
          <a:p>
            <a:pPr lvl="0"/>
            <a:r>
              <a:rPr lang="sv-SE" dirty="0"/>
              <a:t>Röstmottagningen och rösträkningen </a:t>
            </a:r>
            <a:r>
              <a:rPr lang="sv-SE" dirty="0" smtClean="0"/>
              <a:t>offentliga.</a:t>
            </a:r>
            <a:endParaRPr lang="sv-SE" dirty="0"/>
          </a:p>
          <a:p>
            <a:pPr lvl="0"/>
            <a:r>
              <a:rPr lang="sv-SE" dirty="0"/>
              <a:t>Valurnan och röstlängden synliga och under </a:t>
            </a:r>
            <a:r>
              <a:rPr lang="sv-SE" dirty="0" smtClean="0"/>
              <a:t>uppsikt. </a:t>
            </a:r>
            <a:endParaRPr lang="sv-SE" dirty="0"/>
          </a:p>
          <a:p>
            <a:pPr lvl="0"/>
            <a:r>
              <a:rPr lang="sv-SE" dirty="0"/>
              <a:t>Köer </a:t>
            </a:r>
            <a:r>
              <a:rPr lang="sv-SE" dirty="0" smtClean="0"/>
              <a:t>dirigeras.</a:t>
            </a:r>
            <a:endParaRPr lang="sv-SE" dirty="0"/>
          </a:p>
          <a:p>
            <a:pPr marL="0" indent="0">
              <a:buNone/>
            </a:pPr>
            <a:endParaRPr lang="sv-SE" dirty="0"/>
          </a:p>
        </p:txBody>
      </p:sp>
    </p:spTree>
    <p:extLst>
      <p:ext uri="{BB962C8B-B14F-4D97-AF65-F5344CB8AC3E}">
        <p14:creationId xmlns:p14="http://schemas.microsoft.com/office/powerpoint/2010/main" val="3565525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Valhemlighet och hjälp att rösta</a:t>
            </a:r>
            <a:endParaRPr lang="sv-SE" dirty="0"/>
          </a:p>
        </p:txBody>
      </p:sp>
      <p:sp>
        <p:nvSpPr>
          <p:cNvPr id="8" name="Platshållare för innehåll 7"/>
          <p:cNvSpPr>
            <a:spLocks noGrp="1"/>
          </p:cNvSpPr>
          <p:nvPr>
            <p:ph sz="half" idx="1"/>
          </p:nvPr>
        </p:nvSpPr>
        <p:spPr/>
        <p:txBody>
          <a:bodyPr/>
          <a:lstStyle/>
          <a:p>
            <a:pPr lvl="0"/>
            <a:r>
              <a:rPr lang="sv-SE" dirty="0"/>
              <a:t>Väljaren ska göra i ordning sin röst i avskildhet. </a:t>
            </a:r>
          </a:p>
          <a:p>
            <a:pPr lvl="0"/>
            <a:r>
              <a:rPr lang="sv-SE" dirty="0"/>
              <a:t>Endast om väljaren behöver hjälp är det tillåtet att vara </a:t>
            </a:r>
            <a:r>
              <a:rPr lang="sv-SE" dirty="0" smtClean="0"/>
              <a:t>två vid röstningen.</a:t>
            </a:r>
          </a:p>
          <a:p>
            <a:pPr lvl="0"/>
            <a:r>
              <a:rPr lang="sv-SE" dirty="0" smtClean="0"/>
              <a:t>Röstmottagare har tystnadsplikt och får inte berätta för någon vad väljaren har röstat på. </a:t>
            </a:r>
            <a:endParaRPr lang="sv-SE" dirty="0"/>
          </a:p>
          <a:p>
            <a:pPr marL="324000" lvl="2" indent="0">
              <a:spcBef>
                <a:spcPts val="1000"/>
              </a:spcBef>
              <a:buClr>
                <a:schemeClr val="accent5"/>
              </a:buClr>
              <a:buNone/>
            </a:pPr>
            <a:endParaRPr lang="sv-SE" sz="2400" dirty="0"/>
          </a:p>
          <a:p>
            <a:pPr marL="648000" lvl="2">
              <a:spcBef>
                <a:spcPts val="1000"/>
              </a:spcBef>
              <a:buClr>
                <a:schemeClr val="accent5"/>
              </a:buClr>
              <a:buFont typeface="Wingdings" panose="05000000000000000000" pitchFamily="2" charset="2"/>
              <a:buChar char="§"/>
            </a:pPr>
            <a:endParaRPr lang="sv-SE" sz="2400" dirty="0"/>
          </a:p>
          <a:p>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7</a:t>
            </a:fld>
            <a:endParaRPr lang="sv-SE"/>
          </a:p>
        </p:txBody>
      </p:sp>
      <p:pic>
        <p:nvPicPr>
          <p:cNvPr id="3" name="Platshållare för innehåll 2"/>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02400" y="1535113"/>
            <a:ext cx="5181600" cy="3798541"/>
          </a:xfrm>
        </p:spPr>
      </p:pic>
    </p:spTree>
    <p:extLst>
      <p:ext uri="{BB962C8B-B14F-4D97-AF65-F5344CB8AC3E}">
        <p14:creationId xmlns:p14="http://schemas.microsoft.com/office/powerpoint/2010/main" val="1972004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Valsedlar</a:t>
            </a:r>
            <a:endParaRPr lang="sv-SE" dirty="0"/>
          </a:p>
        </p:txBody>
      </p:sp>
      <p:sp>
        <p:nvSpPr>
          <p:cNvPr id="3" name="Platshållare för innehåll 2"/>
          <p:cNvSpPr>
            <a:spLocks noGrp="1"/>
          </p:cNvSpPr>
          <p:nvPr>
            <p:ph sz="half" idx="1"/>
          </p:nvPr>
        </p:nvSpPr>
        <p:spPr>
          <a:xfrm>
            <a:off x="1007999" y="1535113"/>
            <a:ext cx="3533521" cy="4351338"/>
          </a:xfrm>
        </p:spPr>
        <p:txBody>
          <a:bodyPr/>
          <a:lstStyle/>
          <a:p>
            <a:pPr marL="0" indent="0">
              <a:buNone/>
            </a:pPr>
            <a:r>
              <a:rPr lang="sv-SE" b="1" dirty="0" smtClean="0"/>
              <a:t>Det finns tre typer av valsedlar:</a:t>
            </a:r>
            <a:br>
              <a:rPr lang="sv-SE" b="1" dirty="0" smtClean="0"/>
            </a:br>
            <a:endParaRPr lang="sv-SE" b="1" dirty="0" smtClean="0"/>
          </a:p>
          <a:p>
            <a:pPr lvl="1">
              <a:buClr>
                <a:schemeClr val="accent5"/>
              </a:buClr>
              <a:buFont typeface="Wingdings" panose="05000000000000000000" pitchFamily="2" charset="2"/>
              <a:buChar char="§"/>
            </a:pPr>
            <a:r>
              <a:rPr lang="sv-SE" sz="2400" dirty="0" smtClean="0"/>
              <a:t>Namnvalsedlar</a:t>
            </a:r>
          </a:p>
          <a:p>
            <a:pPr lvl="1">
              <a:buClr>
                <a:schemeClr val="accent5"/>
              </a:buClr>
              <a:buFont typeface="Wingdings" panose="05000000000000000000" pitchFamily="2" charset="2"/>
              <a:buChar char="§"/>
            </a:pPr>
            <a:r>
              <a:rPr lang="sv-SE" sz="2400" dirty="0" smtClean="0"/>
              <a:t>Blanka valsedlar</a:t>
            </a:r>
            <a:br>
              <a:rPr lang="sv-SE" sz="2400" dirty="0" smtClean="0"/>
            </a:br>
            <a:endParaRPr lang="sv-SE" sz="2400" dirty="0" smtClean="0"/>
          </a:p>
          <a:p>
            <a:pPr lvl="1">
              <a:buClr>
                <a:schemeClr val="accent5"/>
              </a:buClr>
              <a:buFont typeface="Wingdings" panose="05000000000000000000" pitchFamily="2" charset="2"/>
              <a:buChar char="§"/>
            </a:pPr>
            <a:r>
              <a:rPr lang="sv-SE" sz="2400" dirty="0" smtClean="0"/>
              <a:t>(Partivalsedlar - ovanligt i EU-val)</a:t>
            </a:r>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8</a:t>
            </a:fld>
            <a:endParaRPr lang="sv-SE"/>
          </a:p>
        </p:txBody>
      </p:sp>
      <p:pic>
        <p:nvPicPr>
          <p:cNvPr id="8" name="Platshållare för innehåll 7"/>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9145183" y="2185009"/>
            <a:ext cx="1562808" cy="228732"/>
          </a:xfrm>
          <a:prstGeom prst="rect">
            <a:avLst/>
          </a:prstGeom>
        </p:spPr>
      </p:pic>
      <p:pic>
        <p:nvPicPr>
          <p:cNvPr id="10" name="Bildobjekt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8705" y="2530615"/>
            <a:ext cx="1562400" cy="261278"/>
          </a:xfrm>
          <a:prstGeom prst="rect">
            <a:avLst/>
          </a:prstGeom>
        </p:spPr>
      </p:pic>
      <p:pic>
        <p:nvPicPr>
          <p:cNvPr id="11" name="Bildobjekt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86555" y="2884725"/>
            <a:ext cx="1562400" cy="232990"/>
          </a:xfrm>
          <a:prstGeom prst="rect">
            <a:avLst/>
          </a:prstGeom>
        </p:spPr>
      </p:pic>
      <p:pic>
        <p:nvPicPr>
          <p:cNvPr id="13" name="Bildobjekt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5183" y="3170831"/>
            <a:ext cx="1562400" cy="286262"/>
          </a:xfrm>
          <a:prstGeom prst="rect">
            <a:avLst/>
          </a:prstGeom>
        </p:spPr>
      </p:pic>
      <p:pic>
        <p:nvPicPr>
          <p:cNvPr id="14" name="Bildobjekt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7506" y="3517110"/>
            <a:ext cx="1562400" cy="240546"/>
          </a:xfrm>
          <a:prstGeom prst="rect">
            <a:avLst/>
          </a:prstGeom>
        </p:spPr>
      </p:pic>
      <p:pic>
        <p:nvPicPr>
          <p:cNvPr id="15" name="Bildobjekt 1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28705" y="3877690"/>
            <a:ext cx="1560505" cy="234000"/>
          </a:xfrm>
          <a:prstGeom prst="rect">
            <a:avLst/>
          </a:prstGeom>
        </p:spPr>
      </p:pic>
      <p:pic>
        <p:nvPicPr>
          <p:cNvPr id="16" name="Bildobjekt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8450" y="1835772"/>
            <a:ext cx="1562400" cy="252307"/>
          </a:xfrm>
          <a:prstGeom prst="rect">
            <a:avLst/>
          </a:prstGeom>
        </p:spPr>
      </p:pic>
      <p:pic>
        <p:nvPicPr>
          <p:cNvPr id="17" name="Bildobjekt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31604" y="4178095"/>
            <a:ext cx="1637625" cy="244342"/>
          </a:xfrm>
          <a:prstGeom prst="rect">
            <a:avLst/>
          </a:prstGeom>
        </p:spPr>
      </p:pic>
      <p:pic>
        <p:nvPicPr>
          <p:cNvPr id="18" name="Bildobjekt 1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037506" y="4468869"/>
            <a:ext cx="1562400" cy="232990"/>
          </a:xfrm>
          <a:prstGeom prst="rect">
            <a:avLst/>
          </a:prstGeom>
        </p:spPr>
      </p:pic>
      <p:pic>
        <p:nvPicPr>
          <p:cNvPr id="4" name="Bildobjekt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9507" y="2185542"/>
            <a:ext cx="3240012" cy="3235506"/>
          </a:xfrm>
          <a:prstGeom prst="rect">
            <a:avLst/>
          </a:prstGeom>
        </p:spPr>
      </p:pic>
      <p:pic>
        <p:nvPicPr>
          <p:cNvPr id="6" name="Bildobjekt 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944067" y="4791458"/>
            <a:ext cx="1645143" cy="245328"/>
          </a:xfrm>
          <a:prstGeom prst="rect">
            <a:avLst/>
          </a:prstGeom>
        </p:spPr>
      </p:pic>
    </p:spTree>
    <p:extLst>
      <p:ext uri="{BB962C8B-B14F-4D97-AF65-F5344CB8AC3E}">
        <p14:creationId xmlns:p14="http://schemas.microsoft.com/office/powerpoint/2010/main" val="3083001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Valsedelstället</a:t>
            </a:r>
          </a:p>
        </p:txBody>
      </p:sp>
      <p:sp>
        <p:nvSpPr>
          <p:cNvPr id="6" name="Platshållare för innehåll 5"/>
          <p:cNvSpPr>
            <a:spLocks noGrp="1"/>
          </p:cNvSpPr>
          <p:nvPr>
            <p:ph sz="half" idx="1"/>
          </p:nvPr>
        </p:nvSpPr>
        <p:spPr/>
        <p:txBody>
          <a:bodyPr/>
          <a:lstStyle/>
          <a:p>
            <a:pPr lvl="0"/>
            <a:r>
              <a:rPr lang="sv-SE" dirty="0"/>
              <a:t>Röstmottagaren ska säkerställa ordningen i valsedelstället.</a:t>
            </a:r>
          </a:p>
          <a:p>
            <a:pPr lvl="0"/>
            <a:r>
              <a:rPr lang="sv-SE" dirty="0"/>
              <a:t>Valsedelstället ska </a:t>
            </a:r>
            <a:r>
              <a:rPr lang="sv-SE" dirty="0" smtClean="0"/>
              <a:t>vara påfyllt.</a:t>
            </a:r>
          </a:p>
          <a:p>
            <a:pPr lvl="0"/>
            <a:r>
              <a:rPr lang="sv-SE" dirty="0" smtClean="0"/>
              <a:t>Endast </a:t>
            </a:r>
            <a:r>
              <a:rPr lang="sv-SE" dirty="0"/>
              <a:t>röstmottagare får lägga </a:t>
            </a:r>
            <a:r>
              <a:rPr lang="sv-SE" dirty="0" smtClean="0"/>
              <a:t>ut valsedlar.</a:t>
            </a:r>
            <a:endParaRPr lang="sv-SE" dirty="0"/>
          </a:p>
          <a:p>
            <a:pPr marL="0" indent="0">
              <a:buNone/>
            </a:pPr>
            <a:endParaRPr lang="sv-SE" sz="18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9</a:t>
            </a:fld>
            <a:endParaRPr lang="sv-SE"/>
          </a:p>
        </p:txBody>
      </p:sp>
      <p:pic>
        <p:nvPicPr>
          <p:cNvPr id="8" name="Platshållare för innehåll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56252" y="1530217"/>
            <a:ext cx="4995683" cy="3748210"/>
          </a:xfrm>
          <a:prstGeom prst="rect">
            <a:avLst/>
          </a:prstGeom>
        </p:spPr>
      </p:pic>
    </p:spTree>
    <p:extLst>
      <p:ext uri="{BB962C8B-B14F-4D97-AF65-F5344CB8AC3E}">
        <p14:creationId xmlns:p14="http://schemas.microsoft.com/office/powerpoint/2010/main" val="4022701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BFFFFA2-C83F-4695-BD3D-ACF8AC535243}" vid="{7B2C69DB-E231-48AE-BB30-AED9DDBD4D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Valmyndigheten</Template>
  <TotalTime>0</TotalTime>
  <Words>6699</Words>
  <Application>Microsoft Office PowerPoint</Application>
  <PresentationFormat>Bredbild</PresentationFormat>
  <Paragraphs>744</Paragraphs>
  <Slides>57</Slides>
  <Notes>55</Notes>
  <HiddenSlides>0</HiddenSlides>
  <MMClips>3</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57</vt:i4>
      </vt:variant>
    </vt:vector>
  </HeadingPairs>
  <TitlesOfParts>
    <vt:vector size="63" baseType="lpstr">
      <vt:lpstr>Arial</vt:lpstr>
      <vt:lpstr>Calibri</vt:lpstr>
      <vt:lpstr>Garamond</vt:lpstr>
      <vt:lpstr>Times New Roman</vt:lpstr>
      <vt:lpstr>Wingdings</vt:lpstr>
      <vt:lpstr>Office-tema</vt:lpstr>
      <vt:lpstr>Instruktioner till dig som utbildar</vt:lpstr>
      <vt:lpstr>Utbildning för röstmottagare i vallokal</vt:lpstr>
      <vt:lpstr>       VÄLKOMMEN!                </vt:lpstr>
      <vt:lpstr>Arbetsuppgifter som röstmottagare</vt:lpstr>
      <vt:lpstr>Vallokalen, valsedlar och valhemligheten</vt:lpstr>
      <vt:lpstr>Vallokalen</vt:lpstr>
      <vt:lpstr>Valhemlighet och hjälp att rösta</vt:lpstr>
      <vt:lpstr>Valsedlar</vt:lpstr>
      <vt:lpstr>Valsedelstället</vt:lpstr>
      <vt:lpstr>Personröstning </vt:lpstr>
      <vt:lpstr>  Kunskapstest</vt:lpstr>
      <vt:lpstr>Rätt eller fel?</vt:lpstr>
      <vt:lpstr>Röstmottagning</vt:lpstr>
      <vt:lpstr>Rösträtt</vt:lpstr>
      <vt:lpstr>Rösträtten och röstkortet</vt:lpstr>
      <vt:lpstr>Röstlängden</vt:lpstr>
      <vt:lpstr>Röstning – steg för steg</vt:lpstr>
      <vt:lpstr>Mottagning av väljarens röst</vt:lpstr>
      <vt:lpstr>PowerPoint-presentation</vt:lpstr>
      <vt:lpstr>Tre sätt att identifiera sig</vt:lpstr>
      <vt:lpstr>Digitala id-handlingar</vt:lpstr>
      <vt:lpstr>.</vt:lpstr>
      <vt:lpstr>PowerPoint-presentation</vt:lpstr>
      <vt:lpstr>Granska valkuvert</vt:lpstr>
      <vt:lpstr>Väljare som inte kan ta sig till vallokalen</vt:lpstr>
      <vt:lpstr>Granskning av förtidsröster</vt:lpstr>
      <vt:lpstr>Hantering av felaktiga förtidsröster</vt:lpstr>
      <vt:lpstr>Ångerröstning</vt:lpstr>
      <vt:lpstr>Ångerröstning – hur detta hanteras</vt:lpstr>
      <vt:lpstr>  Kunskapstest</vt:lpstr>
      <vt:lpstr>Övning - att ta emot röster</vt:lpstr>
      <vt:lpstr>Facit - ser din röstlängd ut så här? </vt:lpstr>
      <vt:lpstr>Bemötande och säkerhet</vt:lpstr>
      <vt:lpstr>PowerPoint-presentation</vt:lpstr>
      <vt:lpstr>Bemötande och säkerhet vid röstmottagning</vt:lpstr>
      <vt:lpstr>PowerPoint-presentation</vt:lpstr>
      <vt:lpstr>Avbrott i röstmottagningen</vt:lpstr>
      <vt:lpstr>  Kunskapstest</vt:lpstr>
      <vt:lpstr>Kunskapstest – rätt eller fel?</vt:lpstr>
      <vt:lpstr>Förberedelser för rösträkning</vt:lpstr>
      <vt:lpstr>Röstmottagningen avslutas klockan 21:00</vt:lpstr>
      <vt:lpstr>Förberedelser för rösträkning</vt:lpstr>
      <vt:lpstr>Förberedelser för rösträkning</vt:lpstr>
      <vt:lpstr>Rösträkning</vt:lpstr>
      <vt:lpstr>Räkna valkuvert</vt:lpstr>
      <vt:lpstr>Rösträkning – omslag och protokoll </vt:lpstr>
      <vt:lpstr>Öppna, granska, sortera och räkna röster</vt:lpstr>
      <vt:lpstr>Ej anmälda, blanka, samt ogiltiga röster</vt:lpstr>
      <vt:lpstr>När bedöms en röst vara ogiltig?</vt:lpstr>
      <vt:lpstr>  Kunskapstest</vt:lpstr>
      <vt:lpstr>Övning – hur bedömer du följande röst? </vt:lpstr>
      <vt:lpstr>  Övning – hur bedömer du…?</vt:lpstr>
      <vt:lpstr>Avslut</vt:lpstr>
      <vt:lpstr>Avsluta rösträkning och stäng vallokalen</vt:lpstr>
      <vt:lpstr>Mer information finns här</vt:lpstr>
      <vt:lpstr>Du som röstmottagare är viktig</vt:lpstr>
      <vt:lpstr>       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2024-04-30T09:59:59Z</dcterms:created>
  <dcterms:modified xsi:type="dcterms:W3CDTF">2024-04-30T10:00:23Z</dcterms:modified>
</cp:coreProperties>
</file>