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handoutMasterIdLst>
    <p:handoutMasterId r:id="rId47"/>
  </p:handoutMasterIdLst>
  <p:sldIdLst>
    <p:sldId id="427" r:id="rId2"/>
    <p:sldId id="256" r:id="rId3"/>
    <p:sldId id="428" r:id="rId4"/>
    <p:sldId id="365" r:id="rId5"/>
    <p:sldId id="407" r:id="rId6"/>
    <p:sldId id="429" r:id="rId7"/>
    <p:sldId id="430" r:id="rId8"/>
    <p:sldId id="461" r:id="rId9"/>
    <p:sldId id="431" r:id="rId10"/>
    <p:sldId id="436" r:id="rId11"/>
    <p:sldId id="432" r:id="rId12"/>
    <p:sldId id="433" r:id="rId13"/>
    <p:sldId id="416" r:id="rId14"/>
    <p:sldId id="434" r:id="rId15"/>
    <p:sldId id="413" r:id="rId16"/>
    <p:sldId id="378" r:id="rId17"/>
    <p:sldId id="453" r:id="rId18"/>
    <p:sldId id="454" r:id="rId19"/>
    <p:sldId id="280" r:id="rId20"/>
    <p:sldId id="437" r:id="rId21"/>
    <p:sldId id="457" r:id="rId22"/>
    <p:sldId id="458" r:id="rId23"/>
    <p:sldId id="460" r:id="rId24"/>
    <p:sldId id="438" r:id="rId25"/>
    <p:sldId id="424" r:id="rId26"/>
    <p:sldId id="379" r:id="rId27"/>
    <p:sldId id="387" r:id="rId28"/>
    <p:sldId id="439" r:id="rId29"/>
    <p:sldId id="426" r:id="rId30"/>
    <p:sldId id="326" r:id="rId31"/>
    <p:sldId id="455" r:id="rId32"/>
    <p:sldId id="440" r:id="rId33"/>
    <p:sldId id="452" r:id="rId34"/>
    <p:sldId id="441" r:id="rId35"/>
    <p:sldId id="442" r:id="rId36"/>
    <p:sldId id="443" r:id="rId37"/>
    <p:sldId id="444" r:id="rId38"/>
    <p:sldId id="342" r:id="rId39"/>
    <p:sldId id="287" r:id="rId40"/>
    <p:sldId id="341" r:id="rId41"/>
    <p:sldId id="363" r:id="rId42"/>
    <p:sldId id="449" r:id="rId43"/>
    <p:sldId id="450" r:id="rId44"/>
    <p:sldId id="451" r:id="rId45"/>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örfattare" initials="F"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12"/>
    <a:srgbClr val="81CFF4"/>
    <a:srgbClr val="003366"/>
    <a:srgbClr val="E6E6E6"/>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2" autoAdjust="0"/>
    <p:restoredTop sz="61772" autoAdjust="0"/>
  </p:normalViewPr>
  <p:slideViewPr>
    <p:cSldViewPr snapToGrid="0">
      <p:cViewPr varScale="1">
        <p:scale>
          <a:sx n="42" d="100"/>
          <a:sy n="42" d="100"/>
        </p:scale>
        <p:origin x="1364" y="44"/>
      </p:cViewPr>
      <p:guideLst>
        <p:guide orient="horz" pos="2160"/>
        <p:guide pos="3840"/>
      </p:guideLst>
    </p:cSldViewPr>
  </p:slideViewPr>
  <p:notesTextViewPr>
    <p:cViewPr>
      <p:scale>
        <a:sx n="3" d="2"/>
        <a:sy n="3" d="2"/>
      </p:scale>
      <p:origin x="0" y="0"/>
    </p:cViewPr>
  </p:notesTextViewPr>
  <p:sorterViewPr>
    <p:cViewPr>
      <p:scale>
        <a:sx n="170" d="100"/>
        <a:sy n="170" d="100"/>
      </p:scale>
      <p:origin x="0" y="-229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r>
              <a:rPr lang="sv-SE"/>
              <a:t>2022-01-14</a:t>
            </a:r>
          </a:p>
        </p:txBody>
      </p:sp>
      <p:sp>
        <p:nvSpPr>
          <p:cNvPr id="4" name="Platshållare för sidfo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7C22821-7E50-4A04-8A0A-D5A06BDA4F15}" type="slidenum">
              <a:rPr lang="sv-SE" smtClean="0"/>
              <a:t>‹#›</a:t>
            </a:fld>
            <a:endParaRPr lang="sv-SE"/>
          </a:p>
        </p:txBody>
      </p:sp>
    </p:spTree>
    <p:extLst>
      <p:ext uri="{BB962C8B-B14F-4D97-AF65-F5344CB8AC3E}">
        <p14:creationId xmlns:p14="http://schemas.microsoft.com/office/powerpoint/2010/main" val="10111903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r>
              <a:rPr lang="sv-SE"/>
              <a:t>2022-01-14</a:t>
            </a:r>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a:t>
            </a:fld>
            <a:endParaRPr lang="sv-SE" dirty="0"/>
          </a:p>
        </p:txBody>
      </p:sp>
      <p:sp>
        <p:nvSpPr>
          <p:cNvPr id="5" name="Platshållare för datum 4"/>
          <p:cNvSpPr>
            <a:spLocks noGrp="1"/>
          </p:cNvSpPr>
          <p:nvPr>
            <p:ph type="dt" idx="11"/>
          </p:nvPr>
        </p:nvSpPr>
        <p:spPr/>
        <p:txBody>
          <a:bodyPr/>
          <a:lstStyle/>
          <a:p>
            <a:r>
              <a:rPr lang="sv-SE" dirty="0"/>
              <a:t>2022-01-14</a:t>
            </a:r>
          </a:p>
        </p:txBody>
      </p:sp>
    </p:spTree>
    <p:extLst>
      <p:ext uri="{BB962C8B-B14F-4D97-AF65-F5344CB8AC3E}">
        <p14:creationId xmlns:p14="http://schemas.microsoft.com/office/powerpoint/2010/main" val="3951646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Här kommer ett kort kunskapstest på</a:t>
            </a:r>
            <a:r>
              <a:rPr lang="sv-SE" baseline="0" dirty="0" smtClean="0"/>
              <a:t> något av det som vi har gått igenom.</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11</a:t>
            </a:fld>
            <a:endParaRPr lang="sv-SE"/>
          </a:p>
        </p:txBody>
      </p:sp>
    </p:spTree>
    <p:extLst>
      <p:ext uri="{BB962C8B-B14F-4D97-AF65-F5344CB8AC3E}">
        <p14:creationId xmlns:p14="http://schemas.microsoft.com/office/powerpoint/2010/main" val="2174186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0" kern="1200" noProof="0" dirty="0" smtClean="0">
                <a:solidFill>
                  <a:schemeClr val="tx1"/>
                </a:solidFill>
                <a:latin typeface="+mn-lt"/>
                <a:ea typeface="+mn-ea"/>
                <a:cs typeface="+mn-cs"/>
              </a:rPr>
              <a:t>Rätt</a:t>
            </a:r>
            <a:r>
              <a:rPr lang="sv-SE" sz="1200" b="0" kern="1200" baseline="0" noProof="0" dirty="0" smtClean="0">
                <a:solidFill>
                  <a:schemeClr val="tx1"/>
                </a:solidFill>
                <a:latin typeface="+mn-lt"/>
                <a:ea typeface="+mn-ea"/>
                <a:cs typeface="+mn-cs"/>
              </a:rPr>
              <a:t> eller fel?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1200" b="0" kern="1200" baseline="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0" i="1" kern="1200" baseline="0" noProof="0" dirty="0" smtClean="0">
                <a:solidFill>
                  <a:schemeClr val="tx1"/>
                </a:solidFill>
                <a:latin typeface="+mn-lt"/>
                <a:ea typeface="+mn-ea"/>
                <a:cs typeface="+mn-cs"/>
              </a:rPr>
              <a:t>Klicka fram.</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1200" b="0" kern="1200" noProof="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0" kern="1200" noProof="0" dirty="0" smtClean="0">
                <a:solidFill>
                  <a:schemeClr val="tx1"/>
                </a:solidFill>
                <a:latin typeface="+mn-lt"/>
                <a:ea typeface="+mn-ea"/>
                <a:cs typeface="+mn-cs"/>
              </a:rPr>
              <a:t>Vad säger ni om följande påståenden: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kern="1200" noProof="0" dirty="0" smtClean="0">
                <a:solidFill>
                  <a:schemeClr val="tx1"/>
                </a:solidFill>
                <a:latin typeface="+mn-lt"/>
                <a:ea typeface="+mn-ea"/>
                <a:cs typeface="+mn-cs"/>
              </a:rPr>
              <a:t>Partirepresentanter får lägga ut valsedlar i valsedelställen?</a:t>
            </a:r>
          </a:p>
          <a:p>
            <a:pPr algn="l" defTabSz="914400" rtl="0" eaLnBrk="1" latinLnBrk="0" hangingPunct="1"/>
            <a:r>
              <a:rPr lang="sv-SE" sz="1200" kern="1200" dirty="0" smtClean="0">
                <a:solidFill>
                  <a:schemeClr val="tx1"/>
                </a:solidFill>
                <a:latin typeface="+mn-lt"/>
                <a:ea typeface="+mn-ea"/>
                <a:cs typeface="+mn-cs"/>
              </a:rPr>
              <a:t>Nej.</a:t>
            </a:r>
            <a:endParaRPr lang="sv-SE" dirty="0" smtClean="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dirty="0" smtClean="0"/>
              <a:t>Om du ser två personer bakom avskärmningen för valsedlar så ska du gå fram och erbjuda din hjälp?</a:t>
            </a:r>
            <a:endParaRPr lang="sv-SE" b="1" dirty="0" smtClean="0"/>
          </a:p>
          <a:p>
            <a:r>
              <a:rPr lang="sv-SE" dirty="0" smtClean="0"/>
              <a:t>Ja.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b="1" dirty="0" smtClean="0"/>
              <a:t>Om det inte finns plats i valsedelstället när ett nytt parti kommer, kan ni lägga de nya valsedlarna på bordet bredvid?</a:t>
            </a:r>
            <a:endParaRPr lang="sv-SE" b="1" dirty="0" smtClean="0"/>
          </a:p>
          <a:p>
            <a:r>
              <a:rPr lang="sv-SE" dirty="0" smtClean="0"/>
              <a:t>Nej.</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12</a:t>
            </a:fld>
            <a:endParaRPr lang="sv-SE"/>
          </a:p>
        </p:txBody>
      </p:sp>
    </p:spTree>
    <p:extLst>
      <p:ext uri="{BB962C8B-B14F-4D97-AF65-F5344CB8AC3E}">
        <p14:creationId xmlns:p14="http://schemas.microsoft.com/office/powerpoint/2010/main" val="1714881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smtClean="0"/>
              <a:t>Då kommer vi in på </a:t>
            </a:r>
            <a:r>
              <a:rPr lang="sv-SE" b="1" dirty="0" smtClean="0"/>
              <a:t>röstmottagning – rösträtt, röstkort, och röstlängd.</a:t>
            </a:r>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13</a:t>
            </a:fld>
            <a:endParaRPr lang="sv-SE"/>
          </a:p>
        </p:txBody>
      </p:sp>
    </p:spTree>
    <p:extLst>
      <p:ext uri="{BB962C8B-B14F-4D97-AF65-F5344CB8AC3E}">
        <p14:creationId xmlns:p14="http://schemas.microsoft.com/office/powerpoint/2010/main" val="979165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Rösträtt</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a:t>
            </a:r>
          </a:p>
          <a:p>
            <a:pPr>
              <a:lnSpc>
                <a:spcPts val="1200"/>
              </a:lnSpc>
              <a:spcAft>
                <a:spcPts val="800"/>
              </a:spcAft>
            </a:pPr>
            <a:endPar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Vem får rösta?</a:t>
            </a:r>
          </a:p>
          <a:p>
            <a:pPr>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Vid val till Europaparlamentet ska väljaren</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vara 18 år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senast på valdagen, </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vara svensk medborgare och vara eller ha varit folkbokförd i Sverige</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eller</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vara medborgare i något av EU:s medlemsländer, vara folkbokförd i Sverige och ha anmält sig till röstlängden</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senast 30 dagar före valdagen. En person med medborgarskap i något av EU:s medlemsländer som är folkbokförd i annat EU-land än sitt medborgarskap kan välja vilket lands röstlängd hen vill tillhöra. Då krävs det att man anmäler sig.</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14</a:t>
            </a:fld>
            <a:endParaRPr lang="sv-SE"/>
          </a:p>
        </p:txBody>
      </p:sp>
    </p:spTree>
    <p:extLst>
      <p:ext uri="{BB962C8B-B14F-4D97-AF65-F5344CB8AC3E}">
        <p14:creationId xmlns:p14="http://schemas.microsoft.com/office/powerpoint/2010/main" val="3731274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Röstkortet</a:t>
            </a:r>
          </a:p>
          <a:p>
            <a:endParaRPr lang="sv-SE" dirty="0" smtClean="0"/>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Rösträtten fastställs 30 dagar före valdagen. Efter det skickas röstkorten</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ut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till väljarna. </a:t>
            </a:r>
          </a:p>
          <a:p>
            <a:pPr marL="171450" marR="0" lvl="0" indent="-171450" algn="l" defTabSz="914400" rtl="0" eaLnBrk="1" fontAlgn="auto" latinLnBrk="0" hangingPunct="1">
              <a:lnSpc>
                <a:spcPts val="1200"/>
              </a:lnSpc>
              <a:spcBef>
                <a:spcPts val="0"/>
              </a:spcBef>
              <a:spcAft>
                <a:spcPts val="800"/>
              </a:spcAft>
              <a:buClrTx/>
              <a:buSzTx/>
              <a:buFont typeface="Wingdings" panose="05000000000000000000" pitchFamily="2" charset="2"/>
              <a:buChar char="§"/>
              <a:tabLst/>
              <a:defRPr/>
            </a:pPr>
            <a:r>
              <a:rPr lang="sv-SE" b="1" dirty="0" smtClean="0"/>
              <a:t>Röstkortet är ett krav för att rösta i förtid </a:t>
            </a:r>
            <a:r>
              <a:rPr lang="sv-SE" dirty="0" smtClean="0"/>
              <a:t>men inte i vallokal på valdagen.</a:t>
            </a:r>
          </a:p>
          <a:p>
            <a:pPr marL="171450" marR="0" lvl="0" indent="-171450" algn="l" defTabSz="914400" rtl="0" eaLnBrk="1" fontAlgn="auto" latinLnBrk="0" hangingPunct="1">
              <a:lnSpc>
                <a:spcPts val="1200"/>
              </a:lnSpc>
              <a:spcBef>
                <a:spcPts val="0"/>
              </a:spcBef>
              <a:spcAft>
                <a:spcPts val="800"/>
              </a:spcAft>
              <a:buClrTx/>
              <a:buSzTx/>
              <a:buFont typeface="Wingdings" panose="05000000000000000000" pitchFamily="2" charset="2"/>
              <a:buChar char="§"/>
              <a:tabLst/>
              <a:defRPr/>
            </a:pPr>
            <a:r>
              <a:rPr lang="sv-SE" b="1" dirty="0" smtClean="0"/>
              <a:t>Rättelser hanteras av länsstyrelsen.</a:t>
            </a:r>
            <a:endParaRPr lang="sv-SE" dirty="0" smtClean="0"/>
          </a:p>
          <a:p>
            <a:pPr marL="171450" indent="-171450">
              <a:lnSpc>
                <a:spcPts val="1200"/>
              </a:lnSpc>
              <a:spcAft>
                <a:spcPts val="800"/>
              </a:spcAft>
              <a:buFont typeface="Wingdings" panose="05000000000000000000" pitchFamily="2" charset="2"/>
              <a:buChar char="§"/>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När det kommer till rättningar, felaktigheter och att svara på väljarens frågor kan det vara relevant att fråga när väljaren folkbokförde sig här. Har man så att säga folkbokfört sig för sent så röstar man fortfarande i sin ”gamla” kommun. Om en väljare inte kan rösta i vallokalen, hänvisa hen till någon av de röstningslokaler som har öppet på valdagen. Röstmottagaren får aldrig lägga in väljare i röstlängden på egen hand. Endast valnämnden kan göra detta. </a:t>
            </a:r>
          </a:p>
          <a:p>
            <a:pPr marL="171450" indent="-171450">
              <a:lnSpc>
                <a:spcPts val="1200"/>
              </a:lnSpc>
              <a:spcAft>
                <a:spcPts val="800"/>
              </a:spcAft>
              <a:buFont typeface="Wingdings" panose="05000000000000000000" pitchFamily="2" charset="2"/>
              <a:buChar char="§"/>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indent="0">
              <a:lnSpc>
                <a:spcPts val="1200"/>
              </a:lnSpc>
              <a:spcAft>
                <a:spcPts val="800"/>
              </a:spcAft>
              <a:buFont typeface="Wingdings" panose="05000000000000000000" pitchFamily="2" charset="2"/>
              <a:buNone/>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Det</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finns även utlandsröstkort som delas ut till de svenskar som utvandrat. Om någon kommer med utlandsröstkort till röstningslokalen, kontakta valkansliet. </a:t>
            </a: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endParaRPr lang="sv-SE" dirty="0" smtClean="0"/>
          </a:p>
          <a:p>
            <a:r>
              <a:rPr lang="sv-SE" dirty="0" smtClean="0"/>
              <a:t>(Ytterligare info om</a:t>
            </a:r>
            <a:r>
              <a:rPr lang="sv-SE" sz="1200" baseline="0" dirty="0" smtClean="0"/>
              <a:t> s</a:t>
            </a:r>
            <a:r>
              <a:rPr lang="sv-SE" sz="1200" dirty="0" smtClean="0"/>
              <a:t>trykningar: Om en EU-medborgare anmäler sig till röstlängden i sitt bosättningsland så ska det landet skicka information om detta till det land där väljaren är medborgare så att väljaren kan strykas ur det landets röstlängd. Detta sker genom ett informationsutbyte mellan EU-länderna. </a:t>
            </a:r>
          </a:p>
          <a:p>
            <a:r>
              <a:rPr lang="sv-SE" sz="1200" dirty="0" smtClean="0"/>
              <a:t>Detta innebär att strykningar av rösträtt sker</a:t>
            </a:r>
            <a:r>
              <a:rPr lang="sv-SE" sz="1200" baseline="0" dirty="0" smtClean="0"/>
              <a:t> ända in på valdagen, detta hanteras av Valmyndigheten.)</a:t>
            </a:r>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15</a:t>
            </a:fld>
            <a:endParaRPr lang="sv-SE" dirty="0"/>
          </a:p>
        </p:txBody>
      </p:sp>
      <p:sp>
        <p:nvSpPr>
          <p:cNvPr id="5" name="Platshållare för datum 4">
            <a:extLst>
              <a:ext uri="{FF2B5EF4-FFF2-40B4-BE49-F238E27FC236}">
                <a16:creationId xmlns:a16="http://schemas.microsoft.com/office/drawing/2014/main" id="{E86E0586-236D-4E98-A9E2-1B2BD9BC7611}"/>
              </a:ext>
            </a:extLst>
          </p:cNvPr>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1947363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Väljarförteckningen</a:t>
            </a:r>
            <a:endParaRPr lang="sv-S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smtClean="0">
              <a:solidFill>
                <a:schemeClr val="tx1"/>
              </a:solidFill>
              <a:effectLst/>
              <a:latin typeface="+mn-lt"/>
              <a:ea typeface="+mn-ea"/>
              <a:cs typeface="+mn-cs"/>
            </a:endParaRPr>
          </a:p>
          <a:p>
            <a:pPr marL="171450" indent="-171450">
              <a:buFont typeface="Wingdings" panose="05000000000000000000" pitchFamily="2" charset="2"/>
              <a:buChar char="§"/>
            </a:pPr>
            <a:r>
              <a:rPr lang="sv-SE" sz="1200" dirty="0" smtClean="0"/>
              <a:t>Väljarförteckningen är en </a:t>
            </a:r>
            <a:r>
              <a:rPr lang="sv-SE" sz="1200" b="1" dirty="0" smtClean="0"/>
              <a:t>förteckning över de som har röstat i lokalen</a:t>
            </a:r>
            <a:r>
              <a:rPr lang="sv-SE" sz="1200" dirty="0" smtClean="0"/>
              <a:t>.</a:t>
            </a:r>
          </a:p>
          <a:p>
            <a:pPr marL="171450" indent="-171450">
              <a:buFont typeface="Wingdings" panose="05000000000000000000" pitchFamily="2" charset="2"/>
              <a:buChar char="§"/>
            </a:pPr>
            <a:r>
              <a:rPr lang="sv-SE" sz="1200" b="1" dirty="0" smtClean="0"/>
              <a:t>Varje röstningslokal har ett unikt nummer </a:t>
            </a:r>
            <a:r>
              <a:rPr lang="sv-SE" sz="1200" dirty="0" smtClean="0"/>
              <a:t>och en unik väljarförteckning.</a:t>
            </a:r>
          </a:p>
          <a:p>
            <a:pPr marL="171450" indent="-171450">
              <a:buFont typeface="Wingdings" panose="05000000000000000000" pitchFamily="2" charset="2"/>
              <a:buChar char="§"/>
            </a:pPr>
            <a:r>
              <a:rPr lang="sv-SE" sz="1200" b="1" dirty="0" smtClean="0"/>
              <a:t>Varje väljare får ett unikt</a:t>
            </a:r>
            <a:r>
              <a:rPr lang="sv-SE" sz="1200" b="1" baseline="0" dirty="0" smtClean="0"/>
              <a:t> löpnummer i den lokalen.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1200" dirty="0" smtClean="0"/>
              <a:t>Antal markeringar i väljarförteckningen ska stämma överens med antal fönsterkuvert i uppsamlingslådan vid röstmottagningens slut.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sv-SE" sz="1200"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dirty="0" smtClean="0"/>
              <a:t>Om</a:t>
            </a:r>
            <a:r>
              <a:rPr lang="sv-SE" sz="1200" baseline="0" dirty="0" smtClean="0"/>
              <a:t> du råkar skriva fel i väljarförteckningen kan du stryka över den raden och använda nästa istället. Det viktigaste är att varje väljare får ett unikt nummer. </a:t>
            </a:r>
            <a:endParaRPr lang="sv-SE" sz="1200" dirty="0" smtClean="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1200" dirty="0" smtClean="0"/>
          </a:p>
          <a:p>
            <a:r>
              <a:rPr lang="sv-SE" sz="1200" i="1" dirty="0" smtClean="0"/>
              <a:t>Gå </a:t>
            </a:r>
            <a:r>
              <a:rPr lang="sv-SE" sz="1200" i="1" dirty="0"/>
              <a:t>igenom de olika fälten</a:t>
            </a:r>
            <a:r>
              <a:rPr lang="sv-SE" sz="1200" i="1" baseline="0" dirty="0"/>
              <a:t> och vad som fylls i automatiskt, och vilka fält de själva fyller i</a:t>
            </a:r>
            <a:r>
              <a:rPr lang="sv-SE" sz="1200" i="1" baseline="0" dirty="0" smtClean="0"/>
              <a:t>. </a:t>
            </a:r>
            <a:endParaRPr lang="sv-SE" sz="1200" i="1" dirty="0"/>
          </a:p>
          <a:p>
            <a:endParaRPr lang="sv-SE" sz="1200"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16</a:t>
            </a:fld>
            <a:endParaRPr lang="sv-SE"/>
          </a:p>
        </p:txBody>
      </p:sp>
      <p:sp>
        <p:nvSpPr>
          <p:cNvPr id="5" name="Platshållare för datum 4"/>
          <p:cNvSpPr>
            <a:spLocks noGrp="1"/>
          </p:cNvSpPr>
          <p:nvPr>
            <p:ph type="dt" idx="11"/>
          </p:nvPr>
        </p:nvSpPr>
        <p:spPr/>
        <p:txBody>
          <a:bodyPr/>
          <a:lstStyle/>
          <a:p>
            <a:r>
              <a:rPr lang="sv-SE"/>
              <a:t>2022-01-14</a:t>
            </a:r>
          </a:p>
        </p:txBody>
      </p:sp>
    </p:spTree>
    <p:extLst>
      <p:ext uri="{BB962C8B-B14F-4D97-AF65-F5344CB8AC3E}">
        <p14:creationId xmlns:p14="http://schemas.microsoft.com/office/powerpoint/2010/main" val="1344290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mj-lt"/>
              <a:buNone/>
            </a:pPr>
            <a:r>
              <a:rPr lang="sv-SE" b="1" dirty="0" smtClean="0"/>
              <a:t>Röstning – steg för steg</a:t>
            </a:r>
          </a:p>
          <a:p>
            <a:pPr marL="0" indent="0">
              <a:buFont typeface="+mj-lt"/>
              <a:buNone/>
            </a:pPr>
            <a:endParaRPr lang="sv-SE" b="1" dirty="0" smtClean="0"/>
          </a:p>
          <a:p>
            <a:pPr marL="0" indent="0">
              <a:buFont typeface="+mj-lt"/>
              <a:buNone/>
            </a:pPr>
            <a:r>
              <a:rPr lang="sv-SE" b="0" i="1" dirty="0" smtClean="0"/>
              <a:t>Klicka fram:</a:t>
            </a:r>
          </a:p>
          <a:p>
            <a:pPr marL="0" indent="0">
              <a:buFont typeface="+mj-lt"/>
              <a:buNone/>
            </a:pPr>
            <a:endParaRPr lang="sv-SE" b="1" dirty="0" smtClean="0"/>
          </a:p>
          <a:p>
            <a:pPr marL="457200" indent="-457200">
              <a:buFont typeface="+mj-lt"/>
              <a:buAutoNum type="arabicPeriod"/>
            </a:pPr>
            <a:r>
              <a:rPr lang="sv-SE" sz="1200" b="1" dirty="0" smtClean="0"/>
              <a:t>I dörren: Kontrollera att väljaren</a:t>
            </a:r>
            <a:r>
              <a:rPr lang="sv-SE" sz="1200" b="1" baseline="0" dirty="0" smtClean="0"/>
              <a:t> </a:t>
            </a:r>
            <a:r>
              <a:rPr lang="sv-SE" sz="1200" b="1" dirty="0" smtClean="0"/>
              <a:t>har röstkort med sig. </a:t>
            </a:r>
            <a:r>
              <a:rPr lang="sv-SE" sz="1200" b="0" dirty="0" smtClean="0"/>
              <a:t>Informera</a:t>
            </a:r>
            <a:r>
              <a:rPr lang="sv-SE" sz="1200" b="0" baseline="0" dirty="0" smtClean="0"/>
              <a:t> röstmottagarna hur de ska hjälpa väljare som inte har med sig sitt röstkort. Har de möjlighet att skriva ut dubblettröstkort?</a:t>
            </a:r>
            <a:endParaRPr lang="sv-SE" sz="1200" b="1" dirty="0" smtClean="0"/>
          </a:p>
          <a:p>
            <a:pPr marL="457200" indent="-457200">
              <a:buFont typeface="+mj-lt"/>
              <a:buAutoNum type="arabicPeriod"/>
            </a:pPr>
            <a:r>
              <a:rPr lang="sv-SE" sz="1200" b="1" dirty="0" smtClean="0"/>
              <a:t>Väljaren tar ensam valsedel vid avskärmat valsedelställ. </a:t>
            </a:r>
            <a:r>
              <a:rPr lang="sv-SE" sz="1200" b="0" dirty="0" smtClean="0"/>
              <a:t>Detta</a:t>
            </a:r>
            <a:r>
              <a:rPr lang="sv-SE" sz="1200" b="0" baseline="0" dirty="0" smtClean="0"/>
              <a:t> ska hen göra utan insyn. </a:t>
            </a:r>
            <a:endParaRPr lang="sv-SE" sz="1200" b="1" dirty="0" smtClean="0"/>
          </a:p>
          <a:p>
            <a:pPr marL="457200" indent="-457200">
              <a:buFont typeface="+mj-lt"/>
              <a:buAutoNum type="arabicPeriod"/>
            </a:pPr>
            <a:r>
              <a:rPr lang="sv-SE" sz="1200" b="1" dirty="0" smtClean="0"/>
              <a:t>Väljaren tar eller får valkuvert. </a:t>
            </a:r>
          </a:p>
          <a:p>
            <a:pPr marL="457200" indent="-457200">
              <a:buFont typeface="+mj-lt"/>
              <a:buAutoNum type="arabicPeriod"/>
            </a:pPr>
            <a:r>
              <a:rPr lang="sv-SE" sz="1200" b="1" dirty="0" smtClean="0"/>
              <a:t>Väljaren gör i ordning rösten bakom en ledig valskärm. </a:t>
            </a:r>
            <a:r>
              <a:rPr lang="sv-SE" sz="1200" b="0" dirty="0" smtClean="0"/>
              <a:t>Ingen</a:t>
            </a:r>
            <a:r>
              <a:rPr lang="sv-SE" sz="1200" b="0" baseline="0" dirty="0" smtClean="0"/>
              <a:t> insyn. </a:t>
            </a:r>
            <a:endParaRPr lang="sv-SE" sz="1200" b="1" dirty="0" smtClean="0"/>
          </a:p>
          <a:p>
            <a:pPr marL="457200" indent="-457200">
              <a:buFont typeface="+mj-lt"/>
              <a:buAutoNum type="arabicPeriod"/>
            </a:pPr>
            <a:r>
              <a:rPr lang="sv-SE" sz="1200" b="1" dirty="0" smtClean="0"/>
              <a:t>Väljaren lämnar det iordninggjorda valkuvertet till röstmottagarna</a:t>
            </a:r>
            <a:r>
              <a:rPr lang="sv-SE" sz="1200" b="1" baseline="0" dirty="0" smtClean="0"/>
              <a:t> och identifierar sig. </a:t>
            </a:r>
          </a:p>
          <a:p>
            <a:pPr marL="457200" indent="-457200">
              <a:buFont typeface="+mj-lt"/>
              <a:buAutoNum type="arabicPeriod"/>
            </a:pPr>
            <a:r>
              <a:rPr lang="sv-SE" sz="1200" b="1" dirty="0" smtClean="0"/>
              <a:t>Ni som röstmottagare kontrollerar valkuvertet, skriver in väljaren i väljarförteckningen (väljarens nummer i röstlängden som finns på röstkortet) och skriver in löpnumret i väljarförteckningen. På fönsterkuvertet</a:t>
            </a:r>
            <a:r>
              <a:rPr lang="sv-SE" sz="1200" b="1" baseline="0" dirty="0" smtClean="0"/>
              <a:t> skriver ni väljarens löpnummer och lokalens nummer. </a:t>
            </a:r>
            <a:r>
              <a:rPr lang="sv-SE" sz="1200" b="1" dirty="0" smtClean="0"/>
              <a:t>  Efter</a:t>
            </a:r>
            <a:r>
              <a:rPr lang="sv-SE" sz="1200" b="1" baseline="0" dirty="0" smtClean="0"/>
              <a:t> det</a:t>
            </a:r>
            <a:r>
              <a:rPr lang="sv-SE" sz="1200" b="1" dirty="0" smtClean="0"/>
              <a:t> lägger ni</a:t>
            </a:r>
            <a:r>
              <a:rPr lang="sv-SE" sz="1200" b="1" baseline="0" dirty="0" smtClean="0"/>
              <a:t> det igenklistrade fönsterkuvertet</a:t>
            </a:r>
            <a:r>
              <a:rPr lang="sv-SE" sz="1200" b="1" dirty="0" smtClean="0"/>
              <a:t> i uppsamlingslådan.</a:t>
            </a:r>
          </a:p>
          <a:p>
            <a:pPr marL="0" indent="0">
              <a:buFont typeface="+mj-lt"/>
              <a:buNone/>
            </a:pPr>
            <a:endParaRPr lang="sv-SE" sz="1200" b="1" dirty="0" smtClean="0"/>
          </a:p>
          <a:p>
            <a:r>
              <a:rPr lang="sv-SE" sz="1200" dirty="0" smtClean="0"/>
              <a:t>Ni behöver alltid vara minst två röstmottagare som tar emot och/eller granskar röster! </a:t>
            </a:r>
            <a:endParaRPr lang="sv-SE" sz="1200" baseline="0" dirty="0" smtClean="0"/>
          </a:p>
          <a:p>
            <a:r>
              <a:rPr lang="sv-SE" sz="1200" baseline="0" dirty="0" smtClean="0"/>
              <a:t>Det finns steg för steg instruktioner i handledningen. De hittar ni längst bak i handledningen och dessa ska användas. </a:t>
            </a:r>
            <a:endParaRPr lang="sv-SE" sz="1200" dirty="0" smtClean="0"/>
          </a:p>
          <a:p>
            <a:endParaRPr lang="sv-SE" baseline="0" dirty="0"/>
          </a:p>
          <a:p>
            <a:endParaRPr lang="sv-SE" baseline="0" dirty="0"/>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17</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2230313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Röstmottagning steg för steg</a:t>
            </a:r>
          </a:p>
          <a:p>
            <a:endParaRPr lang="sv-SE" i="1" dirty="0" smtClean="0"/>
          </a:p>
          <a:p>
            <a:r>
              <a:rPr lang="sv-SE" i="1" dirty="0" smtClean="0"/>
              <a:t>Det här momentet kan med fördel utföras som en rollspelsövning. Läs själv igenom stegen i ”Handledning</a:t>
            </a:r>
            <a:r>
              <a:rPr lang="sv-SE" i="1" baseline="0" dirty="0" smtClean="0"/>
              <a:t> för röstmottagare – förtidsröstning”.</a:t>
            </a:r>
            <a:endParaRPr lang="sv-SE" i="1" dirty="0" smtClean="0"/>
          </a:p>
          <a:p>
            <a:r>
              <a:rPr lang="sv-SE" i="1" dirty="0" err="1" smtClean="0"/>
              <a:t>Rm</a:t>
            </a:r>
            <a:r>
              <a:rPr lang="sv-SE" i="1" dirty="0" smtClean="0"/>
              <a:t> betyder röstmottagare.</a:t>
            </a:r>
          </a:p>
          <a:p>
            <a:endParaRPr lang="sv-SE" dirty="0" smtClean="0"/>
          </a:p>
          <a:p>
            <a:pPr marL="171450" indent="-171450">
              <a:buFont typeface="Wingdings" panose="05000000000000000000" pitchFamily="2" charset="2"/>
              <a:buChar char="§"/>
            </a:pPr>
            <a:r>
              <a:rPr lang="sv-SE" sz="1200" dirty="0" smtClean="0"/>
              <a:t>Rm1: Ta emot väljarens id-handling, valkuvert och röstkort. Ge röstkortet till Röstmottagare 2.</a:t>
            </a:r>
          </a:p>
          <a:p>
            <a:endParaRPr lang="sv-SE" sz="1200" dirty="0" smtClean="0"/>
          </a:p>
          <a:p>
            <a:pPr marL="171450" indent="-171450">
              <a:buFont typeface="Wingdings" panose="05000000000000000000" pitchFamily="2" charset="2"/>
              <a:buChar char="§"/>
            </a:pPr>
            <a:r>
              <a:rPr lang="sv-SE" sz="1200" dirty="0" smtClean="0"/>
              <a:t>Rm2: Ta emot röstkort och avvakta.</a:t>
            </a:r>
          </a:p>
          <a:p>
            <a:endParaRPr lang="sv-SE" sz="1200" dirty="0" smtClean="0"/>
          </a:p>
          <a:p>
            <a:pPr marL="171450" indent="-171450">
              <a:buFont typeface="Wingdings" panose="05000000000000000000" pitchFamily="2" charset="2"/>
              <a:buChar char="§"/>
            </a:pPr>
            <a:r>
              <a:rPr lang="sv-SE" sz="1200" dirty="0" smtClean="0"/>
              <a:t>Rm1: Kontrollera väljarens identitet. Behåll id-handlingen på bordet.</a:t>
            </a:r>
          </a:p>
          <a:p>
            <a:endParaRPr lang="sv-SE" sz="1200" dirty="0" smtClean="0"/>
          </a:p>
          <a:p>
            <a:pPr marL="171450" indent="-171450">
              <a:buFont typeface="Wingdings" panose="05000000000000000000" pitchFamily="2" charset="2"/>
              <a:buChar char="§"/>
            </a:pPr>
            <a:r>
              <a:rPr lang="sv-SE" sz="1200" dirty="0" smtClean="0"/>
              <a:t>Rm2: Notera i väljarförteckningen hur väljaren har styrkt sin identitet.</a:t>
            </a:r>
          </a:p>
          <a:p>
            <a:endParaRPr lang="sv-SE" sz="1200" dirty="0" smtClean="0"/>
          </a:p>
          <a:p>
            <a:pPr marL="171450" indent="-171450">
              <a:buFont typeface="Wingdings" panose="05000000000000000000" pitchFamily="2" charset="2"/>
              <a:buChar char="§"/>
            </a:pPr>
            <a:r>
              <a:rPr lang="sv-SE" sz="1200" dirty="0" smtClean="0"/>
              <a:t>Rm1: Kontrollera att valkuvertet är förslutet (invikt flik eller igenklistrat), inte har någon markering som kan identifiera väljaren, endast innehåller en vit ovikt valsedel. Om valkuvertet inte är korrekt iordninggjort ska väljaren få tillbaka kuvertet för att göra om sin röst bakom en valskärm.</a:t>
            </a:r>
          </a:p>
          <a:p>
            <a:endParaRPr lang="sv-SE" sz="1200" dirty="0" smtClean="0"/>
          </a:p>
          <a:p>
            <a:pPr marL="171450" indent="-171450">
              <a:buFont typeface="Wingdings" panose="05000000000000000000" pitchFamily="2" charset="2"/>
              <a:buChar char="§"/>
            </a:pPr>
            <a:r>
              <a:rPr lang="sv-SE" sz="1200" dirty="0" smtClean="0"/>
              <a:t>Rm2: I rutorna på fönsterkuvertet ska du skriva röstningslokalens nummer och väljarens löpnummer från</a:t>
            </a:r>
            <a:r>
              <a:rPr lang="sv-SE" sz="1200" baseline="0" dirty="0" smtClean="0"/>
              <a:t> </a:t>
            </a:r>
            <a:r>
              <a:rPr lang="sv-SE" sz="1200" dirty="0" smtClean="0"/>
              <a:t>väljarförteckningen, om det inte redan är gjort. I väljarförteckningen ska du skriva in väljarens nummer i röstlängden. Det står på röstkortet. Om du råkar skriva något fel kan du ta ett nytt fönsterkuvert och använda en ny rad i väljarförteckningen. Ge tillbaka fönsterkuvertet och röstkortet till Röstmottagare 1.</a:t>
            </a:r>
          </a:p>
          <a:p>
            <a:endParaRPr lang="sv-SE" sz="1200" dirty="0" smtClean="0"/>
          </a:p>
          <a:p>
            <a:pPr marL="171450" indent="-171450">
              <a:buFont typeface="Wingdings" panose="05000000000000000000" pitchFamily="2" charset="2"/>
              <a:buChar char="§"/>
            </a:pPr>
            <a:r>
              <a:rPr lang="sv-SE" sz="1200" dirty="0" smtClean="0"/>
              <a:t>Rm1: Är valkuvertet godkänt: Lägg röstkortet och valkuvert i fönsterkuvertet. Kontrollera att adressuppgifterna syns i fönsterkuvertet. Klistra ordentligt igen fönsterkuvertet. Lägg fönsterkuvertet i uppsamlingslådan i närvaro av väljaren. Invänta nästa väljare.</a:t>
            </a:r>
          </a:p>
          <a:p>
            <a:endParaRPr lang="sv-SE" dirty="0"/>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18</a:t>
            </a:fld>
            <a:endParaRPr lang="sv-SE"/>
          </a:p>
        </p:txBody>
      </p:sp>
    </p:spTree>
    <p:extLst>
      <p:ext uri="{BB962C8B-B14F-4D97-AF65-F5344CB8AC3E}">
        <p14:creationId xmlns:p14="http://schemas.microsoft.com/office/powerpoint/2010/main" val="649804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dirty="0"/>
              <a:t>Repetera</a:t>
            </a:r>
            <a:r>
              <a:rPr lang="sv-SE" i="1" baseline="0" dirty="0"/>
              <a:t> vilka siffror som ska hamna på vilka ställen</a:t>
            </a:r>
            <a:r>
              <a:rPr lang="sv-SE" i="1" baseline="0" dirty="0" smtClean="0"/>
              <a:t>. </a:t>
            </a:r>
            <a:endParaRPr lang="sv-SE" i="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19</a:t>
            </a:fld>
            <a:endParaRPr lang="sv-SE"/>
          </a:p>
        </p:txBody>
      </p:sp>
      <p:sp>
        <p:nvSpPr>
          <p:cNvPr id="5" name="Platshållare för datum 4"/>
          <p:cNvSpPr>
            <a:spLocks noGrp="1"/>
          </p:cNvSpPr>
          <p:nvPr>
            <p:ph type="dt" idx="11"/>
          </p:nvPr>
        </p:nvSpPr>
        <p:spPr/>
        <p:txBody>
          <a:bodyPr/>
          <a:lstStyle/>
          <a:p>
            <a:r>
              <a:rPr lang="sv-SE"/>
              <a:t>2022-01-14</a:t>
            </a:r>
          </a:p>
        </p:txBody>
      </p:sp>
    </p:spTree>
    <p:extLst>
      <p:ext uri="{BB962C8B-B14F-4D97-AF65-F5344CB8AC3E}">
        <p14:creationId xmlns:p14="http://schemas.microsoft.com/office/powerpoint/2010/main" val="116276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Tre sätt att identifiera sig</a:t>
            </a:r>
            <a:endParaRPr lang="sv-SE" sz="1200" b="0" i="1" u="none" strike="noStrike" kern="12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smtClean="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u="none" strike="noStrike" kern="1200" baseline="0" dirty="0" smtClean="0">
                <a:solidFill>
                  <a:schemeClr val="tx1"/>
                </a:solidFill>
              </a:rPr>
              <a:t>Det här brukar vara ett område som generar många frågor från röstmottagarna. Läs gärna ställningstagandet på Valcentralen.val.se i förhand för ytterligare stöd.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smtClean="0">
              <a:solidFill>
                <a:schemeClr val="tx1"/>
              </a:solidFill>
            </a:endParaRPr>
          </a:p>
          <a:p>
            <a:r>
              <a:rPr lang="sv-SE" dirty="0" smtClean="0"/>
              <a:t>Det finns </a:t>
            </a:r>
            <a:r>
              <a:rPr lang="sv-SE" b="1" dirty="0" smtClean="0"/>
              <a:t>tre</a:t>
            </a:r>
            <a:r>
              <a:rPr lang="sv-SE" b="1" baseline="0" dirty="0" smtClean="0"/>
              <a:t> sätt för väljaren att identifiera sig när hen ska rösta</a:t>
            </a:r>
            <a:r>
              <a:rPr lang="sv-SE" baseline="0" dirty="0" smtClean="0"/>
              <a:t>:</a:t>
            </a:r>
            <a:endParaRPr lang="sv-SE" dirty="0" smtClean="0"/>
          </a:p>
          <a:p>
            <a:pPr marL="171450" indent="-171450">
              <a:buFont typeface="Wingdings" panose="05000000000000000000" pitchFamily="2" charset="2"/>
              <a:buChar char="§"/>
            </a:pPr>
            <a:r>
              <a:rPr lang="sv-SE" b="1" dirty="0" smtClean="0"/>
              <a:t>Väljaren har giltig id-handling med sig </a:t>
            </a:r>
            <a:r>
              <a:rPr lang="sv-SE" b="1" dirty="0" smtClean="0">
                <a:sym typeface="Wingdings" panose="05000000000000000000" pitchFamily="2" charset="2"/>
              </a:rPr>
              <a:t> k</a:t>
            </a:r>
            <a:r>
              <a:rPr lang="sv-SE" b="1" dirty="0" smtClean="0"/>
              <a:t>ryssa i rutan ’Leg’</a:t>
            </a:r>
          </a:p>
          <a:p>
            <a:pPr marL="171450" indent="-171450">
              <a:buFont typeface="Wingdings" panose="05000000000000000000" pitchFamily="2" charset="2"/>
              <a:buChar char="§"/>
            </a:pPr>
            <a:r>
              <a:rPr lang="sv-SE" b="1" dirty="0" smtClean="0"/>
              <a:t>Du som röstmottagare känner väljaren </a:t>
            </a:r>
            <a:r>
              <a:rPr lang="sv-SE" b="1" dirty="0" smtClean="0">
                <a:sym typeface="Wingdings" panose="05000000000000000000" pitchFamily="2" charset="2"/>
              </a:rPr>
              <a:t>  skriv dina initialer under</a:t>
            </a:r>
            <a:r>
              <a:rPr lang="sv-SE" b="1" dirty="0" smtClean="0"/>
              <a:t> ’Intygar’.</a:t>
            </a:r>
          </a:p>
          <a:p>
            <a:pPr marL="171450" indent="-171450">
              <a:buFont typeface="Wingdings" panose="05000000000000000000" pitchFamily="2" charset="2"/>
              <a:buChar char="§"/>
            </a:pPr>
            <a:r>
              <a:rPr lang="sv-SE" b="1" dirty="0" smtClean="0"/>
              <a:t>En utomstående styrker väljarens identitet </a:t>
            </a:r>
            <a:r>
              <a:rPr lang="sv-SE" b="1" dirty="0" smtClean="0">
                <a:sym typeface="Wingdings" panose="05000000000000000000" pitchFamily="2" charset="2"/>
              </a:rPr>
              <a:t> skriv in personnummer eller födelsedatum på den som intygar. Id-handling krävs! </a:t>
            </a:r>
            <a:endParaRPr lang="sv-SE"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1" u="none" strike="noStrike" kern="1200" baseline="0" dirty="0" smtClean="0">
              <a:solidFill>
                <a:schemeClr val="tx1"/>
              </a:solidFill>
            </a:endParaRPr>
          </a:p>
          <a:p>
            <a:pPr marL="0" indent="0">
              <a:spcBef>
                <a:spcPts val="0"/>
              </a:spcBef>
              <a:buNone/>
            </a:pPr>
            <a:r>
              <a:rPr lang="sv-SE" dirty="0" smtClean="0"/>
              <a:t>Id-handlingen bör vara giltig och ha ett välliknande foto. Följande id-handlingar är att föredra:</a:t>
            </a:r>
          </a:p>
          <a:p>
            <a:pPr marL="0" lvl="1">
              <a:buClr>
                <a:schemeClr val="accent5"/>
              </a:buClr>
              <a:buFont typeface="Wingdings" panose="05000000000000000000" pitchFamily="2" charset="2"/>
              <a:buChar char="§"/>
            </a:pPr>
            <a:r>
              <a:rPr lang="sv-SE" sz="2400" dirty="0" smtClean="0"/>
              <a:t>   Identitetskort</a:t>
            </a:r>
          </a:p>
          <a:p>
            <a:pPr marL="0" lvl="1">
              <a:buClr>
                <a:schemeClr val="accent5"/>
              </a:buClr>
              <a:buFont typeface="Wingdings" panose="05000000000000000000" pitchFamily="2" charset="2"/>
              <a:buChar char="§"/>
            </a:pPr>
            <a:r>
              <a:rPr lang="sv-SE" sz="2400" dirty="0" smtClean="0"/>
              <a:t>   Nationellt id-kort</a:t>
            </a:r>
          </a:p>
          <a:p>
            <a:pPr marL="0" lvl="1">
              <a:buClr>
                <a:schemeClr val="accent5"/>
              </a:buClr>
              <a:buFont typeface="Wingdings" panose="05000000000000000000" pitchFamily="2" charset="2"/>
              <a:buChar char="§"/>
            </a:pPr>
            <a:r>
              <a:rPr lang="sv-SE" sz="2400" dirty="0" smtClean="0"/>
              <a:t>   Körkort</a:t>
            </a:r>
          </a:p>
          <a:p>
            <a:pPr marL="0" lvl="1">
              <a:buClr>
                <a:schemeClr val="accent5"/>
              </a:buClr>
              <a:buFont typeface="Wingdings" panose="05000000000000000000" pitchFamily="2" charset="2"/>
              <a:buChar char="§"/>
            </a:pPr>
            <a:r>
              <a:rPr lang="sv-SE" sz="2400" dirty="0" smtClean="0"/>
              <a:t>   EU-pass</a:t>
            </a:r>
          </a:p>
          <a:p>
            <a:pPr marL="0" lvl="1">
              <a:buClr>
                <a:schemeClr val="accent5"/>
              </a:buClr>
              <a:buFont typeface="Wingdings" panose="05000000000000000000" pitchFamily="2" charset="2"/>
              <a:buChar char="§"/>
            </a:pPr>
            <a:r>
              <a:rPr lang="sv-SE" sz="2400" dirty="0" smtClean="0">
                <a:solidFill>
                  <a:srgbClr val="FF0000"/>
                </a:solidFill>
              </a:rPr>
              <a:t>   Elektronisk legitimation (Freja eID)</a:t>
            </a:r>
          </a:p>
          <a:p>
            <a:pPr marL="323850" indent="-323850">
              <a:spcBef>
                <a:spcPts val="0"/>
              </a:spcBef>
            </a:pPr>
            <a:r>
              <a:rPr lang="sv-SE" sz="1200" dirty="0" smtClean="0"/>
              <a:t>Utgångna id-handlingar kan godtas men i första hand bör du fråga efter en giltig id-handling.</a:t>
            </a:r>
          </a:p>
          <a:p>
            <a:pPr marL="323850" indent="-323850">
              <a:spcBef>
                <a:spcPts val="0"/>
              </a:spcBef>
            </a:pPr>
            <a:endParaRPr lang="sv-SE" sz="1200" dirty="0" smtClean="0"/>
          </a:p>
          <a:p>
            <a:r>
              <a:rPr lang="sv-SE" sz="1200" b="0" i="0" u="none" strike="noStrike" kern="1200" baseline="0" dirty="0" smtClean="0">
                <a:solidFill>
                  <a:schemeClr val="tx1"/>
                </a:solidFill>
              </a:rPr>
              <a:t>Valmyndigheten anser att följande handlingar </a:t>
            </a:r>
            <a:r>
              <a:rPr lang="sv-SE" sz="1200" b="0" i="0" u="sng" strike="noStrike" kern="1200" baseline="0" dirty="0" smtClean="0">
                <a:solidFill>
                  <a:schemeClr val="tx1"/>
                </a:solidFill>
              </a:rPr>
              <a:t>inte</a:t>
            </a:r>
            <a:r>
              <a:rPr lang="sv-SE" sz="1200" b="0" i="0" u="none" strike="noStrike" kern="1200" baseline="0" dirty="0" smtClean="0">
                <a:solidFill>
                  <a:schemeClr val="tx1"/>
                </a:solidFill>
              </a:rPr>
              <a:t> kan godtas som id-handlingar</a:t>
            </a:r>
          </a:p>
          <a:p>
            <a:pPr marL="171450" indent="-171450">
              <a:buFont typeface="Wingdings" panose="05000000000000000000" pitchFamily="2" charset="2"/>
              <a:buChar char="§"/>
            </a:pPr>
            <a:r>
              <a:rPr lang="sv-SE" sz="1200" b="0" i="0" u="none" strike="noStrike" kern="1200" baseline="0" dirty="0" smtClean="0">
                <a:solidFill>
                  <a:schemeClr val="tx1"/>
                </a:solidFill>
              </a:rPr>
              <a:t>handling som saknar foto på individen</a:t>
            </a:r>
          </a:p>
          <a:p>
            <a:pPr marL="171450" indent="-171450">
              <a:buFont typeface="Wingdings" panose="05000000000000000000" pitchFamily="2" charset="2"/>
              <a:buChar char="§"/>
            </a:pPr>
            <a:r>
              <a:rPr lang="sv-SE" sz="1200" b="0" i="0" u="none" strike="noStrike" kern="1200" baseline="0" dirty="0" smtClean="0">
                <a:solidFill>
                  <a:schemeClr val="tx1"/>
                </a:solidFill>
              </a:rPr>
              <a:t>handling som saknar födelsedatum</a:t>
            </a:r>
          </a:p>
          <a:p>
            <a:pPr marL="171450" indent="-171450">
              <a:buFont typeface="Wingdings" panose="05000000000000000000" pitchFamily="2" charset="2"/>
              <a:buChar char="§"/>
            </a:pPr>
            <a:r>
              <a:rPr lang="sv-SE" sz="1200" b="0" i="0" u="none" strike="noStrike" kern="1200" baseline="0" dirty="0" smtClean="0">
                <a:solidFill>
                  <a:schemeClr val="tx1"/>
                </a:solidFill>
              </a:rPr>
              <a:t>handling som saknar individens för- eller efternamn</a:t>
            </a:r>
          </a:p>
          <a:p>
            <a:pPr marL="171450" indent="-171450">
              <a:buFont typeface="Wingdings" panose="05000000000000000000" pitchFamily="2" charset="2"/>
              <a:buChar char="§"/>
            </a:pPr>
            <a:r>
              <a:rPr lang="sv-SE" sz="1200" b="0" i="0" u="none" strike="noStrike" kern="1200" baseline="0" dirty="0" smtClean="0">
                <a:solidFill>
                  <a:schemeClr val="tx1"/>
                </a:solidFill>
              </a:rPr>
              <a:t>handling vars primära syfte inte är att vara id-handling, till exempel träningskort eller klubbkort</a:t>
            </a:r>
          </a:p>
          <a:p>
            <a:pPr marL="171450" indent="-171450">
              <a:buFont typeface="Wingdings" panose="05000000000000000000" pitchFamily="2" charset="2"/>
              <a:buChar char="§"/>
            </a:pPr>
            <a:r>
              <a:rPr lang="sv-SE" sz="1200" b="0" i="0" u="none" strike="noStrike" kern="1200" baseline="0" dirty="0" smtClean="0">
                <a:solidFill>
                  <a:schemeClr val="tx1"/>
                </a:solidFill>
              </a:rPr>
              <a:t>oläslig 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smtClean="0"/>
              <a:t>Det </a:t>
            </a:r>
            <a:r>
              <a:rPr lang="sv-SE" b="0" dirty="0"/>
              <a:t>är</a:t>
            </a:r>
            <a:r>
              <a:rPr lang="sv-SE" b="0" baseline="0" dirty="0"/>
              <a:t> </a:t>
            </a:r>
            <a:r>
              <a:rPr lang="sv-SE" b="0" baseline="0" dirty="0" smtClean="0"/>
              <a:t>förstås röstmottagaren </a:t>
            </a:r>
            <a:r>
              <a:rPr lang="sv-SE" b="0" baseline="0" dirty="0"/>
              <a:t>som skriver in p</a:t>
            </a:r>
            <a:r>
              <a:rPr lang="sv-SE" b="0" dirty="0"/>
              <a:t>ersonnummer eller födelsedatum</a:t>
            </a:r>
            <a:r>
              <a:rPr lang="sv-SE" b="0" baseline="0" dirty="0"/>
              <a:t> på den som intygar i rutan ’Intygar’. </a:t>
            </a:r>
            <a:endParaRPr lang="sv-SE"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20</a:t>
            </a:fld>
            <a:endParaRPr lang="sv-SE" dirty="0"/>
          </a:p>
        </p:txBody>
      </p:sp>
      <p:sp>
        <p:nvSpPr>
          <p:cNvPr id="5" name="Platshållare för datum 4">
            <a:extLst>
              <a:ext uri="{FF2B5EF4-FFF2-40B4-BE49-F238E27FC236}">
                <a16:creationId xmlns:a16="http://schemas.microsoft.com/office/drawing/2014/main" id="{54300A43-8281-4854-8310-FEC63BC1BA4D}"/>
              </a:ext>
            </a:extLst>
          </p:cNvPr>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138577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600" dirty="0" smtClean="0"/>
              <a:t>Välkommen!</a:t>
            </a:r>
          </a:p>
          <a:p>
            <a:pPr marL="0" indent="0">
              <a:buNone/>
            </a:pPr>
            <a:endParaRPr lang="sv-SE" sz="1600" dirty="0" smtClean="0"/>
          </a:p>
          <a:p>
            <a:pPr marL="0" indent="0">
              <a:buNone/>
            </a:pPr>
            <a:r>
              <a:rPr lang="sv-SE" sz="1800" dirty="0" smtClean="0"/>
              <a:t>Den här utbildningen ger</a:t>
            </a:r>
            <a:r>
              <a:rPr lang="sv-SE" sz="1800" baseline="0" dirty="0" smtClean="0"/>
              <a:t> dig </a:t>
            </a:r>
            <a:r>
              <a:rPr lang="sv-SE" sz="1600" dirty="0" smtClean="0"/>
              <a:t>kunskap som</a:t>
            </a:r>
            <a:r>
              <a:rPr lang="sv-SE" sz="1600" baseline="0" dirty="0" smtClean="0"/>
              <a:t> </a:t>
            </a:r>
            <a:r>
              <a:rPr lang="sv-SE" sz="1600" dirty="0" smtClean="0"/>
              <a:t>du</a:t>
            </a:r>
            <a:r>
              <a:rPr lang="sv-SE" sz="1600" baseline="0" dirty="0" smtClean="0"/>
              <a:t> behöver i din roll som röstmottagare</a:t>
            </a:r>
            <a:r>
              <a:rPr lang="sv-SE" sz="1600" dirty="0" smtClean="0"/>
              <a:t>.</a:t>
            </a:r>
            <a:r>
              <a:rPr lang="sv-SE" sz="1600" baseline="0" dirty="0" smtClean="0"/>
              <a:t> Vi kommer bland annat gå igenom </a:t>
            </a:r>
            <a:r>
              <a:rPr lang="sv-SE" sz="1600" dirty="0" smtClean="0"/>
              <a:t>krav och regler som du</a:t>
            </a:r>
            <a:r>
              <a:rPr lang="sv-SE" sz="1600" baseline="0" dirty="0" smtClean="0"/>
              <a:t> behöver känna till för att </a:t>
            </a:r>
            <a:r>
              <a:rPr lang="sv-SE" sz="1600" dirty="0" smtClean="0"/>
              <a:t>genomföra dit uppdrag på ett rättssäkert sätt. D</a:t>
            </a:r>
            <a:r>
              <a:rPr lang="sv-SE" sz="1600" baseline="0" dirty="0" smtClean="0"/>
              <a:t>u är nu del av en stolt tradition i demokratins tjänst!</a:t>
            </a:r>
          </a:p>
          <a:p>
            <a:pPr marL="0" indent="0">
              <a:buNone/>
            </a:pPr>
            <a:endParaRPr lang="sv-SE" baseline="0" dirty="0" smtClean="0"/>
          </a:p>
          <a:p>
            <a:pPr marL="0" indent="0">
              <a:buNone/>
            </a:pPr>
            <a:r>
              <a:rPr lang="sv-SE" b="1" dirty="0" smtClean="0"/>
              <a:t>Utbildningens delar</a:t>
            </a:r>
            <a:r>
              <a:rPr lang="sv-SE" b="1" baseline="0" dirty="0" smtClean="0"/>
              <a:t> är:</a:t>
            </a:r>
            <a:endParaRPr lang="sv-SE" b="1" dirty="0" smtClean="0"/>
          </a:p>
          <a:p>
            <a:r>
              <a:rPr lang="sv-SE" b="1" dirty="0" smtClean="0"/>
              <a:t>Vallokal, valsedelställ och valhemligheten</a:t>
            </a:r>
          </a:p>
          <a:p>
            <a:r>
              <a:rPr lang="sv-SE" b="1" dirty="0" smtClean="0"/>
              <a:t>Röstmottagning – rösträtt, röstkort, röstlängd, valsedlar</a:t>
            </a:r>
          </a:p>
          <a:p>
            <a:r>
              <a:rPr lang="sv-SE" b="1" dirty="0" smtClean="0"/>
              <a:t>Bemötande och säkerhet</a:t>
            </a:r>
          </a:p>
          <a:p>
            <a:r>
              <a:rPr lang="sv-SE" b="1" dirty="0" smtClean="0"/>
              <a:t>Rösträkning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indent="0">
              <a:buFontTx/>
              <a:buNone/>
            </a:pPr>
            <a:endParaRPr lang="sv-SE" dirty="0" smtClean="0"/>
          </a:p>
        </p:txBody>
      </p:sp>
      <p:sp>
        <p:nvSpPr>
          <p:cNvPr id="4" name="Platshållare för datum 3"/>
          <p:cNvSpPr>
            <a:spLocks noGrp="1"/>
          </p:cNvSpPr>
          <p:nvPr>
            <p:ph type="dt" idx="10"/>
          </p:nvPr>
        </p:nvSpPr>
        <p:spPr/>
        <p:txBody>
          <a:bodyPr/>
          <a:lstStyle/>
          <a:p>
            <a:r>
              <a:rPr lang="sv-SE" dirty="0" smtClean="0"/>
              <a:t>2022-01-15</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3</a:t>
            </a:fld>
            <a:endParaRPr lang="sv-SE" dirty="0"/>
          </a:p>
        </p:txBody>
      </p:sp>
    </p:spTree>
    <p:extLst>
      <p:ext uri="{BB962C8B-B14F-4D97-AF65-F5344CB8AC3E}">
        <p14:creationId xmlns:p14="http://schemas.microsoft.com/office/powerpoint/2010/main" val="2623099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Digitala id-handlingar</a:t>
            </a:r>
            <a:endParaRPr lang="sv-SE" i="1" dirty="0" smtClean="0"/>
          </a:p>
          <a:p>
            <a:endParaRPr lang="sv-SE" i="1" dirty="0" smtClean="0"/>
          </a:p>
          <a:p>
            <a:r>
              <a:rPr lang="sv-SE" i="1" dirty="0" smtClean="0"/>
              <a:t>Digitala</a:t>
            </a:r>
            <a:r>
              <a:rPr lang="sv-SE" i="1" baseline="0" dirty="0" smtClean="0"/>
              <a:t> id-handlingar blir allt vanligare. Därför är det viktigt att gå igenom vad röstmottagarna ska titta efter för att en digital id-handling ska kunna godtas. Efterföljande 2 bilder innehåller en video från Mobilt </a:t>
            </a:r>
            <a:r>
              <a:rPr lang="sv-SE" i="1" baseline="0" dirty="0" err="1" smtClean="0"/>
              <a:t>BankID</a:t>
            </a:r>
            <a:r>
              <a:rPr lang="sv-SE" i="1" baseline="0" dirty="0" smtClean="0"/>
              <a:t> och skärmdumpar från Freja. På grund av en teknisk spärr kan dessa ej bäddas in i Valmyndighetens bildspel. Titta gärna noga på Frejas instruktionsfilm så att du kan svara på eventuella frågor. </a:t>
            </a:r>
          </a:p>
          <a:p>
            <a:endParaRPr lang="sv-SE" i="1" baseline="0" dirty="0" smtClean="0"/>
          </a:p>
          <a:p>
            <a:r>
              <a:rPr lang="sv-SE" b="1" dirty="0" smtClean="0"/>
              <a:t>Kan godkännas om de kommer från:</a:t>
            </a:r>
          </a:p>
          <a:p>
            <a:pPr lvl="1"/>
            <a:r>
              <a:rPr lang="sv-SE" b="1" dirty="0" err="1" smtClean="0"/>
              <a:t>BankID</a:t>
            </a:r>
            <a:endParaRPr lang="sv-SE" b="1" dirty="0" smtClean="0"/>
          </a:p>
          <a:p>
            <a:pPr lvl="1"/>
            <a:r>
              <a:rPr lang="sv-SE" b="1" dirty="0" smtClean="0"/>
              <a:t>Freja (om det står ”Freja+” ovanför legitimationen)</a:t>
            </a:r>
          </a:p>
          <a:p>
            <a:r>
              <a:rPr lang="sv-SE" b="1" dirty="0" smtClean="0"/>
              <a:t>Samma regler i övrigt som vid fysiska id-kort</a:t>
            </a:r>
          </a:p>
          <a:p>
            <a:r>
              <a:rPr lang="sv-SE" b="1" dirty="0" smtClean="0"/>
              <a:t>Kontrollera äktheten</a:t>
            </a:r>
          </a:p>
          <a:p>
            <a:endParaRPr lang="sv-SE" i="1" baseline="0" dirty="0" smtClean="0"/>
          </a:p>
        </p:txBody>
      </p:sp>
      <p:sp>
        <p:nvSpPr>
          <p:cNvPr id="4" name="Platshållare för datum 3"/>
          <p:cNvSpPr>
            <a:spLocks noGrp="1"/>
          </p:cNvSpPr>
          <p:nvPr>
            <p:ph type="dt" idx="10"/>
          </p:nvPr>
        </p:nvSpPr>
        <p:spPr/>
        <p:txBody>
          <a:bodyPr/>
          <a:lstStyle/>
          <a:p>
            <a:r>
              <a:rPr lang="sv-SE" dirty="0" smtClean="0"/>
              <a:t>2022-01-14</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21</a:t>
            </a:fld>
            <a:endParaRPr lang="sv-SE" dirty="0"/>
          </a:p>
        </p:txBody>
      </p:sp>
    </p:spTree>
    <p:extLst>
      <p:ext uri="{BB962C8B-B14F-4D97-AF65-F5344CB8AC3E}">
        <p14:creationId xmlns:p14="http://schemas.microsoft.com/office/powerpoint/2010/main" val="201959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i="1" baseline="0" dirty="0" smtClean="0"/>
              <a:t>Titta gärna igenom filmen i förväg. </a:t>
            </a:r>
            <a:endParaRPr lang="sv-SE" i="1" dirty="0"/>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22</a:t>
            </a:fld>
            <a:endParaRPr lang="sv-SE"/>
          </a:p>
        </p:txBody>
      </p:sp>
    </p:spTree>
    <p:extLst>
      <p:ext uri="{BB962C8B-B14F-4D97-AF65-F5344CB8AC3E}">
        <p14:creationId xmlns:p14="http://schemas.microsoft.com/office/powerpoint/2010/main" val="2734071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Försäkra</a:t>
            </a:r>
            <a:r>
              <a:rPr lang="sv-SE" baseline="0" dirty="0" smtClean="0"/>
              <a:t> dig om </a:t>
            </a:r>
            <a:r>
              <a:rPr lang="sv-SE" dirty="0" smtClean="0"/>
              <a:t>att det står Freja+ längst upp i </a:t>
            </a:r>
            <a:r>
              <a:rPr lang="sv-SE" dirty="0" err="1" smtClean="0"/>
              <a:t>appen</a:t>
            </a:r>
            <a:r>
              <a:rPr lang="sv-SE" dirty="0" smtClean="0"/>
              <a:t> och inte bara ”Freja”.</a:t>
            </a:r>
            <a:r>
              <a:rPr lang="sv-SE" baseline="0" dirty="0" smtClean="0"/>
              <a:t> Freja+ har en högre säkerhetsnivå då den kräver att man har scannat in sitt pass eller sitt nationella ID-kort. </a:t>
            </a: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23</a:t>
            </a:fld>
            <a:endParaRPr lang="sv-SE"/>
          </a:p>
        </p:txBody>
      </p:sp>
    </p:spTree>
    <p:extLst>
      <p:ext uri="{BB962C8B-B14F-4D97-AF65-F5344CB8AC3E}">
        <p14:creationId xmlns:p14="http://schemas.microsoft.com/office/powerpoint/2010/main" val="3471644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ts val="1200"/>
              </a:lnSpc>
              <a:spcAft>
                <a:spcPts val="800"/>
              </a:spcAft>
              <a:buFont typeface="Wingdings" panose="05000000000000000000" pitchFamily="2" charset="2"/>
              <a:buNone/>
              <a:tabLst>
                <a:tab pos="457200" algn="l"/>
              </a:tabLst>
            </a:pP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Granska valkuvert</a:t>
            </a:r>
          </a:p>
          <a:p>
            <a:pPr marL="0" lvl="0" indent="0">
              <a:lnSpc>
                <a:spcPts val="1200"/>
              </a:lnSpc>
              <a:spcAft>
                <a:spcPts val="800"/>
              </a:spcAft>
              <a:buFont typeface="Wingdings" panose="05000000000000000000" pitchFamily="2" charset="2"/>
              <a:buNone/>
              <a:tabLst>
                <a:tab pos="457200" algn="l"/>
              </a:tabLst>
            </a:pP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800"/>
              </a:spcAft>
              <a:buClrTx/>
              <a:buSzTx/>
              <a:buFont typeface="Wingdings" panose="05000000000000000000" pitchFamily="2" charset="2"/>
              <a:buNone/>
              <a:tabLst>
                <a:tab pos="457200" algn="l"/>
              </a:tabLst>
              <a:defRPr/>
            </a:pPr>
            <a:r>
              <a:rPr lang="sv-SE" sz="1200" u="none" kern="1200" dirty="0" smtClean="0">
                <a:solidFill>
                  <a:schemeClr val="tx1"/>
                </a:solidFill>
                <a:effectLst/>
                <a:latin typeface="+mn-lt"/>
                <a:ea typeface="+mn-ea"/>
                <a:cs typeface="+mn-cs"/>
              </a:rPr>
              <a:t>Använd öppningen i form av en halvcirkel i botten av valkuvertet</a:t>
            </a:r>
            <a:r>
              <a:rPr lang="sv-SE" sz="1200" u="none" kern="1200" baseline="0" dirty="0" smtClean="0">
                <a:solidFill>
                  <a:schemeClr val="tx1"/>
                </a:solidFill>
                <a:effectLst/>
                <a:latin typeface="+mn-lt"/>
                <a:ea typeface="+mn-ea"/>
                <a:cs typeface="+mn-cs"/>
              </a:rPr>
              <a:t> för att granska valkuvertet.</a:t>
            </a:r>
            <a:endParaRPr lang="sv-SE" sz="1200" b="0" u="none" baseline="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Det får vara endast en valsedel i valkuvertet.</a:t>
            </a:r>
            <a:r>
              <a:rPr lang="sv-SE" sz="1200" kern="1200" dirty="0" smtClean="0">
                <a:solidFill>
                  <a:schemeClr val="tx1"/>
                </a:solidFill>
                <a:effectLst/>
                <a:latin typeface="+mn-lt"/>
                <a:ea typeface="+mn-ea"/>
                <a:cs typeface="+mn-cs"/>
              </a:rPr>
              <a:t> </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Valsedeln ska vara ovikt i valkuvertet.</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Valkuvertet ska vara förslutet.</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F</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liken kan antingen vikas in eller klistras igen. </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Valkuvertet ska vara fritt från markeringar som kan identifiera väljaren.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Markeringar som kan identifiera väljaren är t.ex. namn eller personnummer. Om valkuvertet inte är godkänt, be väljaren att göra om sin röst. </a:t>
            </a:r>
            <a:r>
              <a:rPr lang="sv-SE" dirty="0" smtClean="0"/>
              <a:t>Om valkuverten inte är godkända, informera väljaren om felet och ge tillbaka valkuvertet, id-handlingen och röstkortet och be väljaren göra om sin röst. Rösten ska göras i ordning</a:t>
            </a:r>
            <a:r>
              <a:rPr lang="sv-SE" baseline="0" dirty="0" smtClean="0"/>
              <a:t> bakom valskärmen. </a:t>
            </a:r>
            <a:r>
              <a:rPr lang="sv-SE" dirty="0" smtClean="0"/>
              <a:t>Ta</a:t>
            </a:r>
            <a:r>
              <a:rPr lang="sv-SE" baseline="0" dirty="0" smtClean="0"/>
              <a:t> inte emot ett tomt valkuvert. </a:t>
            </a:r>
            <a:endParaRPr lang="sv-SE" dirty="0" smtClean="0"/>
          </a:p>
          <a:p>
            <a:pPr marL="171450" lvl="0" indent="-171450">
              <a:lnSpc>
                <a:spcPts val="1200"/>
              </a:lnSpc>
              <a:spcAft>
                <a:spcPts val="800"/>
              </a:spcAft>
              <a:buFont typeface="Wingdings" panose="05000000000000000000" pitchFamily="2" charset="2"/>
              <a:buChar char="§"/>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datum 3"/>
          <p:cNvSpPr>
            <a:spLocks noGrp="1"/>
          </p:cNvSpPr>
          <p:nvPr>
            <p:ph type="dt" idx="10"/>
          </p:nvPr>
        </p:nvSpPr>
        <p:spPr/>
        <p:txBody>
          <a:bodyPr/>
          <a:lstStyle/>
          <a:p>
            <a:r>
              <a:rPr lang="sv-SE" dirty="0"/>
              <a:t>2022-01-14</a:t>
            </a:r>
          </a:p>
        </p:txBody>
      </p:sp>
      <p:sp>
        <p:nvSpPr>
          <p:cNvPr id="5" name="Platshållare för bildnummer 4"/>
          <p:cNvSpPr>
            <a:spLocks noGrp="1"/>
          </p:cNvSpPr>
          <p:nvPr>
            <p:ph type="sldNum" sz="quarter" idx="11"/>
          </p:nvPr>
        </p:nvSpPr>
        <p:spPr/>
        <p:txBody>
          <a:bodyPr/>
          <a:lstStyle/>
          <a:p>
            <a:fld id="{FE5C8991-D57F-4F57-99D8-D1041714389F}" type="slidenum">
              <a:rPr lang="sv-SE" smtClean="0"/>
              <a:t>24</a:t>
            </a:fld>
            <a:endParaRPr lang="sv-SE" dirty="0"/>
          </a:p>
        </p:txBody>
      </p:sp>
    </p:spTree>
    <p:extLst>
      <p:ext uri="{BB962C8B-B14F-4D97-AF65-F5344CB8AC3E}">
        <p14:creationId xmlns:p14="http://schemas.microsoft.com/office/powerpoint/2010/main" val="2921943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Innan rösten läggs ner i uppsamlingslådan </a:t>
            </a:r>
          </a:p>
          <a:p>
            <a:endParaRPr lang="sv-SE" dirty="0" smtClean="0"/>
          </a:p>
          <a:p>
            <a:r>
              <a:rPr lang="sv-SE" dirty="0" smtClean="0"/>
              <a:t>Sista steget:</a:t>
            </a:r>
          </a:p>
          <a:p>
            <a:pPr marL="171450" indent="-171450">
              <a:buFont typeface="Wingdings" panose="05000000000000000000" pitchFamily="2" charset="2"/>
              <a:buChar char="§"/>
            </a:pPr>
            <a:r>
              <a:rPr lang="sv-SE" b="1" dirty="0" smtClean="0"/>
              <a:t>Valkuvert läggs med röstkort i fönsterkuvert.</a:t>
            </a:r>
          </a:p>
          <a:p>
            <a:pPr marL="171450" indent="-171450">
              <a:buFont typeface="Wingdings" panose="05000000000000000000" pitchFamily="2" charset="2"/>
              <a:buChar char="§"/>
            </a:pPr>
            <a:r>
              <a:rPr lang="sv-SE" b="1" dirty="0" smtClean="0"/>
              <a:t>Var noga med att lägga röstkortet så att informationen om vallokalen syns i fönsterrutan.</a:t>
            </a:r>
          </a:p>
          <a:p>
            <a:endParaRPr lang="sv-SE" dirty="0"/>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25</a:t>
            </a:fld>
            <a:endParaRPr lang="sv-SE"/>
          </a:p>
        </p:txBody>
      </p:sp>
    </p:spTree>
    <p:extLst>
      <p:ext uri="{BB962C8B-B14F-4D97-AF65-F5344CB8AC3E}">
        <p14:creationId xmlns:p14="http://schemas.microsoft.com/office/powerpoint/2010/main" val="237337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Uppsamlingslådan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Under</a:t>
            </a:r>
            <a:r>
              <a:rPr lang="sv-SE" baseline="0" dirty="0" smtClean="0"/>
              <a:t> förtidsröstningen använder man inte en valurna men en uppsamlingslåda.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Öppna aldrig uppsamlingslådan förrän fönsterkuverten ska räknas.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Håll uppsamlingslådan synlig men utom räckhåll för andra.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26</a:t>
            </a:fld>
            <a:endParaRPr lang="sv-SE"/>
          </a:p>
        </p:txBody>
      </p:sp>
      <p:sp>
        <p:nvSpPr>
          <p:cNvPr id="5" name="Platshållare för datum 4"/>
          <p:cNvSpPr>
            <a:spLocks noGrp="1"/>
          </p:cNvSpPr>
          <p:nvPr>
            <p:ph type="dt" idx="11"/>
          </p:nvPr>
        </p:nvSpPr>
        <p:spPr/>
        <p:txBody>
          <a:bodyPr/>
          <a:lstStyle/>
          <a:p>
            <a:r>
              <a:rPr lang="sv-SE"/>
              <a:t>2022-01-14</a:t>
            </a:r>
          </a:p>
        </p:txBody>
      </p:sp>
    </p:spTree>
    <p:extLst>
      <p:ext uri="{BB962C8B-B14F-4D97-AF65-F5344CB8AC3E}">
        <p14:creationId xmlns:p14="http://schemas.microsoft.com/office/powerpoint/2010/main" val="3875807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Hur bevaras valhemligheten?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Detta är en vanlig</a:t>
            </a:r>
            <a:r>
              <a:rPr lang="sv-SE" baseline="0" dirty="0" smtClean="0"/>
              <a:t> </a:t>
            </a:r>
            <a:r>
              <a:rPr lang="sv-SE" dirty="0" smtClean="0"/>
              <a:t>fråga hos väljare</a:t>
            </a:r>
            <a:r>
              <a:rPr lang="sv-SE" baseline="0" dirty="0" smtClean="0"/>
              <a:t> som kontaktar Valmyndigheten. Väljaren tror ofta att hens valhemlighet är avslöjad på grund av att röstkortet läggs med rösten. Valhemligheten skyddas dock noga. Såhär går det till:</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Röstmottagarna sorterar igenklistrade fönsterkuvert.</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Valnämnden genom PostNord eller annan postleverantör levererar förtidsrösterna till vallokalerna under valdagen.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Röstmottagarna granskar förtidsrösterna under valdagen.</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Röstkortet och de stängda valkuverten skiljs åt = valhemligheten bevaras.</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Valkuverten läggs oöppnade ner i valurnan efter att röstmottagningen är avslutad.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endParaRPr lang="sv-SE" dirty="0"/>
          </a:p>
        </p:txBody>
      </p:sp>
      <p:sp>
        <p:nvSpPr>
          <p:cNvPr id="4" name="Platshållare för datum 3"/>
          <p:cNvSpPr>
            <a:spLocks noGrp="1"/>
          </p:cNvSpPr>
          <p:nvPr>
            <p:ph type="dt" idx="10"/>
          </p:nvPr>
        </p:nvSpPr>
        <p:spPr/>
        <p:txBody>
          <a:bodyPr/>
          <a:lstStyle/>
          <a:p>
            <a:r>
              <a:rPr lang="sv-SE"/>
              <a:t>2022-01-14</a:t>
            </a:r>
          </a:p>
        </p:txBody>
      </p:sp>
      <p:sp>
        <p:nvSpPr>
          <p:cNvPr id="5" name="Platshållare för bildnummer 4"/>
          <p:cNvSpPr>
            <a:spLocks noGrp="1"/>
          </p:cNvSpPr>
          <p:nvPr>
            <p:ph type="sldNum" sz="quarter" idx="11"/>
          </p:nvPr>
        </p:nvSpPr>
        <p:spPr/>
        <p:txBody>
          <a:bodyPr/>
          <a:lstStyle/>
          <a:p>
            <a:fld id="{FE5C8991-D57F-4F57-99D8-D1041714389F}" type="slidenum">
              <a:rPr lang="sv-SE" smtClean="0"/>
              <a:t>27</a:t>
            </a:fld>
            <a:endParaRPr lang="sv-SE"/>
          </a:p>
        </p:txBody>
      </p:sp>
    </p:spTree>
    <p:extLst>
      <p:ext uri="{BB962C8B-B14F-4D97-AF65-F5344CB8AC3E}">
        <p14:creationId xmlns:p14="http://schemas.microsoft.com/office/powerpoint/2010/main" val="3623817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Kunskapstest</a:t>
            </a:r>
          </a:p>
          <a:p>
            <a:endParaRPr lang="sv-SE" dirty="0" smtClean="0"/>
          </a:p>
          <a:p>
            <a:r>
              <a:rPr lang="sv-SE" dirty="0" smtClean="0"/>
              <a:t>Här kommer ett kort kunskapstest på</a:t>
            </a:r>
            <a:r>
              <a:rPr lang="sv-SE" baseline="0" dirty="0" smtClean="0"/>
              <a:t> något av det vi har gått igenom.</a:t>
            </a:r>
          </a:p>
          <a:p>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För den här övningen</a:t>
            </a:r>
            <a:r>
              <a:rPr lang="sv-SE" i="1" baseline="0" dirty="0" smtClean="0"/>
              <a:t> behöver du ha skrivit ut bilder på ett fönsterkuvert och tomma väljarförteckningar som du nu delar ut. Underlaget finns på valcentralen.val.se.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baseline="0" dirty="0" smtClean="0"/>
              <a:t>Övningen är att  skriva nummer i röstlängden, löpnummer och lokalens nummer på rätt ställen i väljarförteckning och på fönsterkuvertet.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baseline="0" dirty="0" smtClean="0"/>
              <a:t>Övningen kommer på nästa sida.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baseline="0"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28</a:t>
            </a:fld>
            <a:endParaRPr lang="sv-SE"/>
          </a:p>
        </p:txBody>
      </p:sp>
    </p:spTree>
    <p:extLst>
      <p:ext uri="{BB962C8B-B14F-4D97-AF65-F5344CB8AC3E}">
        <p14:creationId xmlns:p14="http://schemas.microsoft.com/office/powerpoint/2010/main" val="2377578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Övning - markera i väljarförteckningen</a:t>
            </a:r>
          </a:p>
          <a:p>
            <a:endParaRPr lang="sv-SE" dirty="0" smtClean="0"/>
          </a:p>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Väljaren kommer in, visar upp detta röstkort och legitimerar sig med giltig id-handling.</a:t>
            </a:r>
          </a:p>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Väljaren är den första för dagen som röstar.</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Hur markerar du i väljarförteckning och på fönsterkuvert?</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None/>
              <a:tabLst/>
              <a:defRPr/>
            </a:pPr>
            <a:r>
              <a:rPr lang="sv-SE" sz="2400" i="1" baseline="0" dirty="0" smtClean="0"/>
              <a:t>Facit kommer på nästa sida - klicka inte fram den för fort.</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endParaRPr lang="sv-SE" dirty="0"/>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29</a:t>
            </a:fld>
            <a:endParaRPr lang="sv-SE"/>
          </a:p>
        </p:txBody>
      </p:sp>
    </p:spTree>
    <p:extLst>
      <p:ext uri="{BB962C8B-B14F-4D97-AF65-F5344CB8AC3E}">
        <p14:creationId xmlns:p14="http://schemas.microsoft.com/office/powerpoint/2010/main" val="124983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Facit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Röstmottagaren har gjort rätt om hen har…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dirty="0" smtClean="0"/>
          </a:p>
          <a:p>
            <a:pPr marL="171450" indent="-171450">
              <a:buFont typeface="Wingdings" panose="05000000000000000000" pitchFamily="2" charset="2"/>
              <a:buChar char="§"/>
            </a:pPr>
            <a:r>
              <a:rPr lang="sv-SE" i="1" dirty="0" smtClean="0"/>
              <a:t>antecknat</a:t>
            </a:r>
            <a:r>
              <a:rPr lang="sv-SE" i="1" baseline="0" dirty="0" smtClean="0"/>
              <a:t> </a:t>
            </a:r>
            <a:r>
              <a:rPr lang="sv-SE" i="1" dirty="0" smtClean="0"/>
              <a:t>numret </a:t>
            </a:r>
            <a:r>
              <a:rPr lang="sv-SE" i="1" dirty="0"/>
              <a:t>i </a:t>
            </a:r>
            <a:r>
              <a:rPr lang="sv-SE" i="1" dirty="0" smtClean="0"/>
              <a:t>röstlängden </a:t>
            </a:r>
            <a:r>
              <a:rPr lang="sv-SE" i="1" dirty="0"/>
              <a:t>på </a:t>
            </a:r>
            <a:r>
              <a:rPr lang="sv-SE" i="1" dirty="0" smtClean="0"/>
              <a:t>väljarförteckningen.</a:t>
            </a:r>
          </a:p>
          <a:p>
            <a:pPr marL="171450" indent="-171450">
              <a:buFont typeface="Wingdings" panose="05000000000000000000" pitchFamily="2" charset="2"/>
              <a:buChar char="§"/>
            </a:pPr>
            <a:r>
              <a:rPr lang="sv-SE" i="1" u="none" dirty="0" smtClean="0"/>
              <a:t>kryssat </a:t>
            </a:r>
            <a:r>
              <a:rPr lang="sv-SE" i="1" u="none" dirty="0"/>
              <a:t>i rutan leg på </a:t>
            </a:r>
            <a:r>
              <a:rPr lang="sv-SE" i="1" u="none" dirty="0" smtClean="0"/>
              <a:t>väljarförteckningen.</a:t>
            </a:r>
          </a:p>
          <a:p>
            <a:pPr marL="171450" indent="-171450">
              <a:buFont typeface="Wingdings" panose="05000000000000000000" pitchFamily="2" charset="2"/>
              <a:buChar char="§"/>
            </a:pPr>
            <a:r>
              <a:rPr lang="sv-SE" i="1" dirty="0" smtClean="0"/>
              <a:t>skrivit löpnummer </a:t>
            </a:r>
            <a:r>
              <a:rPr lang="sv-SE" i="1" dirty="0"/>
              <a:t>och lokalens </a:t>
            </a:r>
            <a:r>
              <a:rPr lang="sv-SE" i="1" dirty="0" smtClean="0"/>
              <a:t>nummer på fönsterkuvertet.</a:t>
            </a:r>
            <a:endParaRPr lang="sv-SE" i="1"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30</a:t>
            </a:fld>
            <a:endParaRPr lang="sv-SE"/>
          </a:p>
        </p:txBody>
      </p:sp>
      <p:sp>
        <p:nvSpPr>
          <p:cNvPr id="5" name="Platshållare för datum 4"/>
          <p:cNvSpPr>
            <a:spLocks noGrp="1"/>
          </p:cNvSpPr>
          <p:nvPr>
            <p:ph type="dt" idx="11"/>
          </p:nvPr>
        </p:nvSpPr>
        <p:spPr/>
        <p:txBody>
          <a:bodyPr/>
          <a:lstStyle/>
          <a:p>
            <a:r>
              <a:rPr lang="sv-SE"/>
              <a:t>2022-01-14</a:t>
            </a:r>
          </a:p>
        </p:txBody>
      </p:sp>
    </p:spTree>
    <p:extLst>
      <p:ext uri="{BB962C8B-B14F-4D97-AF65-F5344CB8AC3E}">
        <p14:creationId xmlns:p14="http://schemas.microsoft.com/office/powerpoint/2010/main" val="3124735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aseline="0" dirty="0" smtClean="0"/>
              <a:t>Utbildningen beräknas ta mellan två och tre timmar. A</a:t>
            </a:r>
            <a:r>
              <a:rPr lang="sv-SE" dirty="0" smtClean="0"/>
              <a:t>gendan följer en</a:t>
            </a:r>
            <a:r>
              <a:rPr lang="sv-SE" baseline="0" dirty="0" smtClean="0"/>
              <a:t> arbetsdag någorlunda kronologiskt, ni ser tidslinjen nertill på den här bilden. </a:t>
            </a:r>
            <a:r>
              <a:rPr lang="sv-SE" dirty="0" smtClean="0"/>
              <a:t>Vi kommer att gå igenom</a:t>
            </a:r>
            <a:r>
              <a:rPr lang="sv-SE" baseline="0" dirty="0" smtClean="0"/>
              <a:t> alla delar av röstmottagningen och </a:t>
            </a:r>
            <a:r>
              <a:rPr lang="sv-SE" dirty="0" smtClean="0"/>
              <a:t>ha några små övningar och kunskapstest.</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Klicka</a:t>
            </a:r>
            <a:r>
              <a:rPr lang="sv-SE" i="1" baseline="0" dirty="0" smtClean="0"/>
              <a:t> fram</a:t>
            </a:r>
            <a:r>
              <a:rPr lang="sv-SE" i="1" dirty="0" smtClean="0"/>
              <a:t> bilderna och prata utifrån dem</a:t>
            </a:r>
            <a:r>
              <a:rPr lang="sv-SE" i="1" baseline="0" dirty="0" smtClean="0"/>
              <a:t> om röstmottagarnas arbetsuppgifter.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Arbetsuppgifter som röstmottagare:</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1. hålla ordning i valsedelställen och bakom valskärmarna,</a:t>
            </a:r>
            <a:r>
              <a:rPr lang="sv-SE" baseline="0" dirty="0" smtClean="0"/>
              <a:t> </a:t>
            </a:r>
            <a:r>
              <a:rPr lang="sv-SE" dirty="0" smtClean="0"/>
              <a:t>ta emot och lägga ut valsedlar samt se över ordningen i valsedelställen,</a:t>
            </a:r>
            <a:r>
              <a:rPr lang="sv-SE" baseline="0" dirty="0" smtClean="0"/>
              <a:t> hålla ordning generellt och </a:t>
            </a:r>
            <a:r>
              <a:rPr lang="sv-SE" dirty="0" smtClean="0"/>
              <a:t>styra eventuell kö</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2. hjälpa väljare att rösta</a:t>
            </a:r>
            <a:r>
              <a:rPr lang="sv-SE" baseline="0" dirty="0" smtClean="0"/>
              <a:t> men också svara på frågor</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3. ta emot samt</a:t>
            </a:r>
            <a:r>
              <a:rPr lang="sv-SE" baseline="0" dirty="0" smtClean="0"/>
              <a:t> </a:t>
            </a:r>
            <a:r>
              <a:rPr lang="sv-SE" dirty="0" smtClean="0"/>
              <a:t>räkna</a:t>
            </a:r>
            <a:r>
              <a:rPr lang="sv-SE" baseline="0" dirty="0" smtClean="0"/>
              <a:t> förtidsröster</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dirty="0"/>
          </a:p>
        </p:txBody>
      </p:sp>
      <p:sp>
        <p:nvSpPr>
          <p:cNvPr id="5" name="Platshållare för datum 4"/>
          <p:cNvSpPr>
            <a:spLocks noGrp="1"/>
          </p:cNvSpPr>
          <p:nvPr>
            <p:ph type="dt" idx="11"/>
          </p:nvPr>
        </p:nvSpPr>
        <p:spPr/>
        <p:txBody>
          <a:bodyPr/>
          <a:lstStyle/>
          <a:p>
            <a:r>
              <a:rPr lang="sv-SE" dirty="0"/>
              <a:t>2022-01-15</a:t>
            </a:r>
          </a:p>
        </p:txBody>
      </p:sp>
    </p:spTree>
    <p:extLst>
      <p:ext uri="{BB962C8B-B14F-4D97-AF65-F5344CB8AC3E}">
        <p14:creationId xmlns:p14="http://schemas.microsoft.com/office/powerpoint/2010/main" val="3859039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Väljare som inte kan ta sig till röstningslokalen</a:t>
            </a:r>
          </a:p>
          <a:p>
            <a:endParaRPr lang="sv-SE" dirty="0" smtClean="0"/>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000" b="1" i="0" u="none" strike="noStrike" kern="1200" cap="none" spc="0" normalizeH="0" baseline="0" noProof="0" dirty="0" smtClean="0">
                <a:ln>
                  <a:noFill/>
                </a:ln>
                <a:solidFill>
                  <a:prstClr val="black"/>
                </a:solidFill>
                <a:effectLst/>
                <a:uLnTx/>
                <a:uFillTx/>
                <a:latin typeface="Arial"/>
                <a:ea typeface="+mn-ea"/>
                <a:cs typeface="+mn-cs"/>
              </a:rPr>
              <a:t>Budröstning. När väljaren behöver hjälp med att transportera sin röst till en röstningslokal eller vallokal finns budröstning. Vid budröstning behövs väljaren, ett vittne, och ett bud. Dessutom behövs budröstningsmaterial.</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endParaRPr kumimoji="0" lang="sv-SE" sz="2000" b="1" i="0" u="none" strike="noStrike" kern="1200" cap="none" spc="0" normalizeH="0" baseline="0" noProof="0" dirty="0" smtClean="0">
              <a:ln>
                <a:noFill/>
              </a:ln>
              <a:solidFill>
                <a:prstClr val="black"/>
              </a:solidFill>
              <a:effectLst/>
              <a:uLnTx/>
              <a:uFillTx/>
              <a:latin typeface="Arial"/>
              <a:ea typeface="+mn-ea"/>
              <a:cs typeface="+mn-cs"/>
            </a:endParaRP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000" b="1" i="0" u="none" strike="noStrike" kern="1200" cap="none" spc="0" normalizeH="0" baseline="0" noProof="0" dirty="0" smtClean="0">
                <a:ln>
                  <a:noFill/>
                </a:ln>
                <a:solidFill>
                  <a:prstClr val="black"/>
                </a:solidFill>
                <a:effectLst/>
                <a:uLnTx/>
                <a:uFillTx/>
                <a:latin typeface="Arial"/>
                <a:ea typeface="+mn-ea"/>
                <a:cs typeface="+mn-cs"/>
              </a:rPr>
              <a:t>Ambulerande röstmottagning. Vid ambulerande röstmottagning kan väljaren även få hjälp med att göra i ordning sin röst i hemma i bostaden.</a:t>
            </a:r>
            <a:r>
              <a:rPr lang="sv-SE" sz="2000" dirty="0" smtClean="0"/>
              <a:t> </a:t>
            </a:r>
            <a:r>
              <a:rPr lang="sv-SE" sz="2000" b="1" dirty="0" smtClean="0"/>
              <a:t>Två röstmottagare åker till väljaren. </a:t>
            </a:r>
          </a:p>
          <a:p>
            <a:pPr marL="324000" marR="0" lvl="0" indent="-3240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endParaRPr kumimoji="0" lang="sv-SE" sz="2000" b="1" i="0" u="none" strike="noStrike" kern="1200" cap="none" spc="0" normalizeH="0" baseline="0" noProof="0" dirty="0" smtClean="0">
              <a:ln>
                <a:noFill/>
              </a:ln>
              <a:solidFill>
                <a:prstClr val="black"/>
              </a:solidFill>
              <a:effectLst/>
              <a:uLnTx/>
              <a:uFillTx/>
              <a:latin typeface="Arial"/>
              <a:ea typeface="+mn-ea"/>
              <a:cs typeface="+mn-cs"/>
            </a:endParaRPr>
          </a:p>
          <a:p>
            <a:endParaRPr lang="sv-SE" dirty="0" smtClean="0"/>
          </a:p>
          <a:p>
            <a:endParaRPr lang="sv-SE" dirty="0" smtClean="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31</a:t>
            </a:fld>
            <a:endParaRPr lang="sv-SE"/>
          </a:p>
        </p:txBody>
      </p:sp>
    </p:spTree>
    <p:extLst>
      <p:ext uri="{BB962C8B-B14F-4D97-AF65-F5344CB8AC3E}">
        <p14:creationId xmlns:p14="http://schemas.microsoft.com/office/powerpoint/2010/main" val="2141120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Ångerröstning</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smtClean="0"/>
              <a:t>Om</a:t>
            </a:r>
            <a:r>
              <a:rPr lang="sv-SE" sz="1200" baseline="0" dirty="0" smtClean="0"/>
              <a:t> väljaren har förtidsröstat har hen möjlighet att ångra sig genom att rösta igen på valdagen. Det blir då den röst som läggs på valdagen som räknas. Detta kallas för ångerröstning. </a:t>
            </a:r>
            <a:endParaRPr lang="sv-SE" dirty="0" smtClean="0"/>
          </a:p>
          <a:p>
            <a:pPr marL="171450" indent="-171450">
              <a:buFont typeface="Wingdings" panose="05000000000000000000" pitchFamily="2" charset="2"/>
              <a:buChar char="§"/>
            </a:pPr>
            <a:r>
              <a:rPr lang="sv-SE" b="1" dirty="0" smtClean="0"/>
              <a:t>Har man förtidsröstat och vill ångerrösta</a:t>
            </a:r>
            <a:r>
              <a:rPr lang="sv-SE" b="1" baseline="0" dirty="0" smtClean="0"/>
              <a:t> så kan man göra </a:t>
            </a:r>
            <a:r>
              <a:rPr lang="sv-SE" b="1" dirty="0" smtClean="0"/>
              <a:t>detta på valdagen i sin vallokal.</a:t>
            </a:r>
          </a:p>
          <a:p>
            <a:pPr marL="171450" indent="-171450" algn="l">
              <a:buFont typeface="Wingdings" panose="05000000000000000000" pitchFamily="2" charset="2"/>
              <a:buChar char="§"/>
            </a:pPr>
            <a:r>
              <a:rPr lang="sv-SE" b="1" dirty="0" smtClean="0"/>
              <a:t>Av denna anledning läggs valkuvert från förtidsröstningen ner i urnan först efter att vallokalen har stängt. </a:t>
            </a:r>
          </a:p>
          <a:p>
            <a:pPr marL="171450" indent="-171450" algn="l">
              <a:buFont typeface="Wingdings" panose="05000000000000000000" pitchFamily="2" charset="2"/>
              <a:buChar char="§"/>
            </a:pPr>
            <a:r>
              <a:rPr lang="sv-SE" baseline="0" dirty="0" smtClean="0"/>
              <a:t>Om </a:t>
            </a:r>
            <a:r>
              <a:rPr lang="sv-SE" baseline="0" dirty="0"/>
              <a:t>det kommer </a:t>
            </a:r>
            <a:r>
              <a:rPr lang="sv-SE" i="0" baseline="0" dirty="0"/>
              <a:t>flera</a:t>
            </a:r>
            <a:r>
              <a:rPr lang="sv-SE" baseline="0" dirty="0"/>
              <a:t> förtidsröster från samma väljare till vallokalen, så kommer samtliga röster att underkännas. </a:t>
            </a:r>
            <a:r>
              <a:rPr lang="sv-SE" baseline="0" dirty="0" smtClean="0"/>
              <a:t>(Men väljaren kan rent tekniskt förtidsrösta flera gånger)</a:t>
            </a:r>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32</a:t>
            </a:fld>
            <a:endParaRPr lang="sv-SE" dirty="0"/>
          </a:p>
        </p:txBody>
      </p:sp>
      <p:sp>
        <p:nvSpPr>
          <p:cNvPr id="5" name="Platshållare för datum 4">
            <a:extLst>
              <a:ext uri="{FF2B5EF4-FFF2-40B4-BE49-F238E27FC236}">
                <a16:creationId xmlns:a16="http://schemas.microsoft.com/office/drawing/2014/main" id="{B30B0A1A-0177-471D-84E0-0B4846E0AD40}"/>
              </a:ext>
            </a:extLst>
          </p:cNvPr>
          <p:cNvSpPr>
            <a:spLocks noGrp="1"/>
          </p:cNvSpPr>
          <p:nvPr>
            <p:ph type="dt" idx="11"/>
          </p:nvPr>
        </p:nvSpPr>
        <p:spPr/>
        <p:txBody>
          <a:bodyPr/>
          <a:lstStyle/>
          <a:p>
            <a:r>
              <a:rPr lang="sv-SE"/>
              <a:t>2022-01-14</a:t>
            </a:r>
            <a:endParaRPr lang="sv-SE" dirty="0"/>
          </a:p>
        </p:txBody>
      </p:sp>
    </p:spTree>
    <p:extLst>
      <p:ext uri="{BB962C8B-B14F-4D97-AF65-F5344CB8AC3E}">
        <p14:creationId xmlns:p14="http://schemas.microsoft.com/office/powerpoint/2010/main" val="3315468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u="none" dirty="0" smtClean="0"/>
              <a:t>Då kommer vi in på bemötande och säkerhet.</a:t>
            </a:r>
            <a:endParaRPr lang="sv-SE" u="none" dirty="0"/>
          </a:p>
        </p:txBody>
      </p:sp>
      <p:sp>
        <p:nvSpPr>
          <p:cNvPr id="4" name="Platshållare för datum 3"/>
          <p:cNvSpPr>
            <a:spLocks noGrp="1"/>
          </p:cNvSpPr>
          <p:nvPr>
            <p:ph type="dt" idx="10"/>
          </p:nvPr>
        </p:nvSpPr>
        <p:spPr/>
        <p:txBody>
          <a:bodyPr/>
          <a:lstStyle/>
          <a:p>
            <a:r>
              <a:rPr lang="sv-SE" smtClean="0"/>
              <a:t>2022-01-14</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33</a:t>
            </a:fld>
            <a:endParaRPr lang="sv-SE"/>
          </a:p>
        </p:txBody>
      </p:sp>
    </p:spTree>
    <p:extLst>
      <p:ext uri="{BB962C8B-B14F-4D97-AF65-F5344CB8AC3E}">
        <p14:creationId xmlns:p14="http://schemas.microsoft.com/office/powerpoint/2010/main" val="2622874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SzTx/>
              <a:buNone/>
            </a:pPr>
            <a:r>
              <a:rPr lang="sv-SE" i="1" dirty="0" smtClean="0"/>
              <a:t>Starta filmen, diskutera sedan.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För kännedom:</a:t>
            </a:r>
            <a:r>
              <a:rPr lang="sv-SE" i="1" baseline="0" dirty="0" smtClean="0"/>
              <a:t> </a:t>
            </a:r>
            <a:r>
              <a:rPr lang="sv-SE" i="1" dirty="0" smtClean="0"/>
              <a:t>Filmerna är filmade 2022 vilket betyder att andra valsedlar syns</a:t>
            </a:r>
            <a:r>
              <a:rPr lang="sv-SE" i="1" baseline="0" dirty="0" smtClean="0"/>
              <a:t> än de till Europaparlamentsvalet.</a:t>
            </a:r>
            <a:endParaRPr lang="sv-SE" i="1" dirty="0" smtClean="0"/>
          </a:p>
          <a:p>
            <a:pPr marL="0" indent="0">
              <a:buSzTx/>
              <a:buNone/>
            </a:pPr>
            <a:endParaRPr lang="sv-SE" i="1" dirty="0" smtClean="0"/>
          </a:p>
          <a:p>
            <a:pPr marL="0" indent="0">
              <a:buSzTx/>
              <a:buNone/>
            </a:pPr>
            <a:r>
              <a:rPr lang="sv-SE" dirty="0" smtClean="0"/>
              <a:t>Någon som varit med om liknande?</a:t>
            </a:r>
          </a:p>
          <a:p>
            <a:pPr marL="0" indent="0">
              <a:buSzTx/>
              <a:buNone/>
            </a:pPr>
            <a:r>
              <a:rPr lang="sv-SE" dirty="0" smtClean="0"/>
              <a:t>Vad tycker ni att röstmottagaren bör göra?</a:t>
            </a:r>
          </a:p>
          <a:p>
            <a:pPr marL="0" indent="0">
              <a:buSzTx/>
              <a:buNone/>
            </a:pPr>
            <a:endParaRPr lang="sv-SE" dirty="0" smtClean="0"/>
          </a:p>
          <a:p>
            <a:pPr marL="0" indent="0">
              <a:buSzTx/>
              <a:buNone/>
            </a:pPr>
            <a:endParaRPr lang="sv-SE"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34</a:t>
            </a:fld>
            <a:endParaRPr lang="sv-SE"/>
          </a:p>
        </p:txBody>
      </p:sp>
    </p:spTree>
    <p:extLst>
      <p:ext uri="{BB962C8B-B14F-4D97-AF65-F5344CB8AC3E}">
        <p14:creationId xmlns:p14="http://schemas.microsoft.com/office/powerpoint/2010/main" val="74576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endParaRPr/>
          </a:p>
        </p:txBody>
      </p:sp>
      <p:sp>
        <p:nvSpPr>
          <p:cNvPr id="153" name="Shape 153"/>
          <p:cNvSpPr>
            <a:spLocks noGrp="1"/>
          </p:cNvSpPr>
          <p:nvPr>
            <p:ph type="body" sz="quarter" idx="1"/>
          </p:nvPr>
        </p:nvSpPr>
        <p:spPr>
          <a:prstGeom prst="rect">
            <a:avLst/>
          </a:prstGeom>
        </p:spPr>
        <p:txBody>
          <a:bodyPr/>
          <a:lstStyle/>
          <a:p>
            <a:r>
              <a:rPr lang="sv-SE" dirty="0" smtClean="0"/>
              <a:t>Bemötande och säkerhet vid röstmottagning</a:t>
            </a:r>
          </a:p>
          <a:p>
            <a:endParaRPr lang="sv-SE" dirty="0" smtClean="0"/>
          </a:p>
          <a:p>
            <a:r>
              <a:rPr lang="sv-SE" sz="1200" b="0" i="1" kern="1200" dirty="0" smtClean="0">
                <a:solidFill>
                  <a:schemeClr val="tx1"/>
                </a:solidFill>
                <a:effectLst/>
                <a:latin typeface="+mn-lt"/>
                <a:ea typeface="+mn-ea"/>
                <a:cs typeface="+mn-cs"/>
              </a:rPr>
              <a:t>Detta moment är huvudsakligen till för att väcka intresse för frågor kring säkerhet och bemötande. En mer djupgående digital utbildning finns som besvarar frågor som kan väckas under momentet. Den fördjupade webbutbildningen är frivillig att använda.</a:t>
            </a:r>
          </a:p>
          <a:p>
            <a:endParaRPr lang="sv-SE" sz="1200" b="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Klicka</a:t>
            </a:r>
            <a:r>
              <a:rPr lang="sv-SE" i="1" baseline="0" dirty="0" smtClean="0"/>
              <a:t> fram punkterna en i taget.</a:t>
            </a:r>
            <a:endParaRPr lang="sv-SE" i="1" dirty="0" smtClean="0"/>
          </a:p>
          <a:p>
            <a:endParaRPr lang="sv-SE" sz="1200" b="0" i="1" kern="1200" dirty="0" smtClean="0">
              <a:solidFill>
                <a:schemeClr val="tx1"/>
              </a:solidFill>
              <a:effectLst/>
              <a:latin typeface="+mn-lt"/>
              <a:ea typeface="+mn-ea"/>
              <a:cs typeface="+mn-cs"/>
            </a:endParaRPr>
          </a:p>
          <a:p>
            <a:r>
              <a:rPr lang="sv-SE" dirty="0" smtClean="0"/>
              <a:t>Ibland</a:t>
            </a:r>
            <a:r>
              <a:rPr lang="sv-SE" baseline="0" dirty="0" smtClean="0"/>
              <a:t> måste man göra avbrott i röstningen. </a:t>
            </a:r>
            <a:r>
              <a:rPr lang="sv-SE" dirty="0" smtClean="0"/>
              <a:t>Det behöver inte vara </a:t>
            </a:r>
            <a:r>
              <a:rPr lang="sv-SE" baseline="0" smtClean="0"/>
              <a:t>dramatiska händelser, även </a:t>
            </a:r>
            <a:r>
              <a:rPr lang="sv-SE" baseline="0" dirty="0" smtClean="0"/>
              <a:t>sjukdomsfall och liknande kan leda till att ordningen i lokalen inte kan upprätthållas. Beslut om avbrott tas av röstmottagarna själva. Uppsamlingslådan och väljarförteckningen </a:t>
            </a:r>
            <a:r>
              <a:rPr lang="sv-SE" sz="1200" dirty="0" smtClean="0"/>
              <a:t>ska alltid vara under uppsikt och tas med vid utrymning av lokalen. Kontakta valnämnden så fort som möjligt och larma vid behov. Anteckna händelsen i protokollet. När röstmottagningen återupptas, kontrollera att förseglingen på uppsamlingslådan är obruten och att numret på förseglingen stämmer med det som har antecknats i protokollet.</a:t>
            </a:r>
          </a:p>
          <a:p>
            <a:endParaRPr lang="sv-SE" sz="1200" dirty="0" smtClean="0"/>
          </a:p>
          <a:p>
            <a:r>
              <a:rPr lang="sv-SE" sz="1200" i="1" dirty="0" smtClean="0"/>
              <a:t>Klicka fram punkterna.</a:t>
            </a:r>
          </a:p>
          <a:p>
            <a:endParaRPr lang="sv-SE" sz="1200" dirty="0" smtClean="0"/>
          </a:p>
          <a:p>
            <a:r>
              <a:rPr lang="sv-SE" sz="1200" b="1" dirty="0" smtClean="0"/>
              <a:t>Kom</a:t>
            </a:r>
            <a:r>
              <a:rPr lang="sv-SE" sz="1200" b="1" baseline="0" dirty="0" smtClean="0"/>
              <a:t> ihåg att:</a:t>
            </a:r>
            <a:endParaRPr lang="sv-SE" sz="1200" b="1" dirty="0" smtClean="0"/>
          </a:p>
          <a:p>
            <a:pPr marL="171450" indent="-171450">
              <a:buFont typeface="Wingdings" panose="05000000000000000000" pitchFamily="2" charset="2"/>
              <a:buChar char="§"/>
            </a:pPr>
            <a:r>
              <a:rPr lang="sv-SE" b="1" dirty="0" smtClean="0"/>
              <a:t>Det sker få incidenter med trakasserier och hot.</a:t>
            </a:r>
          </a:p>
          <a:p>
            <a:pPr marL="171450" indent="-171450">
              <a:buFont typeface="Wingdings" panose="05000000000000000000" pitchFamily="2" charset="2"/>
              <a:buChar char="§"/>
            </a:pPr>
            <a:r>
              <a:rPr lang="sv-SE" b="1" dirty="0" smtClean="0"/>
              <a:t>Röstmottagaren möjliggör röstningen genom professionellt bemötande och tydlig information.</a:t>
            </a:r>
          </a:p>
          <a:p>
            <a:pPr marL="171450" indent="-171450">
              <a:buFont typeface="Wingdings" panose="05000000000000000000" pitchFamily="2" charset="2"/>
              <a:buChar char="§"/>
            </a:pPr>
            <a:r>
              <a:rPr lang="sv-SE" b="1" dirty="0" smtClean="0"/>
              <a:t>Kunskap ökar tryggheten och förebygger svåra situationer.</a:t>
            </a:r>
          </a:p>
          <a:p>
            <a:endParaRPr lang="sv-SE" sz="1200" dirty="0" smtClean="0"/>
          </a:p>
          <a:p>
            <a:endParaRPr lang="sv-SE" sz="1200" kern="1200" dirty="0" smtClean="0">
              <a:solidFill>
                <a:schemeClr val="tx1"/>
              </a:solidFill>
              <a:effectLst/>
              <a:latin typeface="+mn-lt"/>
              <a:ea typeface="+mn-ea"/>
              <a:cs typeface="+mn-cs"/>
            </a:endParaRPr>
          </a:p>
          <a:p>
            <a:pPr marL="0" indent="0">
              <a:buSzPct val="100000"/>
              <a:buNone/>
            </a:pPr>
            <a:endParaRPr dirty="0"/>
          </a:p>
        </p:txBody>
      </p:sp>
    </p:spTree>
    <p:extLst>
      <p:ext uri="{BB962C8B-B14F-4D97-AF65-F5344CB8AC3E}">
        <p14:creationId xmlns:p14="http://schemas.microsoft.com/office/powerpoint/2010/main" val="3460146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SzTx/>
              <a:buNone/>
            </a:pPr>
            <a:r>
              <a:rPr lang="sv-SE" i="1" dirty="0" smtClean="0"/>
              <a:t>Starta filmen, diskutera</a:t>
            </a:r>
            <a:r>
              <a:rPr lang="sv-SE" i="1" baseline="0" dirty="0" smtClean="0"/>
              <a:t> sedan.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För kännedom:</a:t>
            </a:r>
            <a:r>
              <a:rPr lang="sv-SE" i="1" baseline="0" dirty="0" smtClean="0"/>
              <a:t> </a:t>
            </a:r>
            <a:r>
              <a:rPr lang="sv-SE" i="1" dirty="0" smtClean="0"/>
              <a:t>Filmerna är filmade 2022 vilket betyder att andra valsedlar syns</a:t>
            </a:r>
            <a:r>
              <a:rPr lang="sv-SE" i="1" baseline="0" dirty="0" smtClean="0"/>
              <a:t> än de till Europaparlamentsvalet.</a:t>
            </a:r>
            <a:endParaRPr lang="sv-SE" i="1" dirty="0" smtClean="0"/>
          </a:p>
          <a:p>
            <a:pPr marL="0" indent="0">
              <a:buSzTx/>
              <a:buNone/>
            </a:pPr>
            <a:endParaRPr lang="sv-SE" i="1" baseline="0" dirty="0" smtClean="0"/>
          </a:p>
          <a:p>
            <a:pPr marL="0" indent="0">
              <a:buSzTx/>
              <a:buNone/>
            </a:pPr>
            <a:r>
              <a:rPr lang="sv-SE" dirty="0" smtClean="0"/>
              <a:t>Någon som varit med om liknande?</a:t>
            </a:r>
          </a:p>
          <a:p>
            <a:pPr marL="0" indent="0">
              <a:buSzTx/>
              <a:buNone/>
            </a:pPr>
            <a:r>
              <a:rPr lang="sv-SE" dirty="0" smtClean="0"/>
              <a:t>Vad tycker ni</a:t>
            </a:r>
            <a:r>
              <a:rPr lang="sv-SE" baseline="0" dirty="0" smtClean="0"/>
              <a:t> om agerandet</a:t>
            </a:r>
            <a:r>
              <a:rPr lang="sv-SE" dirty="0" smtClean="0"/>
              <a:t>?</a:t>
            </a:r>
          </a:p>
          <a:p>
            <a:endParaRPr lang="sv-SE" dirty="0"/>
          </a:p>
        </p:txBody>
      </p:sp>
      <p:sp>
        <p:nvSpPr>
          <p:cNvPr id="4" name="Platshållare för datum 3"/>
          <p:cNvSpPr>
            <a:spLocks noGrp="1"/>
          </p:cNvSpPr>
          <p:nvPr>
            <p:ph type="dt" idx="10"/>
          </p:nvPr>
        </p:nvSpPr>
        <p:spPr/>
        <p:txBody>
          <a:bodyPr/>
          <a:lstStyle/>
          <a:p>
            <a:r>
              <a:rPr lang="sv-SE" dirty="0" smtClean="0"/>
              <a:t>2022-01-15</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36</a:t>
            </a:fld>
            <a:endParaRPr lang="sv-SE"/>
          </a:p>
        </p:txBody>
      </p:sp>
    </p:spTree>
    <p:extLst>
      <p:ext uri="{BB962C8B-B14F-4D97-AF65-F5344CB8AC3E}">
        <p14:creationId xmlns:p14="http://schemas.microsoft.com/office/powerpoint/2010/main" val="3025192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smtClean="0"/>
              <a:t>Avbrott i röstmottagningen</a:t>
            </a:r>
          </a:p>
          <a:p>
            <a:endParaRPr lang="sv-SE" b="0" dirty="0" smtClean="0"/>
          </a:p>
          <a:p>
            <a:pPr marL="0" indent="0">
              <a:buFont typeface="Wingdings" panose="05000000000000000000" pitchFamily="2" charset="2"/>
              <a:buNone/>
            </a:pPr>
            <a:r>
              <a:rPr kumimoji="0" lang="sv-SE" sz="2400" b="0" i="0" u="none" strike="noStrike" kern="1200" cap="none" spc="0" normalizeH="0" baseline="0" noProof="0" dirty="0" smtClean="0">
                <a:ln>
                  <a:noFill/>
                </a:ln>
                <a:solidFill>
                  <a:prstClr val="black"/>
                </a:solidFill>
                <a:effectLst/>
                <a:uLnTx/>
                <a:uFillTx/>
                <a:latin typeface="Arial"/>
                <a:ea typeface="+mn-ea"/>
                <a:cs typeface="+mn-cs"/>
              </a:rPr>
              <a:t>Om röstmottagningen inte kan genomföras ordnat på grund av till exempel brandlarm, sjukdomsfall eller stökiga situationer behöver röstmottagningen tillfälligt avbrytas.</a:t>
            </a:r>
          </a:p>
          <a:p>
            <a:pPr marL="0" indent="0">
              <a:buFont typeface="Wingdings" panose="05000000000000000000" pitchFamily="2" charset="2"/>
              <a:buNone/>
            </a:pP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2400" i="1" dirty="0" smtClean="0"/>
              <a:t>Klicka</a:t>
            </a:r>
            <a:r>
              <a:rPr lang="sv-SE" sz="2400" i="1" baseline="0" dirty="0" smtClean="0"/>
              <a:t> fram punkterna en i taget.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2400" i="1" baseline="0" dirty="0" smtClean="0">
              <a:solidFill>
                <a:prstClr val="black"/>
              </a:solidFil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sz="2400" b="1" dirty="0" smtClean="0">
                <a:solidFill>
                  <a:prstClr val="black"/>
                </a:solidFill>
              </a:rPr>
              <a:t>I sällsynta fall behöver röstmottagningen avbrytas.</a:t>
            </a:r>
            <a:endParaRPr kumimoji="0" lang="sv-SE" sz="2400" b="0" i="0" u="none" strike="noStrike" kern="1200" cap="none" spc="0" normalizeH="0" baseline="0" noProof="0" dirty="0" smtClean="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0" i="0" u="none" strike="noStrike" kern="1200" cap="none" spc="0" normalizeH="0" baseline="0" noProof="0" dirty="0" smtClean="0">
                <a:ln>
                  <a:noFill/>
                </a:ln>
                <a:solidFill>
                  <a:prstClr val="black"/>
                </a:solidFill>
                <a:effectLst/>
                <a:uLnTx/>
                <a:uFillTx/>
                <a:latin typeface="Arial"/>
                <a:ea typeface="+mn-ea"/>
                <a:cs typeface="+mn-cs"/>
              </a:rPr>
              <a:t>Vid en sådan händelse är det viktigt att säkerställa att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uppsamlingslådan</a:t>
            </a:r>
            <a:r>
              <a:rPr kumimoji="0" lang="sv-SE" sz="2400" b="0" i="0" u="none" strike="noStrike" kern="1200" cap="none" spc="0" normalizeH="0" baseline="0" noProof="0" dirty="0" smtClean="0">
                <a:ln>
                  <a:noFill/>
                </a:ln>
                <a:solidFill>
                  <a:prstClr val="black"/>
                </a:solidFill>
                <a:effectLst/>
                <a:uLnTx/>
                <a:uFillTx/>
                <a:latin typeface="Arial"/>
                <a:ea typeface="+mn-ea"/>
                <a:cs typeface="+mn-cs"/>
              </a:rPr>
              <a:t> </a:t>
            </a:r>
            <a:r>
              <a:rPr kumimoji="0" lang="sv-SE" sz="2400" b="1" i="0" u="none" strike="noStrike" kern="1200" cap="none" spc="0" normalizeH="0" baseline="0" noProof="0" dirty="0" smtClean="0">
                <a:ln>
                  <a:noFill/>
                </a:ln>
                <a:solidFill>
                  <a:prstClr val="black"/>
                </a:solidFill>
                <a:effectLst/>
                <a:uLnTx/>
                <a:uFillTx/>
                <a:latin typeface="Arial"/>
                <a:ea typeface="+mn-ea"/>
                <a:cs typeface="+mn-cs"/>
              </a:rPr>
              <a:t>är under uppsikt och försluts.</a:t>
            </a: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Väljarförteckningen och rösterna är skyddsvärda.</a:t>
            </a:r>
          </a:p>
          <a:p>
            <a:pPr marL="342900" marR="0" lvl="0" indent="-342900" algn="l" defTabSz="914400" rtl="0" eaLnBrk="1" fontAlgn="auto" latinLnBrk="0" hangingPunct="1">
              <a:lnSpc>
                <a:spcPct val="100000"/>
              </a:lnSpc>
              <a:spcBef>
                <a:spcPts val="1000"/>
              </a:spcBef>
              <a:spcAft>
                <a:spcPts val="0"/>
              </a:spcAft>
              <a:buClr>
                <a:srgbClr val="E83278"/>
              </a:buClr>
              <a:buSzTx/>
              <a:buFont typeface="Wingdings" panose="05000000000000000000" pitchFamily="2" charset="2"/>
              <a:buChar char="§"/>
              <a:tabLst/>
              <a:defRPr/>
            </a:pPr>
            <a:r>
              <a:rPr kumimoji="0" lang="sv-SE" sz="2400" b="1" i="0" u="none" strike="noStrike" kern="1200" cap="none" spc="0" normalizeH="0" baseline="0" noProof="0" dirty="0" smtClean="0">
                <a:ln>
                  <a:noFill/>
                </a:ln>
                <a:solidFill>
                  <a:prstClr val="black"/>
                </a:solidFill>
                <a:effectLst/>
                <a:uLnTx/>
                <a:uFillTx/>
                <a:latin typeface="Arial"/>
                <a:ea typeface="+mn-ea"/>
                <a:cs typeface="+mn-cs"/>
              </a:rPr>
              <a:t>Beroende på situationen, kalla på den hjälp som behövs och meddela valkansliet.</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37</a:t>
            </a:fld>
            <a:endParaRPr lang="sv-SE"/>
          </a:p>
        </p:txBody>
      </p:sp>
    </p:spTree>
    <p:extLst>
      <p:ext uri="{BB962C8B-B14F-4D97-AF65-F5344CB8AC3E}">
        <p14:creationId xmlns:p14="http://schemas.microsoft.com/office/powerpoint/2010/main" val="33920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Då</a:t>
            </a:r>
            <a:r>
              <a:rPr lang="sv-SE" baseline="0" dirty="0" smtClean="0"/>
              <a:t> kommer vi in på de rutiner som ska följas vid dagens slut</a:t>
            </a:r>
            <a:r>
              <a:rPr lang="sv-SE" dirty="0" smtClean="0"/>
              <a:t>.</a:t>
            </a:r>
            <a:endParaRPr lang="sv-SE" dirty="0"/>
          </a:p>
        </p:txBody>
      </p:sp>
      <p:sp>
        <p:nvSpPr>
          <p:cNvPr id="4" name="Platshållare för datum 3"/>
          <p:cNvSpPr>
            <a:spLocks noGrp="1"/>
          </p:cNvSpPr>
          <p:nvPr>
            <p:ph type="dt" idx="1"/>
          </p:nvPr>
        </p:nvSpPr>
        <p:spPr/>
        <p:txBody>
          <a:bodyPr/>
          <a:lstStyle/>
          <a:p>
            <a:r>
              <a:rPr lang="sv-SE"/>
              <a:t>2022-01-14</a:t>
            </a:r>
          </a:p>
        </p:txBody>
      </p:sp>
      <p:sp>
        <p:nvSpPr>
          <p:cNvPr id="5" name="Platshållare för bildnummer 4"/>
          <p:cNvSpPr>
            <a:spLocks noGrp="1"/>
          </p:cNvSpPr>
          <p:nvPr>
            <p:ph type="sldNum" sz="quarter" idx="5"/>
          </p:nvPr>
        </p:nvSpPr>
        <p:spPr/>
        <p:txBody>
          <a:bodyPr/>
          <a:lstStyle/>
          <a:p>
            <a:fld id="{FE5C8991-D57F-4F57-99D8-D1041714389F}" type="slidenum">
              <a:rPr lang="sv-SE" smtClean="0"/>
              <a:t>38</a:t>
            </a:fld>
            <a:endParaRPr lang="sv-SE"/>
          </a:p>
        </p:txBody>
      </p:sp>
    </p:spTree>
    <p:extLst>
      <p:ext uri="{BB962C8B-B14F-4D97-AF65-F5344CB8AC3E}">
        <p14:creationId xmlns:p14="http://schemas.microsoft.com/office/powerpoint/2010/main" val="2242372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Röstmottagningen avslutas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i="1" dirty="0" smtClean="0"/>
              <a:t>Klicka fram punkt för punkt.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solidFill>
                <a:srgbClr val="FFC000"/>
              </a:solidFill>
            </a:endParaRPr>
          </a:p>
          <a:p>
            <a:pPr marL="171450" indent="-171450">
              <a:buFont typeface="Wingdings" panose="05000000000000000000" pitchFamily="2" charset="2"/>
              <a:buChar char="§"/>
            </a:pPr>
            <a:r>
              <a:rPr lang="sv-SE" sz="1200" b="1" dirty="0" smtClean="0"/>
              <a:t>Alla som hunnit komma in i eller köar till lokalen när tiden för röstmottagningen går ut ska få rösta.</a:t>
            </a:r>
          </a:p>
          <a:p>
            <a:pPr marL="171450" indent="-171450">
              <a:buFont typeface="Wingdings" panose="05000000000000000000" pitchFamily="2" charset="2"/>
              <a:buChar char="§"/>
            </a:pPr>
            <a:r>
              <a:rPr lang="sv-SE" sz="1200" b="1" dirty="0" smtClean="0"/>
              <a:t>Städa undan och kontrollera att tillräckligt med material finns för morgondagen.</a:t>
            </a:r>
          </a:p>
          <a:p>
            <a:pPr marL="171450" indent="-171450">
              <a:buFont typeface="Wingdings" panose="05000000000000000000" pitchFamily="2" charset="2"/>
              <a:buChar char="§"/>
            </a:pPr>
            <a:r>
              <a:rPr lang="sv-SE" sz="1200" b="1" dirty="0" smtClean="0"/>
              <a:t>Räkna antalet väljare i väljarförteckningarna. Antal markeringar i väljarförteckningen ska stämma överens med antal fönsterkuvert i uppsamlingslådan.</a:t>
            </a:r>
          </a:p>
          <a:p>
            <a:pPr marL="171450" indent="-171450">
              <a:buFont typeface="Wingdings" panose="05000000000000000000" pitchFamily="2" charset="2"/>
              <a:buChar char="§"/>
            </a:pPr>
            <a:r>
              <a:rPr lang="sv-SE" sz="1200" b="1" dirty="0" smtClean="0"/>
              <a:t>Räkna förtidsrösterna och sortera dem i två kategorier, en för egen kommun och en för andra kommuner. Vid fel, räkna 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solidFill>
                <a:srgbClr val="FFC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AA9637D6-662F-4A4F-AF1F-A0BFFFCAA065}" type="slidenum">
              <a:rPr lang="sv-SE" smtClean="0"/>
              <a:t>39</a:t>
            </a:fld>
            <a:endParaRPr lang="sv-SE" dirty="0"/>
          </a:p>
        </p:txBody>
      </p:sp>
      <p:sp>
        <p:nvSpPr>
          <p:cNvPr id="5" name="Platshållare för datum 4">
            <a:extLst>
              <a:ext uri="{FF2B5EF4-FFF2-40B4-BE49-F238E27FC236}">
                <a16:creationId xmlns:a16="http://schemas.microsoft.com/office/drawing/2014/main" id="{4911BF7A-7914-4DBF-9234-CC0D7B9BA79A}"/>
              </a:ext>
            </a:extLst>
          </p:cNvPr>
          <p:cNvSpPr>
            <a:spLocks noGrp="1"/>
          </p:cNvSpPr>
          <p:nvPr>
            <p:ph type="dt" idx="11"/>
          </p:nvPr>
        </p:nvSpPr>
        <p:spPr/>
        <p:txBody>
          <a:bodyPr/>
          <a:lstStyle/>
          <a:p>
            <a:r>
              <a:rPr lang="sv-SE"/>
              <a:t>2022-01-14</a:t>
            </a:r>
            <a:endParaRPr lang="sv-SE" dirty="0"/>
          </a:p>
        </p:txBody>
      </p:sp>
    </p:spTree>
    <p:extLst>
      <p:ext uri="{BB962C8B-B14F-4D97-AF65-F5344CB8AC3E}">
        <p14:creationId xmlns:p14="http://schemas.microsoft.com/office/powerpoint/2010/main" val="1502617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Omslag för förtidsröster</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Omslag för förtidsröster </a:t>
            </a:r>
            <a:r>
              <a:rPr lang="sv-SE" b="1" dirty="0" smtClean="0"/>
              <a:t>används för transport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sv-SE" b="1" dirty="0" smtClean="0"/>
              <a:t>av förtidsröster</a:t>
            </a:r>
          </a:p>
          <a:p>
            <a:pPr marL="171450" indent="-171450">
              <a:buFont typeface="Wingdings" panose="05000000000000000000" pitchFamily="2" charset="2"/>
              <a:buChar char="§"/>
            </a:pPr>
            <a:r>
              <a:rPr lang="sv-SE" b="1" dirty="0" smtClean="0"/>
              <a:t>av underkända ytterkuvert för budröster</a:t>
            </a:r>
          </a:p>
          <a:p>
            <a:pPr marL="171450" indent="-171450">
              <a:buFont typeface="Wingdings" panose="05000000000000000000" pitchFamily="2" charset="2"/>
              <a:buChar char="§"/>
            </a:pPr>
            <a:r>
              <a:rPr lang="sv-SE" b="1" dirty="0" smtClean="0"/>
              <a:t>i den ambulerande röstmottagningen</a:t>
            </a:r>
          </a:p>
          <a:p>
            <a:pPr marL="0" indent="0">
              <a:buFont typeface="Wingdings" panose="05000000000000000000" pitchFamily="2" charset="2"/>
              <a:buNone/>
            </a:pPr>
            <a:r>
              <a:rPr lang="sv-SE" dirty="0" smtClean="0"/>
              <a:t>Man anger innehållet genom att fylla i fälten på omslagets framsida.</a:t>
            </a:r>
          </a:p>
          <a:p>
            <a:endParaRPr lang="sv-SE" dirty="0" smtClean="0"/>
          </a:p>
          <a:p>
            <a:endParaRPr lang="sv-SE" dirty="0" smtClean="0"/>
          </a:p>
        </p:txBody>
      </p:sp>
      <p:sp>
        <p:nvSpPr>
          <p:cNvPr id="4" name="Platshållare för datum 3"/>
          <p:cNvSpPr>
            <a:spLocks noGrp="1"/>
          </p:cNvSpPr>
          <p:nvPr>
            <p:ph type="dt" idx="10"/>
          </p:nvPr>
        </p:nvSpPr>
        <p:spPr/>
        <p:txBody>
          <a:bodyPr/>
          <a:lstStyle/>
          <a:p>
            <a:r>
              <a:rPr lang="sv-SE"/>
              <a:t>2022-01-14</a:t>
            </a:r>
          </a:p>
        </p:txBody>
      </p:sp>
      <p:sp>
        <p:nvSpPr>
          <p:cNvPr id="5" name="Platshållare för bildnummer 4"/>
          <p:cNvSpPr>
            <a:spLocks noGrp="1"/>
          </p:cNvSpPr>
          <p:nvPr>
            <p:ph type="sldNum" sz="quarter" idx="11"/>
          </p:nvPr>
        </p:nvSpPr>
        <p:spPr/>
        <p:txBody>
          <a:bodyPr/>
          <a:lstStyle/>
          <a:p>
            <a:fld id="{FE5C8991-D57F-4F57-99D8-D1041714389F}" type="slidenum">
              <a:rPr lang="sv-SE" smtClean="0"/>
              <a:t>40</a:t>
            </a:fld>
            <a:endParaRPr lang="sv-SE"/>
          </a:p>
        </p:txBody>
      </p:sp>
    </p:spTree>
    <p:extLst>
      <p:ext uri="{BB962C8B-B14F-4D97-AF65-F5344CB8AC3E}">
        <p14:creationId xmlns:p14="http://schemas.microsoft.com/office/powerpoint/2010/main" val="1605888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Vi inleder med en</a:t>
            </a:r>
            <a:r>
              <a:rPr lang="sv-SE" baseline="0" dirty="0" smtClean="0"/>
              <a:t> genomgång av </a:t>
            </a:r>
            <a:r>
              <a:rPr lang="sv-SE" dirty="0" smtClean="0"/>
              <a:t>röstningslokal, valsedlar och valhemligheten.</a:t>
            </a:r>
            <a:endParaRPr lang="sv-SE" dirty="0"/>
          </a:p>
        </p:txBody>
      </p:sp>
      <p:sp>
        <p:nvSpPr>
          <p:cNvPr id="4" name="Platshållare för datum 3"/>
          <p:cNvSpPr>
            <a:spLocks noGrp="1"/>
          </p:cNvSpPr>
          <p:nvPr>
            <p:ph type="dt" idx="10"/>
          </p:nvPr>
        </p:nvSpPr>
        <p:spPr/>
        <p:txBody>
          <a:bodyPr/>
          <a:lstStyle/>
          <a:p>
            <a:r>
              <a:rPr lang="sv-SE" dirty="0" smtClean="0"/>
              <a:t>2022-01-14</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5</a:t>
            </a:fld>
            <a:endParaRPr lang="sv-SE" dirty="0"/>
          </a:p>
        </p:txBody>
      </p:sp>
    </p:spTree>
    <p:extLst>
      <p:ext uri="{BB962C8B-B14F-4D97-AF65-F5344CB8AC3E}">
        <p14:creationId xmlns:p14="http://schemas.microsoft.com/office/powerpoint/2010/main" val="1781259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Förtidsröstningen i korthet</a:t>
            </a:r>
            <a:endParaRPr lang="sv-SE" baseline="0" dirty="0" smtClean="0"/>
          </a:p>
          <a:p>
            <a:endParaRPr lang="sv-SE" baseline="0" dirty="0" smtClean="0"/>
          </a:p>
          <a:p>
            <a:pPr marL="171450" indent="-171450">
              <a:buFont typeface="Wingdings" panose="05000000000000000000" pitchFamily="2" charset="2"/>
              <a:buChar char="§"/>
            </a:pPr>
            <a:r>
              <a:rPr lang="sv-SE" sz="1200" b="1" dirty="0" smtClean="0"/>
              <a:t>Man kan förtidsrösta var som helst i Sverige.</a:t>
            </a:r>
          </a:p>
          <a:p>
            <a:pPr marL="171450" indent="-171450">
              <a:buFont typeface="Wingdings" panose="05000000000000000000" pitchFamily="2" charset="2"/>
              <a:buChar char="§"/>
            </a:pPr>
            <a:r>
              <a:rPr lang="sv-SE" sz="1200" b="1" dirty="0" smtClean="0"/>
              <a:t>Röstkort är ett krav.</a:t>
            </a:r>
          </a:p>
          <a:p>
            <a:pPr marL="171450" indent="-171450">
              <a:buFont typeface="Wingdings" panose="05000000000000000000" pitchFamily="2" charset="2"/>
              <a:buChar char="§"/>
            </a:pPr>
            <a:r>
              <a:rPr lang="sv-SE" sz="1200" b="1" dirty="0" smtClean="0"/>
              <a:t>Öppnar 18 dagar före valdagen.</a:t>
            </a:r>
          </a:p>
          <a:p>
            <a:pPr marL="171450" indent="-171450">
              <a:buFont typeface="Wingdings" panose="05000000000000000000" pitchFamily="2" charset="2"/>
              <a:buChar char="§"/>
            </a:pPr>
            <a:r>
              <a:rPr lang="sv-SE" sz="1200" b="1" dirty="0" smtClean="0"/>
              <a:t>Väljarförteckning används.</a:t>
            </a:r>
          </a:p>
          <a:p>
            <a:pPr marL="171450" indent="-171450">
              <a:buFont typeface="Wingdings" panose="05000000000000000000" pitchFamily="2" charset="2"/>
              <a:buChar char="§"/>
            </a:pPr>
            <a:r>
              <a:rPr lang="sv-SE" sz="1200" b="1" dirty="0" smtClean="0"/>
              <a:t>Uppsamlingslådan får inte öppnas förrän röstmottagningen är avslutad.</a:t>
            </a:r>
          </a:p>
          <a:p>
            <a:pPr marL="171450" indent="-171450">
              <a:buFont typeface="Wingdings" panose="05000000000000000000" pitchFamily="2" charset="2"/>
              <a:buChar char="§"/>
            </a:pPr>
            <a:r>
              <a:rPr lang="sv-SE" sz="1200" b="1" dirty="0" smtClean="0"/>
              <a:t>Vid</a:t>
            </a:r>
            <a:r>
              <a:rPr lang="sv-SE" sz="1200" b="1" baseline="0" dirty="0" smtClean="0"/>
              <a:t> </a:t>
            </a:r>
            <a:r>
              <a:rPr lang="sv-SE" sz="1200" b="1" dirty="0" smtClean="0"/>
              <a:t>misstag eller ordningsstörningar, notera detta i dagrapporten.</a:t>
            </a:r>
          </a:p>
          <a:p>
            <a:r>
              <a:rPr lang="sv-SE" baseline="0" dirty="0" smtClean="0"/>
              <a:t>Vänligen notera att förtidsröstningen är öppen </a:t>
            </a:r>
            <a:r>
              <a:rPr lang="sv-SE" baseline="0" dirty="0"/>
              <a:t>även på </a:t>
            </a:r>
            <a:r>
              <a:rPr lang="sv-SE" baseline="0" dirty="0" smtClean="0"/>
              <a:t>själva valdagen. I varje kommun ska minst </a:t>
            </a:r>
            <a:r>
              <a:rPr lang="sv-SE" baseline="0" dirty="0"/>
              <a:t>en röstningslokal </a:t>
            </a:r>
            <a:r>
              <a:rPr lang="sv-SE" baseline="0" dirty="0" smtClean="0"/>
              <a:t>vara </a:t>
            </a:r>
            <a:r>
              <a:rPr lang="sv-SE" baseline="0" dirty="0"/>
              <a:t>öppen mellan 8 – </a:t>
            </a:r>
            <a:r>
              <a:rPr lang="sv-SE" baseline="0" dirty="0" smtClean="0"/>
              <a:t>21 </a:t>
            </a:r>
            <a:r>
              <a:rPr lang="sv-SE" baseline="0" dirty="0"/>
              <a:t>hela valdagen. </a:t>
            </a:r>
            <a:endParaRPr lang="sv-SE" dirty="0"/>
          </a:p>
        </p:txBody>
      </p:sp>
      <p:sp>
        <p:nvSpPr>
          <p:cNvPr id="4" name="Platshållare för datum 3"/>
          <p:cNvSpPr>
            <a:spLocks noGrp="1"/>
          </p:cNvSpPr>
          <p:nvPr>
            <p:ph type="dt" idx="10"/>
          </p:nvPr>
        </p:nvSpPr>
        <p:spPr/>
        <p:txBody>
          <a:bodyPr/>
          <a:lstStyle/>
          <a:p>
            <a:r>
              <a:rPr lang="sv-SE"/>
              <a:t>2022-01-14</a:t>
            </a:r>
          </a:p>
        </p:txBody>
      </p:sp>
      <p:sp>
        <p:nvSpPr>
          <p:cNvPr id="5" name="Platshållare för bildnummer 4"/>
          <p:cNvSpPr>
            <a:spLocks noGrp="1"/>
          </p:cNvSpPr>
          <p:nvPr>
            <p:ph type="sldNum" sz="quarter" idx="11"/>
          </p:nvPr>
        </p:nvSpPr>
        <p:spPr/>
        <p:txBody>
          <a:bodyPr/>
          <a:lstStyle/>
          <a:p>
            <a:fld id="{FE5C8991-D57F-4F57-99D8-D1041714389F}" type="slidenum">
              <a:rPr lang="sv-SE" smtClean="0"/>
              <a:t>41</a:t>
            </a:fld>
            <a:endParaRPr lang="sv-SE"/>
          </a:p>
        </p:txBody>
      </p:sp>
    </p:spTree>
    <p:extLst>
      <p:ext uri="{BB962C8B-B14F-4D97-AF65-F5344CB8AC3E}">
        <p14:creationId xmlns:p14="http://schemas.microsoft.com/office/powerpoint/2010/main" val="9451601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Mer information finns här</a:t>
            </a:r>
          </a:p>
          <a:p>
            <a:endParaRPr lang="sv-SE" dirty="0" smtClean="0"/>
          </a:p>
          <a:p>
            <a:r>
              <a:rPr lang="sv-SE" b="1" dirty="0" smtClean="0"/>
              <a:t>Allting</a:t>
            </a:r>
            <a:r>
              <a:rPr lang="sv-SE" b="1" baseline="0" dirty="0" smtClean="0"/>
              <a:t> som vi har gått igenom här idag finns beskrivet på ett detaljerat sätt i handledningen. </a:t>
            </a:r>
            <a:r>
              <a:rPr lang="sv-SE" baseline="0" dirty="0" smtClean="0"/>
              <a:t>Handledningen är det dokument som du som röstmottagare hela tiden har nära till hands för att få detaljerad information om alla delar av röstmottagningen.</a:t>
            </a:r>
          </a:p>
          <a:p>
            <a:pPr marL="0" indent="0">
              <a:buNone/>
            </a:pPr>
            <a:r>
              <a:rPr lang="sv-SE" b="1" dirty="0" smtClean="0"/>
              <a:t>Längst bak finns steg-för-steg instruktioner.</a:t>
            </a:r>
          </a:p>
          <a:p>
            <a:r>
              <a:rPr lang="sv-SE" dirty="0" smtClean="0"/>
              <a:t>På</a:t>
            </a:r>
            <a:r>
              <a:rPr lang="sv-SE" baseline="0" dirty="0" smtClean="0"/>
              <a:t> val.se finns kontinuerligt uppdaterad information om vilka partier och kandidater som ställer upp i valet, valresultat, med mera.</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42</a:t>
            </a:fld>
            <a:endParaRPr lang="sv-SE"/>
          </a:p>
        </p:txBody>
      </p:sp>
    </p:spTree>
    <p:extLst>
      <p:ext uri="{BB962C8B-B14F-4D97-AF65-F5344CB8AC3E}">
        <p14:creationId xmlns:p14="http://schemas.microsoft.com/office/powerpoint/2010/main" val="579003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Till sist… Du som röstmottagare är</a:t>
            </a:r>
            <a:r>
              <a:rPr lang="sv-SE" baseline="0" dirty="0" smtClean="0"/>
              <a:t> viktig</a:t>
            </a:r>
            <a:r>
              <a:rPr lang="sv-SE" dirty="0" smtClean="0"/>
              <a:t>!</a:t>
            </a:r>
          </a:p>
          <a:p>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smtClean="0"/>
              <a:t>Röstmottagarens bemötande och korrekta hantering i röstmottagningen skapar förtroende för att valet går korrekt till. </a:t>
            </a:r>
            <a:r>
              <a:rPr lang="sv-SE" dirty="0" smtClean="0"/>
              <a:t>Det förtroendet</a:t>
            </a:r>
            <a:r>
              <a:rPr lang="sv-SE" baseline="0" dirty="0" smtClean="0"/>
              <a:t> är värdefullt. </a:t>
            </a:r>
            <a:r>
              <a:rPr lang="sv-SE" sz="1200" kern="1200" dirty="0" smtClean="0">
                <a:solidFill>
                  <a:schemeClr val="tx1"/>
                </a:solidFill>
                <a:effectLst/>
                <a:latin typeface="+mn-lt"/>
                <a:ea typeface="+mn-ea"/>
                <a:cs typeface="+mn-cs"/>
              </a:rPr>
              <a:t>Att vara röstmottagare är ett ärofyllt och ofta </a:t>
            </a:r>
            <a:r>
              <a:rPr lang="sv-SE" sz="1200" kern="1200" baseline="0" dirty="0" smtClean="0">
                <a:solidFill>
                  <a:schemeClr val="tx1"/>
                </a:solidFill>
                <a:effectLst/>
                <a:latin typeface="+mn-lt"/>
                <a:ea typeface="+mn-ea"/>
                <a:cs typeface="+mn-cs"/>
              </a:rPr>
              <a:t>givande </a:t>
            </a:r>
            <a:r>
              <a:rPr lang="sv-SE" sz="1200" kern="1200" dirty="0" smtClean="0">
                <a:solidFill>
                  <a:schemeClr val="tx1"/>
                </a:solidFill>
                <a:effectLst/>
                <a:latin typeface="+mn-lt"/>
                <a:ea typeface="+mn-ea"/>
                <a:cs typeface="+mn-cs"/>
              </a:rPr>
              <a:t>uppdrag i demokratins tjänst. </a:t>
            </a:r>
            <a:endParaRPr lang="sv-SE" baseline="0" dirty="0" smtClean="0"/>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43</a:t>
            </a:fld>
            <a:endParaRPr lang="sv-SE"/>
          </a:p>
        </p:txBody>
      </p:sp>
    </p:spTree>
    <p:extLst>
      <p:ext uri="{BB962C8B-B14F-4D97-AF65-F5344CB8AC3E}">
        <p14:creationId xmlns:p14="http://schemas.microsoft.com/office/powerpoint/2010/main" val="461934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Tack</a:t>
            </a:r>
            <a:r>
              <a:rPr lang="sv-SE" dirty="0" smtClean="0"/>
              <a:t> för att du har tagit del av utbildningen. </a:t>
            </a: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44</a:t>
            </a:fld>
            <a:endParaRPr lang="sv-SE"/>
          </a:p>
        </p:txBody>
      </p:sp>
    </p:spTree>
    <p:extLst>
      <p:ext uri="{BB962C8B-B14F-4D97-AF65-F5344CB8AC3E}">
        <p14:creationId xmlns:p14="http://schemas.microsoft.com/office/powerpoint/2010/main" val="111370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0" kern="1200" dirty="0" smtClean="0">
                <a:solidFill>
                  <a:schemeClr val="tx1"/>
                </a:solidFill>
                <a:effectLst/>
                <a:latin typeface="+mn-lt"/>
                <a:ea typeface="+mn-ea"/>
                <a:cs typeface="+mn-cs"/>
              </a:rPr>
              <a:t>Röstningslokalen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sv-SE" sz="1200" b="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b="0" i="1" kern="1200" dirty="0" smtClean="0">
                <a:solidFill>
                  <a:schemeClr val="tx1"/>
                </a:solidFill>
                <a:effectLst/>
                <a:latin typeface="+mn-lt"/>
                <a:ea typeface="+mn-ea"/>
                <a:cs typeface="+mn-cs"/>
              </a:rPr>
              <a:t>Visa gärna upp</a:t>
            </a:r>
            <a:r>
              <a:rPr lang="sv-SE" sz="1200" b="0" i="1" kern="1200" baseline="0" dirty="0" smtClean="0">
                <a:solidFill>
                  <a:schemeClr val="tx1"/>
                </a:solidFill>
                <a:effectLst/>
                <a:latin typeface="+mn-lt"/>
                <a:ea typeface="+mn-ea"/>
                <a:cs typeface="+mn-cs"/>
              </a:rPr>
              <a:t> materialet som kommer finnas i röstningslokalen för röstmottagarna. Detta är särskilt viktigt om många i gruppen är helt nya för uppdraget. </a:t>
            </a:r>
            <a:endParaRPr lang="sv-SE" sz="1200" b="0" kern="1200" dirty="0" smtClean="0">
              <a:solidFill>
                <a:schemeClr val="tx1"/>
              </a:solidFill>
              <a:effectLst/>
              <a:latin typeface="+mn-lt"/>
              <a:ea typeface="+mn-ea"/>
              <a:cs typeface="+mn-cs"/>
            </a:endParaRPr>
          </a:p>
          <a:p>
            <a:pPr marL="0" lvl="0" indent="0">
              <a:buFont typeface="Wingdings" panose="05000000000000000000" pitchFamily="2" charset="2"/>
              <a:buNone/>
            </a:pPr>
            <a:endParaRPr lang="sv-SE" sz="1200" b="0" kern="1200" dirty="0" smtClean="0">
              <a:solidFill>
                <a:schemeClr val="tx1"/>
              </a:solidFill>
              <a:effectLst/>
              <a:latin typeface="+mn-lt"/>
              <a:ea typeface="+mn-ea"/>
              <a:cs typeface="+mn-cs"/>
            </a:endParaRP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Röstningslokalen</a:t>
            </a:r>
            <a:r>
              <a:rPr lang="sv-SE" sz="1200" b="1" kern="1200" baseline="0" dirty="0" smtClean="0">
                <a:solidFill>
                  <a:schemeClr val="tx1"/>
                </a:solidFill>
                <a:effectLst/>
                <a:latin typeface="+mn-lt"/>
                <a:ea typeface="+mn-ea"/>
                <a:cs typeface="+mn-cs"/>
              </a:rPr>
              <a:t> </a:t>
            </a:r>
            <a:r>
              <a:rPr lang="sv-SE" sz="1200" b="1" kern="1200" dirty="0" smtClean="0">
                <a:solidFill>
                  <a:schemeClr val="tx1"/>
                </a:solidFill>
                <a:effectLst/>
                <a:latin typeface="+mn-lt"/>
                <a:ea typeface="+mn-ea"/>
                <a:cs typeface="+mn-cs"/>
              </a:rPr>
              <a:t>ska</a:t>
            </a:r>
            <a:r>
              <a:rPr lang="sv-SE" sz="1200" b="1" kern="1200" baseline="0" dirty="0" smtClean="0">
                <a:solidFill>
                  <a:schemeClr val="tx1"/>
                </a:solidFill>
                <a:effectLst/>
                <a:latin typeface="+mn-lt"/>
                <a:ea typeface="+mn-ea"/>
                <a:cs typeface="+mn-cs"/>
              </a:rPr>
              <a:t> vara</a:t>
            </a:r>
            <a:r>
              <a:rPr lang="sv-SE" sz="1200" b="1" kern="1200" dirty="0" smtClean="0">
                <a:solidFill>
                  <a:schemeClr val="tx1"/>
                </a:solidFill>
                <a:effectLst/>
                <a:latin typeface="+mn-lt"/>
                <a:ea typeface="+mn-ea"/>
                <a:cs typeface="+mn-cs"/>
              </a:rPr>
              <a:t> tillgänglig för alla</a:t>
            </a:r>
            <a:r>
              <a:rPr lang="sv-SE" sz="1200" kern="1200" dirty="0" smtClean="0">
                <a:solidFill>
                  <a:schemeClr val="tx1"/>
                </a:solidFill>
                <a:effectLst/>
                <a:latin typeface="+mn-lt"/>
                <a:ea typeface="+mn-ea"/>
                <a:cs typeface="+mn-cs"/>
              </a:rPr>
              <a:t>. Möbleringen behöver vara tillgänglighetsanpassad;</a:t>
            </a:r>
            <a:r>
              <a:rPr lang="sv-SE" sz="1200" kern="1200" baseline="0" dirty="0" smtClean="0">
                <a:solidFill>
                  <a:schemeClr val="tx1"/>
                </a:solidFill>
                <a:effectLst/>
                <a:latin typeface="+mn-lt"/>
                <a:ea typeface="+mn-ea"/>
                <a:cs typeface="+mn-cs"/>
              </a:rPr>
              <a:t> a</a:t>
            </a:r>
            <a:r>
              <a:rPr lang="sv-SE" sz="1200" kern="1200" dirty="0" smtClean="0">
                <a:solidFill>
                  <a:schemeClr val="tx1"/>
                </a:solidFill>
                <a:effectLst/>
                <a:latin typeface="+mn-lt"/>
                <a:ea typeface="+mn-ea"/>
                <a:cs typeface="+mn-cs"/>
              </a:rPr>
              <a:t>lla ska kunna rösta. Röstningslokalen ska också vara fri från politisk propaganda. Var uppmärksam på flödet i lokalen och se till att alla kan komma fram dit de behöver. Ta väljarens perspektiv. Jämför med känslan av att komma in i en välordnad matvarubutik och uppleva att personalen ger dig kunniga svar och arbetar för att du aldrig ska behöva vänta i onödan. Så vill vi också ha det.</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Röstmottagningen är offentlig.</a:t>
            </a:r>
            <a:r>
              <a:rPr lang="sv-SE" sz="1200" kern="1200" dirty="0" smtClean="0">
                <a:solidFill>
                  <a:schemeClr val="tx1"/>
                </a:solidFill>
                <a:effectLst/>
                <a:latin typeface="+mn-lt"/>
                <a:ea typeface="+mn-ea"/>
                <a:cs typeface="+mn-cs"/>
              </a:rPr>
              <a:t> De betyder att vem som helst har rätt att komma och se på.</a:t>
            </a:r>
          </a:p>
          <a:p>
            <a:pPr marL="171450" lvl="0" indent="-171450">
              <a:buFont typeface="Wingdings" panose="05000000000000000000" pitchFamily="2" charset="2"/>
              <a:buChar char="§"/>
            </a:pPr>
            <a:r>
              <a:rPr lang="sv-SE" b="1" dirty="0" smtClean="0"/>
              <a:t>Säkerställ att uppsamlingslådan</a:t>
            </a:r>
            <a:r>
              <a:rPr lang="sv-SE" b="1" baseline="0" dirty="0" smtClean="0"/>
              <a:t> </a:t>
            </a:r>
            <a:r>
              <a:rPr lang="sv-SE" b="1" dirty="0" smtClean="0"/>
              <a:t>står synligt men utom räckhåll för väljarna.</a:t>
            </a:r>
          </a:p>
          <a:p>
            <a:pPr marL="171450" lvl="0" indent="-171450">
              <a:buFont typeface="Wingdings" panose="05000000000000000000" pitchFamily="2" charset="2"/>
              <a:buChar char="§"/>
            </a:pPr>
            <a:r>
              <a:rPr lang="sv-SE" sz="1200" b="1" kern="1200" dirty="0" smtClean="0">
                <a:solidFill>
                  <a:schemeClr val="tx1"/>
                </a:solidFill>
                <a:effectLst/>
                <a:latin typeface="+mn-lt"/>
                <a:ea typeface="+mn-ea"/>
                <a:cs typeface="+mn-cs"/>
              </a:rPr>
              <a:t>Köer behöver dirigeras av er röstmottagare. </a:t>
            </a:r>
            <a:r>
              <a:rPr lang="sv-SE" sz="1200" kern="1200" dirty="0" smtClean="0">
                <a:solidFill>
                  <a:schemeClr val="tx1"/>
                </a:solidFill>
                <a:effectLst/>
                <a:latin typeface="+mn-lt"/>
                <a:ea typeface="+mn-ea"/>
                <a:cs typeface="+mn-cs"/>
              </a:rPr>
              <a:t>För flödets skull hålls eventuella köer helst utanför röstningslokalen. Styr köer så att alla moment kan göras utan insyn. Vid</a:t>
            </a:r>
            <a:r>
              <a:rPr lang="sv-SE" sz="1200" kern="1200" baseline="0" dirty="0" smtClean="0">
                <a:solidFill>
                  <a:schemeClr val="tx1"/>
                </a:solidFill>
                <a:effectLst/>
                <a:latin typeface="+mn-lt"/>
                <a:ea typeface="+mn-ea"/>
                <a:cs typeface="+mn-cs"/>
              </a:rPr>
              <a:t> behov kan e</a:t>
            </a:r>
            <a:r>
              <a:rPr lang="sv-SE" sz="1200" kern="1200" dirty="0" smtClean="0">
                <a:solidFill>
                  <a:schemeClr val="tx1"/>
                </a:solidFill>
                <a:effectLst/>
                <a:latin typeface="+mn-lt"/>
                <a:ea typeface="+mn-ea"/>
                <a:cs typeface="+mn-cs"/>
              </a:rPr>
              <a:t>n röstmottagare stå</a:t>
            </a:r>
            <a:r>
              <a:rPr lang="sv-SE" sz="1200" kern="1200" baseline="0" dirty="0" smtClean="0">
                <a:solidFill>
                  <a:schemeClr val="tx1"/>
                </a:solidFill>
                <a:effectLst/>
                <a:latin typeface="+mn-lt"/>
                <a:ea typeface="+mn-ea"/>
                <a:cs typeface="+mn-cs"/>
              </a:rPr>
              <a:t> som </a:t>
            </a:r>
            <a:r>
              <a:rPr lang="sv-SE" sz="1200" kern="1200" dirty="0" smtClean="0">
                <a:solidFill>
                  <a:schemeClr val="tx1"/>
                </a:solidFill>
                <a:effectLst/>
                <a:latin typeface="+mn-lt"/>
                <a:ea typeface="+mn-ea"/>
                <a:cs typeface="+mn-cs"/>
              </a:rPr>
              <a:t>ett slags entrévärd. Om det blir för rörigt i lokalen – låt</a:t>
            </a:r>
            <a:r>
              <a:rPr lang="sv-SE" sz="1200" kern="1200" baseline="0" dirty="0" smtClean="0">
                <a:solidFill>
                  <a:schemeClr val="tx1"/>
                </a:solidFill>
                <a:effectLst/>
                <a:latin typeface="+mn-lt"/>
                <a:ea typeface="+mn-ea"/>
                <a:cs typeface="+mn-cs"/>
              </a:rPr>
              <a:t> folk vänta utanför. En generell riktlinje är att inte släppa in fler väljare än det finns valskärmar.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FE5C8991-D57F-4F57-99D8-D1041714389F}" type="slidenum">
              <a:rPr lang="sv-SE" smtClean="0"/>
              <a:t>6</a:t>
            </a:fld>
            <a:endParaRPr lang="sv-SE" dirty="0"/>
          </a:p>
        </p:txBody>
      </p:sp>
      <p:sp>
        <p:nvSpPr>
          <p:cNvPr id="5" name="Platshållare för datum 4"/>
          <p:cNvSpPr>
            <a:spLocks noGrp="1"/>
          </p:cNvSpPr>
          <p:nvPr>
            <p:ph type="dt" idx="11"/>
          </p:nvPr>
        </p:nvSpPr>
        <p:spPr/>
        <p:txBody>
          <a:bodyPr/>
          <a:lstStyle/>
          <a:p>
            <a:r>
              <a:rPr lang="sv-SE" dirty="0"/>
              <a:t>2022-01-14</a:t>
            </a:r>
          </a:p>
        </p:txBody>
      </p:sp>
    </p:spTree>
    <p:extLst>
      <p:ext uri="{BB962C8B-B14F-4D97-AF65-F5344CB8AC3E}">
        <p14:creationId xmlns:p14="http://schemas.microsoft.com/office/powerpoint/2010/main" val="3192659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Valhemlighet och hjälp</a:t>
            </a:r>
          </a:p>
          <a:p>
            <a:pPr marL="0" lvl="0" indent="0">
              <a:lnSpc>
                <a:spcPts val="1200"/>
              </a:lnSpc>
              <a:spcAft>
                <a:spcPts val="800"/>
              </a:spcAft>
              <a:buFont typeface="Wingdings" panose="05000000000000000000" pitchFamily="2" charset="2"/>
              <a:buNone/>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Röstmottagarens roll är förstås att ta emot röster, men också att ge bra service</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och ha ett gott bemötande.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a:r>
            <a:b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b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Väljaren ska göra i ordning sin röst i avskildhet</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Det</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betyder att man ska vara ensam när man tar valsedlar och ensam när man gör i ordning sin röst bakom valskärmen. Det är huvudregeln enligt vallagen. Men det finns undantag. </a:t>
            </a:r>
            <a:b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b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Endast om väljaren behöver hjälp är det tillåtet att vara två bakom valsedelstället och valskärmen. </a:t>
            </a:r>
            <a:r>
              <a:rPr lang="sv-SE" sz="1200" b="1" kern="1200" dirty="0" smtClean="0">
                <a:solidFill>
                  <a:schemeClr val="tx1"/>
                </a:solidFill>
                <a:effectLst/>
                <a:latin typeface="+mn-lt"/>
                <a:ea typeface="+mn-ea"/>
                <a:cs typeface="+mn-cs"/>
              </a:rPr>
              <a:t>Väljare</a:t>
            </a:r>
            <a:r>
              <a:rPr lang="sv-SE" sz="1200" b="1" kern="1200" baseline="0" dirty="0" smtClean="0">
                <a:solidFill>
                  <a:schemeClr val="tx1"/>
                </a:solidFill>
                <a:effectLst/>
                <a:latin typeface="+mn-lt"/>
                <a:ea typeface="+mn-ea"/>
                <a:cs typeface="+mn-cs"/>
              </a:rPr>
              <a:t> som har funktionsnedsättning eller liknande</a:t>
            </a:r>
            <a:r>
              <a:rPr lang="sv-SE" sz="1200" b="1" kern="1200" dirty="0" smtClean="0">
                <a:solidFill>
                  <a:schemeClr val="tx1"/>
                </a:solidFill>
                <a:effectLst/>
                <a:latin typeface="+mn-lt"/>
                <a:ea typeface="+mn-ea"/>
                <a:cs typeface="+mn-cs"/>
              </a:rPr>
              <a:t> får ta hjälp av en röstmottagare eller en annan person.</a:t>
            </a:r>
            <a:r>
              <a:rPr lang="sv-SE" sz="1200" b="1" kern="1200" baseline="0" dirty="0" smtClean="0">
                <a:solidFill>
                  <a:schemeClr val="tx1"/>
                </a:solidFill>
                <a:effectLst/>
                <a:latin typeface="+mn-lt"/>
                <a:ea typeface="+mn-ea"/>
                <a:cs typeface="+mn-cs"/>
              </a:rPr>
              <a:t> Väljaren bestämmer själv vilka moment som hen behöver hjälp med. Om du som röstmottagare blir ombedd att hjälpa till – berätta att du har tystnadsplikt och inte får berätta för någon vad väljaren har röstat på. </a:t>
            </a:r>
          </a:p>
          <a:p>
            <a:pPr marL="0" lvl="0" indent="0">
              <a:lnSpc>
                <a:spcPts val="1200"/>
              </a:lnSpc>
              <a:spcAft>
                <a:spcPts val="800"/>
              </a:spcAft>
              <a:buFont typeface="Wingdings" panose="05000000000000000000" pitchFamily="2" charset="2"/>
              <a:buNone/>
              <a:tabLst>
                <a:tab pos="457200" algn="l"/>
              </a:tabLst>
            </a:pPr>
            <a:endParaRPr lang="sv-SE" sz="1200" kern="1200" baseline="0" dirty="0" smtClean="0">
              <a:solidFill>
                <a:schemeClr val="tx1"/>
              </a:solidFill>
              <a:effectLst/>
              <a:latin typeface="+mn-lt"/>
              <a:ea typeface="+mn-ea"/>
              <a:cs typeface="+mn-cs"/>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Om man inte har en funktionsnedsättning är man alltid ensam bakom valsedelsavskärmningen och valskärmen. Om du ser att man är flera där, gå fram och erbjud din hjälp. Prata direkt med väljaren, inte med den medföljande. Ifrågasätt inte väljarens behov av hjälp, funktionsnedsättningar kan vara synliga eller osynliga. </a:t>
            </a:r>
          </a:p>
          <a:p>
            <a:pPr marL="0" lvl="0" indent="0">
              <a:lnSpc>
                <a:spcPts val="1200"/>
              </a:lnSpc>
              <a:spcAft>
                <a:spcPts val="800"/>
              </a:spcAft>
              <a:buFont typeface="Wingdings" panose="05000000000000000000" pitchFamily="2" charset="2"/>
              <a:buNone/>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Att man inte kan språket motiverar inte att man är två bakom skärmarna. Om väljaren inte vet hur man röstar eller inte kan språket, hänvisa till den affisch om hur du röstar som finns i varje lokal. </a:t>
            </a:r>
          </a:p>
          <a:p>
            <a:pPr marL="0" lvl="0" indent="0">
              <a:lnSpc>
                <a:spcPts val="1200"/>
              </a:lnSpc>
              <a:spcAft>
                <a:spcPts val="800"/>
              </a:spcAft>
              <a:buFont typeface="Wingdings" panose="05000000000000000000" pitchFamily="2" charset="2"/>
              <a:buNone/>
              <a:tabLst>
                <a:tab pos="457200" algn="l"/>
              </a:tabLs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lvl="0" indent="0">
              <a:lnSpc>
                <a:spcPts val="1200"/>
              </a:lnSpc>
              <a:spcAft>
                <a:spcPts val="800"/>
              </a:spcAft>
              <a:buFont typeface="Wingdings" panose="05000000000000000000" pitchFamily="2" charset="2"/>
              <a:buNone/>
              <a:tabLst>
                <a:tab pos="457200" algn="l"/>
              </a:tabLs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Ge information om eventuell tolkhjälp som finns att få i kommunen. På val.se finns information om val i PDF format på 30 språk, dessa kan också nyttjas.</a:t>
            </a:r>
          </a:p>
          <a:p>
            <a:endParaRPr lang="sv-SE" dirty="0" smtClean="0"/>
          </a:p>
          <a:p>
            <a:endParaRPr lang="sv-SE" dirty="0" smtClean="0"/>
          </a:p>
          <a:p>
            <a:endParaRPr lang="sv-SE" dirty="0"/>
          </a:p>
        </p:txBody>
      </p:sp>
      <p:sp>
        <p:nvSpPr>
          <p:cNvPr id="4" name="Platshållare för datum 3"/>
          <p:cNvSpPr>
            <a:spLocks noGrp="1"/>
          </p:cNvSpPr>
          <p:nvPr>
            <p:ph type="dt" idx="10"/>
          </p:nvPr>
        </p:nvSpPr>
        <p:spPr/>
        <p:txBody>
          <a:bodyPr/>
          <a:lstStyle/>
          <a:p>
            <a:r>
              <a:rPr lang="sv-SE" dirty="0" smtClean="0"/>
              <a:t>2022-01-15</a:t>
            </a:r>
            <a:endParaRPr lang="sv-SE" dirty="0"/>
          </a:p>
        </p:txBody>
      </p:sp>
      <p:sp>
        <p:nvSpPr>
          <p:cNvPr id="5" name="Platshållare för bildnummer 4"/>
          <p:cNvSpPr>
            <a:spLocks noGrp="1"/>
          </p:cNvSpPr>
          <p:nvPr>
            <p:ph type="sldNum" sz="quarter" idx="11"/>
          </p:nvPr>
        </p:nvSpPr>
        <p:spPr/>
        <p:txBody>
          <a:bodyPr/>
          <a:lstStyle/>
          <a:p>
            <a:fld id="{FE5C8991-D57F-4F57-99D8-D1041714389F}" type="slidenum">
              <a:rPr lang="sv-SE" smtClean="0"/>
              <a:t>7</a:t>
            </a:fld>
            <a:endParaRPr lang="sv-SE" dirty="0"/>
          </a:p>
        </p:txBody>
      </p:sp>
    </p:spTree>
    <p:extLst>
      <p:ext uri="{BB962C8B-B14F-4D97-AF65-F5344CB8AC3E}">
        <p14:creationId xmlns:p14="http://schemas.microsoft.com/office/powerpoint/2010/main" val="3534507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Valsedlar</a:t>
            </a:r>
            <a:r>
              <a:rPr lang="sv-SE" baseline="0" dirty="0" smtClean="0"/>
              <a:t> </a:t>
            </a:r>
          </a:p>
          <a:p>
            <a:endParaRPr lang="sv-SE" dirty="0" smtClean="0"/>
          </a:p>
          <a:p>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Det finns tre typer av valsedlar</a:t>
            </a: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indent="-171450">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Namnvalsedlar </a:t>
            </a: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är valsedlar</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 med partinamnet och en lista över kandidater som ställer upp för partiet. Genom att kryssa för någon av kandidaterna så kan väljaren personrösta. </a:t>
            </a: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indent="-171450">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Blanka valsedlar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är valsedlar som är tomma. De kan användas för att rösta på ett parti och för att personrösta, men också för att rösta blank</a:t>
            </a:r>
            <a:r>
              <a:rPr lang="sv-SE" sz="1200" u="none" dirty="0" smtClean="0">
                <a:effectLst/>
                <a:latin typeface="Garamond" panose="02020404030301010803" pitchFamily="18" charset="0"/>
                <a:ea typeface="Garamond" panose="02020404030301010803" pitchFamily="18" charset="0"/>
                <a:cs typeface="Times New Roman" panose="02020603050405020304" pitchFamily="18" charset="0"/>
              </a:rPr>
              <a:t>t. Detta är bra att veta om något</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 partis valsedlar skulle ta slut. </a:t>
            </a:r>
            <a:endParaRPr lang="sv-SE" sz="1200" u="none"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indent="-171450">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Det finns visserligen också partivalsedlar,</a:t>
            </a:r>
            <a:r>
              <a:rPr lang="sv-SE" sz="1200" b="1" baseline="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b="0" baseline="0" dirty="0" smtClean="0">
                <a:effectLst/>
                <a:latin typeface="Garamond" panose="02020404030301010803" pitchFamily="18" charset="0"/>
                <a:ea typeface="Garamond" panose="02020404030301010803" pitchFamily="18" charset="0"/>
                <a:cs typeface="Times New Roman" panose="02020603050405020304" pitchFamily="18" charset="0"/>
              </a:rPr>
              <a:t>det vill säga </a:t>
            </a:r>
            <a:r>
              <a:rPr lang="sv-SE" sz="1200" b="0" i="0" baseline="0" dirty="0" smtClean="0">
                <a:effectLst/>
                <a:latin typeface="Garamond" panose="02020404030301010803" pitchFamily="18" charset="0"/>
                <a:ea typeface="Garamond" panose="02020404030301010803" pitchFamily="18" charset="0"/>
                <a:cs typeface="Times New Roman" panose="02020603050405020304" pitchFamily="18" charset="0"/>
              </a:rPr>
              <a:t>partivalsedlar med enbart partinamn. D</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essa förekommer dock sällan i EU-val. </a:t>
            </a:r>
          </a:p>
          <a:p>
            <a:pPr marL="0" indent="0">
              <a:buFont typeface="Wingdings" panose="05000000000000000000" pitchFamily="2" charset="2"/>
              <a:buNone/>
            </a:pPr>
            <a:endParaRPr lang="sv-SE" sz="1200" kern="1200" dirty="0" smtClean="0">
              <a:solidFill>
                <a:schemeClr val="tx1"/>
              </a:solidFill>
              <a:effectLst/>
              <a:latin typeface="+mn-lt"/>
              <a:ea typeface="+mn-ea"/>
              <a:cs typeface="+mn-cs"/>
            </a:endParaRPr>
          </a:p>
          <a:p>
            <a:pPr marL="0" indent="0">
              <a:buFont typeface="Wingdings" panose="05000000000000000000" pitchFamily="2" charset="2"/>
              <a:buNone/>
            </a:pPr>
            <a:r>
              <a:rPr lang="sv-SE" sz="1200" kern="1200" dirty="0" smtClean="0">
                <a:solidFill>
                  <a:schemeClr val="tx1"/>
                </a:solidFill>
                <a:effectLst/>
                <a:latin typeface="+mn-lt"/>
                <a:ea typeface="+mn-ea"/>
                <a:cs typeface="+mn-cs"/>
              </a:rPr>
              <a:t>Vissa valsedlar måste enligt lag finnas i alla röstningslokaler. Det är ert ansvar som röstmottagare att se till att dessa valsedlar alltid finns tillgängliga för väljarna.</a:t>
            </a:r>
            <a:r>
              <a:rPr lang="sv-SE" sz="1200" kern="1200" baseline="0" dirty="0" smtClean="0">
                <a:solidFill>
                  <a:schemeClr val="tx1"/>
                </a:solidFill>
                <a:effectLst/>
                <a:latin typeface="+mn-lt"/>
                <a:ea typeface="+mn-ea"/>
                <a:cs typeface="+mn-cs"/>
              </a:rPr>
              <a: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I den högra kolumnen syns vilka partier som enligt vallagen får utläggning av valsedlar i årets</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EU-val</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Andra deltagande partier kan komma och lämna sina valsedlar. Det är viktigt att alla partier presenteras i den ordning som valnämnden bestämt. </a:t>
            </a:r>
          </a:p>
          <a:p>
            <a:pPr marL="0" indent="0">
              <a:buFont typeface="Wingdings" panose="05000000000000000000" pitchFamily="2" charset="2"/>
              <a:buNone/>
            </a:pPr>
            <a:endPar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sv-SE" sz="1200" u="none" baseline="0" smtClean="0">
                <a:effectLst/>
                <a:latin typeface="Garamond" panose="02020404030301010803" pitchFamily="18" charset="0"/>
                <a:ea typeface="Garamond" panose="02020404030301010803" pitchFamily="18" charset="0"/>
                <a:cs typeface="Times New Roman" panose="02020603050405020304" pitchFamily="18" charset="0"/>
              </a:rPr>
              <a:t>* Värdigt Liv gick tidigare under benämningen Feministiskt Initiativ.</a:t>
            </a:r>
            <a:endParaRPr lang="sv-SE" sz="1200" u="none" smtClean="0">
              <a:effectLst/>
              <a:latin typeface="Garamond" panose="02020404030301010803" pitchFamily="18" charset="0"/>
              <a:ea typeface="Garamond" panose="02020404030301010803" pitchFamily="18" charset="0"/>
              <a:cs typeface="Times New Roman" panose="02020603050405020304" pitchFamily="18" charset="0"/>
            </a:endParaRPr>
          </a:p>
          <a:p>
            <a:pPr marL="0" indent="0">
              <a:buFont typeface="Wingdings" panose="05000000000000000000" pitchFamily="2" charset="2"/>
              <a:buNone/>
            </a:pPr>
            <a:endParaRPr lang="sv-SE" sz="1200" u="none" dirty="0" smtClean="0">
              <a:effectLst/>
              <a:latin typeface="Garamond" panose="02020404030301010803" pitchFamily="18" charset="0"/>
              <a:ea typeface="Garamond" panose="02020404030301010803" pitchFamily="18" charset="0"/>
              <a:cs typeface="Times New Roman" panose="02020603050405020304" pitchFamily="18" charset="0"/>
            </a:endParaRPr>
          </a:p>
          <a:p>
            <a:endParaRPr lang="sv-SE" dirty="0" smtClean="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8</a:t>
            </a:fld>
            <a:endParaRPr lang="sv-SE"/>
          </a:p>
        </p:txBody>
      </p:sp>
    </p:spTree>
    <p:extLst>
      <p:ext uri="{BB962C8B-B14F-4D97-AF65-F5344CB8AC3E}">
        <p14:creationId xmlns:p14="http://schemas.microsoft.com/office/powerpoint/2010/main" val="1111855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ts val="1200"/>
              </a:lnSpc>
              <a:spcAft>
                <a:spcPts val="800"/>
              </a:spcAft>
              <a:buFont typeface="Wingdings" panose="05000000000000000000" pitchFamily="2" charset="2"/>
              <a:buNone/>
              <a:tabLst>
                <a:tab pos="457200" algn="l"/>
              </a:tabLst>
            </a:pPr>
            <a:r>
              <a:rPr lang="sv-SE" sz="1200" b="0" dirty="0" smtClean="0">
                <a:effectLst/>
                <a:latin typeface="Garamond" panose="02020404030301010803" pitchFamily="18" charset="0"/>
                <a:ea typeface="Garamond" panose="02020404030301010803" pitchFamily="18" charset="0"/>
                <a:cs typeface="Times New Roman" panose="02020603050405020304" pitchFamily="18" charset="0"/>
              </a:rPr>
              <a:t>Valsedelstället</a:t>
            </a:r>
          </a:p>
          <a:p>
            <a:pPr marL="0" lvl="0" indent="0">
              <a:lnSpc>
                <a:spcPts val="1200"/>
              </a:lnSpc>
              <a:spcAft>
                <a:spcPts val="800"/>
              </a:spcAft>
              <a:buFont typeface="Wingdings" panose="05000000000000000000" pitchFamily="2" charset="2"/>
              <a:buNone/>
              <a:tabLst>
                <a:tab pos="457200" algn="l"/>
              </a:tabLst>
            </a:pP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Röstmottagaren ska säkerställa ordningen i valsedelstället</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genom att kontrollera detta kontinuerligt och ofta. Det är viktigt att valsedlarna presenteras likformigt. Det betyder helt enkelt att alla valsedlar ska ligga likadant i valsedelstället. </a:t>
            </a: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Valsedelstället ska alltid vara påfyllt med de obligatoriska valsedlarna. </a:t>
            </a:r>
            <a:r>
              <a:rPr lang="sv-SE" sz="1200" u="none" baseline="0" dirty="0" smtClean="0">
                <a:effectLst/>
                <a:latin typeface="Garamond" panose="02020404030301010803" pitchFamily="18" charset="0"/>
                <a:ea typeface="Garamond" panose="02020404030301010803" pitchFamily="18" charset="0"/>
                <a:cs typeface="Times New Roman" panose="02020603050405020304" pitchFamily="18" charset="0"/>
              </a:rPr>
              <a:t>Om någon av dessa valsedlar tar slut ska ni omedelbart kontakta valnämnden. </a:t>
            </a:r>
            <a:endParaRPr lang="sv-SE" sz="1200" b="0" dirty="0" smtClean="0">
              <a:effectLst/>
              <a:latin typeface="Garamond" panose="02020404030301010803" pitchFamily="18" charset="0"/>
              <a:ea typeface="Garamond" panose="02020404030301010803" pitchFamily="18" charset="0"/>
              <a:cs typeface="Times New Roman" panose="02020603050405020304" pitchFamily="18" charset="0"/>
            </a:endParaRPr>
          </a:p>
          <a:p>
            <a:pPr marL="171450" lvl="0" indent="-171450">
              <a:lnSpc>
                <a:spcPts val="1200"/>
              </a:lnSpc>
              <a:spcAft>
                <a:spcPts val="800"/>
              </a:spcAft>
              <a:buFont typeface="Wingdings" panose="05000000000000000000" pitchFamily="2" charset="2"/>
              <a:buChar char="§"/>
              <a:tabLst>
                <a:tab pos="457200" algn="l"/>
              </a:tabLs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Endast röstmottagare får lägga ut valsedlar i valsedelstället. </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Partirepresentanter har rätt att kontrollera ordningen i valsedelställen men först efter att röstmottagaren har gjort bedömningen att det inte påverkar väljarflödet till lokalen.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9</a:t>
            </a:fld>
            <a:endParaRPr lang="sv-SE"/>
          </a:p>
        </p:txBody>
      </p:sp>
    </p:spTree>
    <p:extLst>
      <p:ext uri="{BB962C8B-B14F-4D97-AF65-F5344CB8AC3E}">
        <p14:creationId xmlns:p14="http://schemas.microsoft.com/office/powerpoint/2010/main" val="288925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800"/>
              </a:spcAft>
            </a:pPr>
            <a:r>
              <a:rPr lang="sv-SE" sz="1200" i="0" dirty="0" smtClean="0">
                <a:effectLst/>
                <a:latin typeface="Garamond" panose="02020404030301010803" pitchFamily="18" charset="0"/>
                <a:ea typeface="Garamond" panose="02020404030301010803" pitchFamily="18" charset="0"/>
                <a:cs typeface="Times New Roman" panose="02020603050405020304" pitchFamily="18" charset="0"/>
              </a:rPr>
              <a:t>Personröstning</a:t>
            </a:r>
          </a:p>
          <a:p>
            <a:pPr>
              <a:lnSpc>
                <a:spcPts val="1200"/>
              </a:lnSpc>
              <a:spcAft>
                <a:spcPts val="800"/>
              </a:spcAft>
            </a:pPr>
            <a:endParaRPr lang="sv-SE" sz="1200" i="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i="1" dirty="0" smtClean="0">
                <a:effectLst/>
                <a:latin typeface="Garamond" panose="02020404030301010803" pitchFamily="18" charset="0"/>
                <a:ea typeface="Garamond" panose="02020404030301010803" pitchFamily="18" charset="0"/>
                <a:cs typeface="Times New Roman" panose="02020603050405020304" pitchFamily="18" charset="0"/>
              </a:rPr>
              <a:t>Röstmottagarna ska känna till att det finns olika sätt att personrösta på, men förmedla främst att de vid minsta osäkerhet ska kontakta valnämnden för att få hjälp.</a:t>
            </a:r>
          </a:p>
          <a:p>
            <a:pPr>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Personrösterna kan avgöra vilken kandidat som blir vald för ett parti. Vid EU-val är Sverige en valkrets, vilket innebär att samma lista med partiets kandidater finns på valsedlarna i hela landet. </a:t>
            </a:r>
          </a:p>
          <a:p>
            <a:pPr>
              <a:lnSpc>
                <a:spcPts val="1200"/>
              </a:lnSpc>
              <a:spcAft>
                <a:spcPts val="800"/>
              </a:spcAft>
            </a:pP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Man kan personrösta genom att antingen</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Kryssa i rutan framför kandidatens namn på en namnvalsedel.</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Skriva partiets namn och kandidatens namn på en blank valsedel.</a:t>
            </a:r>
          </a:p>
          <a:p>
            <a:pPr marL="171450" indent="-171450">
              <a:lnSpc>
                <a:spcPts val="1200"/>
              </a:lnSpc>
              <a:spcAft>
                <a:spcPts val="800"/>
              </a:spcAft>
              <a:buFont typeface="Wingdings" panose="05000000000000000000" pitchFamily="2" charset="2"/>
              <a:buChar char="§"/>
            </a:pPr>
            <a:r>
              <a:rPr lang="sv-SE" sz="1200" b="1" dirty="0" smtClean="0">
                <a:effectLst/>
                <a:latin typeface="Garamond" panose="02020404030301010803" pitchFamily="18" charset="0"/>
                <a:ea typeface="Garamond" panose="02020404030301010803" pitchFamily="18" charset="0"/>
                <a:cs typeface="Times New Roman" panose="02020603050405020304" pitchFamily="18" charset="0"/>
              </a:rPr>
              <a:t>Skriva ett kandidatnamn på en valsedel för ett parti som inte har en låst lista.</a:t>
            </a:r>
            <a:endParaRPr lang="sv-SE" sz="1200" dirty="0" smtClean="0">
              <a:effectLst/>
              <a:latin typeface="Garamond" panose="02020404030301010803" pitchFamily="18" charset="0"/>
              <a:ea typeface="Garamond" panose="02020404030301010803" pitchFamily="18" charset="0"/>
              <a:cs typeface="Times New Roman" panose="02020603050405020304" pitchFamily="18" charset="0"/>
            </a:endParaRPr>
          </a:p>
          <a:p>
            <a:pPr>
              <a:lnSpc>
                <a:spcPts val="1200"/>
              </a:lnSpc>
              <a:spcAft>
                <a:spcPts val="800"/>
              </a:spcAft>
            </a:pP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Alla kandidater behöver ha samtyckt till sin kandidatur. Om</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en</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väljare undrar om en kandidat</a:t>
            </a:r>
            <a:r>
              <a:rPr lang="sv-SE" sz="1200" baseline="0" dirty="0" smtClean="0">
                <a:effectLst/>
                <a:latin typeface="Garamond" panose="02020404030301010803" pitchFamily="18" charset="0"/>
                <a:ea typeface="Garamond" panose="02020404030301010803" pitchFamily="18" charset="0"/>
                <a:cs typeface="Times New Roman" panose="02020603050405020304" pitchFamily="18" charset="0"/>
              </a:rPr>
              <a:t> så</a:t>
            </a:r>
            <a:r>
              <a:rPr lang="sv-SE" sz="1200" dirty="0" smtClean="0">
                <a:effectLst/>
                <a:latin typeface="Garamond" panose="02020404030301010803" pitchFamily="18" charset="0"/>
                <a:ea typeface="Garamond" panose="02020404030301010803" pitchFamily="18" charset="0"/>
                <a:cs typeface="Times New Roman" panose="02020603050405020304" pitchFamily="18" charset="0"/>
              </a:rPr>
              <a:t> kan hen se listor över kandidater på val.se. Det ska finnas en affisch om personröstning i varje vallokal, vilket är ett stöd för både röstmottagare och väljare. </a:t>
            </a:r>
          </a:p>
          <a:p>
            <a:endParaRPr lang="sv-SE" dirty="0"/>
          </a:p>
        </p:txBody>
      </p:sp>
      <p:sp>
        <p:nvSpPr>
          <p:cNvPr id="4" name="Platshållare för datum 3"/>
          <p:cNvSpPr>
            <a:spLocks noGrp="1"/>
          </p:cNvSpPr>
          <p:nvPr>
            <p:ph type="dt" idx="10"/>
          </p:nvPr>
        </p:nvSpPr>
        <p:spPr/>
        <p:txBody>
          <a:bodyPr/>
          <a:lstStyle/>
          <a:p>
            <a:r>
              <a:rPr lang="sv-SE" smtClean="0"/>
              <a:t>2022-01-15</a:t>
            </a:r>
            <a:endParaRPr lang="sv-SE"/>
          </a:p>
        </p:txBody>
      </p:sp>
      <p:sp>
        <p:nvSpPr>
          <p:cNvPr id="5" name="Platshållare för bildnummer 4"/>
          <p:cNvSpPr>
            <a:spLocks noGrp="1"/>
          </p:cNvSpPr>
          <p:nvPr>
            <p:ph type="sldNum" sz="quarter" idx="11"/>
          </p:nvPr>
        </p:nvSpPr>
        <p:spPr/>
        <p:txBody>
          <a:bodyPr/>
          <a:lstStyle/>
          <a:p>
            <a:fld id="{FE5C8991-D57F-4F57-99D8-D1041714389F}" type="slidenum">
              <a:rPr lang="sv-SE" smtClean="0"/>
              <a:t>10</a:t>
            </a:fld>
            <a:endParaRPr lang="sv-SE"/>
          </a:p>
        </p:txBody>
      </p:sp>
    </p:spTree>
    <p:extLst>
      <p:ext uri="{BB962C8B-B14F-4D97-AF65-F5344CB8AC3E}">
        <p14:creationId xmlns:p14="http://schemas.microsoft.com/office/powerpoint/2010/main" val="4100554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pic>
        <p:nvPicPr>
          <p:cNvPr id="8" name="Bildobjekt 7">
            <a:extLst>
              <a:ext uri="{FF2B5EF4-FFF2-40B4-BE49-F238E27FC236}">
                <a16:creationId xmlns:a16="http://schemas.microsoft.com/office/drawing/2014/main" id="{7703E0DD-6A53-448C-8896-6947180EB1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231" y="272555"/>
            <a:ext cx="3980166" cy="1193360"/>
          </a:xfrm>
          <a:prstGeom prst="rect">
            <a:avLst/>
          </a:prstGeom>
        </p:spPr>
      </p:pic>
      <p:sp>
        <p:nvSpPr>
          <p:cNvPr id="7" name="Platshållare för datum 6">
            <a:extLst>
              <a:ext uri="{FF2B5EF4-FFF2-40B4-BE49-F238E27FC236}">
                <a16:creationId xmlns:a16="http://schemas.microsoft.com/office/drawing/2014/main" id="{A2C3B08F-7813-4431-8192-FF2BDEE659F4}"/>
              </a:ext>
            </a:extLst>
          </p:cNvPr>
          <p:cNvSpPr>
            <a:spLocks noGrp="1"/>
          </p:cNvSpPr>
          <p:nvPr>
            <p:ph type="dt" sz="half" idx="10"/>
          </p:nvPr>
        </p:nvSpPr>
        <p:spPr/>
        <p:txBody>
          <a:bodyPr/>
          <a:lstStyle/>
          <a:p>
            <a:fld id="{79573409-41BF-4E30-A8FF-683CDADE77BE}" type="datetime1">
              <a:rPr lang="sv-SE" smtClean="0"/>
              <a:t>2024-05-02</a:t>
            </a:fld>
            <a:endParaRPr lang="sv-SE"/>
          </a:p>
        </p:txBody>
      </p:sp>
      <p:sp>
        <p:nvSpPr>
          <p:cNvPr id="9" name="Platshållare för sidfot 8">
            <a:extLst>
              <a:ext uri="{FF2B5EF4-FFF2-40B4-BE49-F238E27FC236}">
                <a16:creationId xmlns:a16="http://schemas.microsoft.com/office/drawing/2014/main" id="{93A27371-4A72-4BC8-AAAC-3093D62CB281}"/>
              </a:ext>
            </a:extLst>
          </p:cNvPr>
          <p:cNvSpPr>
            <a:spLocks noGrp="1"/>
          </p:cNvSpPr>
          <p:nvPr>
            <p:ph type="ftr" sz="quarter" idx="11"/>
          </p:nvPr>
        </p:nvSpPr>
        <p:spPr/>
        <p:txBody>
          <a:bodyPr/>
          <a:lstStyle/>
          <a:p>
            <a:endParaRPr lang="sv-SE" dirty="0"/>
          </a:p>
        </p:txBody>
      </p:sp>
      <p:sp>
        <p:nvSpPr>
          <p:cNvPr id="10" name="Platshållare för bildnummer 9">
            <a:extLst>
              <a:ext uri="{FF2B5EF4-FFF2-40B4-BE49-F238E27FC236}">
                <a16:creationId xmlns:a16="http://schemas.microsoft.com/office/drawing/2014/main" id="{8EE03258-7CFC-49AC-AB3C-B3A5C5BA403A}"/>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369266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 färg 3">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884C1162-C05B-4379-A1D8-BB0E015AAAD9}" type="datetime1">
              <a:rPr lang="sv-SE" smtClean="0"/>
              <a:t>2024-05-02</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57955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 färg 4">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A6A0E852-20B8-4C8C-A226-48BD51180B89}" type="datetime1">
              <a:rPr lang="sv-SE" smtClean="0"/>
              <a:t>2024-05-02</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4044185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 bild">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8F310E5E-DA70-46AA-86F8-264D190A4B93}"/>
              </a:ext>
            </a:extLst>
          </p:cNvPr>
          <p:cNvSpPr>
            <a:spLocks noGrp="1"/>
          </p:cNvSpPr>
          <p:nvPr>
            <p:ph type="pic" sz="quarter" idx="13"/>
          </p:nvPr>
        </p:nvSpPr>
        <p:spPr>
          <a:xfrm>
            <a:off x="0" y="-1"/>
            <a:ext cx="12192000" cy="5903089"/>
          </a:xfrm>
          <a:solidFill>
            <a:schemeClr val="bg2"/>
          </a:solidFill>
        </p:spPr>
        <p:txBody>
          <a:bodyPr/>
          <a:lstStyle/>
          <a:p>
            <a:r>
              <a:rPr lang="sv-SE"/>
              <a:t>Klicka på ikonen för att lägga till en bild</a:t>
            </a:r>
          </a:p>
        </p:txBody>
      </p:sp>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22C737E-1B86-417F-B81B-5416CB14E478}" type="datetime1">
              <a:rPr lang="sv-SE" smtClean="0"/>
              <a:t>2024-05-02</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69806" cy="720000"/>
          </a:xfrm>
        </p:spPr>
        <p:txBody>
          <a:bodyPr anchor="b">
            <a:noAutofit/>
          </a:bodyPr>
          <a:lstStyle>
            <a:lvl1pPr algn="l">
              <a:defRPr sz="3800">
                <a:solidFill>
                  <a:schemeClr val="bg1"/>
                </a:solidFill>
                <a:effectLst>
                  <a:outerShdw blurRad="50800" dist="38100" dir="2700000" algn="tl" rotWithShape="0">
                    <a:prstClr val="black">
                      <a:alpha val="40000"/>
                    </a:prstClr>
                  </a:outerShdw>
                </a:effectLst>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effectLst>
                  <a:outerShdw blurRad="50800" dist="38100" dir="2700000" algn="tl"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3563780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925D998-0057-4F2D-B1FF-E18FADE7D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1861" y="2330393"/>
            <a:ext cx="7328277" cy="2197213"/>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Här kan du rösta">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5B0E315-9671-4D2B-8CA7-5722F3F8B157}" type="datetime1">
              <a:rPr lang="sv-SE" smtClean="0"/>
              <a:t>2024-05-02</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4BA58896-F957-4679-B27C-D3F428AB3815}" type="slidenum">
              <a:rPr lang="sv-SE" smtClean="0"/>
              <a:t>‹#›</a:t>
            </a:fld>
            <a:endParaRPr lang="sv-SE"/>
          </a:p>
        </p:txBody>
      </p:sp>
      <p:sp>
        <p:nvSpPr>
          <p:cNvPr id="10" name="Rektangel 9">
            <a:extLst>
              <a:ext uri="{FF2B5EF4-FFF2-40B4-BE49-F238E27FC236}">
                <a16:creationId xmlns:a16="http://schemas.microsoft.com/office/drawing/2014/main" id="{A9158827-08CD-4EE8-9573-3E74E767743B}"/>
              </a:ext>
            </a:extLst>
          </p:cNvPr>
          <p:cNvSpPr/>
          <p:nvPr userDrawn="1"/>
        </p:nvSpPr>
        <p:spPr>
          <a:xfrm>
            <a:off x="1" y="1947764"/>
            <a:ext cx="2223795" cy="985546"/>
          </a:xfrm>
          <a:prstGeom prst="rect">
            <a:avLst/>
          </a:prstGeom>
          <a:solidFill>
            <a:srgbClr val="A71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286"/>
          </a:p>
        </p:txBody>
      </p:sp>
      <p:pic>
        <p:nvPicPr>
          <p:cNvPr id="13" name="Bild 12">
            <a:extLst>
              <a:ext uri="{FF2B5EF4-FFF2-40B4-BE49-F238E27FC236}">
                <a16:creationId xmlns:a16="http://schemas.microsoft.com/office/drawing/2014/main" id="{4EA4B829-0274-427B-9F5D-BABCE1FFE19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783633" y="1884590"/>
            <a:ext cx="6473249" cy="2314186"/>
          </a:xfrm>
          <a:prstGeom prst="rect">
            <a:avLst/>
          </a:prstGeom>
        </p:spPr>
      </p:pic>
      <p:pic>
        <p:nvPicPr>
          <p:cNvPr id="16" name="Bild 15">
            <a:extLst>
              <a:ext uri="{FF2B5EF4-FFF2-40B4-BE49-F238E27FC236}">
                <a16:creationId xmlns:a16="http://schemas.microsoft.com/office/drawing/2014/main" id="{14F2EF8D-60CE-4EA7-A875-F62C4EA33C2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187062" y="5649933"/>
            <a:ext cx="2640000" cy="162296"/>
          </a:xfrm>
          <a:prstGeom prst="rect">
            <a:avLst/>
          </a:prstGeom>
        </p:spPr>
      </p:pic>
      <p:pic>
        <p:nvPicPr>
          <p:cNvPr id="17" name="Platshållare för innehåll 7">
            <a:extLst>
              <a:ext uri="{FF2B5EF4-FFF2-40B4-BE49-F238E27FC236}">
                <a16:creationId xmlns:a16="http://schemas.microsoft.com/office/drawing/2014/main" id="{8B890C51-2164-4FF0-B3EC-C6B9A46473F5}"/>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945922" y="5642106"/>
            <a:ext cx="1748571" cy="130331"/>
          </a:xfrm>
          <a:prstGeom prst="rect">
            <a:avLst/>
          </a:prstGeom>
          <a:noFill/>
        </p:spPr>
      </p:pic>
      <p:pic>
        <p:nvPicPr>
          <p:cNvPr id="20" name="Bildobjekt 19">
            <a:extLst>
              <a:ext uri="{FF2B5EF4-FFF2-40B4-BE49-F238E27FC236}">
                <a16:creationId xmlns:a16="http://schemas.microsoft.com/office/drawing/2014/main" id="{B3E2E7FC-A376-4EFB-8380-A11FB193526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720435" y="5753569"/>
            <a:ext cx="3497143" cy="786402"/>
          </a:xfrm>
          <a:prstGeom prst="rect">
            <a:avLst/>
          </a:prstGeom>
        </p:spPr>
      </p:pic>
      <p:sp>
        <p:nvSpPr>
          <p:cNvPr id="22" name="Platshållare för innehåll 21">
            <a:extLst>
              <a:ext uri="{FF2B5EF4-FFF2-40B4-BE49-F238E27FC236}">
                <a16:creationId xmlns:a16="http://schemas.microsoft.com/office/drawing/2014/main" id="{259BB59C-8162-4FD4-8520-E78EFB5599A1}"/>
              </a:ext>
            </a:extLst>
          </p:cNvPr>
          <p:cNvSpPr>
            <a:spLocks noGrp="1"/>
          </p:cNvSpPr>
          <p:nvPr>
            <p:ph sz="quarter" idx="13" hasCustomPrompt="1"/>
          </p:nvPr>
        </p:nvSpPr>
        <p:spPr>
          <a:xfrm>
            <a:off x="1111897" y="5897094"/>
            <a:ext cx="6021049" cy="499351"/>
          </a:xfrm>
        </p:spPr>
        <p:txBody>
          <a:bodyPr anchor="ctr"/>
          <a:lstStyle>
            <a:lvl1pPr marL="0" indent="0">
              <a:buNone/>
              <a:defRPr/>
            </a:lvl1pPr>
            <a:lvl2pPr marL="457209" indent="0">
              <a:buNone/>
              <a:defRPr/>
            </a:lvl2pPr>
            <a:lvl3pPr marL="914418" indent="0">
              <a:buNone/>
              <a:defRPr/>
            </a:lvl3pPr>
            <a:lvl4pPr marL="1371627" indent="0">
              <a:buNone/>
              <a:defRPr/>
            </a:lvl4pPr>
            <a:lvl5pPr marL="1828837" indent="0">
              <a:buNone/>
              <a:defRPr/>
            </a:lvl5pPr>
          </a:lstStyle>
          <a:p>
            <a:pPr lvl="0"/>
            <a:r>
              <a:rPr lang="sv-SE" dirty="0"/>
              <a:t>Skriv avsändare här, alt. infoga logotyp</a:t>
            </a:r>
          </a:p>
        </p:txBody>
      </p:sp>
    </p:spTree>
    <p:extLst>
      <p:ext uri="{BB962C8B-B14F-4D97-AF65-F5344CB8AC3E}">
        <p14:creationId xmlns:p14="http://schemas.microsoft.com/office/powerpoint/2010/main" val="4178880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D3A0F978-8EFE-4004-8B91-03395946689A}" type="datetime1">
              <a:rPr lang="sv-SE" smtClean="0"/>
              <a:t>2024-05-02</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22214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7" name="Platshållare för datum 6">
            <a:extLst>
              <a:ext uri="{FF2B5EF4-FFF2-40B4-BE49-F238E27FC236}">
                <a16:creationId xmlns:a16="http://schemas.microsoft.com/office/drawing/2014/main" id="{026CA621-5FB0-485E-AD29-BCB7AC7366FB}"/>
              </a:ext>
            </a:extLst>
          </p:cNvPr>
          <p:cNvSpPr>
            <a:spLocks noGrp="1"/>
          </p:cNvSpPr>
          <p:nvPr>
            <p:ph type="dt" sz="half" idx="10"/>
          </p:nvPr>
        </p:nvSpPr>
        <p:spPr/>
        <p:txBody>
          <a:bodyPr/>
          <a:lstStyle/>
          <a:p>
            <a:fld id="{7D834B13-E5F8-4813-AA28-BDEAD720A2B3}" type="datetime1">
              <a:rPr lang="sv-SE" smtClean="0"/>
              <a:t>2024-05-02</a:t>
            </a:fld>
            <a:endParaRPr lang="sv-SE"/>
          </a:p>
        </p:txBody>
      </p:sp>
      <p:sp>
        <p:nvSpPr>
          <p:cNvPr id="8" name="Platshållare för sidfot 7">
            <a:extLst>
              <a:ext uri="{FF2B5EF4-FFF2-40B4-BE49-F238E27FC236}">
                <a16:creationId xmlns:a16="http://schemas.microsoft.com/office/drawing/2014/main" id="{053A79EE-05AC-4963-8B0F-040053E1DDFE}"/>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5FEBEACA-5626-42CF-9F84-0462330F2E57}"/>
              </a:ext>
            </a:extLst>
          </p:cNvPr>
          <p:cNvSpPr>
            <a:spLocks noGrp="1"/>
          </p:cNvSpPr>
          <p:nvPr>
            <p:ph type="sldNum" sz="quarter" idx="12"/>
          </p:nvPr>
        </p:nvSpPr>
        <p:spPr/>
        <p:txBody>
          <a:body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4700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65CAE576-2BD8-4FB6-9E38-6AC819DA3B6A}" type="datetime1">
              <a:rPr lang="sv-SE" smtClean="0"/>
              <a:t>2024-05-02</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101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70F115C4-6F5E-43BD-AF52-7A7C5B030FE1}" type="datetime1">
              <a:rPr lang="sv-SE" smtClean="0"/>
              <a:t>2024-05-02</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a:t>Klicka här för att ändra format</a:t>
            </a:r>
            <a:endParaRPr lang="sv-SE" dirty="0"/>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F0186FD9-D277-4E2F-919E-C6CF14F43D26}" type="datetime1">
              <a:rPr lang="sv-SE" smtClean="0"/>
              <a:t>2024-05-02</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95482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A1255765-4421-4709-9C42-61DE2C0CC806}" type="datetime1">
              <a:rPr lang="sv-SE" smtClean="0"/>
              <a:t>2024-05-02</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1966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 färg 1">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0CB036C2-3201-49D0-B8D0-8FA059C8D0ED}" type="datetime1">
              <a:rPr lang="sv-SE" smtClean="0"/>
              <a:t>2024-05-02</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225355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 färg 2">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D3EE91C8-70CB-4697-8F8C-95BB7D7A0FFF}" type="datetime1">
              <a:rPr lang="sv-SE" smtClean="0"/>
              <a:t>2024-05-02</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5" name="Rektangel 4">
            <a:extLst>
              <a:ext uri="{FF2B5EF4-FFF2-40B4-BE49-F238E27FC236}">
                <a16:creationId xmlns:a16="http://schemas.microsoft.com/office/drawing/2014/main" id="{333E3BA1-AF99-464F-9B8A-EF75FF7D73E4}"/>
              </a:ext>
            </a:extLst>
          </p:cNvPr>
          <p:cNvSpPr/>
          <p:nvPr userDrawn="1"/>
        </p:nvSpPr>
        <p:spPr>
          <a:xfrm>
            <a:off x="0" y="-1"/>
            <a:ext cx="12192000" cy="59030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3F419D1A-10E9-4872-87AB-2004BB0FEBA2}"/>
              </a:ext>
            </a:extLst>
          </p:cNvPr>
          <p:cNvSpPr>
            <a:spLocks noGrp="1"/>
          </p:cNvSpPr>
          <p:nvPr>
            <p:ph type="ctrTitle"/>
          </p:nvPr>
        </p:nvSpPr>
        <p:spPr>
          <a:xfrm>
            <a:off x="2580816" y="2564904"/>
            <a:ext cx="6370622" cy="720000"/>
          </a:xfrm>
        </p:spPr>
        <p:txBody>
          <a:bodyPr anchor="b">
            <a:noAutofit/>
          </a:bodyPr>
          <a:lstStyle>
            <a:lvl1pPr algn="l">
              <a:defRPr sz="3800">
                <a:solidFill>
                  <a:schemeClr val="bg1"/>
                </a:solidFill>
              </a:defRPr>
            </a:lvl1pPr>
          </a:lstStyle>
          <a:p>
            <a:r>
              <a:rPr lang="sv-SE"/>
              <a:t>Klicka här för att ändra format</a:t>
            </a:r>
            <a:endParaRPr lang="sv-SE" dirty="0"/>
          </a:p>
        </p:txBody>
      </p:sp>
      <p:sp>
        <p:nvSpPr>
          <p:cNvPr id="7" name="Underrubrik 2">
            <a:extLst>
              <a:ext uri="{FF2B5EF4-FFF2-40B4-BE49-F238E27FC236}">
                <a16:creationId xmlns:a16="http://schemas.microsoft.com/office/drawing/2014/main" id="{B6B96024-3FE2-4288-8D23-15D0E62715D6}"/>
              </a:ext>
            </a:extLst>
          </p:cNvPr>
          <p:cNvSpPr>
            <a:spLocks noGrp="1"/>
          </p:cNvSpPr>
          <p:nvPr>
            <p:ph type="subTitle" idx="1"/>
          </p:nvPr>
        </p:nvSpPr>
        <p:spPr>
          <a:xfrm>
            <a:off x="2580000" y="3329642"/>
            <a:ext cx="6370622" cy="360238"/>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Tree>
    <p:extLst>
      <p:ext uri="{BB962C8B-B14F-4D97-AF65-F5344CB8AC3E}">
        <p14:creationId xmlns:p14="http://schemas.microsoft.com/office/powerpoint/2010/main" val="153997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2C80472F-745D-4B34-BFEF-90E90E321C6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4119" y="5930451"/>
            <a:ext cx="3093616" cy="927549"/>
          </a:xfrm>
          <a:prstGeom prst="rect">
            <a:avLst/>
          </a:prstGeom>
        </p:spPr>
      </p:pic>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3391691" y="6292692"/>
            <a:ext cx="910953" cy="365125"/>
          </a:xfrm>
          <a:prstGeom prst="rect">
            <a:avLst/>
          </a:prstGeom>
        </p:spPr>
        <p:txBody>
          <a:bodyPr vert="horz" lIns="91440" tIns="45720" rIns="91440" bIns="45720" rtlCol="0" anchor="ctr"/>
          <a:lstStyle>
            <a:lvl1pPr algn="l">
              <a:defRPr sz="1000">
                <a:solidFill>
                  <a:schemeClr val="tx1"/>
                </a:solidFill>
              </a:defRPr>
            </a:lvl1pPr>
          </a:lstStyle>
          <a:p>
            <a:fld id="{F1B592DC-9A4C-4BF4-9F72-4C3C2C3DD76E}" type="datetime1">
              <a:rPr lang="sv-SE" smtClean="0"/>
              <a:t>2024-05-02</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4377355" y="6292692"/>
            <a:ext cx="6336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10751258" y="6292691"/>
            <a:ext cx="432742" cy="365125"/>
          </a:xfrm>
          <a:prstGeom prst="rect">
            <a:avLst/>
          </a:prstGeom>
        </p:spPr>
        <p:txBody>
          <a:bodyPr vert="horz" lIns="91440" tIns="45720" rIns="0" bIns="45720" rtlCol="0" anchor="ctr"/>
          <a:lstStyle>
            <a:lvl1pPr algn="r">
              <a:defRPr sz="1000">
                <a:solidFill>
                  <a:schemeClr val="tx1"/>
                </a:solidFill>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5" r:id="rId8"/>
    <p:sldLayoutId id="2147483666" r:id="rId9"/>
    <p:sldLayoutId id="2147483667" r:id="rId10"/>
    <p:sldLayoutId id="2147483668" r:id="rId11"/>
    <p:sldLayoutId id="2147483669" r:id="rId12"/>
    <p:sldLayoutId id="2147483664" r:id="rId13"/>
    <p:sldLayoutId id="2147483670" r:id="rId14"/>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100000"/>
        </a:lnSpc>
        <a:spcBef>
          <a:spcPts val="1000"/>
        </a:spcBef>
        <a:buClr>
          <a:schemeClr val="accent5"/>
        </a:buClr>
        <a:buFont typeface="Wingdings" panose="05000000000000000000" pitchFamily="2" charset="2"/>
        <a:buChar char="§"/>
        <a:defRPr sz="2400" kern="1200">
          <a:solidFill>
            <a:schemeClr val="tx1"/>
          </a:solidFill>
          <a:latin typeface="+mn-lt"/>
          <a:ea typeface="+mn-ea"/>
          <a:cs typeface="+mn-cs"/>
        </a:defRPr>
      </a:lvl1pPr>
      <a:lvl2pPr marL="648000" indent="-32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8.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08000" y="304851"/>
            <a:ext cx="10176000" cy="720000"/>
          </a:xfrm>
        </p:spPr>
        <p:txBody>
          <a:bodyPr/>
          <a:lstStyle/>
          <a:p>
            <a:r>
              <a:rPr lang="sv-SE" dirty="0" smtClean="0"/>
              <a:t>Instruktion till dig som utbildar</a:t>
            </a:r>
            <a:endParaRPr lang="sv-SE" dirty="0"/>
          </a:p>
        </p:txBody>
      </p:sp>
      <p:sp>
        <p:nvSpPr>
          <p:cNvPr id="3" name="Platshållare för innehåll 2"/>
          <p:cNvSpPr>
            <a:spLocks noGrp="1"/>
          </p:cNvSpPr>
          <p:nvPr>
            <p:ph idx="1"/>
          </p:nvPr>
        </p:nvSpPr>
        <p:spPr>
          <a:xfrm>
            <a:off x="1008000" y="1328196"/>
            <a:ext cx="10176001" cy="4661150"/>
          </a:xfrm>
        </p:spPr>
        <p:txBody>
          <a:bodyPr/>
          <a:lstStyle/>
          <a:p>
            <a:pPr marL="0" indent="0">
              <a:buNone/>
            </a:pPr>
            <a:r>
              <a:rPr lang="sv-SE" dirty="0" smtClean="0"/>
              <a:t>Det här bildspelet är en översikt över vad röstmottagarna behöver kunna. Detaljerad information finns i handledningen. </a:t>
            </a:r>
          </a:p>
          <a:p>
            <a:pPr marL="0" indent="0">
              <a:buNone/>
            </a:pPr>
            <a:r>
              <a:rPr lang="sv-SE" dirty="0" smtClean="0"/>
              <a:t>Strukturen i bildspelet följer arbetsmomenten under röstmottagningen kronologiskt.</a:t>
            </a:r>
          </a:p>
          <a:p>
            <a:pPr marL="0" indent="0">
              <a:buNone/>
            </a:pPr>
            <a:r>
              <a:rPr lang="sv-SE" dirty="0" smtClean="0"/>
              <a:t>Manus finns i anteckningsfältet. Manuset innehåller den text </a:t>
            </a:r>
            <a:r>
              <a:rPr lang="sv-SE" b="1" dirty="0" smtClean="0"/>
              <a:t>i fetstil </a:t>
            </a:r>
            <a:r>
              <a:rPr lang="sv-SE" dirty="0" smtClean="0"/>
              <a:t>som syns i bild, samt text som fördjupar, förklarar eller utvecklar ämnet.</a:t>
            </a:r>
          </a:p>
          <a:p>
            <a:pPr marL="0" indent="0">
              <a:buNone/>
            </a:pPr>
            <a:r>
              <a:rPr lang="sv-SE" i="1" dirty="0" smtClean="0"/>
              <a:t>Kursiv text i manuset är korta instruktioner direkt till dig som utbildar.</a:t>
            </a:r>
          </a:p>
          <a:p>
            <a:pPr marL="0" indent="0">
              <a:buNone/>
            </a:pPr>
            <a:r>
              <a:rPr lang="sv-SE" dirty="0" smtClean="0"/>
              <a:t>På några ställen (efter bild med uppsträckta händer) förekommer övningar. Kika gärna lite extra på dessa på förhand. Observera att en av övningarna förutsätter att röstmottagarna har fått material utskrivet från valcentralen.val.se samt varsin penna.</a:t>
            </a: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a:t>
            </a:fld>
            <a:endParaRPr lang="sv-SE" dirty="0"/>
          </a:p>
        </p:txBody>
      </p:sp>
    </p:spTree>
    <p:extLst>
      <p:ext uri="{BB962C8B-B14F-4D97-AF65-F5344CB8AC3E}">
        <p14:creationId xmlns:p14="http://schemas.microsoft.com/office/powerpoint/2010/main" val="16328638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652">
            <a:off x="5022703" y="3427552"/>
            <a:ext cx="3310274" cy="2414561"/>
          </a:xfrm>
          <a:prstGeom prst="rect">
            <a:avLst/>
          </a:prstGeom>
        </p:spPr>
      </p:pic>
      <p:sp>
        <p:nvSpPr>
          <p:cNvPr id="2" name="Rubrik 1"/>
          <p:cNvSpPr>
            <a:spLocks noGrp="1"/>
          </p:cNvSpPr>
          <p:nvPr>
            <p:ph type="title"/>
          </p:nvPr>
        </p:nvSpPr>
        <p:spPr>
          <a:xfrm>
            <a:off x="1014513" y="494874"/>
            <a:ext cx="10176000" cy="720000"/>
          </a:xfrm>
        </p:spPr>
        <p:txBody>
          <a:bodyPr/>
          <a:lstStyle/>
          <a:p>
            <a:r>
              <a:rPr lang="sv-SE" dirty="0" smtClean="0"/>
              <a:t>Personröstning </a:t>
            </a:r>
            <a:endParaRPr lang="sv-SE" dirty="0"/>
          </a:p>
        </p:txBody>
      </p:sp>
      <p:sp>
        <p:nvSpPr>
          <p:cNvPr id="3" name="Platshållare för innehåll 2"/>
          <p:cNvSpPr>
            <a:spLocks noGrp="1"/>
          </p:cNvSpPr>
          <p:nvPr>
            <p:ph idx="1"/>
          </p:nvPr>
        </p:nvSpPr>
        <p:spPr>
          <a:xfrm>
            <a:off x="1007999" y="1583828"/>
            <a:ext cx="10176001" cy="4351338"/>
          </a:xfrm>
        </p:spPr>
        <p:txBody>
          <a:bodyPr/>
          <a:lstStyle/>
          <a:p>
            <a:pPr marL="0" indent="0">
              <a:buNone/>
            </a:pPr>
            <a:r>
              <a:rPr lang="sv-SE" dirty="0" smtClean="0"/>
              <a:t>Väljaren kan personrösta </a:t>
            </a:r>
            <a:r>
              <a:rPr lang="sv-SE" dirty="0"/>
              <a:t>genom </a:t>
            </a:r>
            <a:r>
              <a:rPr lang="sv-SE" dirty="0" smtClean="0"/>
              <a:t>att antingen</a:t>
            </a:r>
          </a:p>
          <a:p>
            <a:r>
              <a:rPr lang="sv-SE" dirty="0" smtClean="0"/>
              <a:t>Kryssa </a:t>
            </a:r>
            <a:r>
              <a:rPr lang="sv-SE" dirty="0"/>
              <a:t>i rutan på </a:t>
            </a:r>
            <a:r>
              <a:rPr lang="sv-SE" dirty="0" smtClean="0"/>
              <a:t>namnvalsedel.</a:t>
            </a:r>
          </a:p>
          <a:p>
            <a:r>
              <a:rPr lang="sv-SE" dirty="0" smtClean="0"/>
              <a:t>Skriva </a:t>
            </a:r>
            <a:r>
              <a:rPr lang="sv-SE" dirty="0"/>
              <a:t>partiets namn och kandidatens namn på blank </a:t>
            </a:r>
            <a:r>
              <a:rPr lang="sv-SE" dirty="0" smtClean="0"/>
              <a:t>valsedel.</a:t>
            </a:r>
          </a:p>
          <a:p>
            <a:r>
              <a:rPr lang="sv-SE" dirty="0" smtClean="0"/>
              <a:t>Skriva </a:t>
            </a:r>
            <a:r>
              <a:rPr lang="sv-SE" dirty="0"/>
              <a:t>ett kandidatnamn på valsedel för </a:t>
            </a:r>
            <a:r>
              <a:rPr lang="sv-SE" dirty="0" smtClean="0"/>
              <a:t>ett parti </a:t>
            </a:r>
            <a:r>
              <a:rPr lang="sv-SE" dirty="0"/>
              <a:t>som inte har en låst lista.</a:t>
            </a:r>
          </a:p>
          <a:p>
            <a:pPr marL="324000" lvl="1" indent="0">
              <a:buClr>
                <a:schemeClr val="accent5"/>
              </a:buClr>
              <a:buNone/>
            </a:pPr>
            <a:endParaRPr lang="sv-SE" sz="1800"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10</a:t>
            </a:fld>
            <a:endParaRPr lang="sv-SE"/>
          </a:p>
        </p:txBody>
      </p:sp>
    </p:spTree>
    <p:extLst>
      <p:ext uri="{BB962C8B-B14F-4D97-AF65-F5344CB8AC3E}">
        <p14:creationId xmlns:p14="http://schemas.microsoft.com/office/powerpoint/2010/main" val="2516937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 </a:t>
            </a:r>
            <a:br>
              <a:rPr lang="sv-SE" dirty="0" smtClean="0"/>
            </a:br>
            <a:r>
              <a:rPr lang="sv-SE" dirty="0" smtClean="0"/>
              <a:t>Kunskapstest</a:t>
            </a:r>
            <a:endParaRPr lang="sv-SE"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99984" y="1871502"/>
            <a:ext cx="4992033" cy="367855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696A28D3-22CF-4FB0-80FD-EC473B325B38}" type="slidenum">
              <a:rPr lang="sv-SE" smtClean="0"/>
              <a:t>11</a:t>
            </a:fld>
            <a:endParaRPr lang="sv-SE"/>
          </a:p>
        </p:txBody>
      </p:sp>
    </p:spTree>
    <p:extLst>
      <p:ext uri="{BB962C8B-B14F-4D97-AF65-F5344CB8AC3E}">
        <p14:creationId xmlns:p14="http://schemas.microsoft.com/office/powerpoint/2010/main" val="919787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Rätt eller fel?</a:t>
            </a:r>
            <a:endParaRPr lang="sv-SE" dirty="0"/>
          </a:p>
        </p:txBody>
      </p:sp>
      <p:sp>
        <p:nvSpPr>
          <p:cNvPr id="3" name="Platshållare för innehåll 2"/>
          <p:cNvSpPr>
            <a:spLocks noGrp="1"/>
          </p:cNvSpPr>
          <p:nvPr>
            <p:ph idx="1"/>
          </p:nvPr>
        </p:nvSpPr>
        <p:spPr/>
        <p:txBody>
          <a:bodyPr/>
          <a:lstStyle/>
          <a:p>
            <a:r>
              <a:rPr lang="sv-SE" dirty="0"/>
              <a:t>Partirepresentanter får lägga ut valsedlar i </a:t>
            </a:r>
            <a:r>
              <a:rPr lang="sv-SE" dirty="0" smtClean="0"/>
              <a:t>valsedelställen</a:t>
            </a:r>
          </a:p>
          <a:p>
            <a:r>
              <a:rPr lang="sv-SE" dirty="0"/>
              <a:t>Om du ser två personer bakom avskärmningen för valsedlar så ska du gå fram och erbjuda din </a:t>
            </a:r>
            <a:r>
              <a:rPr lang="sv-SE" dirty="0" smtClean="0"/>
              <a:t>hjälp</a:t>
            </a:r>
          </a:p>
          <a:p>
            <a:r>
              <a:rPr lang="sv-SE" dirty="0"/>
              <a:t>Om det inte finns plats i valsedelstället när ett nytt parti kommer, kan ni lägga de nya valsedlarna på bordet </a:t>
            </a:r>
            <a:r>
              <a:rPr lang="sv-SE" dirty="0" smtClean="0"/>
              <a:t>bredvid</a:t>
            </a:r>
            <a:endParaRPr lang="sv-SE" dirty="0"/>
          </a:p>
          <a:p>
            <a:endParaRPr lang="sv-SE" dirty="0"/>
          </a:p>
          <a:p>
            <a:endParaRPr lang="sv-SE" dirty="0"/>
          </a:p>
          <a:p>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12</a:t>
            </a:fld>
            <a:endParaRPr lang="sv-SE"/>
          </a:p>
        </p:txBody>
      </p:sp>
    </p:spTree>
    <p:extLst>
      <p:ext uri="{BB962C8B-B14F-4D97-AF65-F5344CB8AC3E}">
        <p14:creationId xmlns:p14="http://schemas.microsoft.com/office/powerpoint/2010/main" val="327803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ubrik 4"/>
          <p:cNvSpPr>
            <a:spLocks noGrp="1"/>
          </p:cNvSpPr>
          <p:nvPr>
            <p:ph type="ctrTitle"/>
          </p:nvPr>
        </p:nvSpPr>
        <p:spPr>
          <a:xfrm>
            <a:off x="2580816" y="1610139"/>
            <a:ext cx="6370622" cy="1674765"/>
          </a:xfrm>
        </p:spPr>
        <p:txBody>
          <a:bodyPr/>
          <a:lstStyle/>
          <a:p>
            <a:pPr algn="ctr"/>
            <a:r>
              <a:rPr lang="sv-SE" dirty="0" smtClean="0"/>
              <a:t>Röstmottagning</a:t>
            </a:r>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647" y="3455987"/>
            <a:ext cx="6848475" cy="1533525"/>
          </a:xfrm>
          <a:prstGeom prst="rect">
            <a:avLst/>
          </a:prstGeom>
        </p:spPr>
      </p:pic>
    </p:spTree>
    <p:extLst>
      <p:ext uri="{BB962C8B-B14F-4D97-AF65-F5344CB8AC3E}">
        <p14:creationId xmlns:p14="http://schemas.microsoft.com/office/powerpoint/2010/main" val="235035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Rösträtt</a:t>
            </a:r>
          </a:p>
        </p:txBody>
      </p:sp>
      <p:sp>
        <p:nvSpPr>
          <p:cNvPr id="3" name="Platshållare för innehåll 2"/>
          <p:cNvSpPr>
            <a:spLocks noGrp="1"/>
          </p:cNvSpPr>
          <p:nvPr>
            <p:ph sz="half" idx="1"/>
          </p:nvPr>
        </p:nvSpPr>
        <p:spPr/>
        <p:txBody>
          <a:bodyPr/>
          <a:lstStyle/>
          <a:p>
            <a:pPr marL="0" indent="0">
              <a:buNone/>
            </a:pPr>
            <a:r>
              <a:rPr lang="sv-SE" dirty="0" smtClean="0"/>
              <a:t>Vid </a:t>
            </a:r>
            <a:r>
              <a:rPr lang="sv-SE" dirty="0"/>
              <a:t>val till Europaparlamentet ska väljaren</a:t>
            </a:r>
          </a:p>
          <a:p>
            <a:pPr lvl="0"/>
            <a:r>
              <a:rPr lang="sv-SE" dirty="0"/>
              <a:t>vara 18 </a:t>
            </a:r>
            <a:r>
              <a:rPr lang="sv-SE" dirty="0" smtClean="0"/>
              <a:t>år. </a:t>
            </a:r>
            <a:endParaRPr lang="sv-SE" dirty="0"/>
          </a:p>
          <a:p>
            <a:pPr lvl="0"/>
            <a:r>
              <a:rPr lang="sv-SE" dirty="0"/>
              <a:t>vara svensk medborgare och vara eller ha varit folkbokförd i Sverige, eller</a:t>
            </a:r>
          </a:p>
          <a:p>
            <a:pPr lvl="0"/>
            <a:r>
              <a:rPr lang="sv-SE" dirty="0"/>
              <a:t>vara medborgare i EU-land, folkbokförd i Sverige, ha anmält sig till </a:t>
            </a:r>
            <a:r>
              <a:rPr lang="sv-SE" dirty="0" smtClean="0"/>
              <a:t>röstlängden.</a:t>
            </a:r>
            <a:endParaRPr lang="sv-SE" dirty="0"/>
          </a:p>
          <a:p>
            <a:pPr marL="0" indent="0">
              <a:buNone/>
            </a:pPr>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14</a:t>
            </a:fld>
            <a:endParaRPr lang="sv-SE"/>
          </a:p>
        </p:txBody>
      </p:sp>
      <p:pic>
        <p:nvPicPr>
          <p:cNvPr id="6" name="Platshållare för innehåll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89663" y="2029537"/>
            <a:ext cx="4994275" cy="3352963"/>
          </a:xfrm>
        </p:spPr>
      </p:pic>
    </p:spTree>
    <p:extLst>
      <p:ext uri="{BB962C8B-B14F-4D97-AF65-F5344CB8AC3E}">
        <p14:creationId xmlns:p14="http://schemas.microsoft.com/office/powerpoint/2010/main" val="2481285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828CDD2-0D68-480C-A11E-77AC6A59F6E1}"/>
              </a:ext>
            </a:extLst>
          </p:cNvPr>
          <p:cNvSpPr>
            <a:spLocks noGrp="1"/>
          </p:cNvSpPr>
          <p:nvPr>
            <p:ph type="title"/>
          </p:nvPr>
        </p:nvSpPr>
        <p:spPr>
          <a:xfrm>
            <a:off x="1008000" y="394739"/>
            <a:ext cx="10176000" cy="720000"/>
          </a:xfrm>
        </p:spPr>
        <p:txBody>
          <a:bodyPr/>
          <a:lstStyle/>
          <a:p>
            <a:r>
              <a:rPr lang="sv-SE" dirty="0" smtClean="0"/>
              <a:t>Röstkortet</a:t>
            </a:r>
            <a:endParaRPr lang="sv-SE" dirty="0">
              <a:solidFill>
                <a:srgbClr val="FF0000"/>
              </a:solidFill>
            </a:endParaRPr>
          </a:p>
        </p:txBody>
      </p:sp>
      <p:sp>
        <p:nvSpPr>
          <p:cNvPr id="3" name="Platshållare för innehåll 2">
            <a:extLst>
              <a:ext uri="{FF2B5EF4-FFF2-40B4-BE49-F238E27FC236}">
                <a16:creationId xmlns:a16="http://schemas.microsoft.com/office/drawing/2014/main" id="{11C80CE4-DFD2-41D0-90D5-E258D0919C4F}"/>
              </a:ext>
            </a:extLst>
          </p:cNvPr>
          <p:cNvSpPr>
            <a:spLocks noGrp="1"/>
          </p:cNvSpPr>
          <p:nvPr>
            <p:ph idx="1"/>
          </p:nvPr>
        </p:nvSpPr>
        <p:spPr>
          <a:xfrm>
            <a:off x="1008000" y="1355523"/>
            <a:ext cx="6491074" cy="4716554"/>
          </a:xfrm>
        </p:spPr>
        <p:txBody>
          <a:bodyPr>
            <a:normAutofit/>
          </a:bodyPr>
          <a:lstStyle/>
          <a:p>
            <a:r>
              <a:rPr lang="sv-SE" dirty="0" smtClean="0"/>
              <a:t>Rösträtten </a:t>
            </a:r>
            <a:r>
              <a:rPr lang="sv-SE" dirty="0"/>
              <a:t>fastställs 30 dagar </a:t>
            </a:r>
            <a:r>
              <a:rPr lang="sv-SE" dirty="0" smtClean="0"/>
              <a:t>före valdagen. Efter det skickas röstkort ut till väljarna.</a:t>
            </a:r>
          </a:p>
          <a:p>
            <a:r>
              <a:rPr lang="sv-SE" dirty="0" smtClean="0"/>
              <a:t>Röstkortet är ett krav </a:t>
            </a:r>
            <a:r>
              <a:rPr lang="sv-SE" dirty="0"/>
              <a:t>för att </a:t>
            </a:r>
            <a:r>
              <a:rPr lang="sv-SE" dirty="0" smtClean="0"/>
              <a:t>kunna förtidsrösta men krävs inte i vallokal på valdagen.</a:t>
            </a:r>
          </a:p>
          <a:p>
            <a:r>
              <a:rPr lang="sv-SE" dirty="0" smtClean="0"/>
              <a:t>Rättelser hanteras av länsstyrelsen</a:t>
            </a:r>
          </a:p>
          <a:p>
            <a:endParaRPr lang="sv-SE" dirty="0"/>
          </a:p>
          <a:p>
            <a:endParaRPr lang="sv-SE" dirty="0"/>
          </a:p>
          <a:p>
            <a:pPr marL="0" indent="0">
              <a:buNone/>
            </a:pPr>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15</a:t>
            </a:fld>
            <a:endParaRPr lang="sv-SE" dirty="0"/>
          </a:p>
        </p:txBody>
      </p:sp>
      <p:pic>
        <p:nvPicPr>
          <p:cNvPr id="6" name="Bildobjekt 5"/>
          <p:cNvPicPr>
            <a:picLocks noChangeAspect="1"/>
          </p:cNvPicPr>
          <p:nvPr/>
        </p:nvPicPr>
        <p:blipFill>
          <a:blip r:embed="rId3"/>
          <a:stretch>
            <a:fillRect/>
          </a:stretch>
        </p:blipFill>
        <p:spPr>
          <a:xfrm rot="1132444">
            <a:off x="7897195" y="527538"/>
            <a:ext cx="5053569" cy="3979828"/>
          </a:xfrm>
          <a:prstGeom prst="rect">
            <a:avLst/>
          </a:prstGeom>
          <a:ln>
            <a:noFill/>
          </a:ln>
          <a:effectLst>
            <a:outerShdw blurRad="292100" dist="139700" dir="2700000" algn="tl" rotWithShape="0">
              <a:srgbClr val="333333">
                <a:alpha val="65000"/>
              </a:srgbClr>
            </a:outerShdw>
          </a:effectLst>
        </p:spPr>
      </p:pic>
      <p:pic>
        <p:nvPicPr>
          <p:cNvPr id="4" name="Bildobjekt 3"/>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1313037">
            <a:off x="7489004" y="3480515"/>
            <a:ext cx="4551410" cy="32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13693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p:cNvSpPr>
            <a:spLocks noGrp="1"/>
          </p:cNvSpPr>
          <p:nvPr>
            <p:ph sz="half" idx="2"/>
          </p:nvPr>
        </p:nvSpPr>
        <p:spPr>
          <a:xfrm>
            <a:off x="1007533" y="2005112"/>
            <a:ext cx="4988984" cy="3720278"/>
          </a:xfrm>
        </p:spPr>
        <p:txBody>
          <a:bodyPr/>
          <a:lstStyle/>
          <a:p>
            <a:r>
              <a:rPr lang="sv-SE" sz="2200" dirty="0"/>
              <a:t>Förteckning över de som röstat i </a:t>
            </a:r>
            <a:r>
              <a:rPr lang="sv-SE" sz="2200" dirty="0" smtClean="0"/>
              <a:t>lokalen.</a:t>
            </a:r>
            <a:endParaRPr lang="sv-SE" sz="2200" dirty="0"/>
          </a:p>
          <a:p>
            <a:r>
              <a:rPr lang="sv-SE" sz="2200" dirty="0"/>
              <a:t>Varje röstningslokal </a:t>
            </a:r>
            <a:r>
              <a:rPr lang="sv-SE" sz="2200" dirty="0" smtClean="0"/>
              <a:t>har </a:t>
            </a:r>
            <a:r>
              <a:rPr lang="sv-SE" sz="2200" dirty="0"/>
              <a:t>ett unikt </a:t>
            </a:r>
            <a:r>
              <a:rPr lang="sv-SE" sz="2200" dirty="0" smtClean="0"/>
              <a:t>nummer.</a:t>
            </a:r>
          </a:p>
          <a:p>
            <a:r>
              <a:rPr lang="sv-SE" sz="2200" dirty="0" smtClean="0"/>
              <a:t>Varje väljare får ett unikt löpnummer i den lokalen.</a:t>
            </a:r>
            <a:endParaRPr lang="sv-SE" sz="2200" dirty="0"/>
          </a:p>
          <a:p>
            <a:pPr marL="0" indent="0">
              <a:buNone/>
            </a:pPr>
            <a:endParaRPr lang="sv-SE" dirty="0"/>
          </a:p>
        </p:txBody>
      </p:sp>
      <p:sp>
        <p:nvSpPr>
          <p:cNvPr id="2" name="Rubrik 1"/>
          <p:cNvSpPr>
            <a:spLocks noGrp="1"/>
          </p:cNvSpPr>
          <p:nvPr>
            <p:ph type="title"/>
          </p:nvPr>
        </p:nvSpPr>
        <p:spPr>
          <a:xfrm>
            <a:off x="1008000" y="475935"/>
            <a:ext cx="10176000" cy="720000"/>
          </a:xfrm>
        </p:spPr>
        <p:txBody>
          <a:bodyPr/>
          <a:lstStyle/>
          <a:p>
            <a:r>
              <a:rPr lang="sv-SE" dirty="0"/>
              <a:t>Väljarförteckningen</a:t>
            </a:r>
          </a:p>
        </p:txBody>
      </p:sp>
      <p:pic>
        <p:nvPicPr>
          <p:cNvPr id="6" name="Bildobjekt 5">
            <a:extLst>
              <a:ext uri="{C183D7F6-B498-43B3-948B-1728B52AA6E4}">
                <adec:decorative xmlns=""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6262273" y="1554526"/>
            <a:ext cx="4921727" cy="3814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3982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Förtidsröstning </a:t>
            </a:r>
            <a:r>
              <a:rPr lang="sv-SE" dirty="0"/>
              <a:t>– steg för </a:t>
            </a:r>
            <a:r>
              <a:rPr lang="sv-SE" dirty="0" smtClean="0"/>
              <a:t>steg</a:t>
            </a:r>
            <a:endParaRPr lang="sv-SE" dirty="0"/>
          </a:p>
        </p:txBody>
      </p:sp>
      <p:sp>
        <p:nvSpPr>
          <p:cNvPr id="3" name="Platshållare för innehåll 2"/>
          <p:cNvSpPr>
            <a:spLocks noGrp="1"/>
          </p:cNvSpPr>
          <p:nvPr>
            <p:ph idx="1"/>
          </p:nvPr>
        </p:nvSpPr>
        <p:spPr>
          <a:xfrm>
            <a:off x="1008000" y="1338468"/>
            <a:ext cx="8593200" cy="4846022"/>
          </a:xfrm>
        </p:spPr>
        <p:txBody>
          <a:bodyPr/>
          <a:lstStyle/>
          <a:p>
            <a:pPr marL="457200" indent="-457200">
              <a:buFont typeface="+mj-lt"/>
              <a:buAutoNum type="arabicPeriod"/>
            </a:pPr>
            <a:r>
              <a:rPr lang="sv-SE" sz="2000" dirty="0" smtClean="0"/>
              <a:t>I dörren: Kontrollera om väljaren </a:t>
            </a:r>
            <a:r>
              <a:rPr lang="sv-SE" sz="2000" dirty="0"/>
              <a:t>har röstkort </a:t>
            </a:r>
            <a:r>
              <a:rPr lang="sv-SE" sz="2000" dirty="0" smtClean="0"/>
              <a:t>med sig. Utan röstkort kan väljaren inte rösta. </a:t>
            </a:r>
          </a:p>
          <a:p>
            <a:pPr marL="457200" indent="-457200">
              <a:buFont typeface="+mj-lt"/>
              <a:buAutoNum type="arabicPeriod"/>
            </a:pPr>
            <a:r>
              <a:rPr lang="sv-SE" sz="2000" dirty="0" smtClean="0"/>
              <a:t>Väljaren </a:t>
            </a:r>
            <a:r>
              <a:rPr lang="sv-SE" sz="2000" dirty="0"/>
              <a:t>tar </a:t>
            </a:r>
            <a:r>
              <a:rPr lang="sv-SE" sz="2000" dirty="0" smtClean="0"/>
              <a:t>ensam valsedel vid </a:t>
            </a:r>
            <a:r>
              <a:rPr lang="sv-SE" sz="2000" dirty="0"/>
              <a:t>avskärmat </a:t>
            </a:r>
            <a:r>
              <a:rPr lang="sv-SE" sz="2000" dirty="0" smtClean="0"/>
              <a:t>valsedelställ.</a:t>
            </a:r>
            <a:endParaRPr lang="sv-SE" sz="2000" dirty="0"/>
          </a:p>
          <a:p>
            <a:pPr marL="457200" indent="-457200">
              <a:buFont typeface="+mj-lt"/>
              <a:buAutoNum type="arabicPeriod"/>
            </a:pPr>
            <a:r>
              <a:rPr lang="sv-SE" sz="2000" dirty="0"/>
              <a:t>Väljaren tar eller får valkuvert. </a:t>
            </a:r>
            <a:endParaRPr lang="sv-SE" sz="2000" dirty="0" smtClean="0"/>
          </a:p>
          <a:p>
            <a:pPr marL="457200" indent="-457200">
              <a:buFont typeface="+mj-lt"/>
              <a:buAutoNum type="arabicPeriod"/>
            </a:pPr>
            <a:r>
              <a:rPr lang="sv-SE" sz="2000" dirty="0" smtClean="0"/>
              <a:t>Väljaren </a:t>
            </a:r>
            <a:r>
              <a:rPr lang="sv-SE" sz="2000" dirty="0"/>
              <a:t>gör i ordning rösten bakom en ledig </a:t>
            </a:r>
            <a:r>
              <a:rPr lang="sv-SE" sz="2000" dirty="0" smtClean="0"/>
              <a:t>valskärm.</a:t>
            </a:r>
            <a:endParaRPr lang="sv-SE" sz="2000" dirty="0"/>
          </a:p>
          <a:p>
            <a:pPr marL="457200" indent="-457200">
              <a:buFont typeface="+mj-lt"/>
              <a:buAutoNum type="arabicPeriod"/>
            </a:pPr>
            <a:r>
              <a:rPr lang="sv-SE" sz="2000" dirty="0"/>
              <a:t>Väljaren lämnar </a:t>
            </a:r>
            <a:r>
              <a:rPr lang="sv-SE" sz="2000" dirty="0" smtClean="0"/>
              <a:t>valkuvertet till röstmottagarna och styrker sin identitet. Anteckna detta i väljarförteckningen.</a:t>
            </a:r>
            <a:endParaRPr lang="sv-SE" sz="2000" dirty="0"/>
          </a:p>
          <a:p>
            <a:pPr marL="457200" indent="-457200">
              <a:buFont typeface="+mj-lt"/>
              <a:buAutoNum type="arabicPeriod"/>
            </a:pPr>
            <a:r>
              <a:rPr lang="sv-SE" sz="2000" dirty="0" smtClean="0"/>
              <a:t>Ni som röstmottagare </a:t>
            </a:r>
            <a:r>
              <a:rPr lang="sv-SE" sz="2000" dirty="0"/>
              <a:t>kontrollerar </a:t>
            </a:r>
            <a:r>
              <a:rPr lang="sv-SE" sz="2000" dirty="0" smtClean="0"/>
              <a:t>valkuvertet, väljarens röstlängdsnummer i väljarförteckningen och väljarens löpnummer i väljarförteckningen på fönsterkuvertet.</a:t>
            </a:r>
          </a:p>
          <a:p>
            <a:pPr marL="457200" indent="-457200">
              <a:buFont typeface="+mj-lt"/>
              <a:buAutoNum type="arabicPeriod"/>
            </a:pPr>
            <a:r>
              <a:rPr lang="sv-SE" sz="2000" dirty="0" smtClean="0"/>
              <a:t>Valkuvertet och röstkortet läggs ner i fönsterkuvert som i sin tur läggs ner i uppsamlingslådan.  </a:t>
            </a:r>
          </a:p>
          <a:p>
            <a:pPr marL="0" indent="0">
              <a:buNone/>
            </a:pP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17</a:t>
            </a:fld>
            <a:endParaRPr lang="sv-SE" dirty="0"/>
          </a:p>
        </p:txBody>
      </p:sp>
    </p:spTree>
    <p:extLst>
      <p:ext uri="{BB962C8B-B14F-4D97-AF65-F5344CB8AC3E}">
        <p14:creationId xmlns:p14="http://schemas.microsoft.com/office/powerpoint/2010/main" val="2076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idx="1"/>
          </p:nvPr>
        </p:nvSpPr>
        <p:spPr>
          <a:xfrm>
            <a:off x="1007533" y="219880"/>
            <a:ext cx="4988984" cy="639762"/>
          </a:xfrm>
        </p:spPr>
        <p:txBody>
          <a:bodyPr/>
          <a:lstStyle/>
          <a:p>
            <a:r>
              <a:rPr lang="sv-SE" dirty="0" smtClean="0"/>
              <a:t>Röstmottagare 1</a:t>
            </a:r>
            <a:endParaRPr lang="sv-SE" dirty="0"/>
          </a:p>
        </p:txBody>
      </p:sp>
      <p:sp>
        <p:nvSpPr>
          <p:cNvPr id="3" name="Platshållare för innehåll 2"/>
          <p:cNvSpPr>
            <a:spLocks noGrp="1"/>
          </p:cNvSpPr>
          <p:nvPr>
            <p:ph sz="half" idx="2"/>
          </p:nvPr>
        </p:nvSpPr>
        <p:spPr>
          <a:xfrm>
            <a:off x="1007533" y="1083502"/>
            <a:ext cx="4988984" cy="4917296"/>
          </a:xfrm>
        </p:spPr>
        <p:txBody>
          <a:bodyPr/>
          <a:lstStyle/>
          <a:p>
            <a:r>
              <a:rPr lang="sv-SE" sz="1800" dirty="0" smtClean="0"/>
              <a:t>Ta </a:t>
            </a:r>
            <a:r>
              <a:rPr lang="sv-SE" sz="1800" dirty="0"/>
              <a:t>emot väljarens id-handling, valkuvert och röstkort. Ge röstkortet till Röstmottagare 2</a:t>
            </a:r>
            <a:r>
              <a:rPr lang="sv-SE" sz="1800" dirty="0" smtClean="0"/>
              <a:t>.</a:t>
            </a:r>
          </a:p>
          <a:p>
            <a:r>
              <a:rPr lang="sv-SE" sz="1800" dirty="0" smtClean="0"/>
              <a:t>Kontrollera väljarens id-handling. </a:t>
            </a:r>
          </a:p>
          <a:p>
            <a:r>
              <a:rPr lang="sv-SE" sz="1800" dirty="0" smtClean="0"/>
              <a:t>Kontrollerar och granskar väljarens valkuvert.</a:t>
            </a:r>
          </a:p>
          <a:p>
            <a:endParaRPr lang="sv-SE" sz="1800" dirty="0"/>
          </a:p>
          <a:p>
            <a:endParaRPr lang="sv-SE" sz="1800" dirty="0" smtClean="0"/>
          </a:p>
          <a:p>
            <a:endParaRPr lang="sv-SE" sz="1800" dirty="0" smtClean="0"/>
          </a:p>
          <a:p>
            <a:r>
              <a:rPr lang="sv-SE" sz="1800" dirty="0" smtClean="0"/>
              <a:t>Lägg </a:t>
            </a:r>
            <a:r>
              <a:rPr lang="sv-SE" sz="1800" dirty="0"/>
              <a:t>röstkortet och valkuvert i fönsterkuvertet. Kontrollera att adressuppgifterna syns i fönsterkuvertet. </a:t>
            </a:r>
            <a:endParaRPr lang="sv-SE" sz="1800" dirty="0" smtClean="0"/>
          </a:p>
          <a:p>
            <a:r>
              <a:rPr lang="sv-SE" sz="1800" dirty="0"/>
              <a:t>K</a:t>
            </a:r>
            <a:r>
              <a:rPr lang="sv-SE" sz="1800" dirty="0" smtClean="0"/>
              <a:t>listra </a:t>
            </a:r>
            <a:r>
              <a:rPr lang="sv-SE" sz="1800" dirty="0"/>
              <a:t>ordentligt igen fönsterkuvertet. </a:t>
            </a:r>
            <a:endParaRPr lang="sv-SE" sz="1800" dirty="0" smtClean="0"/>
          </a:p>
          <a:p>
            <a:r>
              <a:rPr lang="sv-SE" sz="1800" dirty="0" smtClean="0"/>
              <a:t>Lägg </a:t>
            </a:r>
            <a:r>
              <a:rPr lang="sv-SE" sz="1800" dirty="0"/>
              <a:t>fönsterkuvertet i uppsamlingslådan i närvaro av väljaren. Invänta nästa väljare.</a:t>
            </a:r>
          </a:p>
          <a:p>
            <a:endParaRPr lang="sv-SE" sz="1800" dirty="0"/>
          </a:p>
          <a:p>
            <a:endParaRPr lang="sv-SE" dirty="0"/>
          </a:p>
          <a:p>
            <a:endParaRPr lang="sv-SE" dirty="0" smtClean="0"/>
          </a:p>
          <a:p>
            <a:pPr marL="0" indent="0">
              <a:buNone/>
            </a:pPr>
            <a:endParaRPr lang="sv-SE" dirty="0"/>
          </a:p>
        </p:txBody>
      </p:sp>
      <p:sp>
        <p:nvSpPr>
          <p:cNvPr id="4" name="Platshållare för text 3"/>
          <p:cNvSpPr>
            <a:spLocks noGrp="1"/>
          </p:cNvSpPr>
          <p:nvPr>
            <p:ph type="body" sz="quarter" idx="3"/>
          </p:nvPr>
        </p:nvSpPr>
        <p:spPr>
          <a:xfrm>
            <a:off x="6195485" y="234114"/>
            <a:ext cx="4988984" cy="639762"/>
          </a:xfrm>
        </p:spPr>
        <p:txBody>
          <a:bodyPr/>
          <a:lstStyle/>
          <a:p>
            <a:r>
              <a:rPr lang="sv-SE" dirty="0" smtClean="0"/>
              <a:t>Röstmottagare 2</a:t>
            </a:r>
            <a:endParaRPr lang="sv-SE" dirty="0"/>
          </a:p>
        </p:txBody>
      </p:sp>
      <p:sp>
        <p:nvSpPr>
          <p:cNvPr id="5" name="Platshållare för innehåll 4"/>
          <p:cNvSpPr>
            <a:spLocks noGrp="1"/>
          </p:cNvSpPr>
          <p:nvPr>
            <p:ph sz="quarter" idx="4"/>
          </p:nvPr>
        </p:nvSpPr>
        <p:spPr>
          <a:xfrm>
            <a:off x="6195485" y="1083503"/>
            <a:ext cx="4988984" cy="4917294"/>
          </a:xfrm>
        </p:spPr>
        <p:txBody>
          <a:bodyPr/>
          <a:lstStyle/>
          <a:p>
            <a:r>
              <a:rPr lang="sv-SE" sz="1800" dirty="0" smtClean="0"/>
              <a:t>Ta </a:t>
            </a:r>
            <a:r>
              <a:rPr lang="sv-SE" sz="1800" dirty="0"/>
              <a:t>emot röstkort och avvakta</a:t>
            </a:r>
            <a:r>
              <a:rPr lang="sv-SE" sz="1800" dirty="0" smtClean="0"/>
              <a:t>.</a:t>
            </a:r>
          </a:p>
          <a:p>
            <a:endParaRPr lang="sv-SE" sz="1800" dirty="0" smtClean="0"/>
          </a:p>
          <a:p>
            <a:r>
              <a:rPr lang="sv-SE" sz="1800" dirty="0" smtClean="0"/>
              <a:t>Notera </a:t>
            </a:r>
            <a:r>
              <a:rPr lang="sv-SE" sz="1800" dirty="0"/>
              <a:t>i väljarförteckningen hur väljaren har styrkt sin identitet</a:t>
            </a:r>
            <a:r>
              <a:rPr lang="sv-SE" sz="1800" dirty="0" smtClean="0"/>
              <a:t>.</a:t>
            </a:r>
          </a:p>
          <a:p>
            <a:r>
              <a:rPr lang="sv-SE" sz="1800" dirty="0" smtClean="0"/>
              <a:t>Skriv i </a:t>
            </a:r>
            <a:r>
              <a:rPr lang="sv-SE" sz="1800" dirty="0"/>
              <a:t>rutorna på </a:t>
            </a:r>
            <a:r>
              <a:rPr lang="sv-SE" sz="1800" dirty="0" smtClean="0"/>
              <a:t>fönsterkuvertet:</a:t>
            </a:r>
          </a:p>
          <a:p>
            <a:pPr lvl="1"/>
            <a:r>
              <a:rPr lang="sv-SE" sz="1600" dirty="0" smtClean="0"/>
              <a:t>röstningslokalens </a:t>
            </a:r>
            <a:r>
              <a:rPr lang="sv-SE" sz="1600" dirty="0"/>
              <a:t>nummer och </a:t>
            </a:r>
            <a:endParaRPr lang="sv-SE" sz="1600" dirty="0" smtClean="0"/>
          </a:p>
          <a:p>
            <a:pPr lvl="1"/>
            <a:r>
              <a:rPr lang="sv-SE" sz="1600" dirty="0" smtClean="0"/>
              <a:t>väljarens </a:t>
            </a:r>
            <a:r>
              <a:rPr lang="sv-SE" sz="1600" dirty="0"/>
              <a:t>löpnummer från </a:t>
            </a:r>
            <a:r>
              <a:rPr lang="sv-SE" sz="1600" dirty="0" smtClean="0"/>
              <a:t>väljarförteckningen </a:t>
            </a:r>
          </a:p>
          <a:p>
            <a:r>
              <a:rPr lang="sv-SE" sz="1800" dirty="0" smtClean="0"/>
              <a:t>Skriv i väljarförteckningen:</a:t>
            </a:r>
          </a:p>
          <a:p>
            <a:pPr lvl="1"/>
            <a:r>
              <a:rPr lang="sv-SE" sz="1600" dirty="0" smtClean="0"/>
              <a:t>väljarens nummer i röstlängden. Det står på röstkortet. </a:t>
            </a:r>
          </a:p>
          <a:p>
            <a:r>
              <a:rPr lang="sv-SE" sz="1800" dirty="0" smtClean="0"/>
              <a:t>Ge tillbaka fönsterkuvertet och röstkortet till Röstmottagare 1.</a:t>
            </a:r>
          </a:p>
          <a:p>
            <a:endParaRPr lang="sv-SE" dirty="0"/>
          </a:p>
          <a:p>
            <a:endParaRPr lang="sv-SE" dirty="0"/>
          </a:p>
          <a:p>
            <a:endParaRPr lang="sv-SE" dirty="0"/>
          </a:p>
        </p:txBody>
      </p:sp>
    </p:spTree>
    <p:extLst>
      <p:ext uri="{BB962C8B-B14F-4D97-AF65-F5344CB8AC3E}">
        <p14:creationId xmlns:p14="http://schemas.microsoft.com/office/powerpoint/2010/main" val="424172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C183D7F6-B498-43B3-948B-1728B52AA6E4}">
                <adec:decorative xmlns=""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85157" y="3565816"/>
            <a:ext cx="6521146" cy="2588746"/>
          </a:xfrm>
          <a:prstGeom prst="rect">
            <a:avLst/>
          </a:prstGeom>
          <a:effectLst>
            <a:outerShdw blurRad="63500" sx="102000" sy="102000" algn="ctr" rotWithShape="0">
              <a:prstClr val="black">
                <a:alpha val="40000"/>
              </a:prstClr>
            </a:outerShdw>
          </a:effectLst>
        </p:spPr>
      </p:pic>
      <p:pic>
        <p:nvPicPr>
          <p:cNvPr id="6" name="Platshållare för innehåll 5">
            <a:extLst>
              <a:ext uri="{C183D7F6-B498-43B3-948B-1728B52AA6E4}">
                <adec:decorative xmlns="" xmlns:adec="http://schemas.microsoft.com/office/drawing/2017/decorative" val="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96639" y="592605"/>
            <a:ext cx="5727559" cy="2590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31552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2580816" y="1068779"/>
            <a:ext cx="6370622" cy="2216125"/>
          </a:xfrm>
        </p:spPr>
        <p:txBody>
          <a:bodyPr/>
          <a:lstStyle/>
          <a:p>
            <a:r>
              <a:rPr lang="sv-SE" sz="4400" dirty="0"/>
              <a:t>Utbildning för röstmottagare i förtidsröstningen</a:t>
            </a:r>
          </a:p>
        </p:txBody>
      </p:sp>
      <p:sp>
        <p:nvSpPr>
          <p:cNvPr id="5" name="Underrubrik 4"/>
          <p:cNvSpPr>
            <a:spLocks noGrp="1"/>
          </p:cNvSpPr>
          <p:nvPr>
            <p:ph type="subTitle" idx="1"/>
          </p:nvPr>
        </p:nvSpPr>
        <p:spPr/>
        <p:txBody>
          <a:bodyPr/>
          <a:lstStyle/>
          <a:p>
            <a:r>
              <a:rPr lang="sv-SE" b="1" dirty="0"/>
              <a:t>Val till </a:t>
            </a:r>
            <a:r>
              <a:rPr lang="sv-SE" b="1" dirty="0" smtClean="0"/>
              <a:t>Europaparlamentsvalet 2024</a:t>
            </a:r>
            <a:endParaRPr lang="sv-SE" b="1" dirty="0"/>
          </a:p>
          <a:p>
            <a:r>
              <a:rPr lang="sv-SE" b="1" dirty="0"/>
              <a:t>Förtidsröstningsperiod </a:t>
            </a:r>
            <a:r>
              <a:rPr lang="sv-SE" dirty="0"/>
              <a:t> </a:t>
            </a:r>
            <a:r>
              <a:rPr lang="sv-SE" b="1" dirty="0" smtClean="0"/>
              <a:t>22 maj – 9 juni</a:t>
            </a:r>
            <a:endParaRPr lang="sv-SE" b="1" dirty="0"/>
          </a:p>
          <a:p>
            <a:endParaRPr lang="sv-SE" dirty="0"/>
          </a:p>
          <a:p>
            <a:r>
              <a:rPr lang="sv-SE" sz="1000" dirty="0"/>
              <a:t>Produktnummer VAL V781 02</a:t>
            </a:r>
          </a:p>
          <a:p>
            <a:endParaRPr lang="sv-SE" dirty="0"/>
          </a:p>
        </p:txBody>
      </p:sp>
    </p:spTree>
    <p:extLst>
      <p:ext uri="{BB962C8B-B14F-4D97-AF65-F5344CB8AC3E}">
        <p14:creationId xmlns:p14="http://schemas.microsoft.com/office/powerpoint/2010/main" val="12779697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1230C6-7BDB-4595-8F28-480B0C9E4E22}"/>
              </a:ext>
            </a:extLst>
          </p:cNvPr>
          <p:cNvSpPr>
            <a:spLocks noGrp="1"/>
          </p:cNvSpPr>
          <p:nvPr>
            <p:ph type="title"/>
          </p:nvPr>
        </p:nvSpPr>
        <p:spPr>
          <a:xfrm>
            <a:off x="697610" y="243348"/>
            <a:ext cx="10176000" cy="720000"/>
          </a:xfrm>
        </p:spPr>
        <p:txBody>
          <a:bodyPr/>
          <a:lstStyle/>
          <a:p>
            <a:r>
              <a:rPr lang="sv-SE" dirty="0" smtClean="0"/>
              <a:t>Tre sätt </a:t>
            </a:r>
            <a:r>
              <a:rPr lang="sv-SE" dirty="0"/>
              <a:t>att identifiera </a:t>
            </a:r>
            <a:r>
              <a:rPr lang="sv-SE" dirty="0" smtClean="0"/>
              <a:t>sig</a:t>
            </a:r>
            <a:endParaRPr lang="sv-SE" dirty="0">
              <a:solidFill>
                <a:srgbClr val="FF0000"/>
              </a:solidFill>
            </a:endParaRPr>
          </a:p>
        </p:txBody>
      </p:sp>
      <p:sp>
        <p:nvSpPr>
          <p:cNvPr id="6" name="Platshållare för innehåll 5">
            <a:extLst>
              <a:ext uri="{FF2B5EF4-FFF2-40B4-BE49-F238E27FC236}">
                <a16:creationId xmlns:a16="http://schemas.microsoft.com/office/drawing/2014/main" id="{D2EF9D5E-B41A-4B94-ACA6-0ED5A91863BC}"/>
              </a:ext>
            </a:extLst>
          </p:cNvPr>
          <p:cNvSpPr>
            <a:spLocks noGrp="1"/>
          </p:cNvSpPr>
          <p:nvPr>
            <p:ph idx="1"/>
          </p:nvPr>
        </p:nvSpPr>
        <p:spPr>
          <a:xfrm>
            <a:off x="697610" y="1229388"/>
            <a:ext cx="4417441" cy="4659888"/>
          </a:xfrm>
        </p:spPr>
        <p:txBody>
          <a:bodyPr>
            <a:noAutofit/>
          </a:bodyPr>
          <a:lstStyle/>
          <a:p>
            <a:r>
              <a:rPr lang="sv-SE" dirty="0" smtClean="0"/>
              <a:t>Väljaren </a:t>
            </a:r>
            <a:r>
              <a:rPr lang="sv-SE" dirty="0"/>
              <a:t>har giltig id-handling med sig </a:t>
            </a:r>
            <a:r>
              <a:rPr lang="sv-SE" dirty="0">
                <a:sym typeface="Wingdings" panose="05000000000000000000" pitchFamily="2" charset="2"/>
              </a:rPr>
              <a:t> k</a:t>
            </a:r>
            <a:r>
              <a:rPr lang="sv-SE" dirty="0"/>
              <a:t>ryssa i rutan ’Leg</a:t>
            </a:r>
            <a:r>
              <a:rPr lang="sv-SE" dirty="0" smtClean="0"/>
              <a:t>’</a:t>
            </a:r>
          </a:p>
          <a:p>
            <a:r>
              <a:rPr lang="sv-SE" dirty="0" smtClean="0"/>
              <a:t>Du </a:t>
            </a:r>
            <a:r>
              <a:rPr lang="sv-SE" dirty="0"/>
              <a:t>som röstmottagare känner </a:t>
            </a:r>
            <a:r>
              <a:rPr lang="sv-SE" dirty="0" smtClean="0"/>
              <a:t>väljaren </a:t>
            </a:r>
            <a:r>
              <a:rPr lang="sv-SE" dirty="0">
                <a:sym typeface="Wingdings" panose="05000000000000000000" pitchFamily="2" charset="2"/>
              </a:rPr>
              <a:t>  skriv </a:t>
            </a:r>
            <a:r>
              <a:rPr lang="sv-SE" dirty="0" smtClean="0">
                <a:sym typeface="Wingdings" panose="05000000000000000000" pitchFamily="2" charset="2"/>
              </a:rPr>
              <a:t>dina initialer under</a:t>
            </a:r>
            <a:r>
              <a:rPr lang="sv-SE" dirty="0" smtClean="0"/>
              <a:t> </a:t>
            </a:r>
            <a:r>
              <a:rPr lang="sv-SE" dirty="0"/>
              <a:t>’Intygar</a:t>
            </a:r>
            <a:r>
              <a:rPr lang="sv-SE" dirty="0" smtClean="0"/>
              <a:t>’.</a:t>
            </a:r>
            <a:endParaRPr lang="sv-SE" dirty="0"/>
          </a:p>
          <a:p>
            <a:r>
              <a:rPr lang="sv-SE" dirty="0" smtClean="0"/>
              <a:t>En utomstående </a:t>
            </a:r>
            <a:r>
              <a:rPr lang="sv-SE" dirty="0"/>
              <a:t>styrker väljarens identitet </a:t>
            </a:r>
            <a:r>
              <a:rPr lang="sv-SE" dirty="0">
                <a:sym typeface="Wingdings" panose="05000000000000000000" pitchFamily="2" charset="2"/>
              </a:rPr>
              <a:t> </a:t>
            </a:r>
            <a:r>
              <a:rPr lang="sv-SE" dirty="0" smtClean="0">
                <a:sym typeface="Wingdings" panose="05000000000000000000" pitchFamily="2" charset="2"/>
              </a:rPr>
              <a:t>skriv </a:t>
            </a:r>
            <a:r>
              <a:rPr lang="sv-SE" dirty="0">
                <a:sym typeface="Wingdings" panose="05000000000000000000" pitchFamily="2" charset="2"/>
              </a:rPr>
              <a:t>in personnummer eller födelsedatum </a:t>
            </a:r>
            <a:r>
              <a:rPr lang="sv-SE" b="1" dirty="0" smtClean="0">
                <a:sym typeface="Wingdings" panose="05000000000000000000" pitchFamily="2" charset="2"/>
              </a:rPr>
              <a:t>på </a:t>
            </a:r>
            <a:r>
              <a:rPr lang="sv-SE" b="1" dirty="0">
                <a:sym typeface="Wingdings" panose="05000000000000000000" pitchFamily="2" charset="2"/>
              </a:rPr>
              <a:t>den som intygar</a:t>
            </a:r>
            <a:r>
              <a:rPr lang="sv-SE" dirty="0">
                <a:sym typeface="Wingdings" panose="05000000000000000000" pitchFamily="2" charset="2"/>
              </a:rPr>
              <a:t>. </a:t>
            </a:r>
            <a:r>
              <a:rPr lang="sv-SE" dirty="0" smtClean="0">
                <a:sym typeface="Wingdings" panose="05000000000000000000" pitchFamily="2" charset="2"/>
              </a:rPr>
              <a:t>Id-handling krävs! </a:t>
            </a:r>
            <a:endParaRPr lang="sv-SE" dirty="0"/>
          </a:p>
        </p:txBody>
      </p:sp>
      <p:sp>
        <p:nvSpPr>
          <p:cNvPr id="7" name="Platshållare för bildnummer 6"/>
          <p:cNvSpPr>
            <a:spLocks noGrp="1"/>
          </p:cNvSpPr>
          <p:nvPr>
            <p:ph type="sldNum" sz="quarter" idx="12"/>
          </p:nvPr>
        </p:nvSpPr>
        <p:spPr/>
        <p:txBody>
          <a:bodyPr/>
          <a:lstStyle/>
          <a:p>
            <a:fld id="{696A28D3-22CF-4FB0-80FD-EC473B325B38}" type="slidenum">
              <a:rPr lang="sv-SE" smtClean="0"/>
              <a:t>20</a:t>
            </a:fld>
            <a:endParaRPr lang="sv-SE" dirty="0"/>
          </a:p>
        </p:txBody>
      </p:sp>
      <p:pic>
        <p:nvPicPr>
          <p:cNvPr id="8" name="Bildobjekt 7"/>
          <p:cNvPicPr>
            <a:picLocks noChangeAspect="1"/>
          </p:cNvPicPr>
          <p:nvPr/>
        </p:nvPicPr>
        <p:blipFill rotWithShape="1">
          <a:blip r:embed="rId3" cstate="hqprint">
            <a:extLst>
              <a:ext uri="{28A0092B-C50C-407E-A947-70E740481C1C}">
                <a14:useLocalDpi xmlns:a14="http://schemas.microsoft.com/office/drawing/2010/main" val="0"/>
              </a:ext>
            </a:extLst>
          </a:blip>
          <a:srcRect t="-2"/>
          <a:stretch/>
        </p:blipFill>
        <p:spPr>
          <a:xfrm>
            <a:off x="6046596" y="1345577"/>
            <a:ext cx="5660972" cy="691445"/>
          </a:xfrm>
          <a:prstGeom prst="rect">
            <a:avLst/>
          </a:prstGeom>
          <a:effectLst>
            <a:outerShdw blurRad="50800" dist="38100" dir="5400000" algn="t" rotWithShape="0">
              <a:prstClr val="black">
                <a:alpha val="40000"/>
              </a:prstClr>
            </a:outerShdw>
          </a:effectLst>
        </p:spPr>
      </p:pic>
      <p:pic>
        <p:nvPicPr>
          <p:cNvPr id="9" name="Bildobjekt 8"/>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044768" y="2591725"/>
            <a:ext cx="5662800" cy="695746"/>
          </a:xfrm>
          <a:prstGeom prst="rect">
            <a:avLst/>
          </a:prstGeom>
          <a:effectLst>
            <a:outerShdw blurRad="50800" dist="38100" dir="5400000" algn="t" rotWithShape="0">
              <a:prstClr val="black">
                <a:alpha val="40000"/>
              </a:prstClr>
            </a:outerShdw>
          </a:effectLst>
        </p:spPr>
      </p:pic>
      <p:pic>
        <p:nvPicPr>
          <p:cNvPr id="10" name="Bildobjekt 9"/>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6044768" y="3815888"/>
            <a:ext cx="5662800" cy="72422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6392073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Digitala id-handlingar</a:t>
            </a:r>
            <a:endParaRPr lang="sv-SE" dirty="0"/>
          </a:p>
        </p:txBody>
      </p:sp>
      <p:sp>
        <p:nvSpPr>
          <p:cNvPr id="3" name="Platshållare för innehåll 2"/>
          <p:cNvSpPr>
            <a:spLocks noGrp="1"/>
          </p:cNvSpPr>
          <p:nvPr>
            <p:ph idx="1"/>
          </p:nvPr>
        </p:nvSpPr>
        <p:spPr/>
        <p:txBody>
          <a:bodyPr/>
          <a:lstStyle/>
          <a:p>
            <a:r>
              <a:rPr lang="sv-SE" dirty="0" smtClean="0"/>
              <a:t>Kan godkännas om de kommer från:</a:t>
            </a:r>
          </a:p>
          <a:p>
            <a:pPr lvl="1"/>
            <a:r>
              <a:rPr lang="sv-SE" dirty="0" err="1" smtClean="0"/>
              <a:t>BankID</a:t>
            </a:r>
            <a:endParaRPr lang="sv-SE" dirty="0" smtClean="0"/>
          </a:p>
          <a:p>
            <a:pPr lvl="1"/>
            <a:r>
              <a:rPr lang="sv-SE" dirty="0" smtClean="0"/>
              <a:t>Freja (om det står ”Freja+” ovanför legitimationen)</a:t>
            </a:r>
          </a:p>
          <a:p>
            <a:r>
              <a:rPr lang="sv-SE" dirty="0" smtClean="0"/>
              <a:t>Samma regler i övrigt som vid fysiska id-kort</a:t>
            </a:r>
          </a:p>
          <a:p>
            <a:r>
              <a:rPr lang="sv-SE" dirty="0" smtClean="0"/>
              <a:t>Kontrollera äktheten</a:t>
            </a:r>
          </a:p>
          <a:p>
            <a:endParaRPr lang="sv-SE" dirty="0"/>
          </a:p>
          <a:p>
            <a:endParaRPr lang="sv-SE" dirty="0"/>
          </a:p>
          <a:p>
            <a:endParaRPr lang="sv-SE" dirty="0"/>
          </a:p>
        </p:txBody>
      </p:sp>
    </p:spTree>
    <p:extLst>
      <p:ext uri="{BB962C8B-B14F-4D97-AF65-F5344CB8AC3E}">
        <p14:creationId xmlns:p14="http://schemas.microsoft.com/office/powerpoint/2010/main" val="25621756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t>
            </a:r>
            <a:endParaRPr lang="sv-SE" dirty="0"/>
          </a:p>
        </p:txBody>
      </p:sp>
      <p:pic>
        <p:nvPicPr>
          <p:cNvPr id="4" name="bankid_visuell_kontroll_sw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535113"/>
            <a:ext cx="7735887" cy="4351337"/>
          </a:xfrm>
        </p:spPr>
      </p:pic>
    </p:spTree>
    <p:extLst>
      <p:ext uri="{BB962C8B-B14F-4D97-AF65-F5344CB8AC3E}">
        <p14:creationId xmlns:p14="http://schemas.microsoft.com/office/powerpoint/2010/main" val="3758156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p:cNvPicPr>
            <a:picLocks noGrp="1" noChangeAspect="1"/>
          </p:cNvPicPr>
          <p:nvPr>
            <p:ph sz="half" idx="2"/>
          </p:nvPr>
        </p:nvPicPr>
        <p:blipFill>
          <a:blip r:embed="rId3"/>
          <a:stretch>
            <a:fillRect/>
          </a:stretch>
        </p:blipFill>
        <p:spPr>
          <a:xfrm>
            <a:off x="6189663" y="1548214"/>
            <a:ext cx="4994275" cy="4315610"/>
          </a:xfrm>
          <a:prstGeom prst="rect">
            <a:avLst/>
          </a:prstGeom>
        </p:spPr>
      </p:pic>
      <p:pic>
        <p:nvPicPr>
          <p:cNvPr id="6" name="Platshållare för innehåll 5"/>
          <p:cNvPicPr>
            <a:picLocks noGrp="1" noChangeAspect="1"/>
          </p:cNvPicPr>
          <p:nvPr>
            <p:ph sz="half" idx="1"/>
          </p:nvPr>
        </p:nvPicPr>
        <p:blipFill rotWithShape="1">
          <a:blip r:embed="rId4"/>
          <a:srcRect l="37802"/>
          <a:stretch/>
        </p:blipFill>
        <p:spPr>
          <a:xfrm>
            <a:off x="1080044" y="1535113"/>
            <a:ext cx="4850313" cy="4351337"/>
          </a:xfrm>
          <a:prstGeom prst="rect">
            <a:avLst/>
          </a:prstGeom>
        </p:spPr>
      </p:pic>
      <p:pic>
        <p:nvPicPr>
          <p:cNvPr id="7" name="Bildobjekt 6"/>
          <p:cNvPicPr>
            <a:picLocks noChangeAspect="1"/>
          </p:cNvPicPr>
          <p:nvPr/>
        </p:nvPicPr>
        <p:blipFill>
          <a:blip r:embed="rId5"/>
          <a:stretch>
            <a:fillRect/>
          </a:stretch>
        </p:blipFill>
        <p:spPr>
          <a:xfrm>
            <a:off x="1080044" y="522086"/>
            <a:ext cx="1774053" cy="707302"/>
          </a:xfrm>
          <a:prstGeom prst="rect">
            <a:avLst/>
          </a:prstGeom>
        </p:spPr>
      </p:pic>
    </p:spTree>
    <p:extLst>
      <p:ext uri="{BB962C8B-B14F-4D97-AF65-F5344CB8AC3E}">
        <p14:creationId xmlns:p14="http://schemas.microsoft.com/office/powerpoint/2010/main" val="263247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Granska </a:t>
            </a:r>
            <a:r>
              <a:rPr lang="sv-SE" dirty="0" smtClean="0"/>
              <a:t>valkuvert</a:t>
            </a:r>
            <a:endParaRPr lang="sv-SE" dirty="0"/>
          </a:p>
        </p:txBody>
      </p:sp>
      <p:sp>
        <p:nvSpPr>
          <p:cNvPr id="3" name="Platshållare för innehåll 2"/>
          <p:cNvSpPr>
            <a:spLocks noGrp="1"/>
          </p:cNvSpPr>
          <p:nvPr>
            <p:ph idx="1"/>
          </p:nvPr>
        </p:nvSpPr>
        <p:spPr>
          <a:xfrm>
            <a:off x="912306" y="1651031"/>
            <a:ext cx="10176001" cy="4592310"/>
          </a:xfrm>
        </p:spPr>
        <p:txBody>
          <a:bodyPr/>
          <a:lstStyle/>
          <a:p>
            <a:pPr lvl="0"/>
            <a:r>
              <a:rPr lang="sv-SE" dirty="0" smtClean="0"/>
              <a:t>Endast en valsedel. </a:t>
            </a:r>
          </a:p>
          <a:p>
            <a:pPr lvl="0"/>
            <a:r>
              <a:rPr lang="sv-SE" dirty="0" smtClean="0"/>
              <a:t>Valsedel ovikt.</a:t>
            </a:r>
            <a:endParaRPr lang="sv-SE" dirty="0"/>
          </a:p>
          <a:p>
            <a:pPr lvl="0"/>
            <a:r>
              <a:rPr lang="sv-SE" dirty="0"/>
              <a:t>Valkuvertet </a:t>
            </a:r>
            <a:r>
              <a:rPr lang="sv-SE" dirty="0" smtClean="0"/>
              <a:t>förslutet.</a:t>
            </a:r>
            <a:endParaRPr lang="sv-SE" dirty="0"/>
          </a:p>
          <a:p>
            <a:pPr lvl="0"/>
            <a:r>
              <a:rPr lang="sv-SE" dirty="0"/>
              <a:t>Valkuvertet fritt från </a:t>
            </a:r>
            <a:r>
              <a:rPr lang="sv-SE" dirty="0" smtClean="0"/>
              <a:t>markeringar.</a:t>
            </a:r>
            <a:endParaRPr lang="sv-SE"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24</a:t>
            </a:fld>
            <a:endParaRPr lang="sv-SE" dirty="0"/>
          </a:p>
        </p:txBody>
      </p:sp>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636464" y="1229388"/>
            <a:ext cx="2562727" cy="2033810"/>
          </a:xfrm>
          <a:prstGeom prst="rect">
            <a:avLst/>
          </a:prstGeom>
          <a:effectLst>
            <a:outerShdw blurRad="50800" dist="38100" dir="2700000" algn="tl" rotWithShape="0">
              <a:prstClr val="black">
                <a:alpha val="40000"/>
              </a:prstClr>
            </a:outerShdw>
          </a:effectLst>
        </p:spPr>
      </p:pic>
      <p:pic>
        <p:nvPicPr>
          <p:cNvPr id="6" name="Bildobjekt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404429" y="2763279"/>
            <a:ext cx="2563200" cy="2034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7763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Innan rösten läggs ner i uppsamlingslådan </a:t>
            </a:r>
            <a:endParaRPr lang="sv-SE" dirty="0"/>
          </a:p>
        </p:txBody>
      </p:sp>
      <p:sp>
        <p:nvSpPr>
          <p:cNvPr id="3" name="Platshållare för innehåll 2"/>
          <p:cNvSpPr>
            <a:spLocks noGrp="1"/>
          </p:cNvSpPr>
          <p:nvPr>
            <p:ph idx="1"/>
          </p:nvPr>
        </p:nvSpPr>
        <p:spPr/>
        <p:txBody>
          <a:bodyPr/>
          <a:lstStyle/>
          <a:p>
            <a:r>
              <a:rPr lang="sv-SE" dirty="0" smtClean="0"/>
              <a:t>Valkuvert läggs med röstkort i fönsterkuvertet</a:t>
            </a:r>
          </a:p>
          <a:p>
            <a:r>
              <a:rPr lang="sv-SE" dirty="0" smtClean="0"/>
              <a:t>Var noga med att lägga röstkortet så att informationen om vallokalen syns i fönsterrutan</a:t>
            </a:r>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7479" y="2767501"/>
            <a:ext cx="5045172" cy="3588507"/>
          </a:xfrm>
          <a:prstGeom prst="rect">
            <a:avLst/>
          </a:prstGeom>
          <a:ln>
            <a:solidFill>
              <a:schemeClr val="bg2"/>
            </a:solidFill>
          </a:ln>
          <a:effectLst>
            <a:outerShdw blurRad="50800" dist="38100" dir="2700000" algn="tl" rotWithShape="0">
              <a:prstClr val="black">
                <a:alpha val="40000"/>
              </a:prstClr>
            </a:outerShdw>
          </a:effectLst>
        </p:spPr>
      </p:pic>
      <p:sp>
        <p:nvSpPr>
          <p:cNvPr id="6" name="Rektangel 5"/>
          <p:cNvSpPr/>
          <p:nvPr/>
        </p:nvSpPr>
        <p:spPr>
          <a:xfrm>
            <a:off x="7010400" y="4546600"/>
            <a:ext cx="2374900" cy="1536700"/>
          </a:xfrm>
          <a:prstGeom prst="rect">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9870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t>Uppsamlingslådan</a:t>
            </a:r>
          </a:p>
        </p:txBody>
      </p:sp>
      <p:sp>
        <p:nvSpPr>
          <p:cNvPr id="4" name="Platshållare för innehåll 3"/>
          <p:cNvSpPr>
            <a:spLocks noGrp="1"/>
          </p:cNvSpPr>
          <p:nvPr>
            <p:ph sz="half" idx="1"/>
          </p:nvPr>
        </p:nvSpPr>
        <p:spPr/>
        <p:txBody>
          <a:bodyPr/>
          <a:lstStyle/>
          <a:p>
            <a:r>
              <a:rPr lang="sv-SE" dirty="0" smtClean="0"/>
              <a:t>Öppna </a:t>
            </a:r>
            <a:r>
              <a:rPr lang="sv-SE" dirty="0"/>
              <a:t>aldrig </a:t>
            </a:r>
            <a:r>
              <a:rPr lang="sv-SE" dirty="0" smtClean="0"/>
              <a:t>uppsamlingslådan förrän </a:t>
            </a:r>
            <a:r>
              <a:rPr lang="sv-SE" dirty="0"/>
              <a:t>fönsterkuverten ska räknas.</a:t>
            </a:r>
          </a:p>
          <a:p>
            <a:r>
              <a:rPr lang="sv-SE" dirty="0"/>
              <a:t>Hålls synlig men utom räckhåll för andra.</a:t>
            </a:r>
          </a:p>
          <a:p>
            <a:endParaRPr lang="sv-SE" dirty="0"/>
          </a:p>
        </p:txBody>
      </p:sp>
      <p:sp>
        <p:nvSpPr>
          <p:cNvPr id="3" name="Platshållare för innehåll 2"/>
          <p:cNvSpPr>
            <a:spLocks noGrp="1"/>
          </p:cNvSpPr>
          <p:nvPr>
            <p:ph sz="half" idx="2"/>
          </p:nvPr>
        </p:nvSpPr>
        <p:spPr/>
        <p:txBody>
          <a:bodyPr/>
          <a:lstStyle/>
          <a:p>
            <a:pPr marL="0" indent="0">
              <a:buNone/>
            </a:pPr>
            <a:endParaRPr lang="sv-SE" dirty="0"/>
          </a:p>
          <a:p>
            <a:pPr marL="0" indent="0">
              <a:buNone/>
            </a:pPr>
            <a:endParaRPr lang="sv-SE"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504" y="1530217"/>
            <a:ext cx="5363912" cy="3578496"/>
          </a:xfrm>
          <a:prstGeom prst="rect">
            <a:avLst/>
          </a:prstGeom>
        </p:spPr>
      </p:pic>
    </p:spTree>
    <p:extLst>
      <p:ext uri="{BB962C8B-B14F-4D97-AF65-F5344CB8AC3E}">
        <p14:creationId xmlns:p14="http://schemas.microsoft.com/office/powerpoint/2010/main" val="281733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innehåll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096000" y="2024471"/>
            <a:ext cx="5587387" cy="4050678"/>
          </a:xfrm>
        </p:spPr>
      </p:pic>
      <p:sp>
        <p:nvSpPr>
          <p:cNvPr id="2" name="Rubrik 1"/>
          <p:cNvSpPr>
            <a:spLocks noGrp="1"/>
          </p:cNvSpPr>
          <p:nvPr>
            <p:ph type="title"/>
          </p:nvPr>
        </p:nvSpPr>
        <p:spPr/>
        <p:txBody>
          <a:bodyPr/>
          <a:lstStyle/>
          <a:p>
            <a:r>
              <a:rPr lang="sv-SE" dirty="0" smtClean="0"/>
              <a:t>Hur bevaras valhemligheten?</a:t>
            </a:r>
            <a:endParaRPr lang="sv-SE" dirty="0"/>
          </a:p>
        </p:txBody>
      </p:sp>
      <p:sp>
        <p:nvSpPr>
          <p:cNvPr id="4" name="Platshållare för innehåll 3"/>
          <p:cNvSpPr>
            <a:spLocks noGrp="1"/>
          </p:cNvSpPr>
          <p:nvPr>
            <p:ph sz="half" idx="1"/>
          </p:nvPr>
        </p:nvSpPr>
        <p:spPr>
          <a:xfrm>
            <a:off x="1008000" y="1422686"/>
            <a:ext cx="4994401" cy="4540036"/>
          </a:xfrm>
        </p:spPr>
        <p:txBody>
          <a:bodyPr/>
          <a:lstStyle/>
          <a:p>
            <a:r>
              <a:rPr lang="sv-SE" sz="2000" dirty="0"/>
              <a:t>Röstmottagarna sorterar </a:t>
            </a:r>
            <a:r>
              <a:rPr lang="sv-SE" sz="2000" dirty="0" smtClean="0"/>
              <a:t>igenklistrade fönsterkuvert.</a:t>
            </a:r>
            <a:endParaRPr lang="sv-SE" sz="2000" dirty="0"/>
          </a:p>
          <a:p>
            <a:r>
              <a:rPr lang="sv-SE" sz="2000" dirty="0"/>
              <a:t>Valnämnden genom PostNord eller annan postleverantör levererar förtidsrösterna till vallokalerna under valdagen. </a:t>
            </a:r>
          </a:p>
          <a:p>
            <a:r>
              <a:rPr lang="sv-SE" sz="2000" dirty="0"/>
              <a:t>Röstmottagarna </a:t>
            </a:r>
            <a:r>
              <a:rPr lang="sv-SE" sz="2000" dirty="0" smtClean="0"/>
              <a:t>granskar </a:t>
            </a:r>
            <a:r>
              <a:rPr lang="sv-SE" sz="2000" dirty="0"/>
              <a:t>förtidsrösterna under valdagen.</a:t>
            </a:r>
          </a:p>
          <a:p>
            <a:r>
              <a:rPr lang="sv-SE" sz="2000" dirty="0"/>
              <a:t>Röstkortet och </a:t>
            </a:r>
            <a:r>
              <a:rPr lang="sv-SE" sz="2000" dirty="0" smtClean="0"/>
              <a:t>de stängda valkuverten </a:t>
            </a:r>
            <a:r>
              <a:rPr lang="sv-SE" sz="2000" dirty="0"/>
              <a:t>skiljs åt = valhemligheten bevaras.</a:t>
            </a:r>
          </a:p>
          <a:p>
            <a:r>
              <a:rPr lang="sv-SE" sz="2000" dirty="0"/>
              <a:t>Valkuverten läggs oöppnade ner i valurnan efter att röstmottagningen är avslutad.</a:t>
            </a:r>
          </a:p>
          <a:p>
            <a:endParaRPr lang="sv-SE" sz="1800" dirty="0"/>
          </a:p>
        </p:txBody>
      </p:sp>
    </p:spTree>
    <p:extLst>
      <p:ext uri="{BB962C8B-B14F-4D97-AF65-F5344CB8AC3E}">
        <p14:creationId xmlns:p14="http://schemas.microsoft.com/office/powerpoint/2010/main" val="101195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 </a:t>
            </a:r>
            <a:br>
              <a:rPr lang="sv-SE" dirty="0" smtClean="0"/>
            </a:br>
            <a:r>
              <a:rPr lang="sv-SE" dirty="0" smtClean="0"/>
              <a:t>Kunskapstest</a:t>
            </a:r>
            <a:endParaRPr lang="sv-SE" dirty="0"/>
          </a:p>
        </p:txBody>
      </p:sp>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599984" y="1871502"/>
            <a:ext cx="4992033" cy="3678559"/>
          </a:xfrm>
          <a:prstGeom prst="rect">
            <a:avLst/>
          </a:prstGeom>
          <a:noFill/>
          <a:extLst>
            <a:ext uri="{909E8E84-426E-40DD-AFC4-6F175D3DCCD1}">
              <a14:hiddenFill xmlns:a14="http://schemas.microsoft.com/office/drawing/2010/main">
                <a:solidFill>
                  <a:srgbClr val="FFFFFF"/>
                </a:solidFill>
              </a14:hiddenFill>
            </a:ext>
          </a:extLst>
        </p:spPr>
      </p:pic>
      <p:sp>
        <p:nvSpPr>
          <p:cNvPr id="5" name="Platshållare för bildnummer 4"/>
          <p:cNvSpPr>
            <a:spLocks noGrp="1"/>
          </p:cNvSpPr>
          <p:nvPr>
            <p:ph type="sldNum" sz="quarter" idx="12"/>
          </p:nvPr>
        </p:nvSpPr>
        <p:spPr/>
        <p:txBody>
          <a:bodyPr/>
          <a:lstStyle/>
          <a:p>
            <a:fld id="{696A28D3-22CF-4FB0-80FD-EC473B325B38}" type="slidenum">
              <a:rPr lang="sv-SE" smtClean="0"/>
              <a:t>28</a:t>
            </a:fld>
            <a:endParaRPr lang="sv-SE"/>
          </a:p>
        </p:txBody>
      </p:sp>
    </p:spTree>
    <p:extLst>
      <p:ext uri="{BB962C8B-B14F-4D97-AF65-F5344CB8AC3E}">
        <p14:creationId xmlns:p14="http://schemas.microsoft.com/office/powerpoint/2010/main" val="40894516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Övning - </a:t>
            </a:r>
            <a:r>
              <a:rPr lang="sv-SE" dirty="0"/>
              <a:t>markera i </a:t>
            </a:r>
            <a:r>
              <a:rPr lang="sv-SE" dirty="0" smtClean="0"/>
              <a:t>väljarförteckningen</a:t>
            </a:r>
            <a:endParaRPr lang="sv-SE" dirty="0"/>
          </a:p>
        </p:txBody>
      </p:sp>
      <p:sp>
        <p:nvSpPr>
          <p:cNvPr id="3" name="Platshållare för innehåll 2"/>
          <p:cNvSpPr>
            <a:spLocks noGrp="1"/>
          </p:cNvSpPr>
          <p:nvPr>
            <p:ph idx="1"/>
          </p:nvPr>
        </p:nvSpPr>
        <p:spPr>
          <a:xfrm>
            <a:off x="1008000" y="1535113"/>
            <a:ext cx="4395274" cy="4351338"/>
          </a:xfrm>
        </p:spPr>
        <p:txBody>
          <a:bodyPr/>
          <a:lstStyle/>
          <a:p>
            <a:pPr marL="0" indent="0">
              <a:buNone/>
            </a:pPr>
            <a:r>
              <a:rPr lang="sv-SE" dirty="0"/>
              <a:t>Väljaren kommer in, visar upp detta röstkort och legitimerar sig med giltig </a:t>
            </a:r>
            <a:r>
              <a:rPr lang="sv-SE" dirty="0" smtClean="0"/>
              <a:t>id-handling.</a:t>
            </a:r>
          </a:p>
          <a:p>
            <a:pPr marL="0" indent="0">
              <a:buNone/>
            </a:pPr>
            <a:r>
              <a:rPr lang="sv-SE" dirty="0"/>
              <a:t>Väljaren är den första för dagen som röstar</a:t>
            </a:r>
            <a:r>
              <a:rPr lang="sv-SE" dirty="0" smtClean="0"/>
              <a:t>.</a:t>
            </a:r>
            <a:endParaRPr lang="sv-SE" dirty="0"/>
          </a:p>
          <a:p>
            <a:r>
              <a:rPr lang="sv-SE" dirty="0" smtClean="0"/>
              <a:t>Hur </a:t>
            </a:r>
            <a:r>
              <a:rPr lang="sv-SE" dirty="0"/>
              <a:t>markerar du i väljarförteckning och på fönsterkuvert</a:t>
            </a:r>
            <a:r>
              <a:rPr lang="sv-SE" dirty="0" smtClean="0"/>
              <a:t>?</a:t>
            </a:r>
            <a:endParaRPr lang="sv-SE" dirty="0"/>
          </a:p>
        </p:txBody>
      </p:sp>
      <p:pic>
        <p:nvPicPr>
          <p:cNvPr id="4" name="Bildobjekt 3"/>
          <p:cNvPicPr>
            <a:picLocks noChangeAspect="1"/>
          </p:cNvPicPr>
          <p:nvPr/>
        </p:nvPicPr>
        <p:blipFill>
          <a:blip r:embed="rId3"/>
          <a:stretch>
            <a:fillRect/>
          </a:stretch>
        </p:blipFill>
        <p:spPr>
          <a:xfrm>
            <a:off x="5403274" y="1424276"/>
            <a:ext cx="5968432" cy="420488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141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smtClean="0"/>
              <a:t>       VÄLKOMMEN!                </a:t>
            </a:r>
            <a:endParaRPr lang="sv-SE" dirty="0"/>
          </a:p>
        </p:txBody>
      </p:sp>
      <p:sp>
        <p:nvSpPr>
          <p:cNvPr id="4" name="Platshållare för innehåll 3"/>
          <p:cNvSpPr>
            <a:spLocks noGrp="1"/>
          </p:cNvSpPr>
          <p:nvPr>
            <p:ph sz="half" idx="2"/>
          </p:nvPr>
        </p:nvSpPr>
        <p:spPr/>
        <p:txBody>
          <a:bodyPr/>
          <a:lstStyle/>
          <a:p>
            <a:pPr marL="0" indent="0">
              <a:buNone/>
            </a:pPr>
            <a:r>
              <a:rPr lang="sv-SE" b="1" dirty="0"/>
              <a:t>Utbildningens delar:</a:t>
            </a:r>
          </a:p>
          <a:p>
            <a:r>
              <a:rPr lang="sv-SE" dirty="0"/>
              <a:t>Röstningslokal, </a:t>
            </a:r>
            <a:r>
              <a:rPr lang="sv-SE" dirty="0" smtClean="0"/>
              <a:t>valsedlar </a:t>
            </a:r>
            <a:r>
              <a:rPr lang="sv-SE" dirty="0"/>
              <a:t>och valhemligheten</a:t>
            </a:r>
          </a:p>
          <a:p>
            <a:r>
              <a:rPr lang="sv-SE" dirty="0"/>
              <a:t>Röstmottagning </a:t>
            </a:r>
          </a:p>
          <a:p>
            <a:r>
              <a:rPr lang="sv-SE" dirty="0" smtClean="0"/>
              <a:t>Bemötande </a:t>
            </a:r>
            <a:r>
              <a:rPr lang="sv-SE" dirty="0"/>
              <a:t>och säkerhet</a:t>
            </a:r>
          </a:p>
          <a:p>
            <a:r>
              <a:rPr lang="sv-SE" dirty="0"/>
              <a:t>Rutiner vid dagens slut</a:t>
            </a:r>
          </a:p>
          <a:p>
            <a:endParaRPr lang="sv-SE" dirty="0"/>
          </a:p>
        </p:txBody>
      </p:sp>
      <p:sp>
        <p:nvSpPr>
          <p:cNvPr id="2" name="Platshållare för bildnummer 1"/>
          <p:cNvSpPr>
            <a:spLocks noGrp="1"/>
          </p:cNvSpPr>
          <p:nvPr>
            <p:ph type="sldNum" sz="quarter" idx="12"/>
          </p:nvPr>
        </p:nvSpPr>
        <p:spPr/>
        <p:txBody>
          <a:bodyPr/>
          <a:lstStyle/>
          <a:p>
            <a:fld id="{696A28D3-22CF-4FB0-80FD-EC473B325B38}" type="slidenum">
              <a:rPr lang="sv-SE" smtClean="0"/>
              <a:t>3</a:t>
            </a:fld>
            <a:endParaRPr lang="sv-SE" dirty="0"/>
          </a:p>
        </p:txBody>
      </p:sp>
      <p:pic>
        <p:nvPicPr>
          <p:cNvPr id="6" name="Platshållare för innehåll 5"/>
          <p:cNvPicPr>
            <a:picLocks noGrp="1" noChangeAspect="1"/>
          </p:cNvPicPr>
          <p:nvPr>
            <p:ph sz="half" idx="1"/>
          </p:nvPr>
        </p:nvPicPr>
        <p:blipFill>
          <a:blip r:embed="rId3" cstate="hqprint">
            <a:extLst>
              <a:ext uri="{28A0092B-C50C-407E-A947-70E740481C1C}">
                <a14:useLocalDpi xmlns:a14="http://schemas.microsoft.com/office/drawing/2010/main" val="0"/>
              </a:ext>
            </a:extLst>
          </a:blip>
          <a:stretch>
            <a:fillRect/>
          </a:stretch>
        </p:blipFill>
        <p:spPr>
          <a:xfrm>
            <a:off x="725714" y="1669144"/>
            <a:ext cx="5167086" cy="3669274"/>
          </a:xfrm>
        </p:spPr>
      </p:pic>
    </p:spTree>
    <p:extLst>
      <p:ext uri="{BB962C8B-B14F-4D97-AF65-F5344CB8AC3E}">
        <p14:creationId xmlns:p14="http://schemas.microsoft.com/office/powerpoint/2010/main" val="25467068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tshållare för innehåll 1">
            <a:extLst>
              <a:ext uri="{C183D7F6-B498-43B3-948B-1728B52AA6E4}">
                <adec:decorative xmlns=""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10668" y="1085850"/>
            <a:ext cx="6117652" cy="4351337"/>
          </a:xfrm>
          <a:effectLst>
            <a:outerShdw blurRad="50800" dist="38100" dir="5400000" algn="t" rotWithShape="0">
              <a:prstClr val="black">
                <a:alpha val="40000"/>
              </a:prstClr>
            </a:outerShdw>
          </a:effectLst>
        </p:spPr>
      </p:pic>
      <p:pic>
        <p:nvPicPr>
          <p:cNvPr id="6" name="Bildobjekt 5">
            <a:extLst>
              <a:ext uri="{C183D7F6-B498-43B3-948B-1728B52AA6E4}">
                <adec:decorative xmlns=""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7909" y="2345020"/>
            <a:ext cx="6168992" cy="3864249"/>
          </a:xfrm>
          <a:prstGeom prst="rect">
            <a:avLst/>
          </a:prstGeom>
          <a:ln>
            <a:noFill/>
          </a:ln>
          <a:effectLst>
            <a:outerShdw blurRad="50800" dist="38100" dir="5400000" algn="t" rotWithShape="0">
              <a:prstClr val="black">
                <a:alpha val="40000"/>
              </a:prstClr>
            </a:outerShdw>
          </a:effectLst>
        </p:spPr>
      </p:pic>
      <p:sp>
        <p:nvSpPr>
          <p:cNvPr id="5" name="Rubrik 1"/>
          <p:cNvSpPr>
            <a:spLocks noGrp="1"/>
          </p:cNvSpPr>
          <p:nvPr>
            <p:ph type="title"/>
          </p:nvPr>
        </p:nvSpPr>
        <p:spPr>
          <a:xfrm>
            <a:off x="791629" y="152400"/>
            <a:ext cx="10176000" cy="933450"/>
          </a:xfrm>
        </p:spPr>
        <p:txBody>
          <a:bodyPr/>
          <a:lstStyle/>
          <a:p>
            <a:pPr algn="ctr"/>
            <a:r>
              <a:rPr lang="sv-SE" dirty="0" smtClean="0"/>
              <a:t>Facit</a:t>
            </a:r>
            <a:endParaRPr lang="sv-SE" dirty="0"/>
          </a:p>
        </p:txBody>
      </p:sp>
    </p:spTree>
    <p:extLst>
      <p:ext uri="{BB962C8B-B14F-4D97-AF65-F5344CB8AC3E}">
        <p14:creationId xmlns:p14="http://schemas.microsoft.com/office/powerpoint/2010/main" val="33139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p:cNvSpPr>
            <a:spLocks noGrp="1"/>
          </p:cNvSpPr>
          <p:nvPr>
            <p:ph type="body" idx="1"/>
          </p:nvPr>
        </p:nvSpPr>
        <p:spPr/>
        <p:txBody>
          <a:bodyPr/>
          <a:lstStyle/>
          <a:p>
            <a:r>
              <a:rPr lang="sv-SE" dirty="0" smtClean="0"/>
              <a:t>Budröstning</a:t>
            </a:r>
            <a:endParaRPr lang="sv-SE" dirty="0"/>
          </a:p>
        </p:txBody>
      </p:sp>
      <p:sp>
        <p:nvSpPr>
          <p:cNvPr id="7" name="Platshållare för innehåll 6"/>
          <p:cNvSpPr>
            <a:spLocks noGrp="1"/>
          </p:cNvSpPr>
          <p:nvPr>
            <p:ph sz="half" idx="2"/>
          </p:nvPr>
        </p:nvSpPr>
        <p:spPr>
          <a:xfrm>
            <a:off x="1007533" y="2226391"/>
            <a:ext cx="4988984" cy="3774405"/>
          </a:xfrm>
        </p:spPr>
        <p:txBody>
          <a:bodyPr/>
          <a:lstStyle/>
          <a:p>
            <a:r>
              <a:rPr lang="sv-SE" dirty="0" smtClean="0"/>
              <a:t>När </a:t>
            </a:r>
            <a:r>
              <a:rPr lang="sv-SE" dirty="0"/>
              <a:t>väljaren behöver hjälp med att transportera sin röst till en röstningslokal eller vallokal finns budröstning. </a:t>
            </a:r>
            <a:endParaRPr lang="sv-SE" dirty="0" smtClean="0"/>
          </a:p>
          <a:p>
            <a:r>
              <a:rPr lang="sv-SE" dirty="0" smtClean="0"/>
              <a:t>Vid </a:t>
            </a:r>
            <a:r>
              <a:rPr lang="sv-SE" dirty="0"/>
              <a:t>budröstning behövs väljaren, </a:t>
            </a:r>
            <a:r>
              <a:rPr lang="sv-SE" dirty="0">
                <a:solidFill>
                  <a:prstClr val="black"/>
                </a:solidFill>
              </a:rPr>
              <a:t>ett vittne, och ett bud. </a:t>
            </a:r>
            <a:endParaRPr lang="sv-SE" dirty="0" smtClean="0">
              <a:solidFill>
                <a:prstClr val="black"/>
              </a:solidFill>
            </a:endParaRPr>
          </a:p>
          <a:p>
            <a:r>
              <a:rPr lang="sv-SE" dirty="0" smtClean="0">
                <a:solidFill>
                  <a:prstClr val="black"/>
                </a:solidFill>
              </a:rPr>
              <a:t>Dessutom </a:t>
            </a:r>
            <a:r>
              <a:rPr lang="sv-SE" dirty="0">
                <a:solidFill>
                  <a:prstClr val="black"/>
                </a:solidFill>
              </a:rPr>
              <a:t>behövs budröstningsmaterial</a:t>
            </a:r>
            <a:r>
              <a:rPr lang="sv-SE" dirty="0" smtClean="0">
                <a:solidFill>
                  <a:prstClr val="black"/>
                </a:solidFill>
              </a:rPr>
              <a:t>.</a:t>
            </a:r>
            <a:endParaRPr lang="sv-SE" dirty="0">
              <a:solidFill>
                <a:prstClr val="black"/>
              </a:solidFill>
            </a:endParaRPr>
          </a:p>
          <a:p>
            <a:endParaRPr lang="sv-SE" dirty="0"/>
          </a:p>
        </p:txBody>
      </p:sp>
      <p:sp>
        <p:nvSpPr>
          <p:cNvPr id="8" name="Platshållare för text 7"/>
          <p:cNvSpPr>
            <a:spLocks noGrp="1"/>
          </p:cNvSpPr>
          <p:nvPr>
            <p:ph type="body" sz="quarter" idx="3"/>
          </p:nvPr>
        </p:nvSpPr>
        <p:spPr/>
        <p:txBody>
          <a:bodyPr/>
          <a:lstStyle/>
          <a:p>
            <a:r>
              <a:rPr lang="sv-SE" dirty="0" smtClean="0"/>
              <a:t>Ambulerande röstmottagning</a:t>
            </a:r>
            <a:endParaRPr lang="sv-SE" dirty="0"/>
          </a:p>
        </p:txBody>
      </p:sp>
      <p:sp>
        <p:nvSpPr>
          <p:cNvPr id="9" name="Platshållare för innehåll 8"/>
          <p:cNvSpPr>
            <a:spLocks noGrp="1"/>
          </p:cNvSpPr>
          <p:nvPr>
            <p:ph sz="quarter" idx="4"/>
          </p:nvPr>
        </p:nvSpPr>
        <p:spPr/>
        <p:txBody>
          <a:bodyPr/>
          <a:lstStyle/>
          <a:p>
            <a:r>
              <a:rPr lang="sv-SE" dirty="0" smtClean="0"/>
              <a:t>Vid </a:t>
            </a:r>
            <a:r>
              <a:rPr lang="sv-SE" dirty="0"/>
              <a:t>ambulerande röstmottagning kan väljaren även få hjälp med att göra i ordning sin röst i hemma i bostaden.</a:t>
            </a:r>
          </a:p>
          <a:p>
            <a:r>
              <a:rPr lang="sv-SE" dirty="0" smtClean="0"/>
              <a:t>Två röstmottagare åker till väljaren. </a:t>
            </a:r>
            <a:endParaRPr lang="sv-SE" dirty="0"/>
          </a:p>
        </p:txBody>
      </p:sp>
      <p:sp>
        <p:nvSpPr>
          <p:cNvPr id="2" name="Rubrik 1"/>
          <p:cNvSpPr>
            <a:spLocks noGrp="1"/>
          </p:cNvSpPr>
          <p:nvPr>
            <p:ph type="title"/>
          </p:nvPr>
        </p:nvSpPr>
        <p:spPr/>
        <p:txBody>
          <a:bodyPr/>
          <a:lstStyle/>
          <a:p>
            <a:r>
              <a:rPr lang="sv-SE" dirty="0" smtClean="0"/>
              <a:t>Väljare som inte kan ta sig till röstningslokalen</a:t>
            </a:r>
            <a:endParaRPr lang="sv-SE" dirty="0"/>
          </a:p>
        </p:txBody>
      </p:sp>
    </p:spTree>
    <p:extLst>
      <p:ext uri="{BB962C8B-B14F-4D97-AF65-F5344CB8AC3E}">
        <p14:creationId xmlns:p14="http://schemas.microsoft.com/office/powerpoint/2010/main" val="400524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F221C9-8DB9-4653-99B3-043FB4050074}"/>
              </a:ext>
            </a:extLst>
          </p:cNvPr>
          <p:cNvSpPr>
            <a:spLocks noGrp="1"/>
          </p:cNvSpPr>
          <p:nvPr>
            <p:ph type="title"/>
          </p:nvPr>
        </p:nvSpPr>
        <p:spPr/>
        <p:txBody>
          <a:bodyPr/>
          <a:lstStyle/>
          <a:p>
            <a:r>
              <a:rPr lang="sv-SE" dirty="0" smtClean="0"/>
              <a:t>Ångerröstning</a:t>
            </a:r>
            <a:endParaRPr lang="sv-SE" dirty="0"/>
          </a:p>
        </p:txBody>
      </p:sp>
      <p:sp>
        <p:nvSpPr>
          <p:cNvPr id="3" name="Platshållare för innehåll 2">
            <a:extLst>
              <a:ext uri="{FF2B5EF4-FFF2-40B4-BE49-F238E27FC236}">
                <a16:creationId xmlns:a16="http://schemas.microsoft.com/office/drawing/2014/main" id="{24DA84A9-0AF6-4214-9B2A-F9B9EA64464C}"/>
              </a:ext>
            </a:extLst>
          </p:cNvPr>
          <p:cNvSpPr>
            <a:spLocks noGrp="1"/>
          </p:cNvSpPr>
          <p:nvPr>
            <p:ph sz="half" idx="1"/>
          </p:nvPr>
        </p:nvSpPr>
        <p:spPr/>
        <p:txBody>
          <a:bodyPr/>
          <a:lstStyle/>
          <a:p>
            <a:r>
              <a:rPr lang="sv-SE" dirty="0"/>
              <a:t>Har man förtidsröstat och vill ångerrösta så </a:t>
            </a:r>
            <a:r>
              <a:rPr lang="sv-SE" dirty="0" smtClean="0"/>
              <a:t>kan man göra </a:t>
            </a:r>
            <a:r>
              <a:rPr lang="sv-SE" dirty="0"/>
              <a:t>detta på valdagen i sin </a:t>
            </a:r>
            <a:r>
              <a:rPr lang="sv-SE" dirty="0" smtClean="0"/>
              <a:t>vallokal.</a:t>
            </a:r>
          </a:p>
          <a:p>
            <a:r>
              <a:rPr lang="sv-SE" dirty="0" smtClean="0"/>
              <a:t>Därför </a:t>
            </a:r>
            <a:r>
              <a:rPr lang="sv-SE" dirty="0"/>
              <a:t>läggs valkuvert från förtidsröstningen ner i urnan först efter att vallokalen stängt.</a:t>
            </a:r>
          </a:p>
          <a:p>
            <a:pPr marL="0" indent="0">
              <a:buNone/>
            </a:pPr>
            <a:endParaRPr lang="sv-SE" dirty="0"/>
          </a:p>
        </p:txBody>
      </p:sp>
      <p:pic>
        <p:nvPicPr>
          <p:cNvPr id="5" name="Platshållare för innehåll 4"/>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241143" y="1698171"/>
            <a:ext cx="4942857" cy="3635483"/>
          </a:xfrm>
        </p:spPr>
      </p:pic>
    </p:spTree>
    <p:extLst>
      <p:ext uri="{BB962C8B-B14F-4D97-AF65-F5344CB8AC3E}">
        <p14:creationId xmlns:p14="http://schemas.microsoft.com/office/powerpoint/2010/main" val="163274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smtClean="0"/>
              <a:t>Bemötande och säkerhet</a:t>
            </a:r>
            <a:endParaRPr lang="sv-SE" dirty="0"/>
          </a:p>
        </p:txBody>
      </p:sp>
      <p:sp>
        <p:nvSpPr>
          <p:cNvPr id="6" name="Underrubrik 5"/>
          <p:cNvSpPr>
            <a:spLocks noGrp="1"/>
          </p:cNvSpPr>
          <p:nvPr>
            <p:ph type="subTitle" idx="1"/>
          </p:nvPr>
        </p:nvSpPr>
        <p:spPr/>
        <p:txBody>
          <a:bodyPr/>
          <a:lstStyle/>
          <a:p>
            <a:endParaRPr lang="sv-SE" dirty="0"/>
          </a:p>
        </p:txBody>
      </p:sp>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647" y="3455987"/>
            <a:ext cx="6848475" cy="1533525"/>
          </a:xfrm>
          <a:prstGeom prst="rect">
            <a:avLst/>
          </a:prstGeom>
        </p:spPr>
      </p:pic>
    </p:spTree>
    <p:extLst>
      <p:ext uri="{BB962C8B-B14F-4D97-AF65-F5344CB8AC3E}">
        <p14:creationId xmlns:p14="http://schemas.microsoft.com/office/powerpoint/2010/main" val="3184264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p:cNvSpPr>
            <a:spLocks noGrp="1"/>
          </p:cNvSpPr>
          <p:nvPr>
            <p:ph type="sldNum" sz="quarter" idx="12"/>
          </p:nvPr>
        </p:nvSpPr>
        <p:spPr/>
        <p:txBody>
          <a:bodyPr/>
          <a:lstStyle/>
          <a:p>
            <a:fld id="{696A28D3-22CF-4FB0-80FD-EC473B325B38}" type="slidenum">
              <a:rPr lang="sv-SE" smtClean="0"/>
              <a:t>34</a:t>
            </a:fld>
            <a:endParaRPr lang="sv-SE"/>
          </a:p>
        </p:txBody>
      </p:sp>
      <p:pic>
        <p:nvPicPr>
          <p:cNvPr id="3" name="Film_om_bemotande_del-1_Kort-vers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168426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ubrik 1"/>
          <p:cNvSpPr txBox="1">
            <a:spLocks noGrp="1"/>
          </p:cNvSpPr>
          <p:nvPr>
            <p:ph type="title"/>
          </p:nvPr>
        </p:nvSpPr>
        <p:spPr>
          <a:prstGeom prst="rect">
            <a:avLst/>
          </a:prstGeom>
        </p:spPr>
        <p:txBody>
          <a:bodyPr/>
          <a:lstStyle/>
          <a:p>
            <a:r>
              <a:rPr dirty="0" err="1" smtClean="0"/>
              <a:t>Bemötande</a:t>
            </a:r>
            <a:r>
              <a:rPr dirty="0" smtClean="0"/>
              <a:t> </a:t>
            </a:r>
            <a:r>
              <a:rPr dirty="0" err="1" smtClean="0"/>
              <a:t>och</a:t>
            </a:r>
            <a:r>
              <a:rPr dirty="0" smtClean="0"/>
              <a:t> </a:t>
            </a:r>
            <a:r>
              <a:rPr dirty="0" err="1" smtClean="0"/>
              <a:t>säkerhet</a:t>
            </a:r>
            <a:r>
              <a:rPr dirty="0" smtClean="0"/>
              <a:t> vid </a:t>
            </a:r>
            <a:r>
              <a:rPr dirty="0" err="1" smtClean="0"/>
              <a:t>röstmottag</a:t>
            </a:r>
            <a:r>
              <a:rPr lang="sv-SE" dirty="0" err="1" smtClean="0"/>
              <a:t>ning</a:t>
            </a:r>
            <a:endParaRPr dirty="0"/>
          </a:p>
        </p:txBody>
      </p:sp>
      <p:sp>
        <p:nvSpPr>
          <p:cNvPr id="151" name="Platshållare för text 2"/>
          <p:cNvSpPr txBox="1">
            <a:spLocks noGrp="1"/>
          </p:cNvSpPr>
          <p:nvPr>
            <p:ph idx="1"/>
          </p:nvPr>
        </p:nvSpPr>
        <p:spPr>
          <a:prstGeom prst="rect">
            <a:avLst/>
          </a:prstGeom>
        </p:spPr>
        <p:txBody>
          <a:bodyPr/>
          <a:lstStyle/>
          <a:p>
            <a:r>
              <a:rPr lang="sv-SE" dirty="0"/>
              <a:t>Det sker få incidenter med trakasserier och hot.</a:t>
            </a:r>
          </a:p>
          <a:p>
            <a:r>
              <a:rPr lang="sv-SE" dirty="0" smtClean="0"/>
              <a:t>Röstmottagaren </a:t>
            </a:r>
            <a:r>
              <a:rPr lang="sv-SE" dirty="0"/>
              <a:t>möjliggör </a:t>
            </a:r>
            <a:r>
              <a:rPr lang="sv-SE" dirty="0" smtClean="0"/>
              <a:t>röstningen </a:t>
            </a:r>
            <a:r>
              <a:rPr lang="sv-SE" dirty="0"/>
              <a:t>genom professionellt bemötande och tydlig </a:t>
            </a:r>
            <a:r>
              <a:rPr lang="sv-SE" dirty="0" smtClean="0"/>
              <a:t>information.</a:t>
            </a:r>
            <a:endParaRPr lang="sv-SE" dirty="0"/>
          </a:p>
          <a:p>
            <a:r>
              <a:rPr lang="sv-SE" dirty="0" smtClean="0"/>
              <a:t>Kunskap ökar</a:t>
            </a:r>
            <a:r>
              <a:rPr dirty="0"/>
              <a:t> </a:t>
            </a:r>
            <a:r>
              <a:rPr dirty="0" err="1" smtClean="0"/>
              <a:t>trygghet</a:t>
            </a:r>
            <a:r>
              <a:rPr lang="sv-SE" dirty="0" smtClean="0"/>
              <a:t>en</a:t>
            </a:r>
            <a:r>
              <a:rPr dirty="0"/>
              <a:t> </a:t>
            </a:r>
            <a:r>
              <a:rPr lang="sv-SE" dirty="0" smtClean="0"/>
              <a:t>och</a:t>
            </a:r>
            <a:r>
              <a:rPr dirty="0"/>
              <a:t> </a:t>
            </a:r>
            <a:r>
              <a:rPr dirty="0" err="1" smtClean="0"/>
              <a:t>förebygg</a:t>
            </a:r>
            <a:r>
              <a:rPr lang="sv-SE" dirty="0" smtClean="0"/>
              <a:t>er</a:t>
            </a:r>
            <a:r>
              <a:rPr dirty="0"/>
              <a:t> </a:t>
            </a:r>
            <a:r>
              <a:rPr dirty="0" err="1"/>
              <a:t>svåra</a:t>
            </a:r>
            <a:r>
              <a:rPr dirty="0"/>
              <a:t> </a:t>
            </a:r>
            <a:r>
              <a:rPr dirty="0" err="1"/>
              <a:t>situationer</a:t>
            </a:r>
            <a:r>
              <a:rPr dirty="0" smtClean="0"/>
              <a:t>.</a:t>
            </a:r>
            <a:endParaRPr lang="sv-SE" dirty="0" smtClean="0"/>
          </a:p>
          <a:p>
            <a:pPr marL="0" indent="0">
              <a:buNone/>
            </a:pPr>
            <a:endParaRPr lang="sv-SE" dirty="0"/>
          </a:p>
          <a:p>
            <a:endParaRPr dirty="0"/>
          </a:p>
        </p:txBody>
      </p:sp>
    </p:spTree>
    <p:extLst>
      <p:ext uri="{BB962C8B-B14F-4D97-AF65-F5344CB8AC3E}">
        <p14:creationId xmlns:p14="http://schemas.microsoft.com/office/powerpoint/2010/main" val="343151517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bemot-upprorda-valjare-del-2-subs-20220602.mp4" descr="bemot-upprorda-valjare-del-2-subs-20220602.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84944" y="0"/>
            <a:ext cx="12276944" cy="6917961"/>
          </a:xfrm>
          <a:prstGeom prst="rect">
            <a:avLst/>
          </a:prstGeom>
          <a:ln w="12700">
            <a:miter lim="400000"/>
          </a:ln>
        </p:spPr>
      </p:pic>
    </p:spTree>
    <p:extLst>
      <p:ext uri="{BB962C8B-B14F-4D97-AF65-F5344CB8AC3E}">
        <p14:creationId xmlns:p14="http://schemas.microsoft.com/office/powerpoint/2010/main" val="1956590880"/>
      </p:ext>
    </p:extLst>
  </p:cSld>
  <p:clrMapOvr>
    <a:masterClrMapping/>
  </p:clrMapOvr>
  <mc:AlternateContent xmlns:mc="http://schemas.openxmlformats.org/markup-compatibility/2006" xmlns:p14="http://schemas.microsoft.com/office/powerpoint/2010/main">
    <mc:Choice Requires="p14">
      <p:transition spd="slow" p14:dur="1200">
        <p:pull/>
      </p:transition>
    </mc:Choice>
    <mc:Fallback xmlns="">
      <p:transition spd="slow">
        <p:pull/>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452" fill="hold"/>
                                        <p:tgtEl>
                                          <p:spTgt spid="17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408">
                <p:cTn id="11" fill="hold" display="0">
                  <p:stCondLst>
                    <p:cond delay="indefinite"/>
                  </p:stCondLst>
                </p:cTn>
                <p:tgtEl>
                  <p:spTgt spid="172"/>
                </p:tgtEl>
              </p:cMediaNode>
            </p:video>
            <p:seq concurrent="1" prevAc="none" nextAc="seek">
              <p:cTn id="12" restart="whenNotActive" fill="hold" evtFilter="cancelBubble" nodeType="interactiveSeq">
                <p:stCondLst>
                  <p:cond evt="onClick" delay="0">
                    <p:tgtEl>
                      <p:spTgt spid="17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2"/>
                                        </p:tgtEl>
                                      </p:cBhvr>
                                    </p:cmd>
                                  </p:childTnLst>
                                </p:cTn>
                              </p:par>
                            </p:childTnLst>
                          </p:cTn>
                        </p:par>
                      </p:childTnLst>
                    </p:cTn>
                  </p:par>
                </p:childTnLst>
              </p:cTn>
              <p:nextCondLst>
                <p:cond evt="onClick" delay="0">
                  <p:tgtEl>
                    <p:spTgt spid="17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Avbrott i röstmottagningen</a:t>
            </a:r>
            <a:endParaRPr lang="sv-SE" dirty="0"/>
          </a:p>
        </p:txBody>
      </p:sp>
      <p:sp>
        <p:nvSpPr>
          <p:cNvPr id="3" name="Platshållare för innehåll 2"/>
          <p:cNvSpPr>
            <a:spLocks noGrp="1"/>
          </p:cNvSpPr>
          <p:nvPr>
            <p:ph idx="1"/>
          </p:nvPr>
        </p:nvSpPr>
        <p:spPr/>
        <p:txBody>
          <a:bodyPr/>
          <a:lstStyle/>
          <a:p>
            <a:pPr marL="342900" lvl="0" indent="-342900">
              <a:buClr>
                <a:srgbClr val="E83278"/>
              </a:buClr>
              <a:defRPr/>
            </a:pPr>
            <a:r>
              <a:rPr lang="sv-SE" dirty="0" smtClean="0">
                <a:solidFill>
                  <a:prstClr val="black"/>
                </a:solidFill>
              </a:rPr>
              <a:t>I sällsynta fall behöver röstmottagningen avbrytas.</a:t>
            </a:r>
          </a:p>
          <a:p>
            <a:pPr marL="342900" lvl="0" indent="-342900">
              <a:buClr>
                <a:srgbClr val="E83278"/>
              </a:buClr>
              <a:defRPr/>
            </a:pPr>
            <a:r>
              <a:rPr lang="sv-SE" dirty="0" smtClean="0">
                <a:solidFill>
                  <a:prstClr val="black"/>
                </a:solidFill>
              </a:rPr>
              <a:t>Viktigt </a:t>
            </a:r>
            <a:r>
              <a:rPr lang="sv-SE" dirty="0">
                <a:solidFill>
                  <a:prstClr val="black"/>
                </a:solidFill>
              </a:rPr>
              <a:t>att säkerställa att </a:t>
            </a:r>
            <a:r>
              <a:rPr lang="sv-SE" dirty="0" smtClean="0">
                <a:solidFill>
                  <a:prstClr val="black"/>
                </a:solidFill>
              </a:rPr>
              <a:t>uppsamlingslådan </a:t>
            </a:r>
            <a:r>
              <a:rPr lang="sv-SE" dirty="0">
                <a:solidFill>
                  <a:prstClr val="black"/>
                </a:solidFill>
              </a:rPr>
              <a:t>är under uppsikt och </a:t>
            </a:r>
            <a:r>
              <a:rPr lang="sv-SE" dirty="0" smtClean="0">
                <a:solidFill>
                  <a:prstClr val="black"/>
                </a:solidFill>
              </a:rPr>
              <a:t>försluts. </a:t>
            </a:r>
            <a:endParaRPr lang="sv-SE" dirty="0">
              <a:solidFill>
                <a:prstClr val="black"/>
              </a:solidFill>
            </a:endParaRPr>
          </a:p>
          <a:p>
            <a:pPr marL="342900" lvl="0" indent="-342900">
              <a:buClr>
                <a:srgbClr val="E83278"/>
              </a:buClr>
              <a:defRPr/>
            </a:pPr>
            <a:r>
              <a:rPr lang="sv-SE" dirty="0" smtClean="0">
                <a:solidFill>
                  <a:prstClr val="black"/>
                </a:solidFill>
              </a:rPr>
              <a:t>Tänk på att väljarförteckningen och </a:t>
            </a:r>
            <a:r>
              <a:rPr lang="sv-SE" dirty="0">
                <a:solidFill>
                  <a:prstClr val="black"/>
                </a:solidFill>
              </a:rPr>
              <a:t>rösterna är </a:t>
            </a:r>
            <a:r>
              <a:rPr lang="sv-SE" dirty="0" smtClean="0">
                <a:solidFill>
                  <a:prstClr val="black"/>
                </a:solidFill>
              </a:rPr>
              <a:t>skyddsvärda.</a:t>
            </a:r>
            <a:endParaRPr lang="sv-SE" dirty="0">
              <a:solidFill>
                <a:prstClr val="black"/>
              </a:solidFill>
            </a:endParaRPr>
          </a:p>
          <a:p>
            <a:r>
              <a:rPr lang="sv-SE" dirty="0" smtClean="0"/>
              <a:t>Beroende på situation, kalla på den hjälp som behövs och meddela valkansliet.</a:t>
            </a:r>
          </a:p>
        </p:txBody>
      </p:sp>
      <p:sp>
        <p:nvSpPr>
          <p:cNvPr id="4" name="Platshållare för bildnummer 3"/>
          <p:cNvSpPr>
            <a:spLocks noGrp="1"/>
          </p:cNvSpPr>
          <p:nvPr>
            <p:ph type="sldNum" sz="quarter" idx="12"/>
          </p:nvPr>
        </p:nvSpPr>
        <p:spPr/>
        <p:txBody>
          <a:bodyPr/>
          <a:lstStyle/>
          <a:p>
            <a:fld id="{696A28D3-22CF-4FB0-80FD-EC473B325B38}" type="slidenum">
              <a:rPr lang="sv-SE" smtClean="0"/>
              <a:t>37</a:t>
            </a:fld>
            <a:endParaRPr lang="sv-SE"/>
          </a:p>
        </p:txBody>
      </p:sp>
    </p:spTree>
    <p:extLst>
      <p:ext uri="{BB962C8B-B14F-4D97-AF65-F5344CB8AC3E}">
        <p14:creationId xmlns:p14="http://schemas.microsoft.com/office/powerpoint/2010/main" val="183002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p:txBody>
          <a:bodyPr/>
          <a:lstStyle/>
          <a:p>
            <a:r>
              <a:rPr lang="sv-SE" dirty="0" smtClean="0"/>
              <a:t>Rutiner vid dagens slut</a:t>
            </a:r>
            <a:endParaRPr lang="sv-SE" dirty="0"/>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147" y="3417887"/>
            <a:ext cx="6848475" cy="1533525"/>
          </a:xfrm>
          <a:prstGeom prst="rect">
            <a:avLst/>
          </a:prstGeom>
        </p:spPr>
      </p:pic>
    </p:spTree>
    <p:extLst>
      <p:ext uri="{BB962C8B-B14F-4D97-AF65-F5344CB8AC3E}">
        <p14:creationId xmlns:p14="http://schemas.microsoft.com/office/powerpoint/2010/main" val="19192109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srcRect l="31047" t="9028" r="30640" b="25972"/>
          <a:stretch/>
        </p:blipFill>
        <p:spPr>
          <a:xfrm rot="974308">
            <a:off x="6221397" y="1391769"/>
            <a:ext cx="5816556" cy="4132357"/>
          </a:xfrm>
          <a:prstGeom prst="rect">
            <a:avLst/>
          </a:prstGeom>
          <a:ln>
            <a:solidFill>
              <a:schemeClr val="bg2"/>
            </a:solidFill>
          </a:ln>
          <a:effectLst>
            <a:outerShdw blurRad="50800" dist="38100" dir="2700000" algn="tl" rotWithShape="0">
              <a:prstClr val="black">
                <a:alpha val="40000"/>
              </a:prstClr>
            </a:outerShdw>
          </a:effectLst>
        </p:spPr>
      </p:pic>
      <p:sp>
        <p:nvSpPr>
          <p:cNvPr id="2" name="Rubrik 1">
            <a:extLst>
              <a:ext uri="{FF2B5EF4-FFF2-40B4-BE49-F238E27FC236}">
                <a16:creationId xmlns:a16="http://schemas.microsoft.com/office/drawing/2014/main" id="{F1769998-B934-45FD-AAB3-5BD9B6EC019C}"/>
              </a:ext>
            </a:extLst>
          </p:cNvPr>
          <p:cNvSpPr>
            <a:spLocks noGrp="1"/>
          </p:cNvSpPr>
          <p:nvPr>
            <p:ph type="title"/>
          </p:nvPr>
        </p:nvSpPr>
        <p:spPr/>
        <p:txBody>
          <a:bodyPr/>
          <a:lstStyle/>
          <a:p>
            <a:r>
              <a:rPr lang="sv-SE" dirty="0"/>
              <a:t>Röstmottagningen </a:t>
            </a:r>
            <a:r>
              <a:rPr lang="sv-SE" dirty="0" smtClean="0"/>
              <a:t>avslutas</a:t>
            </a:r>
            <a:endParaRPr lang="sv-SE" dirty="0"/>
          </a:p>
        </p:txBody>
      </p:sp>
      <p:sp>
        <p:nvSpPr>
          <p:cNvPr id="3" name="Platshållare för innehåll 2">
            <a:extLst>
              <a:ext uri="{FF2B5EF4-FFF2-40B4-BE49-F238E27FC236}">
                <a16:creationId xmlns:a16="http://schemas.microsoft.com/office/drawing/2014/main" id="{78007965-0ECC-45B4-9167-388263CFCD1F}"/>
              </a:ext>
            </a:extLst>
          </p:cNvPr>
          <p:cNvSpPr>
            <a:spLocks noGrp="1"/>
          </p:cNvSpPr>
          <p:nvPr>
            <p:ph idx="1"/>
          </p:nvPr>
        </p:nvSpPr>
        <p:spPr>
          <a:xfrm>
            <a:off x="1008001" y="1535113"/>
            <a:ext cx="4193920" cy="4351338"/>
          </a:xfrm>
        </p:spPr>
        <p:txBody>
          <a:bodyPr>
            <a:normAutofit fontScale="92500" lnSpcReduction="10000"/>
          </a:bodyPr>
          <a:lstStyle/>
          <a:p>
            <a:r>
              <a:rPr lang="sv-SE" sz="1800" dirty="0" smtClean="0"/>
              <a:t>Alla </a:t>
            </a:r>
            <a:r>
              <a:rPr lang="sv-SE" sz="1800" dirty="0"/>
              <a:t>som hunnit komma in i eller köar till lokalen när tiden för röstmottagningen går ut ska få </a:t>
            </a:r>
            <a:r>
              <a:rPr lang="sv-SE" sz="1800" dirty="0" smtClean="0"/>
              <a:t>rösta.</a:t>
            </a:r>
            <a:endParaRPr lang="sv-SE" sz="1800" dirty="0"/>
          </a:p>
          <a:p>
            <a:r>
              <a:rPr lang="sv-SE" sz="1800" dirty="0"/>
              <a:t>Städa undan och kontrollera att tillräckligt med material finns för </a:t>
            </a:r>
            <a:r>
              <a:rPr lang="sv-SE" sz="1800" dirty="0" smtClean="0"/>
              <a:t>nästa dag.</a:t>
            </a:r>
            <a:endParaRPr lang="sv-SE" sz="1800" dirty="0"/>
          </a:p>
          <a:p>
            <a:r>
              <a:rPr lang="sv-SE" sz="1800" dirty="0"/>
              <a:t>Räkna antalet väljare i väljarförteckningarna. Antal markeringar i väljarförteckningen ska stämma överens med antal fönsterkuvert i uppsamlingslådan</a:t>
            </a:r>
            <a:r>
              <a:rPr lang="sv-SE" sz="1800" dirty="0" smtClean="0"/>
              <a:t>.</a:t>
            </a:r>
            <a:endParaRPr lang="sv-SE" sz="1800" dirty="0"/>
          </a:p>
          <a:p>
            <a:r>
              <a:rPr lang="sv-SE" sz="1800" dirty="0"/>
              <a:t>Räkna förtidsrösterna och </a:t>
            </a:r>
            <a:r>
              <a:rPr lang="sv-SE" sz="1800" dirty="0" smtClean="0"/>
              <a:t>sortera dem </a:t>
            </a:r>
            <a:r>
              <a:rPr lang="sv-SE" sz="1800" dirty="0"/>
              <a:t>i två kategorier, en för egen kommun och en för andra kommuner. </a:t>
            </a:r>
            <a:r>
              <a:rPr lang="sv-SE" sz="1800" dirty="0" smtClean="0"/>
              <a:t>Vid </a:t>
            </a:r>
            <a:r>
              <a:rPr lang="sv-SE" sz="1800" dirty="0"/>
              <a:t>fel, räkna </a:t>
            </a:r>
            <a:r>
              <a:rPr lang="sv-SE" sz="1800" dirty="0" smtClean="0"/>
              <a:t>om en gång.</a:t>
            </a:r>
            <a:endParaRPr lang="sv-SE" sz="1800" dirty="0"/>
          </a:p>
          <a:p>
            <a:pPr marL="0" indent="0">
              <a:buNone/>
            </a:pPr>
            <a:endParaRPr lang="sv-SE" dirty="0"/>
          </a:p>
          <a:p>
            <a:pPr marL="0" indent="0">
              <a:buNone/>
            </a:pPr>
            <a:endParaRPr lang="sv-SE" dirty="0"/>
          </a:p>
          <a:p>
            <a:pPr marL="0" indent="0">
              <a:buNone/>
            </a:pPr>
            <a:endParaRPr lang="sv-SE" dirty="0"/>
          </a:p>
          <a:p>
            <a:endParaRPr lang="sv-SE" dirty="0"/>
          </a:p>
          <a:p>
            <a:pPr marL="0" indent="0">
              <a:buNone/>
            </a:pPr>
            <a:endParaRPr lang="sv-SE" dirty="0"/>
          </a:p>
        </p:txBody>
      </p:sp>
    </p:spTree>
    <p:extLst>
      <p:ext uri="{BB962C8B-B14F-4D97-AF65-F5344CB8AC3E}">
        <p14:creationId xmlns:p14="http://schemas.microsoft.com/office/powerpoint/2010/main" val="535177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22606" y="776032"/>
            <a:ext cx="4535433" cy="3255271"/>
          </a:xfrm>
          <a:prstGeom prst="rect">
            <a:avLst/>
          </a:prstGeom>
        </p:spPr>
      </p:pic>
      <p:sp>
        <p:nvSpPr>
          <p:cNvPr id="2" name="Rubrik 1"/>
          <p:cNvSpPr>
            <a:spLocks noGrp="1"/>
          </p:cNvSpPr>
          <p:nvPr>
            <p:ph type="title"/>
          </p:nvPr>
        </p:nvSpPr>
        <p:spPr>
          <a:xfrm>
            <a:off x="1007999" y="243507"/>
            <a:ext cx="10387447" cy="681900"/>
          </a:xfrm>
        </p:spPr>
        <p:txBody>
          <a:bodyPr/>
          <a:lstStyle/>
          <a:p>
            <a:r>
              <a:rPr lang="sv-SE" dirty="0"/>
              <a:t>Arbetsuppgifter som </a:t>
            </a:r>
            <a:r>
              <a:rPr lang="sv-SE" dirty="0" smtClean="0"/>
              <a:t>röstmottagare</a:t>
            </a:r>
            <a:endParaRPr lang="sv-SE" dirty="0"/>
          </a:p>
        </p:txBody>
      </p:sp>
      <p:sp>
        <p:nvSpPr>
          <p:cNvPr id="3" name="Platshållare för innehåll 2">
            <a:extLst>
              <a:ext uri="{C183D7F6-B498-43B3-948B-1728B52AA6E4}">
                <adec:decorative xmlns="" xmlns:adec="http://schemas.microsoft.com/office/drawing/2017/decorative" val="1"/>
              </a:ext>
            </a:extLst>
          </p:cNvPr>
          <p:cNvSpPr>
            <a:spLocks noGrp="1"/>
          </p:cNvSpPr>
          <p:nvPr>
            <p:ph idx="1"/>
          </p:nvPr>
        </p:nvSpPr>
        <p:spPr>
          <a:xfrm>
            <a:off x="1008000" y="1210602"/>
            <a:ext cx="10176001" cy="4685383"/>
          </a:xfrm>
        </p:spPr>
        <p:txBody>
          <a:bodyPr/>
          <a:lstStyle/>
          <a:p>
            <a:pPr marL="324000" lvl="1" indent="0">
              <a:buNone/>
            </a:pPr>
            <a:endParaRPr lang="sv-SE" dirty="0">
              <a:solidFill>
                <a:prstClr val="black"/>
              </a:solidFill>
            </a:endParaRPr>
          </a:p>
          <a:p>
            <a:pPr marL="324000" lvl="1" indent="0">
              <a:buNone/>
            </a:pPr>
            <a:endParaRPr lang="sv-SE" dirty="0">
              <a:solidFill>
                <a:prstClr val="black"/>
              </a:solidFill>
            </a:endParaRPr>
          </a:p>
          <a:p>
            <a:pPr lvl="1"/>
            <a:endParaRPr lang="sv-SE" dirty="0">
              <a:solidFill>
                <a:prstClr val="black"/>
              </a:solidFill>
            </a:endParaRPr>
          </a:p>
          <a:p>
            <a:endParaRPr lang="sv-SE" dirty="0"/>
          </a:p>
        </p:txBody>
      </p:sp>
      <p:pic>
        <p:nvPicPr>
          <p:cNvPr id="7" name="Platshållare för innehåll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009" y="3517189"/>
            <a:ext cx="8506101" cy="1904703"/>
          </a:xfrm>
          <a:prstGeom prst="rect">
            <a:avLst/>
          </a:prstGeom>
        </p:spPr>
      </p:pic>
      <p:pic>
        <p:nvPicPr>
          <p:cNvPr id="6" name="Bildobjekt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19434" y="1147944"/>
            <a:ext cx="3707212" cy="2660822"/>
          </a:xfrm>
          <a:prstGeom prst="rect">
            <a:avLst/>
          </a:prstGeom>
        </p:spPr>
      </p:pic>
      <p:pic>
        <p:nvPicPr>
          <p:cNvPr id="10" name="Platshållare för innehåll 7"/>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61242" y="1063733"/>
            <a:ext cx="3571778" cy="2679868"/>
          </a:xfrm>
          <a:prstGeom prst="rect">
            <a:avLst/>
          </a:prstGeom>
        </p:spPr>
      </p:pic>
    </p:spTree>
    <p:extLst>
      <p:ext uri="{BB962C8B-B14F-4D97-AF65-F5344CB8AC3E}">
        <p14:creationId xmlns:p14="http://schemas.microsoft.com/office/powerpoint/2010/main" val="26523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86724">
            <a:off x="6686076" y="-50294"/>
            <a:ext cx="4719041" cy="6603155"/>
          </a:xfrm>
          <a:prstGeom prst="rect">
            <a:avLst/>
          </a:prstGeom>
        </p:spPr>
      </p:pic>
      <p:sp>
        <p:nvSpPr>
          <p:cNvPr id="2" name="Rubrik 1"/>
          <p:cNvSpPr>
            <a:spLocks noGrp="1"/>
          </p:cNvSpPr>
          <p:nvPr>
            <p:ph type="title"/>
          </p:nvPr>
        </p:nvSpPr>
        <p:spPr>
          <a:xfrm>
            <a:off x="1008000" y="611993"/>
            <a:ext cx="10176000" cy="720000"/>
          </a:xfrm>
        </p:spPr>
        <p:txBody>
          <a:bodyPr/>
          <a:lstStyle/>
          <a:p>
            <a:r>
              <a:rPr lang="sv-SE" dirty="0"/>
              <a:t>Omslag för </a:t>
            </a:r>
            <a:r>
              <a:rPr lang="sv-SE" dirty="0" smtClean="0"/>
              <a:t>förtidsröster</a:t>
            </a:r>
            <a:endParaRPr lang="sv-SE" dirty="0"/>
          </a:p>
        </p:txBody>
      </p:sp>
      <p:sp>
        <p:nvSpPr>
          <p:cNvPr id="6" name="Platshållare för innehåll 5"/>
          <p:cNvSpPr>
            <a:spLocks noGrp="1"/>
          </p:cNvSpPr>
          <p:nvPr>
            <p:ph idx="1"/>
          </p:nvPr>
        </p:nvSpPr>
        <p:spPr/>
        <p:txBody>
          <a:bodyPr/>
          <a:lstStyle/>
          <a:p>
            <a:pPr marL="0" indent="0">
              <a:buNone/>
            </a:pPr>
            <a:r>
              <a:rPr lang="sv-SE" dirty="0" smtClean="0"/>
              <a:t>Används för transport</a:t>
            </a:r>
          </a:p>
          <a:p>
            <a:r>
              <a:rPr lang="sv-SE" dirty="0"/>
              <a:t>a</a:t>
            </a:r>
            <a:r>
              <a:rPr lang="sv-SE" dirty="0" smtClean="0"/>
              <a:t>v förtidsröster</a:t>
            </a:r>
            <a:endParaRPr lang="sv-SE" dirty="0"/>
          </a:p>
          <a:p>
            <a:r>
              <a:rPr lang="sv-SE" dirty="0" smtClean="0"/>
              <a:t>av underkända </a:t>
            </a:r>
            <a:r>
              <a:rPr lang="sv-SE" dirty="0"/>
              <a:t>ytterkuvert för </a:t>
            </a:r>
            <a:r>
              <a:rPr lang="sv-SE" dirty="0" smtClean="0"/>
              <a:t>budröster</a:t>
            </a:r>
          </a:p>
          <a:p>
            <a:r>
              <a:rPr lang="sv-SE" dirty="0" smtClean="0"/>
              <a:t>i </a:t>
            </a:r>
            <a:r>
              <a:rPr lang="sv-SE" dirty="0"/>
              <a:t>den ambulerande röstmottagningen</a:t>
            </a:r>
          </a:p>
          <a:p>
            <a:pPr marL="0" indent="0">
              <a:buNone/>
            </a:pPr>
            <a:endParaRPr lang="sv-SE" dirty="0"/>
          </a:p>
          <a:p>
            <a:pPr>
              <a:buFontTx/>
              <a:buChar char="-"/>
            </a:pPr>
            <a:endParaRPr lang="sv-SE" dirty="0"/>
          </a:p>
          <a:p>
            <a:endParaRPr lang="sv-SE" dirty="0"/>
          </a:p>
        </p:txBody>
      </p:sp>
    </p:spTree>
    <p:extLst>
      <p:ext uri="{BB962C8B-B14F-4D97-AF65-F5344CB8AC3E}">
        <p14:creationId xmlns:p14="http://schemas.microsoft.com/office/powerpoint/2010/main" val="7813110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8"/>
          <p:cNvSpPr>
            <a:spLocks noGrp="1"/>
          </p:cNvSpPr>
          <p:nvPr>
            <p:ph sz="half" idx="2"/>
          </p:nvPr>
        </p:nvSpPr>
        <p:spPr>
          <a:xfrm>
            <a:off x="1007533" y="1529884"/>
            <a:ext cx="4988984" cy="4470914"/>
          </a:xfrm>
        </p:spPr>
        <p:txBody>
          <a:bodyPr/>
          <a:lstStyle/>
          <a:p>
            <a:r>
              <a:rPr lang="sv-SE" sz="2000" dirty="0" smtClean="0"/>
              <a:t>Man kan </a:t>
            </a:r>
            <a:r>
              <a:rPr lang="sv-SE" sz="2000" dirty="0"/>
              <a:t>förtidsrösta var som helst i </a:t>
            </a:r>
            <a:r>
              <a:rPr lang="sv-SE" sz="2000" dirty="0" smtClean="0"/>
              <a:t>Sverige.</a:t>
            </a:r>
            <a:endParaRPr lang="sv-SE" sz="2000" dirty="0"/>
          </a:p>
          <a:p>
            <a:r>
              <a:rPr lang="sv-SE" sz="2000" dirty="0"/>
              <a:t>Röstkort är ett </a:t>
            </a:r>
            <a:r>
              <a:rPr lang="sv-SE" sz="2000" dirty="0" smtClean="0"/>
              <a:t>krav.</a:t>
            </a:r>
          </a:p>
          <a:p>
            <a:r>
              <a:rPr lang="sv-SE" sz="2000" dirty="0"/>
              <a:t>Öppnar 18 dagar före </a:t>
            </a:r>
            <a:r>
              <a:rPr lang="sv-SE" sz="2000" dirty="0" smtClean="0"/>
              <a:t>valdagen.</a:t>
            </a:r>
          </a:p>
          <a:p>
            <a:r>
              <a:rPr lang="sv-SE" sz="2000" dirty="0" smtClean="0"/>
              <a:t>Väljarförteckning används.</a:t>
            </a:r>
            <a:endParaRPr lang="sv-SE" sz="2000" dirty="0"/>
          </a:p>
          <a:p>
            <a:r>
              <a:rPr lang="sv-SE" sz="2000" dirty="0" smtClean="0"/>
              <a:t>Uppsamlingslådan </a:t>
            </a:r>
            <a:r>
              <a:rPr lang="sv-SE" sz="2000" dirty="0"/>
              <a:t>får inte öppnas förrän röstmottagningen är avslutad</a:t>
            </a:r>
            <a:r>
              <a:rPr lang="sv-SE" sz="2000" dirty="0" smtClean="0"/>
              <a:t>.</a:t>
            </a:r>
          </a:p>
          <a:p>
            <a:r>
              <a:rPr lang="sv-SE" sz="2000" dirty="0" smtClean="0"/>
              <a:t>Vid misstag </a:t>
            </a:r>
            <a:r>
              <a:rPr lang="sv-SE" sz="2000" dirty="0"/>
              <a:t>eller ordningsstörningar, </a:t>
            </a:r>
            <a:r>
              <a:rPr lang="sv-SE" sz="2000" dirty="0" smtClean="0"/>
              <a:t>notera </a:t>
            </a:r>
            <a:r>
              <a:rPr lang="sv-SE" sz="2000" dirty="0"/>
              <a:t>detta i dagrapporten</a:t>
            </a:r>
            <a:r>
              <a:rPr lang="sv-SE" sz="2000" dirty="0" smtClean="0"/>
              <a:t>.</a:t>
            </a:r>
          </a:p>
          <a:p>
            <a:pPr marL="0" indent="0">
              <a:buNone/>
            </a:pPr>
            <a:endParaRPr lang="sv-SE" sz="2000" dirty="0"/>
          </a:p>
          <a:p>
            <a:pPr marL="0" indent="0">
              <a:buNone/>
            </a:pPr>
            <a:endParaRPr lang="sv-SE" sz="2000" dirty="0"/>
          </a:p>
          <a:p>
            <a:endParaRPr lang="sv-SE" sz="2000" dirty="0"/>
          </a:p>
        </p:txBody>
      </p:sp>
      <p:sp>
        <p:nvSpPr>
          <p:cNvPr id="5" name="Rubrik 4"/>
          <p:cNvSpPr>
            <a:spLocks noGrp="1"/>
          </p:cNvSpPr>
          <p:nvPr>
            <p:ph type="title"/>
          </p:nvPr>
        </p:nvSpPr>
        <p:spPr>
          <a:xfrm>
            <a:off x="1007533" y="525782"/>
            <a:ext cx="10176000" cy="634803"/>
          </a:xfrm>
        </p:spPr>
        <p:txBody>
          <a:bodyPr/>
          <a:lstStyle/>
          <a:p>
            <a:r>
              <a:rPr lang="sv-SE" dirty="0" smtClean="0"/>
              <a:t>Förtidsröstningen i korthet</a:t>
            </a:r>
            <a:endParaRPr lang="sv-SE" dirty="0"/>
          </a:p>
        </p:txBody>
      </p:sp>
      <p:pic>
        <p:nvPicPr>
          <p:cNvPr id="6" name="Platshållare för innehåll 5"/>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96014" y="1529883"/>
            <a:ext cx="4987925" cy="4021793"/>
          </a:xfrm>
          <a:effectLst>
            <a:outerShdw blurRad="50800" dist="38100" dir="5400000" algn="t" rotWithShape="0">
              <a:prstClr val="black">
                <a:alpha val="40000"/>
              </a:prstClr>
            </a:outerShdw>
          </a:effectLst>
        </p:spPr>
      </p:pic>
      <p:sp>
        <p:nvSpPr>
          <p:cNvPr id="3" name="Platshållare för text 2"/>
          <p:cNvSpPr>
            <a:spLocks noGrp="1"/>
          </p:cNvSpPr>
          <p:nvPr>
            <p:ph type="body" sz="quarter" idx="3"/>
          </p:nvPr>
        </p:nvSpPr>
        <p:spPr/>
        <p:txBody>
          <a:bodyPr/>
          <a:lstStyle/>
          <a:p>
            <a:endParaRPr lang="sv-SE" dirty="0"/>
          </a:p>
        </p:txBody>
      </p:sp>
    </p:spTree>
    <p:extLst>
      <p:ext uri="{BB962C8B-B14F-4D97-AF65-F5344CB8AC3E}">
        <p14:creationId xmlns:p14="http://schemas.microsoft.com/office/powerpoint/2010/main" val="1032633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Mer information finns här</a:t>
            </a:r>
            <a:endParaRPr lang="sv-SE" dirty="0"/>
          </a:p>
        </p:txBody>
      </p:sp>
      <p:sp>
        <p:nvSpPr>
          <p:cNvPr id="3" name="Platshållare för innehåll 2"/>
          <p:cNvSpPr>
            <a:spLocks noGrp="1"/>
          </p:cNvSpPr>
          <p:nvPr>
            <p:ph sz="half" idx="1"/>
          </p:nvPr>
        </p:nvSpPr>
        <p:spPr/>
        <p:txBody>
          <a:bodyPr/>
          <a:lstStyle/>
          <a:p>
            <a:pPr marL="0" indent="0">
              <a:buNone/>
            </a:pPr>
            <a:endParaRPr lang="sv-SE" dirty="0" smtClean="0"/>
          </a:p>
          <a:p>
            <a:pPr marL="0" indent="0">
              <a:buNone/>
            </a:pPr>
            <a:endParaRPr lang="sv-SE" dirty="0"/>
          </a:p>
          <a:p>
            <a:pPr marL="0" indent="0">
              <a:buNone/>
            </a:pPr>
            <a:r>
              <a:rPr lang="sv-SE" dirty="0" smtClean="0"/>
              <a:t>Allting </a:t>
            </a:r>
            <a:r>
              <a:rPr lang="sv-SE" dirty="0"/>
              <a:t>som vi har gått igenom här idag finns beskrivet på ett detaljerat sätt i handledningen. </a:t>
            </a:r>
            <a:endParaRPr lang="sv-SE" dirty="0" smtClean="0"/>
          </a:p>
          <a:p>
            <a:pPr marL="0" indent="0">
              <a:buNone/>
            </a:pPr>
            <a:endParaRPr lang="sv-SE" dirty="0"/>
          </a:p>
          <a:p>
            <a:pPr marL="0" indent="0">
              <a:buNone/>
            </a:pPr>
            <a:r>
              <a:rPr lang="sv-SE" dirty="0" smtClean="0"/>
              <a:t>Längst bak finns steg-för-steg instruktioner.</a:t>
            </a:r>
            <a:endParaRPr lang="sv-SE" dirty="0"/>
          </a:p>
        </p:txBody>
      </p:sp>
      <p:pic>
        <p:nvPicPr>
          <p:cNvPr id="6" name="Platshållare för innehåll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36204">
            <a:off x="6687240" y="1179887"/>
            <a:ext cx="3294846" cy="4659378"/>
          </a:xfrm>
          <a:ln>
            <a:solidFill>
              <a:schemeClr val="bg2"/>
            </a:solidFill>
          </a:ln>
          <a:effectLst>
            <a:outerShdw blurRad="50800" dist="38100" dir="2700000" algn="tl" rotWithShape="0">
              <a:prstClr val="black">
                <a:alpha val="40000"/>
              </a:prstClr>
            </a:outerShdw>
          </a:effectLst>
        </p:spPr>
      </p:pic>
      <p:sp>
        <p:nvSpPr>
          <p:cNvPr id="4" name="Platshållare för bildnummer 3"/>
          <p:cNvSpPr>
            <a:spLocks noGrp="1"/>
          </p:cNvSpPr>
          <p:nvPr>
            <p:ph type="sldNum" sz="quarter" idx="12"/>
          </p:nvPr>
        </p:nvSpPr>
        <p:spPr/>
        <p:txBody>
          <a:bodyPr/>
          <a:lstStyle/>
          <a:p>
            <a:fld id="{696A28D3-22CF-4FB0-80FD-EC473B325B38}" type="slidenum">
              <a:rPr lang="sv-SE" smtClean="0"/>
              <a:t>42</a:t>
            </a:fld>
            <a:endParaRPr lang="sv-SE"/>
          </a:p>
        </p:txBody>
      </p:sp>
    </p:spTree>
    <p:extLst>
      <p:ext uri="{BB962C8B-B14F-4D97-AF65-F5344CB8AC3E}">
        <p14:creationId xmlns:p14="http://schemas.microsoft.com/office/powerpoint/2010/main" val="10833594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18743" y="1535113"/>
            <a:ext cx="6836228" cy="4351338"/>
          </a:xfrm>
        </p:spPr>
      </p:pic>
      <p:sp>
        <p:nvSpPr>
          <p:cNvPr id="2" name="Rubrik 1"/>
          <p:cNvSpPr>
            <a:spLocks noGrp="1"/>
          </p:cNvSpPr>
          <p:nvPr>
            <p:ph type="title"/>
          </p:nvPr>
        </p:nvSpPr>
        <p:spPr/>
        <p:txBody>
          <a:bodyPr/>
          <a:lstStyle/>
          <a:p>
            <a:r>
              <a:rPr lang="sv-SE" dirty="0" smtClean="0"/>
              <a:t>Du som röstmottagare är viktig</a:t>
            </a:r>
            <a:endParaRPr lang="sv-SE" dirty="0"/>
          </a:p>
        </p:txBody>
      </p:sp>
      <p:sp>
        <p:nvSpPr>
          <p:cNvPr id="3" name="Platshållare för innehåll 2"/>
          <p:cNvSpPr>
            <a:spLocks noGrp="1"/>
          </p:cNvSpPr>
          <p:nvPr>
            <p:ph sz="half" idx="1"/>
          </p:nvPr>
        </p:nvSpPr>
        <p:spPr/>
        <p:txBody>
          <a:bodyPr/>
          <a:lstStyle/>
          <a:p>
            <a:pPr marL="0" indent="0">
              <a:buNone/>
            </a:pPr>
            <a:r>
              <a:rPr lang="sv-SE" dirty="0"/>
              <a:t>Röstmottagarens bemötande och korrekta hantering i röstmottagningen skapar förtroende för att valet går korrekt till. </a:t>
            </a:r>
          </a:p>
        </p:txBody>
      </p:sp>
      <p:sp>
        <p:nvSpPr>
          <p:cNvPr id="5" name="Platshållare för bildnummer 4"/>
          <p:cNvSpPr>
            <a:spLocks noGrp="1"/>
          </p:cNvSpPr>
          <p:nvPr>
            <p:ph type="sldNum" sz="quarter" idx="12"/>
          </p:nvPr>
        </p:nvSpPr>
        <p:spPr/>
        <p:txBody>
          <a:bodyPr/>
          <a:lstStyle/>
          <a:p>
            <a:fld id="{696A28D3-22CF-4FB0-80FD-EC473B325B38}" type="slidenum">
              <a:rPr lang="sv-SE" smtClean="0"/>
              <a:t>43</a:t>
            </a:fld>
            <a:endParaRPr lang="sv-SE"/>
          </a:p>
        </p:txBody>
      </p:sp>
    </p:spTree>
    <p:extLst>
      <p:ext uri="{BB962C8B-B14F-4D97-AF65-F5344CB8AC3E}">
        <p14:creationId xmlns:p14="http://schemas.microsoft.com/office/powerpoint/2010/main" val="20840048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94742" y="431187"/>
            <a:ext cx="8897258" cy="6226629"/>
          </a:xfrm>
        </p:spPr>
      </p:pic>
      <p:sp>
        <p:nvSpPr>
          <p:cNvPr id="2" name="Rubrik 1"/>
          <p:cNvSpPr>
            <a:spLocks noGrp="1"/>
          </p:cNvSpPr>
          <p:nvPr>
            <p:ph type="title"/>
          </p:nvPr>
        </p:nvSpPr>
        <p:spPr>
          <a:xfrm>
            <a:off x="1008000" y="509387"/>
            <a:ext cx="10176000" cy="1696783"/>
          </a:xfrm>
        </p:spPr>
        <p:txBody>
          <a:bodyPr/>
          <a:lstStyle/>
          <a:p>
            <a:r>
              <a:rPr lang="sv-SE" sz="6600" dirty="0" smtClean="0"/>
              <a:t/>
            </a:r>
            <a:br>
              <a:rPr lang="sv-SE" sz="6600" dirty="0" smtClean="0"/>
            </a:br>
            <a:r>
              <a:rPr lang="sv-SE" sz="6600" dirty="0"/>
              <a:t/>
            </a:r>
            <a:br>
              <a:rPr lang="sv-SE" sz="6600" dirty="0"/>
            </a:br>
            <a:r>
              <a:rPr lang="sv-SE" sz="6600" dirty="0" smtClean="0"/>
              <a:t/>
            </a:r>
            <a:br>
              <a:rPr lang="sv-SE" sz="6600" dirty="0" smtClean="0"/>
            </a:br>
            <a:r>
              <a:rPr lang="sv-SE" sz="6600" dirty="0"/>
              <a:t/>
            </a:r>
            <a:br>
              <a:rPr lang="sv-SE" sz="6600" dirty="0"/>
            </a:br>
            <a:r>
              <a:rPr lang="sv-SE" sz="6600" dirty="0" smtClean="0"/>
              <a:t/>
            </a:r>
            <a:br>
              <a:rPr lang="sv-SE" sz="6600" dirty="0" smtClean="0"/>
            </a:br>
            <a:r>
              <a:rPr lang="sv-SE" sz="6600" dirty="0" smtClean="0"/>
              <a:t>  Tack!</a:t>
            </a:r>
            <a:endParaRPr lang="sv-SE" sz="6600"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pPr/>
              <a:t>44</a:t>
            </a:fld>
            <a:endParaRPr lang="sv-SE" dirty="0"/>
          </a:p>
        </p:txBody>
      </p:sp>
    </p:spTree>
    <p:extLst>
      <p:ext uri="{BB962C8B-B14F-4D97-AF65-F5344CB8AC3E}">
        <p14:creationId xmlns:p14="http://schemas.microsoft.com/office/powerpoint/2010/main" val="672997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a:xfrm>
            <a:off x="2580816" y="1478604"/>
            <a:ext cx="6370622" cy="1741251"/>
          </a:xfrm>
        </p:spPr>
        <p:txBody>
          <a:bodyPr/>
          <a:lstStyle/>
          <a:p>
            <a:r>
              <a:rPr lang="sv-SE" dirty="0" smtClean="0"/>
              <a:t>Röstningslokal</a:t>
            </a:r>
            <a:r>
              <a:rPr lang="sv-SE" dirty="0"/>
              <a:t>, </a:t>
            </a:r>
            <a:r>
              <a:rPr lang="sv-SE" dirty="0" smtClean="0"/>
              <a:t>valsedlar </a:t>
            </a:r>
            <a:r>
              <a:rPr lang="sv-SE" dirty="0"/>
              <a:t>och </a:t>
            </a:r>
            <a:r>
              <a:rPr lang="sv-SE" dirty="0" smtClean="0"/>
              <a:t>valhemligheten</a:t>
            </a:r>
            <a:endParaRPr lang="sv-SE" dirty="0"/>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497" y="3557587"/>
            <a:ext cx="6848475" cy="1533525"/>
          </a:xfrm>
          <a:prstGeom prst="rect">
            <a:avLst/>
          </a:prstGeom>
        </p:spPr>
      </p:pic>
    </p:spTree>
    <p:extLst>
      <p:ext uri="{BB962C8B-B14F-4D97-AF65-F5344CB8AC3E}">
        <p14:creationId xmlns:p14="http://schemas.microsoft.com/office/powerpoint/2010/main" val="25436797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Röstningslokalen</a:t>
            </a:r>
            <a:endParaRPr lang="sv-SE" dirty="0"/>
          </a:p>
        </p:txBody>
      </p:sp>
      <p:pic>
        <p:nvPicPr>
          <p:cNvPr id="5" name="Platshållare för innehåll 4">
            <a:extLst>
              <a:ext uri="{C183D7F6-B498-43B3-948B-1728B52AA6E4}">
                <adec:decorative xmlns:adec="http://schemas.microsoft.com/office/drawing/2017/decorative" xmlns=""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10228" y="1281579"/>
            <a:ext cx="6981772" cy="5011112"/>
          </a:xfrm>
          <a:prstGeom prst="rect">
            <a:avLst/>
          </a:prstGeom>
          <a:ln>
            <a:noFill/>
          </a:ln>
          <a:effectLst/>
        </p:spPr>
      </p:pic>
      <p:sp>
        <p:nvSpPr>
          <p:cNvPr id="6" name="Platshållare för bildnummer 5"/>
          <p:cNvSpPr>
            <a:spLocks noGrp="1"/>
          </p:cNvSpPr>
          <p:nvPr>
            <p:ph type="sldNum" sz="quarter" idx="12"/>
          </p:nvPr>
        </p:nvSpPr>
        <p:spPr/>
        <p:txBody>
          <a:bodyPr/>
          <a:lstStyle/>
          <a:p>
            <a:fld id="{696A28D3-22CF-4FB0-80FD-EC473B325B38}" type="slidenum">
              <a:rPr lang="sv-SE" smtClean="0"/>
              <a:t>6</a:t>
            </a:fld>
            <a:endParaRPr lang="sv-SE" dirty="0"/>
          </a:p>
        </p:txBody>
      </p:sp>
      <p:sp>
        <p:nvSpPr>
          <p:cNvPr id="7" name="Platshållare för innehåll 2"/>
          <p:cNvSpPr>
            <a:spLocks noGrp="1"/>
          </p:cNvSpPr>
          <p:nvPr>
            <p:ph sz="half" idx="1"/>
          </p:nvPr>
        </p:nvSpPr>
        <p:spPr>
          <a:xfrm>
            <a:off x="1008063" y="1398588"/>
            <a:ext cx="5486400" cy="4614862"/>
          </a:xfrm>
        </p:spPr>
        <p:txBody>
          <a:bodyPr/>
          <a:lstStyle/>
          <a:p>
            <a:pPr lvl="0"/>
            <a:r>
              <a:rPr lang="sv-SE" dirty="0"/>
              <a:t>Lokalen </a:t>
            </a:r>
            <a:r>
              <a:rPr lang="sv-SE" dirty="0" smtClean="0"/>
              <a:t>är tillgänglig </a:t>
            </a:r>
            <a:r>
              <a:rPr lang="sv-SE" dirty="0"/>
              <a:t>för </a:t>
            </a:r>
            <a:r>
              <a:rPr lang="sv-SE" dirty="0" smtClean="0"/>
              <a:t>alla.</a:t>
            </a:r>
            <a:endParaRPr lang="sv-SE" dirty="0"/>
          </a:p>
          <a:p>
            <a:pPr lvl="0"/>
            <a:r>
              <a:rPr lang="sv-SE" dirty="0"/>
              <a:t>Röstmottagningen </a:t>
            </a:r>
            <a:r>
              <a:rPr lang="sv-SE" dirty="0" smtClean="0"/>
              <a:t>är offentlig.</a:t>
            </a:r>
          </a:p>
          <a:p>
            <a:pPr lvl="0"/>
            <a:r>
              <a:rPr lang="sv-SE" dirty="0" smtClean="0"/>
              <a:t>Säkerställ att </a:t>
            </a:r>
            <a:r>
              <a:rPr lang="sv-SE" dirty="0"/>
              <a:t>uppsamlingslådan står synligt men utom räckhåll för väljarna.</a:t>
            </a:r>
          </a:p>
          <a:p>
            <a:pPr lvl="0"/>
            <a:r>
              <a:rPr lang="sv-SE" dirty="0" smtClean="0"/>
              <a:t>Köer behöver dirigeras.</a:t>
            </a:r>
            <a:endParaRPr lang="sv-SE" dirty="0"/>
          </a:p>
          <a:p>
            <a:pPr marL="0" indent="0">
              <a:buNone/>
            </a:pPr>
            <a:endParaRPr lang="sv-SE" dirty="0"/>
          </a:p>
        </p:txBody>
      </p:sp>
    </p:spTree>
    <p:extLst>
      <p:ext uri="{BB962C8B-B14F-4D97-AF65-F5344CB8AC3E}">
        <p14:creationId xmlns:p14="http://schemas.microsoft.com/office/powerpoint/2010/main" val="2803006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dirty="0" smtClean="0"/>
              <a:t>Valhemlighet och hjälp att rösta</a:t>
            </a:r>
            <a:endParaRPr lang="sv-SE" dirty="0"/>
          </a:p>
        </p:txBody>
      </p:sp>
      <p:sp>
        <p:nvSpPr>
          <p:cNvPr id="8" name="Platshållare för innehåll 7"/>
          <p:cNvSpPr>
            <a:spLocks noGrp="1"/>
          </p:cNvSpPr>
          <p:nvPr>
            <p:ph sz="half" idx="1"/>
          </p:nvPr>
        </p:nvSpPr>
        <p:spPr/>
        <p:txBody>
          <a:bodyPr/>
          <a:lstStyle/>
          <a:p>
            <a:pPr lvl="0"/>
            <a:r>
              <a:rPr lang="sv-SE" dirty="0"/>
              <a:t>Väljaren ska göra i ordning sin röst i avskildhet. </a:t>
            </a:r>
          </a:p>
          <a:p>
            <a:pPr lvl="0"/>
            <a:r>
              <a:rPr lang="sv-SE" dirty="0"/>
              <a:t>Endast om väljaren behöver hjälp är det tillåtet att vara </a:t>
            </a:r>
            <a:r>
              <a:rPr lang="sv-SE" dirty="0" smtClean="0"/>
              <a:t>två vid röstningen.</a:t>
            </a:r>
          </a:p>
          <a:p>
            <a:pPr lvl="0"/>
            <a:r>
              <a:rPr lang="sv-SE" dirty="0" smtClean="0"/>
              <a:t>Röstmottagare har tystnadsplikt och får inte berätta för någon vad väljaren har röstat på. </a:t>
            </a:r>
            <a:endParaRPr lang="sv-SE" dirty="0"/>
          </a:p>
          <a:p>
            <a:pPr marL="324000" lvl="2" indent="0">
              <a:spcBef>
                <a:spcPts val="1000"/>
              </a:spcBef>
              <a:buClr>
                <a:schemeClr val="accent5"/>
              </a:buClr>
              <a:buNone/>
            </a:pPr>
            <a:endParaRPr lang="sv-SE" sz="2400" dirty="0"/>
          </a:p>
          <a:p>
            <a:pPr marL="648000" lvl="2">
              <a:spcBef>
                <a:spcPts val="1000"/>
              </a:spcBef>
              <a:buClr>
                <a:schemeClr val="accent5"/>
              </a:buClr>
              <a:buFont typeface="Wingdings" panose="05000000000000000000" pitchFamily="2" charset="2"/>
              <a:buChar char="§"/>
            </a:pPr>
            <a:endParaRPr lang="sv-SE" sz="2400" dirty="0"/>
          </a:p>
          <a:p>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7</a:t>
            </a:fld>
            <a:endParaRPr lang="sv-SE" dirty="0"/>
          </a:p>
        </p:txBody>
      </p:sp>
      <p:pic>
        <p:nvPicPr>
          <p:cNvPr id="3" name="Platshållare för innehåll 2"/>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002400" y="1535113"/>
            <a:ext cx="5181600" cy="3798541"/>
          </a:xfrm>
        </p:spPr>
      </p:pic>
    </p:spTree>
    <p:extLst>
      <p:ext uri="{BB962C8B-B14F-4D97-AF65-F5344CB8AC3E}">
        <p14:creationId xmlns:p14="http://schemas.microsoft.com/office/powerpoint/2010/main" val="34758703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Valsedlar</a:t>
            </a:r>
            <a:endParaRPr lang="sv-SE" dirty="0"/>
          </a:p>
        </p:txBody>
      </p:sp>
      <p:sp>
        <p:nvSpPr>
          <p:cNvPr id="3" name="Platshållare för innehåll 2"/>
          <p:cNvSpPr>
            <a:spLocks noGrp="1"/>
          </p:cNvSpPr>
          <p:nvPr>
            <p:ph sz="half" idx="1"/>
          </p:nvPr>
        </p:nvSpPr>
        <p:spPr>
          <a:xfrm>
            <a:off x="1007999" y="1535113"/>
            <a:ext cx="3533521" cy="4351338"/>
          </a:xfrm>
        </p:spPr>
        <p:txBody>
          <a:bodyPr/>
          <a:lstStyle/>
          <a:p>
            <a:pPr marL="0" indent="0">
              <a:buNone/>
            </a:pPr>
            <a:r>
              <a:rPr lang="sv-SE" b="1" dirty="0" smtClean="0"/>
              <a:t>Det finns tre typer av valsedlar:</a:t>
            </a:r>
            <a:br>
              <a:rPr lang="sv-SE" b="1" dirty="0" smtClean="0"/>
            </a:br>
            <a:endParaRPr lang="sv-SE" b="1" dirty="0" smtClean="0"/>
          </a:p>
          <a:p>
            <a:pPr lvl="1">
              <a:buClr>
                <a:schemeClr val="accent5"/>
              </a:buClr>
              <a:buFont typeface="Wingdings" panose="05000000000000000000" pitchFamily="2" charset="2"/>
              <a:buChar char="§"/>
            </a:pPr>
            <a:r>
              <a:rPr lang="sv-SE" sz="2400" dirty="0" smtClean="0"/>
              <a:t>Namnvalsedlar</a:t>
            </a:r>
          </a:p>
          <a:p>
            <a:pPr lvl="1">
              <a:buClr>
                <a:schemeClr val="accent5"/>
              </a:buClr>
              <a:buFont typeface="Wingdings" panose="05000000000000000000" pitchFamily="2" charset="2"/>
              <a:buChar char="§"/>
            </a:pPr>
            <a:r>
              <a:rPr lang="sv-SE" sz="2400" dirty="0" smtClean="0"/>
              <a:t>Blanka valsedlar</a:t>
            </a:r>
            <a:br>
              <a:rPr lang="sv-SE" sz="2400" dirty="0" smtClean="0"/>
            </a:br>
            <a:endParaRPr lang="sv-SE" sz="2400" dirty="0" smtClean="0"/>
          </a:p>
          <a:p>
            <a:pPr lvl="1">
              <a:buClr>
                <a:schemeClr val="accent5"/>
              </a:buClr>
              <a:buFont typeface="Wingdings" panose="05000000000000000000" pitchFamily="2" charset="2"/>
              <a:buChar char="§"/>
            </a:pPr>
            <a:r>
              <a:rPr lang="sv-SE" sz="2400" dirty="0" smtClean="0"/>
              <a:t>(Partivalsedlar - ovanligt i EU-val)</a:t>
            </a:r>
          </a:p>
          <a:p>
            <a:pPr marL="0" indent="0">
              <a:buNone/>
            </a:pPr>
            <a:endParaRPr lang="sv-SE" dirty="0"/>
          </a:p>
        </p:txBody>
      </p:sp>
      <p:sp>
        <p:nvSpPr>
          <p:cNvPr id="5" name="Platshållare för bildnummer 4"/>
          <p:cNvSpPr>
            <a:spLocks noGrp="1"/>
          </p:cNvSpPr>
          <p:nvPr>
            <p:ph type="sldNum" sz="quarter" idx="12"/>
          </p:nvPr>
        </p:nvSpPr>
        <p:spPr/>
        <p:txBody>
          <a:bodyPr/>
          <a:lstStyle/>
          <a:p>
            <a:fld id="{696A28D3-22CF-4FB0-80FD-EC473B325B38}" type="slidenum">
              <a:rPr lang="sv-SE" smtClean="0"/>
              <a:t>8</a:t>
            </a:fld>
            <a:endParaRPr lang="sv-SE"/>
          </a:p>
        </p:txBody>
      </p:sp>
      <p:pic>
        <p:nvPicPr>
          <p:cNvPr id="8" name="Platshållare för innehåll 7"/>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9145183" y="2185009"/>
            <a:ext cx="1562808" cy="228732"/>
          </a:xfrm>
          <a:prstGeom prst="rect">
            <a:avLst/>
          </a:prstGeom>
        </p:spPr>
      </p:pic>
      <p:pic>
        <p:nvPicPr>
          <p:cNvPr id="10" name="Bildobjekt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28705" y="2530615"/>
            <a:ext cx="1562400" cy="261278"/>
          </a:xfrm>
          <a:prstGeom prst="rect">
            <a:avLst/>
          </a:prstGeom>
        </p:spPr>
      </p:pic>
      <p:pic>
        <p:nvPicPr>
          <p:cNvPr id="11" name="Bildobjekt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86555" y="2884725"/>
            <a:ext cx="1562400" cy="232990"/>
          </a:xfrm>
          <a:prstGeom prst="rect">
            <a:avLst/>
          </a:prstGeom>
        </p:spPr>
      </p:pic>
      <p:pic>
        <p:nvPicPr>
          <p:cNvPr id="13" name="Bildobjekt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145183" y="3170831"/>
            <a:ext cx="1562400" cy="286262"/>
          </a:xfrm>
          <a:prstGeom prst="rect">
            <a:avLst/>
          </a:prstGeom>
        </p:spPr>
      </p:pic>
      <p:pic>
        <p:nvPicPr>
          <p:cNvPr id="14" name="Bildobjekt 1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37506" y="3517110"/>
            <a:ext cx="1562400" cy="240546"/>
          </a:xfrm>
          <a:prstGeom prst="rect">
            <a:avLst/>
          </a:prstGeom>
        </p:spPr>
      </p:pic>
      <p:pic>
        <p:nvPicPr>
          <p:cNvPr id="15" name="Bildobjekt 1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028705" y="3877690"/>
            <a:ext cx="1560505" cy="234000"/>
          </a:xfrm>
          <a:prstGeom prst="rect">
            <a:avLst/>
          </a:prstGeom>
        </p:spPr>
      </p:pic>
      <p:pic>
        <p:nvPicPr>
          <p:cNvPr id="16" name="Bildobjekt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8450" y="1835772"/>
            <a:ext cx="1562400" cy="252307"/>
          </a:xfrm>
          <a:prstGeom prst="rect">
            <a:avLst/>
          </a:prstGeom>
        </p:spPr>
      </p:pic>
      <p:pic>
        <p:nvPicPr>
          <p:cNvPr id="17" name="Bildobjekt 1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831604" y="4178095"/>
            <a:ext cx="1637625" cy="244342"/>
          </a:xfrm>
          <a:prstGeom prst="rect">
            <a:avLst/>
          </a:prstGeom>
        </p:spPr>
      </p:pic>
      <p:pic>
        <p:nvPicPr>
          <p:cNvPr id="18" name="Bildobjekt 1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037506" y="4468869"/>
            <a:ext cx="1562400" cy="232990"/>
          </a:xfrm>
          <a:prstGeom prst="rect">
            <a:avLst/>
          </a:prstGeom>
        </p:spPr>
      </p:pic>
      <p:pic>
        <p:nvPicPr>
          <p:cNvPr id="4" name="Bildobjekt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9507" y="2185542"/>
            <a:ext cx="3240012" cy="3235506"/>
          </a:xfrm>
          <a:prstGeom prst="rect">
            <a:avLst/>
          </a:prstGeom>
        </p:spPr>
      </p:pic>
      <p:pic>
        <p:nvPicPr>
          <p:cNvPr id="6" name="Bildobjekt 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944067" y="4791458"/>
            <a:ext cx="1645143" cy="245328"/>
          </a:xfrm>
          <a:prstGeom prst="rect">
            <a:avLst/>
          </a:prstGeom>
        </p:spPr>
      </p:pic>
    </p:spTree>
    <p:extLst>
      <p:ext uri="{BB962C8B-B14F-4D97-AF65-F5344CB8AC3E}">
        <p14:creationId xmlns:p14="http://schemas.microsoft.com/office/powerpoint/2010/main" val="34515213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Valsedelstället</a:t>
            </a:r>
          </a:p>
        </p:txBody>
      </p:sp>
      <p:sp>
        <p:nvSpPr>
          <p:cNvPr id="6" name="Platshållare för innehåll 5"/>
          <p:cNvSpPr>
            <a:spLocks noGrp="1"/>
          </p:cNvSpPr>
          <p:nvPr>
            <p:ph sz="half" idx="1"/>
          </p:nvPr>
        </p:nvSpPr>
        <p:spPr/>
        <p:txBody>
          <a:bodyPr/>
          <a:lstStyle/>
          <a:p>
            <a:pPr lvl="0"/>
            <a:r>
              <a:rPr lang="sv-SE" dirty="0"/>
              <a:t>Röstmottagaren ska säkerställa ordningen i valsedelstället.</a:t>
            </a:r>
          </a:p>
          <a:p>
            <a:pPr lvl="0"/>
            <a:r>
              <a:rPr lang="sv-SE" dirty="0"/>
              <a:t>Valsedelstället ska </a:t>
            </a:r>
            <a:r>
              <a:rPr lang="sv-SE" dirty="0" smtClean="0"/>
              <a:t>vara påfyllt.</a:t>
            </a:r>
          </a:p>
          <a:p>
            <a:pPr lvl="0"/>
            <a:r>
              <a:rPr lang="sv-SE" dirty="0" smtClean="0"/>
              <a:t>Endast </a:t>
            </a:r>
            <a:r>
              <a:rPr lang="sv-SE" dirty="0"/>
              <a:t>röstmottagare får lägga </a:t>
            </a:r>
            <a:r>
              <a:rPr lang="sv-SE" dirty="0" smtClean="0"/>
              <a:t>ut valsedlar.</a:t>
            </a:r>
            <a:endParaRPr lang="sv-SE" dirty="0"/>
          </a:p>
          <a:p>
            <a:pPr marL="0" indent="0">
              <a:buNone/>
            </a:pPr>
            <a:endParaRPr lang="sv-SE" sz="1800" dirty="0"/>
          </a:p>
        </p:txBody>
      </p:sp>
      <p:sp>
        <p:nvSpPr>
          <p:cNvPr id="4" name="Platshållare för bildnummer 3"/>
          <p:cNvSpPr>
            <a:spLocks noGrp="1"/>
          </p:cNvSpPr>
          <p:nvPr>
            <p:ph type="sldNum" sz="quarter" idx="12"/>
          </p:nvPr>
        </p:nvSpPr>
        <p:spPr/>
        <p:txBody>
          <a:bodyPr/>
          <a:lstStyle/>
          <a:p>
            <a:fld id="{696A28D3-22CF-4FB0-80FD-EC473B325B38}" type="slidenum">
              <a:rPr lang="sv-SE" smtClean="0"/>
              <a:t>9</a:t>
            </a:fld>
            <a:endParaRPr lang="sv-SE" dirty="0"/>
          </a:p>
        </p:txBody>
      </p:sp>
      <p:pic>
        <p:nvPicPr>
          <p:cNvPr id="8" name="Platshållare för innehåll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56252" y="1530217"/>
            <a:ext cx="4995683" cy="3748210"/>
          </a:xfrm>
          <a:prstGeom prst="rect">
            <a:avLst/>
          </a:prstGeom>
        </p:spPr>
      </p:pic>
    </p:spTree>
    <p:extLst>
      <p:ext uri="{BB962C8B-B14F-4D97-AF65-F5344CB8AC3E}">
        <p14:creationId xmlns:p14="http://schemas.microsoft.com/office/powerpoint/2010/main" val="981537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Valmyndigheten">
      <a:dk1>
        <a:sysClr val="windowText" lastClr="000000"/>
      </a:dk1>
      <a:lt1>
        <a:sysClr val="window" lastClr="FFFFFF"/>
      </a:lt1>
      <a:dk2>
        <a:srgbClr val="5F6F7E"/>
      </a:dk2>
      <a:lt2>
        <a:srgbClr val="DDDEE1"/>
      </a:lt2>
      <a:accent1>
        <a:srgbClr val="A71979"/>
      </a:accent1>
      <a:accent2>
        <a:srgbClr val="008BD2"/>
      </a:accent2>
      <a:accent3>
        <a:srgbClr val="F39325"/>
      </a:accent3>
      <a:accent4>
        <a:srgbClr val="00918E"/>
      </a:accent4>
      <a:accent5>
        <a:srgbClr val="E83278"/>
      </a:accent5>
      <a:accent6>
        <a:srgbClr val="16419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lmyndigheten.potx" id="{2BFFFFA2-C83F-4695-BD3D-ACF8AC535243}" vid="{7B2C69DB-E231-48AE-BB30-AED9DDBD4DB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Valmyndigheten</Template>
  <TotalTime>0</TotalTime>
  <Words>5033</Words>
  <Application>Microsoft Office PowerPoint</Application>
  <PresentationFormat>Bredbild</PresentationFormat>
  <Paragraphs>596</Paragraphs>
  <Slides>44</Slides>
  <Notes>43</Notes>
  <HiddenSlides>0</HiddenSlides>
  <MMClips>3</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44</vt:i4>
      </vt:variant>
    </vt:vector>
  </HeadingPairs>
  <TitlesOfParts>
    <vt:vector size="50" baseType="lpstr">
      <vt:lpstr>Arial</vt:lpstr>
      <vt:lpstr>Calibri</vt:lpstr>
      <vt:lpstr>Garamond</vt:lpstr>
      <vt:lpstr>Times New Roman</vt:lpstr>
      <vt:lpstr>Wingdings</vt:lpstr>
      <vt:lpstr>Office-tema</vt:lpstr>
      <vt:lpstr>Instruktion till dig som utbildar</vt:lpstr>
      <vt:lpstr>Utbildning för röstmottagare i förtidsröstningen</vt:lpstr>
      <vt:lpstr>       VÄLKOMMEN!                </vt:lpstr>
      <vt:lpstr>Arbetsuppgifter som röstmottagare</vt:lpstr>
      <vt:lpstr>Röstningslokal, valsedlar och valhemligheten</vt:lpstr>
      <vt:lpstr>Röstningslokalen</vt:lpstr>
      <vt:lpstr>Valhemlighet och hjälp att rösta</vt:lpstr>
      <vt:lpstr>Valsedlar</vt:lpstr>
      <vt:lpstr>Valsedelstället</vt:lpstr>
      <vt:lpstr>Personröstning </vt:lpstr>
      <vt:lpstr>  Kunskapstest</vt:lpstr>
      <vt:lpstr>Rätt eller fel?</vt:lpstr>
      <vt:lpstr>Röstmottagning</vt:lpstr>
      <vt:lpstr>Rösträtt</vt:lpstr>
      <vt:lpstr>Röstkortet</vt:lpstr>
      <vt:lpstr>Väljarförteckningen</vt:lpstr>
      <vt:lpstr>Förtidsröstning – steg för steg</vt:lpstr>
      <vt:lpstr>PowerPoint-presentation</vt:lpstr>
      <vt:lpstr>PowerPoint-presentation</vt:lpstr>
      <vt:lpstr>Tre sätt att identifiera sig</vt:lpstr>
      <vt:lpstr>Digitala id-handlingar</vt:lpstr>
      <vt:lpstr>.</vt:lpstr>
      <vt:lpstr>PowerPoint-presentation</vt:lpstr>
      <vt:lpstr>Granska valkuvert</vt:lpstr>
      <vt:lpstr>Innan rösten läggs ner i uppsamlingslådan </vt:lpstr>
      <vt:lpstr>Uppsamlingslådan</vt:lpstr>
      <vt:lpstr>Hur bevaras valhemligheten?</vt:lpstr>
      <vt:lpstr>  Kunskapstest</vt:lpstr>
      <vt:lpstr>Övning - markera i väljarförteckningen</vt:lpstr>
      <vt:lpstr>Facit</vt:lpstr>
      <vt:lpstr>Väljare som inte kan ta sig till röstningslokalen</vt:lpstr>
      <vt:lpstr>Ångerröstning</vt:lpstr>
      <vt:lpstr>Bemötande och säkerhet</vt:lpstr>
      <vt:lpstr>PowerPoint-presentation</vt:lpstr>
      <vt:lpstr>Bemötande och säkerhet vid röstmottagning</vt:lpstr>
      <vt:lpstr>PowerPoint-presentation</vt:lpstr>
      <vt:lpstr>Avbrott i röstmottagningen</vt:lpstr>
      <vt:lpstr>Rutiner vid dagens slut</vt:lpstr>
      <vt:lpstr>Röstmottagningen avslutas</vt:lpstr>
      <vt:lpstr>Omslag för förtidsröster</vt:lpstr>
      <vt:lpstr>Förtidsröstningen i korthet</vt:lpstr>
      <vt:lpstr>Mer information finns här</vt:lpstr>
      <vt:lpstr>Du som röstmottagare är viktig</vt:lpstr>
      <vt:lpstr>       Tack!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2024-05-02T09:32:37Z</dcterms:created>
  <dcterms:modified xsi:type="dcterms:W3CDTF">2024-05-02T09:32:51Z</dcterms:modified>
</cp:coreProperties>
</file>